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tiff" ContentType="image/tiff"/>
  <Default Extension="gif" ContentType="image/gif"/>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2"/>
  </p:notesMasterIdLst>
  <p:sldIdLst>
    <p:sldId id="257" r:id="rId2"/>
    <p:sldId id="369" r:id="rId3"/>
    <p:sldId id="374" r:id="rId4"/>
    <p:sldId id="375" r:id="rId5"/>
    <p:sldId id="410" r:id="rId6"/>
    <p:sldId id="411" r:id="rId7"/>
    <p:sldId id="412" r:id="rId8"/>
    <p:sldId id="413" r:id="rId9"/>
    <p:sldId id="414" r:id="rId10"/>
    <p:sldId id="415" r:id="rId11"/>
    <p:sldId id="416" r:id="rId12"/>
    <p:sldId id="417" r:id="rId13"/>
    <p:sldId id="376" r:id="rId14"/>
    <p:sldId id="379" r:id="rId15"/>
    <p:sldId id="377" r:id="rId16"/>
    <p:sldId id="380" r:id="rId17"/>
    <p:sldId id="381" r:id="rId18"/>
    <p:sldId id="383" r:id="rId19"/>
    <p:sldId id="384" r:id="rId20"/>
    <p:sldId id="353" r:id="rId21"/>
    <p:sldId id="385" r:id="rId22"/>
    <p:sldId id="355" r:id="rId23"/>
    <p:sldId id="356" r:id="rId24"/>
    <p:sldId id="387" r:id="rId25"/>
    <p:sldId id="418" r:id="rId26"/>
    <p:sldId id="419" r:id="rId27"/>
    <p:sldId id="420" r:id="rId28"/>
    <p:sldId id="421" r:id="rId29"/>
    <p:sldId id="388" r:id="rId30"/>
    <p:sldId id="389" r:id="rId31"/>
    <p:sldId id="390" r:id="rId32"/>
    <p:sldId id="396" r:id="rId33"/>
    <p:sldId id="398" r:id="rId34"/>
    <p:sldId id="399" r:id="rId35"/>
    <p:sldId id="400" r:id="rId36"/>
    <p:sldId id="401" r:id="rId37"/>
    <p:sldId id="402" r:id="rId38"/>
    <p:sldId id="403" r:id="rId39"/>
    <p:sldId id="404" r:id="rId40"/>
    <p:sldId id="406" r:id="rId41"/>
    <p:sldId id="407" r:id="rId42"/>
    <p:sldId id="408" r:id="rId43"/>
    <p:sldId id="409" r:id="rId44"/>
    <p:sldId id="422" r:id="rId45"/>
    <p:sldId id="423" r:id="rId46"/>
    <p:sldId id="424" r:id="rId47"/>
    <p:sldId id="425" r:id="rId48"/>
    <p:sldId id="426" r:id="rId49"/>
    <p:sldId id="366" r:id="rId50"/>
    <p:sldId id="361"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95" autoAdjust="0"/>
    <p:restoredTop sz="76572" autoAdjust="0"/>
  </p:normalViewPr>
  <p:slideViewPr>
    <p:cSldViewPr snapToGrid="0">
      <p:cViewPr>
        <p:scale>
          <a:sx n="66" d="100"/>
          <a:sy n="66" d="100"/>
        </p:scale>
        <p:origin x="-900" y="23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763517-9F4D-43FA-B457-7FB63E5FE07F}" type="datetimeFigureOut">
              <a:rPr lang="zh-CN" altLang="en-US" smtClean="0"/>
              <a:pPr/>
              <a:t>2022-07-04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7C5C24-6204-47D3-AEDE-17ACC37C7119}" type="slidenum">
              <a:rPr lang="zh-CN" altLang="en-US" smtClean="0"/>
              <a:pPr/>
              <a:t>‹#›</a:t>
            </a:fld>
            <a:endParaRPr lang="zh-CN" altLang="en-US"/>
          </a:p>
        </p:txBody>
      </p:sp>
    </p:spTree>
    <p:extLst>
      <p:ext uri="{BB962C8B-B14F-4D97-AF65-F5344CB8AC3E}">
        <p14:creationId xmlns:p14="http://schemas.microsoft.com/office/powerpoint/2010/main" xmlns="" val="1141049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C9AC50C-9234-4554-8E03-02391F1A7B01}" type="slidenum">
              <a:rPr lang="zh-CN" altLang="en-US" smtClean="0"/>
              <a:pPr/>
              <a:t>1</a:t>
            </a:fld>
            <a:endParaRPr lang="zh-CN" altLang="en-US"/>
          </a:p>
        </p:txBody>
      </p:sp>
    </p:spTree>
    <p:extLst>
      <p:ext uri="{BB962C8B-B14F-4D97-AF65-F5344CB8AC3E}">
        <p14:creationId xmlns:p14="http://schemas.microsoft.com/office/powerpoint/2010/main" xmlns="" val="1104284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EE3CBA-4E6A-4FCB-8560-4BFF162800F9}" type="slidenum">
              <a:rPr lang="de-DE">
                <a:solidFill>
                  <a:srgbClr val="1F497D"/>
                </a:solidFill>
              </a:rPr>
              <a:pPr/>
              <a:t>33</a:t>
            </a:fld>
            <a:endParaRPr lang="de-DE">
              <a:solidFill>
                <a:srgbClr val="1F497D"/>
              </a:solidFill>
            </a:endParaRPr>
          </a:p>
        </p:txBody>
      </p:sp>
      <p:sp>
        <p:nvSpPr>
          <p:cNvPr id="642050" name="Rectangle 2"/>
          <p:cNvSpPr>
            <a:spLocks noGrp="1" noRot="1" noChangeAspect="1" noChangeArrowheads="1" noTextEdit="1"/>
          </p:cNvSpPr>
          <p:nvPr>
            <p:ph type="sldImg"/>
          </p:nvPr>
        </p:nvSpPr>
        <p:spPr>
          <a:xfrm>
            <a:off x="381000" y="685800"/>
            <a:ext cx="6096000" cy="3429000"/>
          </a:xfrm>
          <a:ln/>
        </p:spPr>
      </p:sp>
      <p:sp>
        <p:nvSpPr>
          <p:cNvPr id="642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2819213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EE3CBA-4E6A-4FCB-8560-4BFF162800F9}" type="slidenum">
              <a:rPr lang="de-DE">
                <a:solidFill>
                  <a:srgbClr val="1F497D"/>
                </a:solidFill>
              </a:rPr>
              <a:pPr/>
              <a:t>34</a:t>
            </a:fld>
            <a:endParaRPr lang="de-DE">
              <a:solidFill>
                <a:srgbClr val="1F497D"/>
              </a:solidFill>
            </a:endParaRPr>
          </a:p>
        </p:txBody>
      </p:sp>
      <p:sp>
        <p:nvSpPr>
          <p:cNvPr id="642050" name="Rectangle 2"/>
          <p:cNvSpPr>
            <a:spLocks noGrp="1" noRot="1" noChangeAspect="1" noChangeArrowheads="1" noTextEdit="1"/>
          </p:cNvSpPr>
          <p:nvPr>
            <p:ph type="sldImg"/>
          </p:nvPr>
        </p:nvSpPr>
        <p:spPr>
          <a:xfrm>
            <a:off x="381000" y="685800"/>
            <a:ext cx="6096000" cy="3429000"/>
          </a:xfrm>
          <a:ln/>
        </p:spPr>
      </p:sp>
      <p:sp>
        <p:nvSpPr>
          <p:cNvPr id="642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3625660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F334DD-CE8E-46B6-AD5F-EC1F4CCCCC9A}" type="slidenum">
              <a:rPr lang="de-DE">
                <a:solidFill>
                  <a:srgbClr val="1F497D"/>
                </a:solidFill>
              </a:rPr>
              <a:pPr/>
              <a:t>35</a:t>
            </a:fld>
            <a:endParaRPr lang="de-DE">
              <a:solidFill>
                <a:srgbClr val="1F497D"/>
              </a:solidFill>
            </a:endParaRPr>
          </a:p>
        </p:txBody>
      </p:sp>
      <p:sp>
        <p:nvSpPr>
          <p:cNvPr id="644098" name="Rectangle 2"/>
          <p:cNvSpPr>
            <a:spLocks noGrp="1" noRot="1" noChangeAspect="1" noChangeArrowheads="1" noTextEdit="1"/>
          </p:cNvSpPr>
          <p:nvPr>
            <p:ph type="sldImg"/>
          </p:nvPr>
        </p:nvSpPr>
        <p:spPr>
          <a:xfrm>
            <a:off x="381000" y="685800"/>
            <a:ext cx="6096000" cy="3429000"/>
          </a:xfrm>
          <a:ln/>
        </p:spPr>
      </p:sp>
      <p:sp>
        <p:nvSpPr>
          <p:cNvPr id="644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2385146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65C969-599F-429E-82BA-1961964FA039}" type="slidenum">
              <a:rPr lang="de-DE">
                <a:solidFill>
                  <a:srgbClr val="1F497D"/>
                </a:solidFill>
              </a:rPr>
              <a:pPr/>
              <a:t>36</a:t>
            </a:fld>
            <a:endParaRPr lang="de-DE">
              <a:solidFill>
                <a:srgbClr val="1F497D"/>
              </a:solidFill>
            </a:endParaRPr>
          </a:p>
        </p:txBody>
      </p:sp>
      <p:sp>
        <p:nvSpPr>
          <p:cNvPr id="646146" name="Rectangle 2"/>
          <p:cNvSpPr>
            <a:spLocks noGrp="1" noRot="1" noChangeAspect="1" noChangeArrowheads="1" noTextEdit="1"/>
          </p:cNvSpPr>
          <p:nvPr>
            <p:ph type="sldImg"/>
          </p:nvPr>
        </p:nvSpPr>
        <p:spPr>
          <a:xfrm>
            <a:off x="381000" y="685800"/>
            <a:ext cx="6096000" cy="3429000"/>
          </a:xfrm>
          <a:ln/>
        </p:spPr>
      </p:sp>
      <p:sp>
        <p:nvSpPr>
          <p:cNvPr id="6461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1703479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DBB6F1-DB81-42A9-832B-E08363386FE6}" type="slidenum">
              <a:rPr lang="zh-CN" altLang="de-DE"/>
              <a:pPr/>
              <a:t>38</a:t>
            </a:fld>
            <a:endParaRPr lang="de-DE" altLang="zh-CN"/>
          </a:p>
        </p:txBody>
      </p:sp>
      <p:sp>
        <p:nvSpPr>
          <p:cNvPr id="592898" name="Rectangle 2"/>
          <p:cNvSpPr>
            <a:spLocks noGrp="1" noRot="1" noChangeAspect="1" noChangeArrowheads="1" noTextEdit="1"/>
          </p:cNvSpPr>
          <p:nvPr>
            <p:ph type="sldImg"/>
          </p:nvPr>
        </p:nvSpPr>
        <p:spPr>
          <a:xfrm>
            <a:off x="381000" y="685800"/>
            <a:ext cx="6096000" cy="3429000"/>
          </a:xfrm>
          <a:ln/>
        </p:spPr>
      </p:sp>
      <p:sp>
        <p:nvSpPr>
          <p:cNvPr id="592899" name="Rectangle 3"/>
          <p:cNvSpPr>
            <a:spLocks noGrp="1" noChangeArrowheads="1"/>
          </p:cNvSpPr>
          <p:nvPr>
            <p:ph type="body" idx="1"/>
          </p:nvPr>
        </p:nvSpPr>
        <p:spPr/>
        <p:txBody>
          <a:bodyPr/>
          <a:lstStyle/>
          <a:p>
            <a:endParaRPr lang="en-US" altLang="en-US" dirty="0"/>
          </a:p>
        </p:txBody>
      </p:sp>
      <p:sp>
        <p:nvSpPr>
          <p:cNvPr id="2" name="Footer Placeholder 1"/>
          <p:cNvSpPr>
            <a:spLocks noGrp="1"/>
          </p:cNvSpPr>
          <p:nvPr>
            <p:ph type="ftr" sz="quarter" idx="10"/>
          </p:nvPr>
        </p:nvSpPr>
        <p:spPr/>
        <p:txBody>
          <a:bodyPr/>
          <a:lstStyle/>
          <a:p>
            <a:pPr>
              <a:defRPr/>
            </a:pPr>
            <a:endParaRPr lang="en-US" altLang="zh-CN"/>
          </a:p>
        </p:txBody>
      </p:sp>
    </p:spTree>
    <p:extLst>
      <p:ext uri="{BB962C8B-B14F-4D97-AF65-F5344CB8AC3E}">
        <p14:creationId xmlns:p14="http://schemas.microsoft.com/office/powerpoint/2010/main" xmlns="" val="975006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pPr>
              <a:defRPr/>
            </a:pPr>
            <a:fld id="{491DFBCE-7EF4-4582-AECF-E2624ED1B7A4}" type="slidenum">
              <a:rPr lang="en-US" smtClean="0">
                <a:solidFill>
                  <a:srgbClr val="1F497D"/>
                </a:solidFill>
              </a:rPr>
              <a:pPr>
                <a:defRPr/>
              </a:pPr>
              <a:t>41</a:t>
            </a:fld>
            <a:endParaRPr lang="en-US">
              <a:solidFill>
                <a:srgbClr val="1F497D"/>
              </a:solidFill>
            </a:endParaRPr>
          </a:p>
        </p:txBody>
      </p:sp>
    </p:spTree>
    <p:extLst>
      <p:ext uri="{BB962C8B-B14F-4D97-AF65-F5344CB8AC3E}">
        <p14:creationId xmlns:p14="http://schemas.microsoft.com/office/powerpoint/2010/main" xmlns="" val="2950094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pPr>
              <a:defRPr/>
            </a:pPr>
            <a:fld id="{491DFBCE-7EF4-4582-AECF-E2624ED1B7A4}" type="slidenum">
              <a:rPr lang="en-US" smtClean="0">
                <a:solidFill>
                  <a:srgbClr val="1F497D"/>
                </a:solidFill>
              </a:rPr>
              <a:pPr>
                <a:defRPr/>
              </a:pPr>
              <a:t>42</a:t>
            </a:fld>
            <a:endParaRPr lang="en-US">
              <a:solidFill>
                <a:srgbClr val="1F497D"/>
              </a:solidFill>
            </a:endParaRPr>
          </a:p>
        </p:txBody>
      </p:sp>
    </p:spTree>
    <p:extLst>
      <p:ext uri="{BB962C8B-B14F-4D97-AF65-F5344CB8AC3E}">
        <p14:creationId xmlns:p14="http://schemas.microsoft.com/office/powerpoint/2010/main" xmlns="" val="2950094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C9AC50C-9234-4554-8E03-02391F1A7B01}" type="slidenum">
              <a:rPr lang="zh-CN" altLang="en-US" smtClean="0"/>
              <a:pPr/>
              <a:t>50</a:t>
            </a:fld>
            <a:endParaRPr lang="zh-CN" altLang="en-US"/>
          </a:p>
        </p:txBody>
      </p:sp>
    </p:spTree>
    <p:extLst>
      <p:ext uri="{BB962C8B-B14F-4D97-AF65-F5344CB8AC3E}">
        <p14:creationId xmlns:p14="http://schemas.microsoft.com/office/powerpoint/2010/main" xmlns="" val="1907446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C7C5C24-6204-47D3-AEDE-17ACC37C7119}" type="slidenum">
              <a:rPr lang="zh-CN" altLang="en-US" smtClean="0"/>
              <a:pPr/>
              <a:t>13</a:t>
            </a:fld>
            <a:endParaRPr lang="zh-CN" altLang="en-US"/>
          </a:p>
        </p:txBody>
      </p:sp>
    </p:spTree>
    <p:extLst>
      <p:ext uri="{BB962C8B-B14F-4D97-AF65-F5344CB8AC3E}">
        <p14:creationId xmlns:p14="http://schemas.microsoft.com/office/powerpoint/2010/main" xmlns="" val="1102369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C7C5C24-6204-47D3-AEDE-17ACC37C7119}" type="slidenum">
              <a:rPr lang="zh-CN" altLang="en-US" smtClean="0"/>
              <a:pPr/>
              <a:t>14</a:t>
            </a:fld>
            <a:endParaRPr lang="zh-CN" altLang="en-US"/>
          </a:p>
        </p:txBody>
      </p:sp>
    </p:spTree>
    <p:extLst>
      <p:ext uri="{BB962C8B-B14F-4D97-AF65-F5344CB8AC3E}">
        <p14:creationId xmlns:p14="http://schemas.microsoft.com/office/powerpoint/2010/main" xmlns="" val="426740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C7C5C24-6204-47D3-AEDE-17ACC37C7119}" type="slidenum">
              <a:rPr lang="zh-CN" altLang="en-US" smtClean="0"/>
              <a:pPr/>
              <a:t>15</a:t>
            </a:fld>
            <a:endParaRPr lang="zh-CN" altLang="en-US"/>
          </a:p>
        </p:txBody>
      </p:sp>
    </p:spTree>
    <p:extLst>
      <p:ext uri="{BB962C8B-B14F-4D97-AF65-F5344CB8AC3E}">
        <p14:creationId xmlns:p14="http://schemas.microsoft.com/office/powerpoint/2010/main" xmlns="" val="4226217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dirty="0"/>
              <a:t>由于目前国内各实验室的检测水平参差不齐，许多基层实验室甚至仅能进行抗酸涂片；而且临床医生对于</a:t>
            </a:r>
            <a:r>
              <a:rPr lang="en-US" altLang="zh-CN" dirty="0"/>
              <a:t>NTM</a:t>
            </a:r>
            <a:r>
              <a:rPr lang="zh-CN" altLang="en-US" dirty="0"/>
              <a:t>病缺乏足够的认知，往往将其误诊为结核病而持续地给予抗结核药物治疗，甚至误诊为耐药结核病而长期给予耐多药方案治疗。</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9C7C5C24-6204-47D3-AEDE-17ACC37C7119}" type="slidenum">
              <a:rPr lang="zh-CN" altLang="en-US" smtClean="0"/>
              <a:pPr/>
              <a:t>16</a:t>
            </a:fld>
            <a:endParaRPr lang="zh-CN" altLang="en-US"/>
          </a:p>
        </p:txBody>
      </p:sp>
    </p:spTree>
    <p:extLst>
      <p:ext uri="{BB962C8B-B14F-4D97-AF65-F5344CB8AC3E}">
        <p14:creationId xmlns:p14="http://schemas.microsoft.com/office/powerpoint/2010/main" xmlns="" val="1705622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dirty="0"/>
              <a:t>由于目前国内各实验室的检测水平参差不齐，许多基层实验室甚至仅能进行抗酸涂片；而且临床医生对于</a:t>
            </a:r>
            <a:r>
              <a:rPr lang="en-US" altLang="zh-CN" dirty="0"/>
              <a:t>NTM</a:t>
            </a:r>
            <a:r>
              <a:rPr lang="zh-CN" altLang="en-US" dirty="0"/>
              <a:t>病缺乏足够的认知，往往将其误诊为结核病而持续地给予抗结核药物治疗，甚至误诊为耐药结核病而长期给予耐多药方案治疗。</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9C7C5C24-6204-47D3-AEDE-17ACC37C7119}" type="slidenum">
              <a:rPr lang="zh-CN" altLang="en-US" smtClean="0"/>
              <a:pPr/>
              <a:t>17</a:t>
            </a:fld>
            <a:endParaRPr lang="zh-CN" altLang="en-US"/>
          </a:p>
        </p:txBody>
      </p:sp>
    </p:spTree>
    <p:extLst>
      <p:ext uri="{BB962C8B-B14F-4D97-AF65-F5344CB8AC3E}">
        <p14:creationId xmlns:p14="http://schemas.microsoft.com/office/powerpoint/2010/main" xmlns="" val="74290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dirty="0"/>
              <a:t>由于目前国内各实验室的检测水平参差不齐，许多基层实验室甚至仅能进行抗酸涂片；而且临床医生对于</a:t>
            </a:r>
            <a:r>
              <a:rPr lang="en-US" altLang="zh-CN" dirty="0"/>
              <a:t>NTM</a:t>
            </a:r>
            <a:r>
              <a:rPr lang="zh-CN" altLang="en-US" dirty="0"/>
              <a:t>病缺乏足够的认知，往往将其误诊为结核病而持续地给予抗结核药物治疗，甚至误诊为耐药结核病而长期给予耐多药方案治疗。</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9C7C5C24-6204-47D3-AEDE-17ACC37C7119}" type="slidenum">
              <a:rPr lang="zh-CN" altLang="en-US" smtClean="0"/>
              <a:pPr/>
              <a:t>18</a:t>
            </a:fld>
            <a:endParaRPr lang="zh-CN" altLang="en-US"/>
          </a:p>
        </p:txBody>
      </p:sp>
    </p:spTree>
    <p:extLst>
      <p:ext uri="{BB962C8B-B14F-4D97-AF65-F5344CB8AC3E}">
        <p14:creationId xmlns:p14="http://schemas.microsoft.com/office/powerpoint/2010/main" xmlns="" val="2210788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C7C5C24-6204-47D3-AEDE-17ACC37C7119}" type="slidenum">
              <a:rPr lang="zh-CN" altLang="en-US" smtClean="0"/>
              <a:pPr/>
              <a:t>19</a:t>
            </a:fld>
            <a:endParaRPr lang="zh-CN" altLang="en-US"/>
          </a:p>
        </p:txBody>
      </p:sp>
    </p:spTree>
    <p:extLst>
      <p:ext uri="{BB962C8B-B14F-4D97-AF65-F5344CB8AC3E}">
        <p14:creationId xmlns:p14="http://schemas.microsoft.com/office/powerpoint/2010/main" xmlns="" val="3011472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80710" eaLnBrk="0" hangingPunct="0">
              <a:defRPr sz="2300">
                <a:solidFill>
                  <a:schemeClr val="tx2"/>
                </a:solidFill>
                <a:latin typeface="Verdana" pitchFamily="34" charset="0"/>
                <a:ea typeface="ＭＳ Ｐゴシック" pitchFamily="34" charset="-128"/>
              </a:defRPr>
            </a:lvl1pPr>
            <a:lvl2pPr marL="710642" indent="-273324" defTabSz="880710" eaLnBrk="0" hangingPunct="0">
              <a:defRPr sz="2300">
                <a:solidFill>
                  <a:schemeClr val="tx2"/>
                </a:solidFill>
                <a:latin typeface="Verdana" pitchFamily="34" charset="0"/>
                <a:ea typeface="ＭＳ Ｐゴシック" pitchFamily="34" charset="-128"/>
              </a:defRPr>
            </a:lvl2pPr>
            <a:lvl3pPr marL="1093297" indent="-218659" defTabSz="880710" eaLnBrk="0" hangingPunct="0">
              <a:defRPr sz="2300">
                <a:solidFill>
                  <a:schemeClr val="tx2"/>
                </a:solidFill>
                <a:latin typeface="Verdana" pitchFamily="34" charset="0"/>
                <a:ea typeface="ＭＳ Ｐゴシック" pitchFamily="34" charset="-128"/>
              </a:defRPr>
            </a:lvl3pPr>
            <a:lvl4pPr marL="1530615" indent="-218659" defTabSz="880710" eaLnBrk="0" hangingPunct="0">
              <a:defRPr sz="2300">
                <a:solidFill>
                  <a:schemeClr val="tx2"/>
                </a:solidFill>
                <a:latin typeface="Verdana" pitchFamily="34" charset="0"/>
                <a:ea typeface="ＭＳ Ｐゴシック" pitchFamily="34" charset="-128"/>
              </a:defRPr>
            </a:lvl4pPr>
            <a:lvl5pPr marL="1967934" indent="-218659" defTabSz="880710" eaLnBrk="0" hangingPunct="0">
              <a:defRPr sz="2300">
                <a:solidFill>
                  <a:schemeClr val="tx2"/>
                </a:solidFill>
                <a:latin typeface="Verdana" pitchFamily="34" charset="0"/>
                <a:ea typeface="ＭＳ Ｐゴシック" pitchFamily="34" charset="-128"/>
              </a:defRPr>
            </a:lvl5pPr>
            <a:lvl6pPr marL="2405252" indent="-218659" defTabSz="880710" eaLnBrk="0" fontAlgn="base" hangingPunct="0">
              <a:spcBef>
                <a:spcPct val="0"/>
              </a:spcBef>
              <a:spcAft>
                <a:spcPct val="0"/>
              </a:spcAft>
              <a:defRPr sz="2300">
                <a:solidFill>
                  <a:schemeClr val="tx2"/>
                </a:solidFill>
                <a:latin typeface="Verdana" pitchFamily="34" charset="0"/>
                <a:ea typeface="ＭＳ Ｐゴシック" pitchFamily="34" charset="-128"/>
              </a:defRPr>
            </a:lvl6pPr>
            <a:lvl7pPr marL="2842570" indent="-218659" defTabSz="880710" eaLnBrk="0" fontAlgn="base" hangingPunct="0">
              <a:spcBef>
                <a:spcPct val="0"/>
              </a:spcBef>
              <a:spcAft>
                <a:spcPct val="0"/>
              </a:spcAft>
              <a:defRPr sz="2300">
                <a:solidFill>
                  <a:schemeClr val="tx2"/>
                </a:solidFill>
                <a:latin typeface="Verdana" pitchFamily="34" charset="0"/>
                <a:ea typeface="ＭＳ Ｐゴシック" pitchFamily="34" charset="-128"/>
              </a:defRPr>
            </a:lvl7pPr>
            <a:lvl8pPr marL="3279890" indent="-218659" defTabSz="880710" eaLnBrk="0" fontAlgn="base" hangingPunct="0">
              <a:spcBef>
                <a:spcPct val="0"/>
              </a:spcBef>
              <a:spcAft>
                <a:spcPct val="0"/>
              </a:spcAft>
              <a:defRPr sz="2300">
                <a:solidFill>
                  <a:schemeClr val="tx2"/>
                </a:solidFill>
                <a:latin typeface="Verdana" pitchFamily="34" charset="0"/>
                <a:ea typeface="ＭＳ Ｐゴシック" pitchFamily="34" charset="-128"/>
              </a:defRPr>
            </a:lvl8pPr>
            <a:lvl9pPr marL="3717207" indent="-218659" defTabSz="880710" eaLnBrk="0" fontAlgn="base" hangingPunct="0">
              <a:spcBef>
                <a:spcPct val="0"/>
              </a:spcBef>
              <a:spcAft>
                <a:spcPct val="0"/>
              </a:spcAft>
              <a:defRPr sz="2300">
                <a:solidFill>
                  <a:schemeClr val="tx2"/>
                </a:solidFill>
                <a:latin typeface="Verdana" pitchFamily="34" charset="0"/>
                <a:ea typeface="ＭＳ Ｐゴシック" pitchFamily="34" charset="-128"/>
              </a:defRPr>
            </a:lvl9pPr>
          </a:lstStyle>
          <a:p>
            <a:fld id="{EAD8FBE8-9299-4C42-869E-204914DDB60F}" type="slidenum">
              <a:rPr lang="de-DE" sz="1100">
                <a:solidFill>
                  <a:prstClr val="black"/>
                </a:solidFill>
                <a:latin typeface="Arial" pitchFamily="34" charset="0"/>
              </a:rPr>
              <a:pPr/>
              <a:t>32</a:t>
            </a:fld>
            <a:endParaRPr lang="de-DE" sz="1100" dirty="0">
              <a:solidFill>
                <a:prstClr val="black"/>
              </a:solidFill>
              <a:latin typeface="Arial" pitchFamily="34" charset="0"/>
            </a:endParaRPr>
          </a:p>
        </p:txBody>
      </p:sp>
      <p:sp>
        <p:nvSpPr>
          <p:cNvPr id="114691" name="Rectangle 2"/>
          <p:cNvSpPr>
            <a:spLocks noGrp="1" noRot="1" noChangeAspect="1" noChangeArrowheads="1" noTextEdit="1"/>
          </p:cNvSpPr>
          <p:nvPr>
            <p:ph type="sldImg"/>
          </p:nvPr>
        </p:nvSpPr>
        <p:spPr>
          <a:xfrm>
            <a:off x="381000" y="685800"/>
            <a:ext cx="6096000" cy="3429000"/>
          </a:xfrm>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latin typeface="Arial" pitchFamily="34" charset="0"/>
                <a:ea typeface="ＭＳ Ｐゴシック" pitchFamily="34" charset="-128"/>
              </a:rPr>
              <a:t>Empty slide for text only</a:t>
            </a:r>
          </a:p>
        </p:txBody>
      </p:sp>
    </p:spTree>
    <p:extLst>
      <p:ext uri="{BB962C8B-B14F-4D97-AF65-F5344CB8AC3E}">
        <p14:creationId xmlns:p14="http://schemas.microsoft.com/office/powerpoint/2010/main" xmlns="" val="1444751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6208EE8-9C5D-4959-AA42-58E42C3FA977}" type="datetimeFigureOut">
              <a:rPr lang="zh-CN" altLang="en-US" smtClean="0"/>
              <a:pPr/>
              <a:t>2022-07-04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9A87295-169E-4F91-8AF4-CDBD69D11AEB}" type="slidenum">
              <a:rPr lang="zh-CN" altLang="en-US" smtClean="0"/>
              <a:pPr/>
              <a:t>‹#›</a:t>
            </a:fld>
            <a:endParaRPr lang="zh-CN" altLang="en-US"/>
          </a:p>
        </p:txBody>
      </p:sp>
    </p:spTree>
    <p:extLst>
      <p:ext uri="{BB962C8B-B14F-4D97-AF65-F5344CB8AC3E}">
        <p14:creationId xmlns:p14="http://schemas.microsoft.com/office/powerpoint/2010/main" xmlns="" val="238279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46208EE8-9C5D-4959-AA42-58E42C3FA977}" type="datetimeFigureOut">
              <a:rPr lang="zh-CN" altLang="en-US" smtClean="0"/>
              <a:pPr/>
              <a:t>2022-07-04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9A87295-169E-4F91-8AF4-CDBD69D11AEB}" type="slidenum">
              <a:rPr lang="zh-CN" altLang="en-US" smtClean="0"/>
              <a:pPr/>
              <a:t>‹#›</a:t>
            </a:fld>
            <a:endParaRPr lang="zh-CN" altLang="en-US"/>
          </a:p>
        </p:txBody>
      </p:sp>
    </p:spTree>
    <p:extLst>
      <p:ext uri="{BB962C8B-B14F-4D97-AF65-F5344CB8AC3E}">
        <p14:creationId xmlns:p14="http://schemas.microsoft.com/office/powerpoint/2010/main" xmlns="" val="267816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46208EE8-9C5D-4959-AA42-58E42C3FA977}" type="datetimeFigureOut">
              <a:rPr lang="zh-CN" altLang="en-US" smtClean="0"/>
              <a:pPr/>
              <a:t>2022-07-04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9A87295-169E-4F91-8AF4-CDBD69D11AEB}" type="slidenum">
              <a:rPr lang="zh-CN" altLang="en-US" smtClean="0"/>
              <a:pPr/>
              <a:t>‹#›</a:t>
            </a:fld>
            <a:endParaRPr lang="zh-CN" altLang="en-US"/>
          </a:p>
        </p:txBody>
      </p:sp>
    </p:spTree>
    <p:extLst>
      <p:ext uri="{BB962C8B-B14F-4D97-AF65-F5344CB8AC3E}">
        <p14:creationId xmlns:p14="http://schemas.microsoft.com/office/powerpoint/2010/main" xmlns="" val="2190828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719667" y="274638"/>
            <a:ext cx="10972800" cy="490537"/>
          </a:xfrm>
        </p:spPr>
        <p:txBody>
          <a:bodyPr/>
          <a:lstStyle/>
          <a:p>
            <a:r>
              <a:rPr lang="de-DE" smtClean="0"/>
              <a:t>Titelmasterformat durch Klicken bearbeiten</a:t>
            </a:r>
            <a:endParaRPr lang="en-US" dirty="0"/>
          </a:p>
        </p:txBody>
      </p:sp>
      <p:sp>
        <p:nvSpPr>
          <p:cNvPr id="3" name="Inhaltsplatzhalter 2"/>
          <p:cNvSpPr>
            <a:spLocks noGrp="1"/>
          </p:cNvSpPr>
          <p:nvPr>
            <p:ph idx="1"/>
          </p:nvPr>
        </p:nvSpPr>
        <p:spPr>
          <a:xfrm>
            <a:off x="719667" y="1600200"/>
            <a:ext cx="7103533" cy="4190999"/>
          </a:xfrm>
        </p:spPr>
        <p:txBody>
          <a:bodyPr/>
          <a:lstStyle>
            <a:lvl1pPr>
              <a:buClr>
                <a:srgbClr val="FF0000"/>
              </a:buClr>
              <a:buFont typeface="Arial" pitchFamily="34" charset="0"/>
              <a:buChar char="•"/>
              <a:defRPr sz="1600"/>
            </a:lvl1pPr>
            <a:lvl2pPr>
              <a:buClr>
                <a:srgbClr val="FF0000"/>
              </a:buClr>
              <a:buFont typeface="Arial" pitchFamily="34" charset="0"/>
              <a:buChar char="•"/>
              <a:defRPr sz="1600"/>
            </a:lvl2pPr>
            <a:lvl3pPr>
              <a:buClr>
                <a:srgbClr val="FF0000"/>
              </a:buClr>
              <a:buFont typeface="Arial" pitchFamily="34" charset="0"/>
              <a:buChar char="•"/>
              <a:defRPr sz="1600"/>
            </a:lvl3pPr>
            <a:lvl4pPr>
              <a:buClr>
                <a:srgbClr val="FF0000"/>
              </a:buClr>
              <a:buFont typeface="Arial" pitchFamily="34" charset="0"/>
              <a:buChar char="•"/>
              <a:defRPr sz="1600"/>
            </a:lvl4pPr>
            <a:lvl5pPr>
              <a:buClr>
                <a:srgbClr val="FF0000"/>
              </a:buClr>
              <a:buFont typeface="Arial" pitchFamily="34" charset="0"/>
              <a:buChar char="•"/>
              <a:defRPr sz="16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umsplatzhalter 4"/>
          <p:cNvSpPr>
            <a:spLocks noGrp="1"/>
          </p:cNvSpPr>
          <p:nvPr>
            <p:ph type="dt" sz="quarter" idx="10"/>
          </p:nvPr>
        </p:nvSpPr>
        <p:spPr bwMode="auto">
          <a:xfrm>
            <a:off x="914400" y="6594476"/>
            <a:ext cx="7774517" cy="36512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800">
                <a:solidFill>
                  <a:schemeClr val="bg1"/>
                </a:solidFill>
                <a:latin typeface="Verdana" pitchFamily="34" charset="0"/>
                <a:ea typeface="ＭＳ Ｐゴシック" pitchFamily="34" charset="-128"/>
              </a:defRPr>
            </a:lvl1pPr>
            <a:lvl2pPr marL="742950" indent="-285750">
              <a:defRPr sz="2400">
                <a:solidFill>
                  <a:schemeClr val="tx2"/>
                </a:solidFill>
                <a:latin typeface="Verdana" pitchFamily="34" charset="0"/>
                <a:ea typeface="ＭＳ Ｐゴシック" pitchFamily="34" charset="-128"/>
              </a:defRPr>
            </a:lvl2pPr>
            <a:lvl3pPr marL="1143000" indent="-228600">
              <a:defRPr sz="2400">
                <a:solidFill>
                  <a:schemeClr val="tx2"/>
                </a:solidFill>
                <a:latin typeface="Verdana" pitchFamily="34" charset="0"/>
                <a:ea typeface="ＭＳ Ｐゴシック" pitchFamily="34" charset="-128"/>
              </a:defRPr>
            </a:lvl3pPr>
            <a:lvl4pPr marL="1600200" indent="-228600">
              <a:defRPr sz="2400">
                <a:solidFill>
                  <a:schemeClr val="tx2"/>
                </a:solidFill>
                <a:latin typeface="Verdana" pitchFamily="34" charset="0"/>
                <a:ea typeface="ＭＳ Ｐゴシック" pitchFamily="34" charset="-128"/>
              </a:defRPr>
            </a:lvl4pPr>
            <a:lvl5pPr marL="2057400" indent="-228600">
              <a:defRPr sz="2400">
                <a:solidFill>
                  <a:schemeClr val="tx2"/>
                </a:solidFill>
                <a:latin typeface="Verdana" pitchFamily="34" charset="0"/>
                <a:ea typeface="ＭＳ Ｐゴシック" pitchFamily="34" charset="-128"/>
              </a:defRPr>
            </a:lvl5pPr>
            <a:lvl6pPr marL="2514600" indent="-228600" fontAlgn="base">
              <a:spcBef>
                <a:spcPct val="0"/>
              </a:spcBef>
              <a:spcAft>
                <a:spcPct val="0"/>
              </a:spcAft>
              <a:defRPr sz="2400">
                <a:solidFill>
                  <a:schemeClr val="tx2"/>
                </a:solidFill>
                <a:latin typeface="Verdana" pitchFamily="34" charset="0"/>
                <a:ea typeface="ＭＳ Ｐゴシック" pitchFamily="34" charset="-128"/>
              </a:defRPr>
            </a:lvl6pPr>
            <a:lvl7pPr marL="2971800" indent="-228600" fontAlgn="base">
              <a:spcBef>
                <a:spcPct val="0"/>
              </a:spcBef>
              <a:spcAft>
                <a:spcPct val="0"/>
              </a:spcAft>
              <a:defRPr sz="2400">
                <a:solidFill>
                  <a:schemeClr val="tx2"/>
                </a:solidFill>
                <a:latin typeface="Verdana" pitchFamily="34" charset="0"/>
                <a:ea typeface="ＭＳ Ｐゴシック" pitchFamily="34" charset="-128"/>
              </a:defRPr>
            </a:lvl7pPr>
            <a:lvl8pPr marL="3429000" indent="-228600" fontAlgn="base">
              <a:spcBef>
                <a:spcPct val="0"/>
              </a:spcBef>
              <a:spcAft>
                <a:spcPct val="0"/>
              </a:spcAft>
              <a:defRPr sz="2400">
                <a:solidFill>
                  <a:schemeClr val="tx2"/>
                </a:solidFill>
                <a:latin typeface="Verdana" pitchFamily="34" charset="0"/>
                <a:ea typeface="ＭＳ Ｐゴシック" pitchFamily="34" charset="-128"/>
              </a:defRPr>
            </a:lvl8pPr>
            <a:lvl9pPr marL="3886200" indent="-228600" fontAlgn="base">
              <a:spcBef>
                <a:spcPct val="0"/>
              </a:spcBef>
              <a:spcAft>
                <a:spcPct val="0"/>
              </a:spcAft>
              <a:defRPr sz="2400">
                <a:solidFill>
                  <a:schemeClr val="tx2"/>
                </a:solidFill>
                <a:latin typeface="Verdana" pitchFamily="34" charset="0"/>
                <a:ea typeface="ＭＳ Ｐゴシック" pitchFamily="34" charset="-128"/>
              </a:defRPr>
            </a:lvl9pPr>
          </a:lstStyle>
          <a:p>
            <a:pPr defTabSz="457200" fontAlgn="auto">
              <a:spcBef>
                <a:spcPts val="0"/>
              </a:spcBef>
              <a:spcAft>
                <a:spcPts val="0"/>
              </a:spcAft>
              <a:defRPr/>
            </a:pPr>
            <a:r>
              <a:rPr lang="de-DE" smtClean="0">
                <a:solidFill>
                  <a:srgbClr val="FFFFFF"/>
                </a:solidFill>
              </a:rPr>
              <a:t>ges@bdal.de</a:t>
            </a:r>
            <a:endParaRPr lang="en-US">
              <a:solidFill>
                <a:srgbClr val="FFFFFF"/>
              </a:solidFill>
            </a:endParaRPr>
          </a:p>
        </p:txBody>
      </p:sp>
      <p:sp>
        <p:nvSpPr>
          <p:cNvPr id="5" name="Foliennummernplatzhalter 5"/>
          <p:cNvSpPr>
            <a:spLocks noGrp="1"/>
          </p:cNvSpPr>
          <p:nvPr>
            <p:ph type="sldNum" sz="quarter" idx="11"/>
          </p:nvPr>
        </p:nvSpPr>
        <p:spPr bwMode="auto">
          <a:xfrm>
            <a:off x="9042400" y="6594476"/>
            <a:ext cx="2844800" cy="36512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800">
                <a:solidFill>
                  <a:schemeClr val="bg1"/>
                </a:solidFill>
                <a:latin typeface="Verdana" pitchFamily="34" charset="0"/>
                <a:ea typeface="ＭＳ Ｐゴシック" pitchFamily="34" charset="-128"/>
              </a:defRPr>
            </a:lvl1pPr>
            <a:lvl2pPr marL="742950" indent="-285750">
              <a:defRPr sz="2400">
                <a:solidFill>
                  <a:schemeClr val="tx2"/>
                </a:solidFill>
                <a:latin typeface="Verdana" pitchFamily="34" charset="0"/>
                <a:ea typeface="ＭＳ Ｐゴシック" pitchFamily="34" charset="-128"/>
              </a:defRPr>
            </a:lvl2pPr>
            <a:lvl3pPr marL="1143000" indent="-228600">
              <a:defRPr sz="2400">
                <a:solidFill>
                  <a:schemeClr val="tx2"/>
                </a:solidFill>
                <a:latin typeface="Verdana" pitchFamily="34" charset="0"/>
                <a:ea typeface="ＭＳ Ｐゴシック" pitchFamily="34" charset="-128"/>
              </a:defRPr>
            </a:lvl3pPr>
            <a:lvl4pPr marL="1600200" indent="-228600">
              <a:defRPr sz="2400">
                <a:solidFill>
                  <a:schemeClr val="tx2"/>
                </a:solidFill>
                <a:latin typeface="Verdana" pitchFamily="34" charset="0"/>
                <a:ea typeface="ＭＳ Ｐゴシック" pitchFamily="34" charset="-128"/>
              </a:defRPr>
            </a:lvl4pPr>
            <a:lvl5pPr marL="2057400" indent="-228600">
              <a:defRPr sz="2400">
                <a:solidFill>
                  <a:schemeClr val="tx2"/>
                </a:solidFill>
                <a:latin typeface="Verdana" pitchFamily="34" charset="0"/>
                <a:ea typeface="ＭＳ Ｐゴシック" pitchFamily="34" charset="-128"/>
              </a:defRPr>
            </a:lvl5pPr>
            <a:lvl6pPr marL="2514600" indent="-228600" fontAlgn="base">
              <a:spcBef>
                <a:spcPct val="0"/>
              </a:spcBef>
              <a:spcAft>
                <a:spcPct val="0"/>
              </a:spcAft>
              <a:defRPr sz="2400">
                <a:solidFill>
                  <a:schemeClr val="tx2"/>
                </a:solidFill>
                <a:latin typeface="Verdana" pitchFamily="34" charset="0"/>
                <a:ea typeface="ＭＳ Ｐゴシック" pitchFamily="34" charset="-128"/>
              </a:defRPr>
            </a:lvl6pPr>
            <a:lvl7pPr marL="2971800" indent="-228600" fontAlgn="base">
              <a:spcBef>
                <a:spcPct val="0"/>
              </a:spcBef>
              <a:spcAft>
                <a:spcPct val="0"/>
              </a:spcAft>
              <a:defRPr sz="2400">
                <a:solidFill>
                  <a:schemeClr val="tx2"/>
                </a:solidFill>
                <a:latin typeface="Verdana" pitchFamily="34" charset="0"/>
                <a:ea typeface="ＭＳ Ｐゴシック" pitchFamily="34" charset="-128"/>
              </a:defRPr>
            </a:lvl7pPr>
            <a:lvl8pPr marL="3429000" indent="-228600" fontAlgn="base">
              <a:spcBef>
                <a:spcPct val="0"/>
              </a:spcBef>
              <a:spcAft>
                <a:spcPct val="0"/>
              </a:spcAft>
              <a:defRPr sz="2400">
                <a:solidFill>
                  <a:schemeClr val="tx2"/>
                </a:solidFill>
                <a:latin typeface="Verdana" pitchFamily="34" charset="0"/>
                <a:ea typeface="ＭＳ Ｐゴシック" pitchFamily="34" charset="-128"/>
              </a:defRPr>
            </a:lvl8pPr>
            <a:lvl9pPr marL="3886200" indent="-228600" fontAlgn="base">
              <a:spcBef>
                <a:spcPct val="0"/>
              </a:spcBef>
              <a:spcAft>
                <a:spcPct val="0"/>
              </a:spcAft>
              <a:defRPr sz="2400">
                <a:solidFill>
                  <a:schemeClr val="tx2"/>
                </a:solidFill>
                <a:latin typeface="Verdana" pitchFamily="34" charset="0"/>
                <a:ea typeface="ＭＳ Ｐゴシック" pitchFamily="34" charset="-128"/>
              </a:defRPr>
            </a:lvl9pPr>
          </a:lstStyle>
          <a:p>
            <a:pPr>
              <a:defRPr/>
            </a:pPr>
            <a:fld id="{5CE7BAB3-DABE-4405-9C35-5D314D7555D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xmlns="" val="1737870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961" y="4470"/>
            <a:ext cx="12186039" cy="6853529"/>
          </a:xfrm>
          <a:prstGeom prst="rect">
            <a:avLst/>
          </a:prstGeom>
          <a:blipFill>
            <a:blip r:embed="rId2" cstate="print"/>
            <a:stretch>
              <a:fillRect/>
            </a:stretch>
          </a:blipFill>
        </p:spPr>
        <p:txBody>
          <a:bodyPr wrap="square" lIns="0" tIns="0" rIns="0" bIns="0" rtlCol="0">
            <a:noAutofit/>
          </a:bodyPr>
          <a:lstStyle/>
          <a:p>
            <a:endParaRPr/>
          </a:p>
        </p:txBody>
      </p:sp>
      <p:sp>
        <p:nvSpPr>
          <p:cNvPr id="17" name="bk object 17"/>
          <p:cNvSpPr/>
          <p:nvPr/>
        </p:nvSpPr>
        <p:spPr>
          <a:xfrm>
            <a:off x="297688" y="223265"/>
            <a:ext cx="11720575" cy="6490714"/>
          </a:xfrm>
          <a:prstGeom prst="rect">
            <a:avLst/>
          </a:prstGeom>
          <a:blipFill>
            <a:blip r:embed="rId3" cstate="print"/>
            <a:stretch>
              <a:fillRect/>
            </a:stretch>
          </a:blipFill>
        </p:spPr>
        <p:txBody>
          <a:bodyPr wrap="square" lIns="0" tIns="0" rIns="0" bIns="0" rtlCol="0">
            <a:noAutofit/>
          </a:bodyPr>
          <a:lstStyle/>
          <a:p>
            <a:endParaRPr/>
          </a:p>
        </p:txBody>
      </p:sp>
      <p:sp>
        <p:nvSpPr>
          <p:cNvPr id="18" name="bk object 18"/>
          <p:cNvSpPr/>
          <p:nvPr/>
        </p:nvSpPr>
        <p:spPr>
          <a:xfrm>
            <a:off x="6088887" y="3416807"/>
            <a:ext cx="138176" cy="103632"/>
          </a:xfrm>
          <a:prstGeom prst="rect">
            <a:avLst/>
          </a:prstGeom>
          <a:blipFill>
            <a:blip r:embed="rId4" cstate="print"/>
            <a:stretch>
              <a:fillRect/>
            </a:stretch>
          </a:blipFill>
        </p:spPr>
        <p:txBody>
          <a:bodyPr wrap="square" lIns="0" tIns="0" rIns="0" bIns="0" rtlCol="0">
            <a:noAutofit/>
          </a:bodyPr>
          <a:lstStyle/>
          <a:p>
            <a:endParaRPr/>
          </a:p>
        </p:txBody>
      </p:sp>
      <p:sp>
        <p:nvSpPr>
          <p:cNvPr id="19" name="bk object 19"/>
          <p:cNvSpPr/>
          <p:nvPr/>
        </p:nvSpPr>
        <p:spPr>
          <a:xfrm>
            <a:off x="304800" y="228601"/>
            <a:ext cx="11582400" cy="6387350"/>
          </a:xfrm>
          <a:custGeom>
            <a:avLst/>
            <a:gdLst/>
            <a:ahLst/>
            <a:cxnLst/>
            <a:rect l="l" t="t" r="r" b="b"/>
            <a:pathLst>
              <a:path w="8686800" h="6387350">
                <a:moveTo>
                  <a:pt x="8686800" y="0"/>
                </a:moveTo>
                <a:lnTo>
                  <a:pt x="161531" y="0"/>
                </a:lnTo>
                <a:lnTo>
                  <a:pt x="0" y="161531"/>
                </a:lnTo>
                <a:lnTo>
                  <a:pt x="0" y="6387350"/>
                </a:lnTo>
                <a:lnTo>
                  <a:pt x="8525268" y="6387350"/>
                </a:lnTo>
                <a:lnTo>
                  <a:pt x="8686800" y="6225819"/>
                </a:lnTo>
                <a:lnTo>
                  <a:pt x="8686800" y="0"/>
                </a:lnTo>
                <a:close/>
              </a:path>
            </a:pathLst>
          </a:custGeom>
          <a:solidFill>
            <a:srgbClr val="FFFFFF"/>
          </a:solidFill>
        </p:spPr>
        <p:txBody>
          <a:bodyPr wrap="square" lIns="0" tIns="0" rIns="0" bIns="0" rtlCol="0">
            <a:noAutofit/>
          </a:bodyPr>
          <a:lstStyle/>
          <a:p>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6278879" y="1577340"/>
            <a:ext cx="5303520" cy="4526280"/>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7/4/2022</a:t>
            </a:fld>
            <a:endParaRPr lang="en-US" smtClean="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7/4/2022</a:t>
            </a:fld>
            <a:endParaRPr lang="en-US" smtClean="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46208EE8-9C5D-4959-AA42-58E42C3FA977}" type="datetimeFigureOut">
              <a:rPr lang="zh-CN" altLang="en-US" smtClean="0"/>
              <a:pPr/>
              <a:t>2022-07-04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9A87295-169E-4F91-8AF4-CDBD69D11AEB}" type="slidenum">
              <a:rPr lang="zh-CN" altLang="en-US" smtClean="0"/>
              <a:pPr/>
              <a:t>‹#›</a:t>
            </a:fld>
            <a:endParaRPr lang="zh-CN" altLang="en-US"/>
          </a:p>
        </p:txBody>
      </p:sp>
    </p:spTree>
    <p:extLst>
      <p:ext uri="{BB962C8B-B14F-4D97-AF65-F5344CB8AC3E}">
        <p14:creationId xmlns:p14="http://schemas.microsoft.com/office/powerpoint/2010/main" xmlns="" val="3604214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46208EE8-9C5D-4959-AA42-58E42C3FA977}" type="datetimeFigureOut">
              <a:rPr lang="zh-CN" altLang="en-US" smtClean="0"/>
              <a:pPr/>
              <a:t>2022-07-04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9A87295-169E-4F91-8AF4-CDBD69D11AEB}" type="slidenum">
              <a:rPr lang="zh-CN" altLang="en-US" smtClean="0"/>
              <a:pPr/>
              <a:t>‹#›</a:t>
            </a:fld>
            <a:endParaRPr lang="zh-CN" altLang="en-US"/>
          </a:p>
        </p:txBody>
      </p:sp>
    </p:spTree>
    <p:extLst>
      <p:ext uri="{BB962C8B-B14F-4D97-AF65-F5344CB8AC3E}">
        <p14:creationId xmlns:p14="http://schemas.microsoft.com/office/powerpoint/2010/main" xmlns="" val="211206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46208EE8-9C5D-4959-AA42-58E42C3FA977}" type="datetimeFigureOut">
              <a:rPr lang="zh-CN" altLang="en-US" smtClean="0"/>
              <a:pPr/>
              <a:t>2022-07-04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9A87295-169E-4F91-8AF4-CDBD69D11AEB}" type="slidenum">
              <a:rPr lang="zh-CN" altLang="en-US" smtClean="0"/>
              <a:pPr/>
              <a:t>‹#›</a:t>
            </a:fld>
            <a:endParaRPr lang="zh-CN" altLang="en-US"/>
          </a:p>
        </p:txBody>
      </p:sp>
    </p:spTree>
    <p:extLst>
      <p:ext uri="{BB962C8B-B14F-4D97-AF65-F5344CB8AC3E}">
        <p14:creationId xmlns:p14="http://schemas.microsoft.com/office/powerpoint/2010/main" xmlns="" val="342040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46208EE8-9C5D-4959-AA42-58E42C3FA977}" type="datetimeFigureOut">
              <a:rPr lang="zh-CN" altLang="en-US" smtClean="0"/>
              <a:pPr/>
              <a:t>2022-07-04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9A87295-169E-4F91-8AF4-CDBD69D11AEB}" type="slidenum">
              <a:rPr lang="zh-CN" altLang="en-US" smtClean="0"/>
              <a:pPr/>
              <a:t>‹#›</a:t>
            </a:fld>
            <a:endParaRPr lang="zh-CN" altLang="en-US"/>
          </a:p>
        </p:txBody>
      </p:sp>
    </p:spTree>
    <p:extLst>
      <p:ext uri="{BB962C8B-B14F-4D97-AF65-F5344CB8AC3E}">
        <p14:creationId xmlns:p14="http://schemas.microsoft.com/office/powerpoint/2010/main" xmlns="" val="1768926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6208EE8-9C5D-4959-AA42-58E42C3FA977}" type="datetimeFigureOut">
              <a:rPr lang="zh-CN" altLang="en-US" smtClean="0"/>
              <a:pPr/>
              <a:t>2022-07-04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9A87295-169E-4F91-8AF4-CDBD69D11AEB}" type="slidenum">
              <a:rPr lang="zh-CN" altLang="en-US" smtClean="0"/>
              <a:pPr/>
              <a:t>‹#›</a:t>
            </a:fld>
            <a:endParaRPr lang="zh-CN" altLang="en-US"/>
          </a:p>
        </p:txBody>
      </p:sp>
    </p:spTree>
    <p:extLst>
      <p:ext uri="{BB962C8B-B14F-4D97-AF65-F5344CB8AC3E}">
        <p14:creationId xmlns:p14="http://schemas.microsoft.com/office/powerpoint/2010/main" xmlns="" val="1302734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8EE8-9C5D-4959-AA42-58E42C3FA977}" type="datetimeFigureOut">
              <a:rPr lang="zh-CN" altLang="en-US" smtClean="0"/>
              <a:pPr/>
              <a:t>2022-07-04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9A87295-169E-4F91-8AF4-CDBD69D11AEB}" type="slidenum">
              <a:rPr lang="zh-CN" altLang="en-US" smtClean="0"/>
              <a:pPr/>
              <a:t>‹#›</a:t>
            </a:fld>
            <a:endParaRPr lang="zh-CN" altLang="en-US"/>
          </a:p>
        </p:txBody>
      </p:sp>
    </p:spTree>
    <p:extLst>
      <p:ext uri="{BB962C8B-B14F-4D97-AF65-F5344CB8AC3E}">
        <p14:creationId xmlns:p14="http://schemas.microsoft.com/office/powerpoint/2010/main" xmlns="" val="4087239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6208EE8-9C5D-4959-AA42-58E42C3FA977}" type="datetimeFigureOut">
              <a:rPr lang="zh-CN" altLang="en-US" smtClean="0"/>
              <a:pPr/>
              <a:t>2022-07-04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9A87295-169E-4F91-8AF4-CDBD69D11AEB}" type="slidenum">
              <a:rPr lang="zh-CN" altLang="en-US" smtClean="0"/>
              <a:pPr/>
              <a:t>‹#›</a:t>
            </a:fld>
            <a:endParaRPr lang="zh-CN" altLang="en-US"/>
          </a:p>
        </p:txBody>
      </p:sp>
    </p:spTree>
    <p:extLst>
      <p:ext uri="{BB962C8B-B14F-4D97-AF65-F5344CB8AC3E}">
        <p14:creationId xmlns:p14="http://schemas.microsoft.com/office/powerpoint/2010/main" xmlns="" val="886890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6208EE8-9C5D-4959-AA42-58E42C3FA977}" type="datetimeFigureOut">
              <a:rPr lang="zh-CN" altLang="en-US" smtClean="0"/>
              <a:pPr/>
              <a:t>2022-07-04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9A87295-169E-4F91-8AF4-CDBD69D11AEB}" type="slidenum">
              <a:rPr lang="zh-CN" altLang="en-US" smtClean="0"/>
              <a:pPr/>
              <a:t>‹#›</a:t>
            </a:fld>
            <a:endParaRPr lang="zh-CN" altLang="en-US"/>
          </a:p>
        </p:txBody>
      </p:sp>
    </p:spTree>
    <p:extLst>
      <p:ext uri="{BB962C8B-B14F-4D97-AF65-F5344CB8AC3E}">
        <p14:creationId xmlns:p14="http://schemas.microsoft.com/office/powerpoint/2010/main" xmlns="" val="2536632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208EE8-9C5D-4959-AA42-58E42C3FA977}" type="datetimeFigureOut">
              <a:rPr lang="zh-CN" altLang="en-US" smtClean="0"/>
              <a:pPr/>
              <a:t>2022-07-04</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87295-169E-4F91-8AF4-CDBD69D11AEB}" type="slidenum">
              <a:rPr lang="zh-CN" altLang="en-US" smtClean="0"/>
              <a:pPr/>
              <a:t>‹#›</a:t>
            </a:fld>
            <a:endParaRPr lang="zh-CN" altLang="en-US"/>
          </a:p>
        </p:txBody>
      </p:sp>
    </p:spTree>
    <p:extLst>
      <p:ext uri="{BB962C8B-B14F-4D97-AF65-F5344CB8AC3E}">
        <p14:creationId xmlns:p14="http://schemas.microsoft.com/office/powerpoint/2010/main" xmlns="" val="2082623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4.png"/><Relationship Id="rId4" Type="http://schemas.openxmlformats.org/officeDocument/2006/relationships/oleObject" Target="../embeddings/oleObject2.bin"/></Relationships>
</file>

<file path=ppt/slides/_rels/slide43.xml.rels><?xml version="1.0" encoding="UTF-8" standalone="yes"?>
<Relationships xmlns="http://schemas.openxmlformats.org/package/2006/relationships"><Relationship Id="rId3" Type="http://schemas.openxmlformats.org/officeDocument/2006/relationships/package" Target="../embeddings/Microsoft_Office_Word___1.doc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40.jpeg"/></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475380" y="2317828"/>
            <a:ext cx="7241240" cy="2400300"/>
            <a:chOff x="0" y="1606508"/>
            <a:chExt cx="16747899" cy="3596030"/>
          </a:xfrm>
          <a:solidFill>
            <a:srgbClr val="0071C1"/>
          </a:solidFill>
        </p:grpSpPr>
        <p:sp>
          <p:nvSpPr>
            <p:cNvPr id="2" name="矩形 1"/>
            <p:cNvSpPr/>
            <p:nvPr/>
          </p:nvSpPr>
          <p:spPr>
            <a:xfrm>
              <a:off x="0" y="1606508"/>
              <a:ext cx="8650514" cy="3596030"/>
            </a:xfrm>
            <a:custGeom>
              <a:avLst/>
              <a:gdLst>
                <a:gd name="connsiteX0" fmla="*/ 0 w 8650514"/>
                <a:gd name="connsiteY0" fmla="*/ 0 h 972457"/>
                <a:gd name="connsiteX1" fmla="*/ 8650514 w 8650514"/>
                <a:gd name="connsiteY1" fmla="*/ 0 h 972457"/>
                <a:gd name="connsiteX2" fmla="*/ 8650514 w 8650514"/>
                <a:gd name="connsiteY2" fmla="*/ 972457 h 972457"/>
                <a:gd name="connsiteX3" fmla="*/ 0 w 8650514"/>
                <a:gd name="connsiteY3" fmla="*/ 972457 h 972457"/>
                <a:gd name="connsiteX4" fmla="*/ 0 w 8650514"/>
                <a:gd name="connsiteY4" fmla="*/ 0 h 972457"/>
                <a:gd name="connsiteX0" fmla="*/ 0 w 8650514"/>
                <a:gd name="connsiteY0" fmla="*/ 0 h 972457"/>
                <a:gd name="connsiteX1" fmla="*/ 8650514 w 8650514"/>
                <a:gd name="connsiteY1" fmla="*/ 0 h 972457"/>
                <a:gd name="connsiteX2" fmla="*/ 8650514 w 8650514"/>
                <a:gd name="connsiteY2" fmla="*/ 972457 h 972457"/>
                <a:gd name="connsiteX3" fmla="*/ 8215086 w 8650514"/>
                <a:gd name="connsiteY3" fmla="*/ 972457 h 972457"/>
                <a:gd name="connsiteX4" fmla="*/ 0 w 8650514"/>
                <a:gd name="connsiteY4" fmla="*/ 972457 h 972457"/>
                <a:gd name="connsiteX5" fmla="*/ 0 w 8650514"/>
                <a:gd name="connsiteY5" fmla="*/ 0 h 972457"/>
                <a:gd name="connsiteX0" fmla="*/ 0 w 8650514"/>
                <a:gd name="connsiteY0" fmla="*/ 0 h 972457"/>
                <a:gd name="connsiteX1" fmla="*/ 8650514 w 8650514"/>
                <a:gd name="connsiteY1" fmla="*/ 0 h 972457"/>
                <a:gd name="connsiteX2" fmla="*/ 8215086 w 8650514"/>
                <a:gd name="connsiteY2" fmla="*/ 972457 h 972457"/>
                <a:gd name="connsiteX3" fmla="*/ 0 w 8650514"/>
                <a:gd name="connsiteY3" fmla="*/ 972457 h 972457"/>
                <a:gd name="connsiteX4" fmla="*/ 0 w 8650514"/>
                <a:gd name="connsiteY4" fmla="*/ 0 h 972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972457">
                  <a:moveTo>
                    <a:pt x="0" y="0"/>
                  </a:moveTo>
                  <a:lnTo>
                    <a:pt x="8650514" y="0"/>
                  </a:lnTo>
                  <a:lnTo>
                    <a:pt x="8215086" y="972457"/>
                  </a:lnTo>
                  <a:lnTo>
                    <a:pt x="0" y="9724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3" name="矩形 1"/>
            <p:cNvSpPr/>
            <p:nvPr/>
          </p:nvSpPr>
          <p:spPr>
            <a:xfrm flipH="1" flipV="1">
              <a:off x="8097385" y="1606508"/>
              <a:ext cx="8650514" cy="3596030"/>
            </a:xfrm>
            <a:custGeom>
              <a:avLst/>
              <a:gdLst>
                <a:gd name="connsiteX0" fmla="*/ 0 w 8650514"/>
                <a:gd name="connsiteY0" fmla="*/ 0 h 972457"/>
                <a:gd name="connsiteX1" fmla="*/ 8650514 w 8650514"/>
                <a:gd name="connsiteY1" fmla="*/ 0 h 972457"/>
                <a:gd name="connsiteX2" fmla="*/ 8650514 w 8650514"/>
                <a:gd name="connsiteY2" fmla="*/ 972457 h 972457"/>
                <a:gd name="connsiteX3" fmla="*/ 0 w 8650514"/>
                <a:gd name="connsiteY3" fmla="*/ 972457 h 972457"/>
                <a:gd name="connsiteX4" fmla="*/ 0 w 8650514"/>
                <a:gd name="connsiteY4" fmla="*/ 0 h 972457"/>
                <a:gd name="connsiteX0" fmla="*/ 0 w 8650514"/>
                <a:gd name="connsiteY0" fmla="*/ 0 h 972457"/>
                <a:gd name="connsiteX1" fmla="*/ 8650514 w 8650514"/>
                <a:gd name="connsiteY1" fmla="*/ 0 h 972457"/>
                <a:gd name="connsiteX2" fmla="*/ 8650514 w 8650514"/>
                <a:gd name="connsiteY2" fmla="*/ 972457 h 972457"/>
                <a:gd name="connsiteX3" fmla="*/ 8215086 w 8650514"/>
                <a:gd name="connsiteY3" fmla="*/ 972457 h 972457"/>
                <a:gd name="connsiteX4" fmla="*/ 0 w 8650514"/>
                <a:gd name="connsiteY4" fmla="*/ 972457 h 972457"/>
                <a:gd name="connsiteX5" fmla="*/ 0 w 8650514"/>
                <a:gd name="connsiteY5" fmla="*/ 0 h 972457"/>
                <a:gd name="connsiteX0" fmla="*/ 0 w 8650514"/>
                <a:gd name="connsiteY0" fmla="*/ 0 h 972457"/>
                <a:gd name="connsiteX1" fmla="*/ 8650514 w 8650514"/>
                <a:gd name="connsiteY1" fmla="*/ 0 h 972457"/>
                <a:gd name="connsiteX2" fmla="*/ 8215086 w 8650514"/>
                <a:gd name="connsiteY2" fmla="*/ 972457 h 972457"/>
                <a:gd name="connsiteX3" fmla="*/ 0 w 8650514"/>
                <a:gd name="connsiteY3" fmla="*/ 972457 h 972457"/>
                <a:gd name="connsiteX4" fmla="*/ 0 w 8650514"/>
                <a:gd name="connsiteY4" fmla="*/ 0 h 972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514" h="972457">
                  <a:moveTo>
                    <a:pt x="0" y="0"/>
                  </a:moveTo>
                  <a:lnTo>
                    <a:pt x="8650514" y="0"/>
                  </a:lnTo>
                  <a:lnTo>
                    <a:pt x="8215086" y="972457"/>
                  </a:lnTo>
                  <a:lnTo>
                    <a:pt x="0" y="972457"/>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14" name="文本框 4"/>
          <p:cNvSpPr txBox="1">
            <a:spLocks noChangeArrowheads="1"/>
          </p:cNvSpPr>
          <p:nvPr/>
        </p:nvSpPr>
        <p:spPr bwMode="auto">
          <a:xfrm>
            <a:off x="870857" y="2373793"/>
            <a:ext cx="9042399" cy="923330"/>
          </a:xfrm>
          <a:prstGeom prst="rect">
            <a:avLst/>
          </a:prstGeom>
          <a:noFill/>
          <a:ln w="9525">
            <a:noFill/>
            <a:miter lim="800000"/>
            <a:headEnd/>
            <a:tailEnd/>
          </a:ln>
          <a:effectLst>
            <a:glow rad="228600">
              <a:schemeClr val="accent3">
                <a:satMod val="175000"/>
                <a:alpha val="40000"/>
              </a:schemeClr>
            </a:glow>
          </a:effectLst>
          <a:extLst>
            <a:ext uri="{909E8E84-426E-40DD-AFC4-6F175D3DCCD1}">
              <a14:hiddenFill xmlns:a14="http://schemas.microsoft.com/office/drawing/2010/main" xmlns="">
                <a:solidFill>
                  <a:srgbClr val="FFFFFF"/>
                </a:solidFill>
              </a14:hiddenFill>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5400" b="1" dirty="0">
                <a:solidFill>
                  <a:srgbClr val="FF0000"/>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非结核分枝杆菌检测技术</a:t>
            </a:r>
          </a:p>
        </p:txBody>
      </p:sp>
      <p:sp>
        <p:nvSpPr>
          <p:cNvPr id="22" name="圆角矩形 21"/>
          <p:cNvSpPr/>
          <p:nvPr/>
        </p:nvSpPr>
        <p:spPr>
          <a:xfrm>
            <a:off x="6107797" y="4028546"/>
            <a:ext cx="1029883" cy="1726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88" dirty="0">
              <a:solidFill>
                <a:srgbClr val="132947"/>
              </a:solidFill>
              <a:latin typeface="微软雅黑" pitchFamily="34" charset="-122"/>
              <a:ea typeface="微软雅黑" pitchFamily="34" charset="-122"/>
            </a:endParaRPr>
          </a:p>
        </p:txBody>
      </p:sp>
      <p:sp>
        <p:nvSpPr>
          <p:cNvPr id="15" name="Text Box 7"/>
          <p:cNvSpPr txBox="1">
            <a:spLocks noChangeArrowheads="1"/>
          </p:cNvSpPr>
          <p:nvPr/>
        </p:nvSpPr>
        <p:spPr bwMode="auto">
          <a:xfrm>
            <a:off x="5585505" y="1806974"/>
            <a:ext cx="963854" cy="276999"/>
          </a:xfrm>
          <a:prstGeom prst="rect">
            <a:avLst/>
          </a:prstGeom>
          <a:noFill/>
          <a:ln w="9525">
            <a:noFill/>
            <a:miter lim="800000"/>
            <a:headEnd/>
            <a:tailEnd/>
          </a:ln>
        </p:spPr>
        <p:txBody>
          <a:bodyPr wrap="none" lIns="34290" tIns="17145" rIns="34290" bIns="17145">
            <a:spAutoFit/>
          </a:bodyPr>
          <a:lstStyle/>
          <a:p>
            <a:pPr algn="ctr" defTabSz="816134"/>
            <a:r>
              <a:rPr lang="zh-CN" altLang="en-US" sz="1575" b="1" spc="169" dirty="0">
                <a:solidFill>
                  <a:schemeClr val="bg1"/>
                </a:solidFill>
                <a:cs typeface="+mn-ea"/>
                <a:sym typeface="+mn-lt"/>
              </a:rPr>
              <a:t>选题背景</a:t>
            </a:r>
            <a:endParaRPr lang="en-CA" sz="1575" b="1" spc="169" dirty="0">
              <a:solidFill>
                <a:schemeClr val="bg1"/>
              </a:solidFill>
              <a:cs typeface="+mn-ea"/>
              <a:sym typeface="+mn-lt"/>
            </a:endParaRPr>
          </a:p>
        </p:txBody>
      </p:sp>
      <p:grpSp>
        <p:nvGrpSpPr>
          <p:cNvPr id="16" name="组合 15"/>
          <p:cNvGrpSpPr/>
          <p:nvPr/>
        </p:nvGrpSpPr>
        <p:grpSpPr>
          <a:xfrm>
            <a:off x="2667000" y="967253"/>
            <a:ext cx="6858000" cy="569375"/>
            <a:chOff x="0" y="0"/>
            <a:chExt cx="12192000" cy="1012223"/>
          </a:xfrm>
        </p:grpSpPr>
        <p:pic>
          <p:nvPicPr>
            <p:cNvPr id="17" name="图片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92000" cy="1001194"/>
            </a:xfrm>
            <a:prstGeom prst="rect">
              <a:avLst/>
            </a:prstGeom>
          </p:spPr>
        </p:pic>
        <p:pic>
          <p:nvPicPr>
            <p:cNvPr id="18" name="图片 1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1029"/>
              <a:ext cx="12192000" cy="1001194"/>
            </a:xfrm>
            <a:prstGeom prst="rect">
              <a:avLst/>
            </a:prstGeom>
          </p:spPr>
        </p:pic>
      </p:grpSp>
    </p:spTree>
    <p:extLst>
      <p:ext uri="{BB962C8B-B14F-4D97-AF65-F5344CB8AC3E}">
        <p14:creationId xmlns:p14="http://schemas.microsoft.com/office/powerpoint/2010/main" xmlns="" val="9607379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by="(-#ppt_w*2)" calcmode="lin" valueType="num">
                                      <p:cBhvr rctx="PPT">
                                        <p:cTn id="11" dur="500" autoRev="1" fill="hold">
                                          <p:stCondLst>
                                            <p:cond delay="0"/>
                                          </p:stCondLst>
                                        </p:cTn>
                                        <p:tgtEl>
                                          <p:spTgt spid="14"/>
                                        </p:tgtEl>
                                        <p:attrNameLst>
                                          <p:attrName>ppt_w</p:attrName>
                                        </p:attrNameLst>
                                      </p:cBhvr>
                                    </p:anim>
                                    <p:anim by="(#ppt_w*0.50)" calcmode="lin" valueType="num">
                                      <p:cBhvr>
                                        <p:cTn id="12" dur="500" decel="50000" autoRev="1" fill="hold">
                                          <p:stCondLst>
                                            <p:cond delay="0"/>
                                          </p:stCondLst>
                                        </p:cTn>
                                        <p:tgtEl>
                                          <p:spTgt spid="14"/>
                                        </p:tgtEl>
                                        <p:attrNameLst>
                                          <p:attrName>ppt_x</p:attrName>
                                        </p:attrNameLst>
                                      </p:cBhvr>
                                    </p:anim>
                                    <p:anim from="(-#ppt_h/2)" to="(#ppt_y)" calcmode="lin" valueType="num">
                                      <p:cBhvr>
                                        <p:cTn id="13" dur="1000" fill="hold">
                                          <p:stCondLst>
                                            <p:cond delay="0"/>
                                          </p:stCondLst>
                                        </p:cTn>
                                        <p:tgtEl>
                                          <p:spTgt spid="14"/>
                                        </p:tgtEl>
                                        <p:attrNameLst>
                                          <p:attrName>ppt_y</p:attrName>
                                        </p:attrNameLst>
                                      </p:cBhvr>
                                    </p:anim>
                                    <p:animRot by="21600000">
                                      <p:cBhvr>
                                        <p:cTn id="14" dur="1000"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7688" y="1702308"/>
            <a:ext cx="11720575" cy="5011672"/>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6088887" y="4156722"/>
            <a:ext cx="138175" cy="103618"/>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304800" y="1707771"/>
            <a:ext cx="11582400" cy="4908181"/>
          </a:xfrm>
          <a:custGeom>
            <a:avLst/>
            <a:gdLst/>
            <a:ahLst/>
            <a:cxnLst/>
            <a:rect l="l" t="t" r="r" b="b"/>
            <a:pathLst>
              <a:path w="8686800" h="4908181">
                <a:moveTo>
                  <a:pt x="8686800" y="0"/>
                </a:moveTo>
                <a:lnTo>
                  <a:pt x="196469" y="0"/>
                </a:lnTo>
                <a:lnTo>
                  <a:pt x="0" y="196481"/>
                </a:lnTo>
                <a:lnTo>
                  <a:pt x="0" y="4908181"/>
                </a:lnTo>
                <a:lnTo>
                  <a:pt x="8490331" y="4908181"/>
                </a:lnTo>
                <a:lnTo>
                  <a:pt x="8686800" y="4711712"/>
                </a:lnTo>
                <a:lnTo>
                  <a:pt x="8686800" y="0"/>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297688" y="223266"/>
            <a:ext cx="11720575" cy="1380743"/>
          </a:xfrm>
          <a:prstGeom prst="rect">
            <a:avLst/>
          </a:prstGeom>
          <a:blipFill>
            <a:blip r:embed="rId4" cstate="print"/>
            <a:stretch>
              <a:fillRect/>
            </a:stretch>
          </a:blipFill>
        </p:spPr>
        <p:txBody>
          <a:bodyPr wrap="square" lIns="0" tIns="0" rIns="0" bIns="0" rtlCol="0">
            <a:noAutofit/>
          </a:bodyPr>
          <a:lstStyle/>
          <a:p>
            <a:endParaRPr/>
          </a:p>
        </p:txBody>
      </p:sp>
      <p:sp>
        <p:nvSpPr>
          <p:cNvPr id="6" name="object 6"/>
          <p:cNvSpPr/>
          <p:nvPr/>
        </p:nvSpPr>
        <p:spPr>
          <a:xfrm>
            <a:off x="6088887" y="861821"/>
            <a:ext cx="138176" cy="103632"/>
          </a:xfrm>
          <a:prstGeom prst="rect">
            <a:avLst/>
          </a:prstGeom>
          <a:blipFill>
            <a:blip r:embed="rId3" cstate="print"/>
            <a:stretch>
              <a:fillRect/>
            </a:stretch>
          </a:blipFill>
        </p:spPr>
        <p:txBody>
          <a:bodyPr wrap="square" lIns="0" tIns="0" rIns="0" bIns="0" rtlCol="0">
            <a:noAutofit/>
          </a:bodyPr>
          <a:lstStyle/>
          <a:p>
            <a:endParaRPr/>
          </a:p>
        </p:txBody>
      </p:sp>
      <p:sp>
        <p:nvSpPr>
          <p:cNvPr id="7" name="object 7"/>
          <p:cNvSpPr/>
          <p:nvPr/>
        </p:nvSpPr>
        <p:spPr>
          <a:xfrm>
            <a:off x="304800" y="228602"/>
            <a:ext cx="11582400" cy="1277467"/>
          </a:xfrm>
          <a:custGeom>
            <a:avLst/>
            <a:gdLst/>
            <a:ahLst/>
            <a:cxnLst/>
            <a:rect l="l" t="t" r="r" b="b"/>
            <a:pathLst>
              <a:path w="8686800" h="1277467">
                <a:moveTo>
                  <a:pt x="8686800" y="0"/>
                </a:moveTo>
                <a:lnTo>
                  <a:pt x="149136" y="0"/>
                </a:lnTo>
                <a:lnTo>
                  <a:pt x="0" y="149123"/>
                </a:lnTo>
                <a:lnTo>
                  <a:pt x="0" y="1277467"/>
                </a:lnTo>
                <a:lnTo>
                  <a:pt x="8537663" y="1277467"/>
                </a:lnTo>
                <a:lnTo>
                  <a:pt x="8686800" y="1128331"/>
                </a:lnTo>
                <a:lnTo>
                  <a:pt x="8686800" y="0"/>
                </a:lnTo>
                <a:close/>
              </a:path>
            </a:pathLst>
          </a:custGeom>
          <a:solidFill>
            <a:srgbClr val="FFFFFF"/>
          </a:solidFill>
        </p:spPr>
        <p:txBody>
          <a:bodyPr wrap="square" lIns="0" tIns="0" rIns="0" bIns="0" rtlCol="0">
            <a:noAutofit/>
          </a:bodyPr>
          <a:lstStyle/>
          <a:p>
            <a:endParaRPr/>
          </a:p>
        </p:txBody>
      </p:sp>
      <p:sp>
        <p:nvSpPr>
          <p:cNvPr id="8" name="object 8"/>
          <p:cNvSpPr txBox="1"/>
          <p:nvPr/>
        </p:nvSpPr>
        <p:spPr>
          <a:xfrm>
            <a:off x="1144270" y="633671"/>
            <a:ext cx="2940473" cy="563245"/>
          </a:xfrm>
          <a:prstGeom prst="rect">
            <a:avLst/>
          </a:prstGeom>
        </p:spPr>
        <p:txBody>
          <a:bodyPr vert="horz" wrap="square" lIns="0" tIns="0" rIns="0" bIns="0" rtlCol="0">
            <a:noAutofit/>
          </a:bodyPr>
          <a:lstStyle/>
          <a:p>
            <a:pPr marL="12700">
              <a:lnSpc>
                <a:spcPts val="4435"/>
              </a:lnSpc>
            </a:pPr>
            <a:r>
              <a:rPr sz="3800" spc="-400" dirty="0" smtClean="0">
                <a:solidFill>
                  <a:srgbClr val="103154"/>
                </a:solidFill>
                <a:latin typeface="Lucida Sans Typewriter"/>
                <a:cs typeface="Lucida Sans Typewriter"/>
              </a:rPr>
              <a:t>N</a:t>
            </a:r>
            <a:r>
              <a:rPr sz="3800" spc="-409" dirty="0" smtClean="0">
                <a:solidFill>
                  <a:srgbClr val="103154"/>
                </a:solidFill>
                <a:latin typeface="Lucida Sans Typewriter"/>
                <a:cs typeface="Lucida Sans Typewriter"/>
              </a:rPr>
              <a:t>T</a:t>
            </a:r>
            <a:r>
              <a:rPr sz="3800" spc="-400" dirty="0" smtClean="0">
                <a:solidFill>
                  <a:srgbClr val="103154"/>
                </a:solidFill>
                <a:latin typeface="Lucida Sans Typewriter"/>
                <a:cs typeface="Lucida Sans Typewriter"/>
              </a:rPr>
              <a:t>M</a:t>
            </a:r>
            <a:r>
              <a:rPr sz="3800" spc="-30" dirty="0" smtClean="0">
                <a:solidFill>
                  <a:srgbClr val="103154"/>
                </a:solidFill>
                <a:latin typeface="Adobe 黑体 Std R"/>
                <a:cs typeface="Adobe 黑体 Std R"/>
              </a:rPr>
              <a:t>的传播</a:t>
            </a:r>
            <a:endParaRPr sz="3800">
              <a:latin typeface="Adobe 黑体 Std R"/>
              <a:cs typeface="Adobe 黑体 Std R"/>
            </a:endParaRPr>
          </a:p>
        </p:txBody>
      </p:sp>
      <p:sp>
        <p:nvSpPr>
          <p:cNvPr id="9" name="object 9"/>
          <p:cNvSpPr txBox="1"/>
          <p:nvPr/>
        </p:nvSpPr>
        <p:spPr>
          <a:xfrm>
            <a:off x="1144269" y="1925694"/>
            <a:ext cx="9723120" cy="2764790"/>
          </a:xfrm>
          <a:prstGeom prst="rect">
            <a:avLst/>
          </a:prstGeom>
        </p:spPr>
        <p:txBody>
          <a:bodyPr vert="horz" wrap="square" lIns="0" tIns="0" rIns="0" bIns="0" rtlCol="0">
            <a:noAutofit/>
          </a:bodyPr>
          <a:lstStyle/>
          <a:p>
            <a:pPr marL="12700" marR="12700">
              <a:lnSpc>
                <a:spcPct val="150000"/>
              </a:lnSpc>
            </a:pPr>
            <a:r>
              <a:rPr sz="2200" dirty="0" smtClean="0">
                <a:solidFill>
                  <a:srgbClr val="103154"/>
                </a:solidFill>
                <a:latin typeface="宋体"/>
                <a:cs typeface="宋体"/>
              </a:rPr>
              <a:t>结核分枝杆菌是绝对致</a:t>
            </a:r>
            <a:r>
              <a:rPr sz="2200" spc="-10" dirty="0" smtClean="0">
                <a:solidFill>
                  <a:srgbClr val="103154"/>
                </a:solidFill>
                <a:latin typeface="宋体"/>
                <a:cs typeface="宋体"/>
              </a:rPr>
              <a:t>病</a:t>
            </a:r>
            <a:r>
              <a:rPr sz="2200" spc="0" dirty="0" smtClean="0">
                <a:solidFill>
                  <a:srgbClr val="103154"/>
                </a:solidFill>
                <a:latin typeface="宋体"/>
                <a:cs typeface="宋体"/>
              </a:rPr>
              <a:t>菌，</a:t>
            </a:r>
            <a:r>
              <a:rPr sz="2200" spc="-10" dirty="0" smtClean="0">
                <a:solidFill>
                  <a:srgbClr val="103154"/>
                </a:solidFill>
                <a:latin typeface="宋体"/>
                <a:cs typeface="宋体"/>
              </a:rPr>
              <a:t>细</a:t>
            </a:r>
            <a:r>
              <a:rPr sz="2200" spc="0" dirty="0" smtClean="0">
                <a:solidFill>
                  <a:srgbClr val="103154"/>
                </a:solidFill>
                <a:latin typeface="宋体"/>
                <a:cs typeface="宋体"/>
              </a:rPr>
              <a:t>菌在</a:t>
            </a:r>
            <a:r>
              <a:rPr sz="2200" spc="-10" dirty="0" smtClean="0">
                <a:solidFill>
                  <a:srgbClr val="103154"/>
                </a:solidFill>
                <a:latin typeface="宋体"/>
                <a:cs typeface="宋体"/>
              </a:rPr>
              <a:t>人</a:t>
            </a:r>
            <a:r>
              <a:rPr sz="2200" spc="0" dirty="0" smtClean="0">
                <a:solidFill>
                  <a:srgbClr val="103154"/>
                </a:solidFill>
                <a:latin typeface="宋体"/>
                <a:cs typeface="宋体"/>
              </a:rPr>
              <a:t>或其</a:t>
            </a:r>
            <a:r>
              <a:rPr sz="2200" spc="-10" dirty="0" smtClean="0">
                <a:solidFill>
                  <a:srgbClr val="103154"/>
                </a:solidFill>
                <a:latin typeface="宋体"/>
                <a:cs typeface="宋体"/>
              </a:rPr>
              <a:t>他</a:t>
            </a:r>
            <a:r>
              <a:rPr sz="2200" spc="0" dirty="0" smtClean="0">
                <a:solidFill>
                  <a:srgbClr val="103154"/>
                </a:solidFill>
                <a:latin typeface="宋体"/>
                <a:cs typeface="宋体"/>
              </a:rPr>
              <a:t>宿主</a:t>
            </a:r>
            <a:r>
              <a:rPr sz="2200" spc="-10" dirty="0" smtClean="0">
                <a:solidFill>
                  <a:srgbClr val="103154"/>
                </a:solidFill>
                <a:latin typeface="宋体"/>
                <a:cs typeface="宋体"/>
              </a:rPr>
              <a:t>体</a:t>
            </a:r>
            <a:r>
              <a:rPr sz="2200" spc="0" dirty="0" smtClean="0">
                <a:solidFill>
                  <a:srgbClr val="103154"/>
                </a:solidFill>
                <a:latin typeface="宋体"/>
                <a:cs typeface="宋体"/>
              </a:rPr>
              <a:t>内繁 殖，通过飞沫核传播。</a:t>
            </a:r>
            <a:r>
              <a:rPr sz="2200" spc="-10" dirty="0" smtClean="0">
                <a:solidFill>
                  <a:srgbClr val="103154"/>
                </a:solidFill>
                <a:latin typeface="宋体"/>
                <a:cs typeface="宋体"/>
              </a:rPr>
              <a:t>自</a:t>
            </a:r>
            <a:r>
              <a:rPr sz="2200" spc="0" dirty="0" smtClean="0">
                <a:solidFill>
                  <a:srgbClr val="103154"/>
                </a:solidFill>
                <a:latin typeface="宋体"/>
                <a:cs typeface="宋体"/>
              </a:rPr>
              <a:t>然环</a:t>
            </a:r>
            <a:r>
              <a:rPr sz="2200" spc="-10" dirty="0" smtClean="0">
                <a:solidFill>
                  <a:srgbClr val="103154"/>
                </a:solidFill>
                <a:latin typeface="宋体"/>
                <a:cs typeface="宋体"/>
              </a:rPr>
              <a:t>境</a:t>
            </a:r>
            <a:r>
              <a:rPr sz="2200" spc="0" dirty="0" smtClean="0">
                <a:solidFill>
                  <a:srgbClr val="103154"/>
                </a:solidFill>
                <a:latin typeface="宋体"/>
                <a:cs typeface="宋体"/>
              </a:rPr>
              <a:t>并不</a:t>
            </a:r>
            <a:r>
              <a:rPr sz="2200" spc="-10" dirty="0" smtClean="0">
                <a:solidFill>
                  <a:srgbClr val="103154"/>
                </a:solidFill>
                <a:latin typeface="宋体"/>
                <a:cs typeface="宋体"/>
              </a:rPr>
              <a:t>是</a:t>
            </a:r>
            <a:r>
              <a:rPr sz="2200" spc="0" dirty="0" smtClean="0">
                <a:solidFill>
                  <a:srgbClr val="103154"/>
                </a:solidFill>
                <a:latin typeface="宋体"/>
                <a:cs typeface="宋体"/>
              </a:rPr>
              <a:t>结核</a:t>
            </a:r>
            <a:r>
              <a:rPr sz="2200" spc="-10" dirty="0" smtClean="0">
                <a:solidFill>
                  <a:srgbClr val="103154"/>
                </a:solidFill>
                <a:latin typeface="宋体"/>
                <a:cs typeface="宋体"/>
              </a:rPr>
              <a:t>菌</a:t>
            </a:r>
            <a:r>
              <a:rPr sz="2200" spc="0" dirty="0" smtClean="0">
                <a:solidFill>
                  <a:srgbClr val="103154"/>
                </a:solidFill>
                <a:latin typeface="宋体"/>
                <a:cs typeface="宋体"/>
              </a:rPr>
              <a:t>的重</a:t>
            </a:r>
            <a:r>
              <a:rPr sz="2200" spc="-10" dirty="0" smtClean="0">
                <a:solidFill>
                  <a:srgbClr val="103154"/>
                </a:solidFill>
                <a:latin typeface="宋体"/>
                <a:cs typeface="宋体"/>
              </a:rPr>
              <a:t>要</a:t>
            </a:r>
            <a:r>
              <a:rPr sz="2200" spc="0" dirty="0" smtClean="0">
                <a:solidFill>
                  <a:srgbClr val="103154"/>
                </a:solidFill>
                <a:latin typeface="宋体"/>
                <a:cs typeface="宋体"/>
              </a:rPr>
              <a:t>来源。</a:t>
            </a:r>
            <a:endParaRPr sz="2200">
              <a:latin typeface="宋体"/>
              <a:cs typeface="宋体"/>
            </a:endParaRPr>
          </a:p>
          <a:p>
            <a:pPr>
              <a:lnSpc>
                <a:spcPts val="950"/>
              </a:lnSpc>
              <a:spcBef>
                <a:spcPts val="48"/>
              </a:spcBef>
            </a:pPr>
            <a:endParaRPr sz="950"/>
          </a:p>
          <a:p>
            <a:pPr>
              <a:lnSpc>
                <a:spcPts val="1000"/>
              </a:lnSpc>
            </a:pPr>
            <a:endParaRPr sz="1000"/>
          </a:p>
          <a:p>
            <a:pPr marL="12700" marR="12700">
              <a:lnSpc>
                <a:spcPct val="150000"/>
              </a:lnSpc>
            </a:pPr>
            <a:r>
              <a:rPr sz="2200" dirty="0" smtClean="0">
                <a:solidFill>
                  <a:srgbClr val="103154"/>
                </a:solidFill>
                <a:latin typeface="宋体"/>
                <a:cs typeface="宋体"/>
              </a:rPr>
              <a:t>NTM在自然环</a:t>
            </a:r>
            <a:r>
              <a:rPr sz="2200" spc="-10" dirty="0" smtClean="0">
                <a:solidFill>
                  <a:srgbClr val="103154"/>
                </a:solidFill>
                <a:latin typeface="宋体"/>
                <a:cs typeface="宋体"/>
              </a:rPr>
              <a:t>境</a:t>
            </a:r>
            <a:r>
              <a:rPr sz="2200" spc="0" dirty="0" smtClean="0">
                <a:solidFill>
                  <a:srgbClr val="103154"/>
                </a:solidFill>
                <a:latin typeface="宋体"/>
                <a:cs typeface="宋体"/>
              </a:rPr>
              <a:t>中普</a:t>
            </a:r>
            <a:r>
              <a:rPr sz="2200" spc="-10" dirty="0" smtClean="0">
                <a:solidFill>
                  <a:srgbClr val="103154"/>
                </a:solidFill>
                <a:latin typeface="宋体"/>
                <a:cs typeface="宋体"/>
              </a:rPr>
              <a:t>遍</a:t>
            </a:r>
            <a:r>
              <a:rPr sz="2200" spc="0" dirty="0" smtClean="0">
                <a:solidFill>
                  <a:srgbClr val="103154"/>
                </a:solidFill>
                <a:latin typeface="宋体"/>
                <a:cs typeface="宋体"/>
              </a:rPr>
              <a:t>存在</a:t>
            </a:r>
            <a:r>
              <a:rPr sz="2200" spc="-10" dirty="0" smtClean="0">
                <a:solidFill>
                  <a:srgbClr val="103154"/>
                </a:solidFill>
                <a:latin typeface="宋体"/>
                <a:cs typeface="宋体"/>
              </a:rPr>
              <a:t>，</a:t>
            </a:r>
            <a:r>
              <a:rPr sz="2200" spc="0" dirty="0" smtClean="0">
                <a:solidFill>
                  <a:srgbClr val="103154"/>
                </a:solidFill>
                <a:latin typeface="宋体"/>
                <a:cs typeface="宋体"/>
              </a:rPr>
              <a:t>可以</a:t>
            </a:r>
            <a:r>
              <a:rPr sz="2200" spc="-10" dirty="0" smtClean="0">
                <a:solidFill>
                  <a:srgbClr val="103154"/>
                </a:solidFill>
                <a:latin typeface="宋体"/>
                <a:cs typeface="宋体"/>
              </a:rPr>
              <a:t>在</a:t>
            </a:r>
            <a:r>
              <a:rPr sz="2200" spc="0" dirty="0" smtClean="0">
                <a:solidFill>
                  <a:srgbClr val="103154"/>
                </a:solidFill>
                <a:latin typeface="宋体"/>
                <a:cs typeface="宋体"/>
              </a:rPr>
              <a:t>自然</a:t>
            </a:r>
            <a:r>
              <a:rPr sz="2200" spc="-10" dirty="0" smtClean="0">
                <a:solidFill>
                  <a:srgbClr val="103154"/>
                </a:solidFill>
                <a:latin typeface="宋体"/>
                <a:cs typeface="宋体"/>
              </a:rPr>
              <a:t>环</a:t>
            </a:r>
            <a:r>
              <a:rPr sz="2200" spc="0" dirty="0" smtClean="0">
                <a:solidFill>
                  <a:srgbClr val="103154"/>
                </a:solidFill>
                <a:latin typeface="宋体"/>
                <a:cs typeface="宋体"/>
              </a:rPr>
              <a:t>境下</a:t>
            </a:r>
            <a:r>
              <a:rPr sz="2200" spc="-10" dirty="0" smtClean="0">
                <a:solidFill>
                  <a:srgbClr val="103154"/>
                </a:solidFill>
                <a:latin typeface="宋体"/>
                <a:cs typeface="宋体"/>
              </a:rPr>
              <a:t>增</a:t>
            </a:r>
            <a:r>
              <a:rPr sz="2200" spc="0" dirty="0" smtClean="0">
                <a:solidFill>
                  <a:srgbClr val="103154"/>
                </a:solidFill>
                <a:latin typeface="宋体"/>
                <a:cs typeface="宋体"/>
              </a:rPr>
              <a:t>殖，</a:t>
            </a:r>
            <a:r>
              <a:rPr sz="2200" spc="-10" dirty="0" smtClean="0">
                <a:solidFill>
                  <a:srgbClr val="103154"/>
                </a:solidFill>
                <a:latin typeface="宋体"/>
                <a:cs typeface="宋体"/>
              </a:rPr>
              <a:t>并</a:t>
            </a:r>
            <a:r>
              <a:rPr sz="2200" spc="0" dirty="0" smtClean="0">
                <a:solidFill>
                  <a:srgbClr val="103154"/>
                </a:solidFill>
                <a:latin typeface="宋体"/>
                <a:cs typeface="宋体"/>
              </a:rPr>
              <a:t>通 过空气传播。发生人传</a:t>
            </a:r>
            <a:r>
              <a:rPr sz="2200" spc="-10" dirty="0" smtClean="0">
                <a:solidFill>
                  <a:srgbClr val="103154"/>
                </a:solidFill>
                <a:latin typeface="宋体"/>
                <a:cs typeface="宋体"/>
              </a:rPr>
              <a:t>人</a:t>
            </a:r>
            <a:r>
              <a:rPr sz="2200" spc="0" dirty="0" smtClean="0">
                <a:solidFill>
                  <a:srgbClr val="103154"/>
                </a:solidFill>
                <a:latin typeface="宋体"/>
                <a:cs typeface="宋体"/>
              </a:rPr>
              <a:t>的情</a:t>
            </a:r>
            <a:r>
              <a:rPr sz="2200" spc="-10" dirty="0" smtClean="0">
                <a:solidFill>
                  <a:srgbClr val="103154"/>
                </a:solidFill>
                <a:latin typeface="宋体"/>
                <a:cs typeface="宋体"/>
              </a:rPr>
              <a:t>况</a:t>
            </a:r>
            <a:r>
              <a:rPr sz="2200" spc="0" dirty="0" smtClean="0">
                <a:solidFill>
                  <a:srgbClr val="103154"/>
                </a:solidFill>
                <a:latin typeface="宋体"/>
                <a:cs typeface="宋体"/>
              </a:rPr>
              <a:t>非常</a:t>
            </a:r>
            <a:r>
              <a:rPr sz="2200" spc="-10" dirty="0" smtClean="0">
                <a:solidFill>
                  <a:srgbClr val="103154"/>
                </a:solidFill>
                <a:latin typeface="宋体"/>
                <a:cs typeface="宋体"/>
              </a:rPr>
              <a:t>罕</a:t>
            </a:r>
            <a:r>
              <a:rPr sz="2200" spc="0" dirty="0" smtClean="0">
                <a:solidFill>
                  <a:srgbClr val="103154"/>
                </a:solidFill>
                <a:latin typeface="宋体"/>
                <a:cs typeface="宋体"/>
              </a:rPr>
              <a:t>见，</a:t>
            </a:r>
            <a:r>
              <a:rPr sz="2200" spc="-10" dirty="0" smtClean="0">
                <a:solidFill>
                  <a:srgbClr val="103154"/>
                </a:solidFill>
                <a:latin typeface="宋体"/>
                <a:cs typeface="宋体"/>
              </a:rPr>
              <a:t>因</a:t>
            </a:r>
            <a:r>
              <a:rPr sz="2200" spc="0" dirty="0" smtClean="0">
                <a:solidFill>
                  <a:srgbClr val="103154"/>
                </a:solidFill>
                <a:latin typeface="宋体"/>
                <a:cs typeface="宋体"/>
              </a:rPr>
              <a:t>此患</a:t>
            </a:r>
            <a:r>
              <a:rPr sz="2200" spc="-10" dirty="0" smtClean="0">
                <a:solidFill>
                  <a:srgbClr val="103154"/>
                </a:solidFill>
                <a:latin typeface="宋体"/>
                <a:cs typeface="宋体"/>
              </a:rPr>
              <a:t>者</a:t>
            </a:r>
            <a:r>
              <a:rPr sz="2200" spc="0" dirty="0" smtClean="0">
                <a:solidFill>
                  <a:srgbClr val="103154"/>
                </a:solidFill>
                <a:latin typeface="宋体"/>
                <a:cs typeface="宋体"/>
              </a:rPr>
              <a:t>无需隔 离。</a:t>
            </a:r>
            <a:endParaRPr sz="2200">
              <a:latin typeface="宋体"/>
              <a:cs typeface="宋体"/>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7688" y="1702308"/>
            <a:ext cx="11720575" cy="5011672"/>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6088887" y="4156722"/>
            <a:ext cx="138175" cy="103618"/>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304800" y="1707771"/>
            <a:ext cx="11582400" cy="4908181"/>
          </a:xfrm>
          <a:custGeom>
            <a:avLst/>
            <a:gdLst/>
            <a:ahLst/>
            <a:cxnLst/>
            <a:rect l="l" t="t" r="r" b="b"/>
            <a:pathLst>
              <a:path w="8686800" h="4908181">
                <a:moveTo>
                  <a:pt x="8686800" y="0"/>
                </a:moveTo>
                <a:lnTo>
                  <a:pt x="196469" y="0"/>
                </a:lnTo>
                <a:lnTo>
                  <a:pt x="0" y="196481"/>
                </a:lnTo>
                <a:lnTo>
                  <a:pt x="0" y="4908181"/>
                </a:lnTo>
                <a:lnTo>
                  <a:pt x="8490331" y="4908181"/>
                </a:lnTo>
                <a:lnTo>
                  <a:pt x="8686800" y="4711712"/>
                </a:lnTo>
                <a:lnTo>
                  <a:pt x="8686800" y="0"/>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297688" y="223266"/>
            <a:ext cx="11720575" cy="1380743"/>
          </a:xfrm>
          <a:prstGeom prst="rect">
            <a:avLst/>
          </a:prstGeom>
          <a:blipFill>
            <a:blip r:embed="rId4" cstate="print"/>
            <a:stretch>
              <a:fillRect/>
            </a:stretch>
          </a:blipFill>
        </p:spPr>
        <p:txBody>
          <a:bodyPr wrap="square" lIns="0" tIns="0" rIns="0" bIns="0" rtlCol="0">
            <a:noAutofit/>
          </a:bodyPr>
          <a:lstStyle/>
          <a:p>
            <a:endParaRPr/>
          </a:p>
        </p:txBody>
      </p:sp>
      <p:sp>
        <p:nvSpPr>
          <p:cNvPr id="6" name="object 6"/>
          <p:cNvSpPr/>
          <p:nvPr/>
        </p:nvSpPr>
        <p:spPr>
          <a:xfrm>
            <a:off x="6088887" y="861821"/>
            <a:ext cx="138176" cy="103632"/>
          </a:xfrm>
          <a:prstGeom prst="rect">
            <a:avLst/>
          </a:prstGeom>
          <a:blipFill>
            <a:blip r:embed="rId3" cstate="print"/>
            <a:stretch>
              <a:fillRect/>
            </a:stretch>
          </a:blipFill>
        </p:spPr>
        <p:txBody>
          <a:bodyPr wrap="square" lIns="0" tIns="0" rIns="0" bIns="0" rtlCol="0">
            <a:noAutofit/>
          </a:bodyPr>
          <a:lstStyle/>
          <a:p>
            <a:endParaRPr/>
          </a:p>
        </p:txBody>
      </p:sp>
      <p:sp>
        <p:nvSpPr>
          <p:cNvPr id="7" name="object 7"/>
          <p:cNvSpPr/>
          <p:nvPr/>
        </p:nvSpPr>
        <p:spPr>
          <a:xfrm>
            <a:off x="304800" y="228602"/>
            <a:ext cx="11582400" cy="1277467"/>
          </a:xfrm>
          <a:custGeom>
            <a:avLst/>
            <a:gdLst/>
            <a:ahLst/>
            <a:cxnLst/>
            <a:rect l="l" t="t" r="r" b="b"/>
            <a:pathLst>
              <a:path w="8686800" h="1277467">
                <a:moveTo>
                  <a:pt x="8686800" y="0"/>
                </a:moveTo>
                <a:lnTo>
                  <a:pt x="149136" y="0"/>
                </a:lnTo>
                <a:lnTo>
                  <a:pt x="0" y="149123"/>
                </a:lnTo>
                <a:lnTo>
                  <a:pt x="0" y="1277467"/>
                </a:lnTo>
                <a:lnTo>
                  <a:pt x="8537663" y="1277467"/>
                </a:lnTo>
                <a:lnTo>
                  <a:pt x="8686800" y="1128331"/>
                </a:lnTo>
                <a:lnTo>
                  <a:pt x="8686800" y="0"/>
                </a:lnTo>
                <a:close/>
              </a:path>
            </a:pathLst>
          </a:custGeom>
          <a:solidFill>
            <a:srgbClr val="FFFFFF"/>
          </a:solidFill>
        </p:spPr>
        <p:txBody>
          <a:bodyPr wrap="square" lIns="0" tIns="0" rIns="0" bIns="0" rtlCol="0">
            <a:noAutofit/>
          </a:bodyPr>
          <a:lstStyle/>
          <a:p>
            <a:endParaRPr/>
          </a:p>
        </p:txBody>
      </p:sp>
      <p:sp>
        <p:nvSpPr>
          <p:cNvPr id="8" name="object 8"/>
          <p:cNvSpPr txBox="1">
            <a:spLocks noGrp="1"/>
          </p:cNvSpPr>
          <p:nvPr>
            <p:ph type="title"/>
          </p:nvPr>
        </p:nvSpPr>
        <p:spPr>
          <a:prstGeom prst="rect">
            <a:avLst/>
          </a:prstGeom>
        </p:spPr>
        <p:txBody>
          <a:bodyPr vert="horz" wrap="square" lIns="0" tIns="216512" rIns="0" bIns="0" rtlCol="0">
            <a:noAutofit/>
          </a:bodyPr>
          <a:lstStyle/>
          <a:p>
            <a:pPr marL="209550">
              <a:lnSpc>
                <a:spcPts val="3750"/>
              </a:lnSpc>
            </a:pPr>
            <a:r>
              <a:rPr sz="3200" spc="-25" dirty="0" smtClean="0">
                <a:solidFill>
                  <a:srgbClr val="103154"/>
                </a:solidFill>
                <a:latin typeface="Adobe 黑体 Std R"/>
                <a:cs typeface="Adobe 黑体 Std R"/>
              </a:rPr>
              <a:t>非结核分枝杆菌的感染途径</a:t>
            </a:r>
            <a:endParaRPr sz="3200">
              <a:latin typeface="Adobe 黑体 Std R"/>
              <a:cs typeface="Adobe 黑体 Std R"/>
            </a:endParaRPr>
          </a:p>
        </p:txBody>
      </p:sp>
      <p:sp>
        <p:nvSpPr>
          <p:cNvPr id="9" name="object 9"/>
          <p:cNvSpPr txBox="1"/>
          <p:nvPr/>
        </p:nvSpPr>
        <p:spPr>
          <a:xfrm>
            <a:off x="1776229" y="2465335"/>
            <a:ext cx="7936653" cy="2144395"/>
          </a:xfrm>
          <a:prstGeom prst="rect">
            <a:avLst/>
          </a:prstGeom>
        </p:spPr>
        <p:txBody>
          <a:bodyPr vert="horz" wrap="square" lIns="0" tIns="0" rIns="0" bIns="0" rtlCol="0">
            <a:noAutofit/>
          </a:bodyPr>
          <a:lstStyle/>
          <a:p>
            <a:pPr marL="12700">
              <a:lnSpc>
                <a:spcPct val="100000"/>
              </a:lnSpc>
              <a:tabLst>
                <a:tab pos="354965" algn="l"/>
              </a:tabLst>
            </a:pPr>
            <a:r>
              <a:rPr sz="2000" spc="-20" dirty="0" smtClean="0">
                <a:solidFill>
                  <a:srgbClr val="103154"/>
                </a:solidFill>
                <a:latin typeface="Wingdings"/>
                <a:cs typeface="Wingdings"/>
              </a:rPr>
              <a:t></a:t>
            </a:r>
            <a:r>
              <a:rPr sz="2000" spc="-20" dirty="0" smtClean="0">
                <a:solidFill>
                  <a:srgbClr val="103154"/>
                </a:solidFill>
                <a:latin typeface="Times New Roman"/>
                <a:cs typeface="Times New Roman"/>
              </a:rPr>
              <a:t>	</a:t>
            </a:r>
            <a:r>
              <a:rPr sz="2000" spc="-20" dirty="0" smtClean="0">
                <a:solidFill>
                  <a:srgbClr val="103154"/>
                </a:solidFill>
                <a:latin typeface="宋体"/>
                <a:cs typeface="宋体"/>
              </a:rPr>
              <a:t>缺乏人传人的充分证据</a:t>
            </a:r>
            <a:endParaRPr sz="2000">
              <a:latin typeface="宋体"/>
              <a:cs typeface="宋体"/>
            </a:endParaRPr>
          </a:p>
          <a:p>
            <a:pPr>
              <a:lnSpc>
                <a:spcPts val="1200"/>
              </a:lnSpc>
              <a:spcBef>
                <a:spcPts val="0"/>
              </a:spcBef>
            </a:pPr>
            <a:endParaRPr sz="1200"/>
          </a:p>
          <a:p>
            <a:pPr marL="12700">
              <a:lnSpc>
                <a:spcPct val="100000"/>
              </a:lnSpc>
              <a:tabLst>
                <a:tab pos="354965" algn="l"/>
              </a:tabLst>
            </a:pPr>
            <a:r>
              <a:rPr sz="2000" spc="-20" dirty="0" smtClean="0">
                <a:solidFill>
                  <a:srgbClr val="103154"/>
                </a:solidFill>
                <a:latin typeface="Wingdings"/>
                <a:cs typeface="Wingdings"/>
              </a:rPr>
              <a:t></a:t>
            </a:r>
            <a:r>
              <a:rPr sz="2000" spc="-20" dirty="0" smtClean="0">
                <a:solidFill>
                  <a:srgbClr val="103154"/>
                </a:solidFill>
                <a:latin typeface="Times New Roman"/>
                <a:cs typeface="Times New Roman"/>
              </a:rPr>
              <a:t>	</a:t>
            </a:r>
            <a:r>
              <a:rPr sz="2000" spc="-20" dirty="0" smtClean="0">
                <a:solidFill>
                  <a:srgbClr val="103154"/>
                </a:solidFill>
                <a:latin typeface="宋体"/>
                <a:cs typeface="宋体"/>
              </a:rPr>
              <a:t>环境中的</a:t>
            </a:r>
            <a:r>
              <a:rPr sz="2000" spc="-10" dirty="0" smtClean="0">
                <a:solidFill>
                  <a:srgbClr val="103154"/>
                </a:solidFill>
                <a:latin typeface="宋体"/>
                <a:cs typeface="宋体"/>
              </a:rPr>
              <a:t>NT</a:t>
            </a:r>
            <a:r>
              <a:rPr sz="2000" spc="-5" dirty="0" smtClean="0">
                <a:solidFill>
                  <a:srgbClr val="103154"/>
                </a:solidFill>
                <a:latin typeface="宋体"/>
                <a:cs typeface="宋体"/>
              </a:rPr>
              <a:t>M</a:t>
            </a:r>
            <a:r>
              <a:rPr sz="2000" spc="-20" dirty="0" smtClean="0">
                <a:solidFill>
                  <a:srgbClr val="103154"/>
                </a:solidFill>
                <a:latin typeface="宋体"/>
                <a:cs typeface="宋体"/>
              </a:rPr>
              <a:t>是感染的主要来源，尤其是水源性</a:t>
            </a:r>
            <a:r>
              <a:rPr sz="2000" spc="-10" dirty="0" smtClean="0">
                <a:solidFill>
                  <a:srgbClr val="103154"/>
                </a:solidFill>
                <a:latin typeface="宋体"/>
                <a:cs typeface="宋体"/>
              </a:rPr>
              <a:t>NTM</a:t>
            </a:r>
            <a:endParaRPr sz="2000">
              <a:latin typeface="宋体"/>
              <a:cs typeface="宋体"/>
            </a:endParaRPr>
          </a:p>
          <a:p>
            <a:pPr>
              <a:lnSpc>
                <a:spcPts val="1200"/>
              </a:lnSpc>
              <a:spcBef>
                <a:spcPts val="0"/>
              </a:spcBef>
            </a:pPr>
            <a:endParaRPr sz="1200"/>
          </a:p>
          <a:p>
            <a:pPr marL="12700">
              <a:lnSpc>
                <a:spcPct val="100000"/>
              </a:lnSpc>
              <a:tabLst>
                <a:tab pos="355600" algn="l"/>
              </a:tabLst>
            </a:pPr>
            <a:r>
              <a:rPr sz="2000" spc="-20" dirty="0" smtClean="0">
                <a:solidFill>
                  <a:srgbClr val="103154"/>
                </a:solidFill>
                <a:latin typeface="Wingdings"/>
                <a:cs typeface="Wingdings"/>
              </a:rPr>
              <a:t></a:t>
            </a:r>
            <a:r>
              <a:rPr sz="2000" spc="-20" dirty="0" smtClean="0">
                <a:solidFill>
                  <a:srgbClr val="103154"/>
                </a:solidFill>
                <a:latin typeface="Times New Roman"/>
                <a:cs typeface="Times New Roman"/>
              </a:rPr>
              <a:t>	</a:t>
            </a:r>
            <a:r>
              <a:rPr sz="2000" spc="-20" dirty="0" smtClean="0">
                <a:solidFill>
                  <a:srgbClr val="103154"/>
                </a:solidFill>
                <a:latin typeface="宋体"/>
                <a:cs typeface="宋体"/>
              </a:rPr>
              <a:t>感染者主要是通过饮水或气溶胶吸</a:t>
            </a:r>
            <a:r>
              <a:rPr sz="2000" spc="-15" dirty="0" smtClean="0">
                <a:solidFill>
                  <a:srgbClr val="103154"/>
                </a:solidFill>
                <a:latin typeface="宋体"/>
                <a:cs typeface="宋体"/>
              </a:rPr>
              <a:t>入</a:t>
            </a:r>
            <a:r>
              <a:rPr sz="2000" spc="-20" dirty="0" smtClean="0">
                <a:solidFill>
                  <a:srgbClr val="103154"/>
                </a:solidFill>
                <a:latin typeface="宋体"/>
                <a:cs typeface="宋体"/>
              </a:rPr>
              <a:t>而感</a:t>
            </a:r>
            <a:r>
              <a:rPr sz="2000" spc="-15" dirty="0" smtClean="0">
                <a:solidFill>
                  <a:srgbClr val="103154"/>
                </a:solidFill>
                <a:latin typeface="宋体"/>
                <a:cs typeface="宋体"/>
              </a:rPr>
              <a:t>染</a:t>
            </a:r>
            <a:r>
              <a:rPr sz="2000" spc="-20" dirty="0" smtClean="0">
                <a:solidFill>
                  <a:srgbClr val="103154"/>
                </a:solidFill>
                <a:latin typeface="宋体"/>
                <a:cs typeface="宋体"/>
              </a:rPr>
              <a:t>，</a:t>
            </a:r>
            <a:endParaRPr sz="2000">
              <a:latin typeface="宋体"/>
              <a:cs typeface="宋体"/>
            </a:endParaRPr>
          </a:p>
          <a:p>
            <a:pPr>
              <a:lnSpc>
                <a:spcPts val="1200"/>
              </a:lnSpc>
              <a:spcBef>
                <a:spcPts val="0"/>
              </a:spcBef>
            </a:pPr>
            <a:endParaRPr sz="1200"/>
          </a:p>
          <a:p>
            <a:pPr marL="12700">
              <a:lnSpc>
                <a:spcPct val="100000"/>
              </a:lnSpc>
              <a:tabLst>
                <a:tab pos="355600" algn="l"/>
              </a:tabLst>
            </a:pPr>
            <a:r>
              <a:rPr sz="2000" spc="-20" dirty="0" smtClean="0">
                <a:solidFill>
                  <a:srgbClr val="103154"/>
                </a:solidFill>
                <a:latin typeface="Wingdings"/>
                <a:cs typeface="Wingdings"/>
              </a:rPr>
              <a:t></a:t>
            </a:r>
            <a:r>
              <a:rPr sz="2000" spc="-20" dirty="0" smtClean="0">
                <a:solidFill>
                  <a:srgbClr val="103154"/>
                </a:solidFill>
                <a:latin typeface="Times New Roman"/>
                <a:cs typeface="Times New Roman"/>
              </a:rPr>
              <a:t>	</a:t>
            </a:r>
            <a:r>
              <a:rPr sz="2000" spc="-20" dirty="0" smtClean="0">
                <a:solidFill>
                  <a:srgbClr val="103154"/>
                </a:solidFill>
                <a:latin typeface="宋体"/>
                <a:cs typeface="宋体"/>
              </a:rPr>
              <a:t>皮肤感染往往源于直接接触，如水</a:t>
            </a:r>
            <a:r>
              <a:rPr sz="2000" spc="-15" dirty="0" smtClean="0">
                <a:solidFill>
                  <a:srgbClr val="103154"/>
                </a:solidFill>
                <a:latin typeface="宋体"/>
                <a:cs typeface="宋体"/>
              </a:rPr>
              <a:t>产</a:t>
            </a:r>
            <a:r>
              <a:rPr sz="2000" spc="-20" dirty="0" smtClean="0">
                <a:solidFill>
                  <a:srgbClr val="103154"/>
                </a:solidFill>
                <a:latin typeface="宋体"/>
                <a:cs typeface="宋体"/>
              </a:rPr>
              <a:t>业、</a:t>
            </a:r>
            <a:r>
              <a:rPr sz="2000" spc="-15" dirty="0" smtClean="0">
                <a:solidFill>
                  <a:srgbClr val="103154"/>
                </a:solidFill>
                <a:latin typeface="宋体"/>
                <a:cs typeface="宋体"/>
              </a:rPr>
              <a:t>手</a:t>
            </a:r>
            <a:r>
              <a:rPr sz="2000" spc="-20" dirty="0" smtClean="0">
                <a:solidFill>
                  <a:srgbClr val="103154"/>
                </a:solidFill>
                <a:latin typeface="宋体"/>
                <a:cs typeface="宋体"/>
              </a:rPr>
              <a:t>术污染</a:t>
            </a:r>
            <a:endParaRPr sz="2000">
              <a:latin typeface="宋体"/>
              <a:cs typeface="宋体"/>
            </a:endParaRPr>
          </a:p>
          <a:p>
            <a:pPr marL="3234055">
              <a:lnSpc>
                <a:spcPct val="100000"/>
              </a:lnSpc>
              <a:spcBef>
                <a:spcPts val="116"/>
              </a:spcBef>
            </a:pPr>
            <a:endParaRPr sz="815">
              <a:latin typeface="Times New Roman"/>
              <a:cs typeface="Times New Roman"/>
            </a:endParaRPr>
          </a:p>
          <a:p>
            <a:pPr marL="12700">
              <a:lnSpc>
                <a:spcPct val="100000"/>
              </a:lnSpc>
              <a:spcBef>
                <a:spcPts val="265"/>
              </a:spcBef>
              <a:tabLst>
                <a:tab pos="355600" algn="l"/>
              </a:tabLst>
            </a:pPr>
            <a:r>
              <a:rPr sz="2000" spc="-20" dirty="0" smtClean="0">
                <a:solidFill>
                  <a:srgbClr val="103154"/>
                </a:solidFill>
                <a:latin typeface="Wingdings"/>
                <a:cs typeface="Wingdings"/>
              </a:rPr>
              <a:t></a:t>
            </a:r>
            <a:r>
              <a:rPr sz="2000" spc="-20" dirty="0" smtClean="0">
                <a:solidFill>
                  <a:srgbClr val="103154"/>
                </a:solidFill>
                <a:latin typeface="Times New Roman"/>
                <a:cs typeface="Times New Roman"/>
              </a:rPr>
              <a:t>	</a:t>
            </a:r>
            <a:r>
              <a:rPr sz="2000" spc="-20" dirty="0" smtClean="0">
                <a:solidFill>
                  <a:srgbClr val="103154"/>
                </a:solidFill>
                <a:latin typeface="宋体"/>
                <a:cs typeface="宋体"/>
              </a:rPr>
              <a:t>人群在日常生活中普遍持续暴露于</a:t>
            </a:r>
            <a:r>
              <a:rPr sz="2000" spc="-10" dirty="0" smtClean="0">
                <a:solidFill>
                  <a:srgbClr val="103154"/>
                </a:solidFill>
                <a:latin typeface="宋体"/>
                <a:cs typeface="宋体"/>
              </a:rPr>
              <a:t>NTM</a:t>
            </a:r>
            <a:endParaRPr sz="2000">
              <a:latin typeface="宋体"/>
              <a:cs typeface="宋体"/>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7688" y="1702308"/>
            <a:ext cx="11720575" cy="5011672"/>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6088887" y="4156722"/>
            <a:ext cx="138175" cy="103618"/>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304800" y="1707771"/>
            <a:ext cx="11582400" cy="4908181"/>
          </a:xfrm>
          <a:custGeom>
            <a:avLst/>
            <a:gdLst/>
            <a:ahLst/>
            <a:cxnLst/>
            <a:rect l="l" t="t" r="r" b="b"/>
            <a:pathLst>
              <a:path w="8686800" h="4908181">
                <a:moveTo>
                  <a:pt x="8686800" y="0"/>
                </a:moveTo>
                <a:lnTo>
                  <a:pt x="196469" y="0"/>
                </a:lnTo>
                <a:lnTo>
                  <a:pt x="0" y="196481"/>
                </a:lnTo>
                <a:lnTo>
                  <a:pt x="0" y="4908181"/>
                </a:lnTo>
                <a:lnTo>
                  <a:pt x="8490331" y="4908181"/>
                </a:lnTo>
                <a:lnTo>
                  <a:pt x="8686800" y="4711712"/>
                </a:lnTo>
                <a:lnTo>
                  <a:pt x="8686800" y="0"/>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297688" y="223266"/>
            <a:ext cx="11720575" cy="1380743"/>
          </a:xfrm>
          <a:prstGeom prst="rect">
            <a:avLst/>
          </a:prstGeom>
          <a:blipFill>
            <a:blip r:embed="rId4" cstate="print"/>
            <a:stretch>
              <a:fillRect/>
            </a:stretch>
          </a:blipFill>
        </p:spPr>
        <p:txBody>
          <a:bodyPr wrap="square" lIns="0" tIns="0" rIns="0" bIns="0" rtlCol="0">
            <a:noAutofit/>
          </a:bodyPr>
          <a:lstStyle/>
          <a:p>
            <a:endParaRPr/>
          </a:p>
        </p:txBody>
      </p:sp>
      <p:sp>
        <p:nvSpPr>
          <p:cNvPr id="6" name="object 6"/>
          <p:cNvSpPr/>
          <p:nvPr/>
        </p:nvSpPr>
        <p:spPr>
          <a:xfrm>
            <a:off x="6088887" y="861821"/>
            <a:ext cx="138176" cy="103632"/>
          </a:xfrm>
          <a:prstGeom prst="rect">
            <a:avLst/>
          </a:prstGeom>
          <a:blipFill>
            <a:blip r:embed="rId3" cstate="print"/>
            <a:stretch>
              <a:fillRect/>
            </a:stretch>
          </a:blipFill>
        </p:spPr>
        <p:txBody>
          <a:bodyPr wrap="square" lIns="0" tIns="0" rIns="0" bIns="0" rtlCol="0">
            <a:noAutofit/>
          </a:bodyPr>
          <a:lstStyle/>
          <a:p>
            <a:endParaRPr/>
          </a:p>
        </p:txBody>
      </p:sp>
      <p:sp>
        <p:nvSpPr>
          <p:cNvPr id="7" name="object 7"/>
          <p:cNvSpPr/>
          <p:nvPr/>
        </p:nvSpPr>
        <p:spPr>
          <a:xfrm>
            <a:off x="304800" y="228602"/>
            <a:ext cx="11582400" cy="1277467"/>
          </a:xfrm>
          <a:custGeom>
            <a:avLst/>
            <a:gdLst/>
            <a:ahLst/>
            <a:cxnLst/>
            <a:rect l="l" t="t" r="r" b="b"/>
            <a:pathLst>
              <a:path w="8686800" h="1277467">
                <a:moveTo>
                  <a:pt x="8686800" y="0"/>
                </a:moveTo>
                <a:lnTo>
                  <a:pt x="149136" y="0"/>
                </a:lnTo>
                <a:lnTo>
                  <a:pt x="0" y="149123"/>
                </a:lnTo>
                <a:lnTo>
                  <a:pt x="0" y="1277467"/>
                </a:lnTo>
                <a:lnTo>
                  <a:pt x="8537663" y="1277467"/>
                </a:lnTo>
                <a:lnTo>
                  <a:pt x="8686800" y="1128331"/>
                </a:lnTo>
                <a:lnTo>
                  <a:pt x="8686800" y="0"/>
                </a:lnTo>
                <a:close/>
              </a:path>
            </a:pathLst>
          </a:custGeom>
          <a:solidFill>
            <a:srgbClr val="FFFFFF"/>
          </a:solidFill>
        </p:spPr>
        <p:txBody>
          <a:bodyPr wrap="square" lIns="0" tIns="0" rIns="0" bIns="0" rtlCol="0">
            <a:noAutofit/>
          </a:bodyPr>
          <a:lstStyle/>
          <a:p>
            <a:endParaRPr/>
          </a:p>
        </p:txBody>
      </p:sp>
      <p:sp>
        <p:nvSpPr>
          <p:cNvPr id="8" name="object 8"/>
          <p:cNvSpPr txBox="1">
            <a:spLocks noGrp="1"/>
          </p:cNvSpPr>
          <p:nvPr>
            <p:ph type="title"/>
          </p:nvPr>
        </p:nvSpPr>
        <p:spPr>
          <a:prstGeom prst="rect">
            <a:avLst/>
          </a:prstGeom>
        </p:spPr>
        <p:txBody>
          <a:bodyPr vert="horz" wrap="square" lIns="0" tIns="315177" rIns="0" bIns="0" rtlCol="0">
            <a:noAutofit/>
          </a:bodyPr>
          <a:lstStyle/>
          <a:p>
            <a:pPr marL="543560">
              <a:lnSpc>
                <a:spcPts val="3750"/>
              </a:lnSpc>
            </a:pPr>
            <a:r>
              <a:rPr sz="3200" spc="-335" dirty="0" smtClean="0">
                <a:solidFill>
                  <a:srgbClr val="103154"/>
                </a:solidFill>
                <a:latin typeface="Lucida Sans Typewriter"/>
                <a:cs typeface="Lucida Sans Typewriter"/>
              </a:rPr>
              <a:t>N</a:t>
            </a:r>
            <a:r>
              <a:rPr sz="3200" spc="-345" dirty="0" smtClean="0">
                <a:solidFill>
                  <a:srgbClr val="103154"/>
                </a:solidFill>
                <a:latin typeface="Lucida Sans Typewriter"/>
                <a:cs typeface="Lucida Sans Typewriter"/>
              </a:rPr>
              <a:t>T</a:t>
            </a:r>
            <a:r>
              <a:rPr sz="3200" spc="-340" dirty="0" smtClean="0">
                <a:solidFill>
                  <a:srgbClr val="103154"/>
                </a:solidFill>
                <a:latin typeface="Lucida Sans Typewriter"/>
                <a:cs typeface="Lucida Sans Typewriter"/>
              </a:rPr>
              <a:t>M</a:t>
            </a:r>
            <a:r>
              <a:rPr sz="3200" spc="-25" dirty="0" smtClean="0">
                <a:solidFill>
                  <a:srgbClr val="103154"/>
                </a:solidFill>
                <a:latin typeface="Adobe 黑体 Std R"/>
                <a:cs typeface="Adobe 黑体 Std R"/>
              </a:rPr>
              <a:t>的暴露情况</a:t>
            </a:r>
            <a:endParaRPr sz="3200">
              <a:latin typeface="Adobe 黑体 Std R"/>
              <a:cs typeface="Adobe 黑体 Std R"/>
            </a:endParaRPr>
          </a:p>
        </p:txBody>
      </p:sp>
      <p:sp>
        <p:nvSpPr>
          <p:cNvPr id="9" name="object 9"/>
          <p:cNvSpPr txBox="1"/>
          <p:nvPr/>
        </p:nvSpPr>
        <p:spPr>
          <a:xfrm>
            <a:off x="943186" y="1663383"/>
            <a:ext cx="9807787" cy="2764790"/>
          </a:xfrm>
          <a:prstGeom prst="rect">
            <a:avLst/>
          </a:prstGeom>
        </p:spPr>
        <p:txBody>
          <a:bodyPr vert="horz" wrap="square" lIns="0" tIns="0" rIns="0" bIns="0" rtlCol="0">
            <a:noAutofit/>
          </a:bodyPr>
          <a:lstStyle/>
          <a:p>
            <a:pPr marL="355600" marR="151130" indent="-343535" algn="just">
              <a:lnSpc>
                <a:spcPct val="150000"/>
              </a:lnSpc>
            </a:pPr>
            <a:r>
              <a:rPr sz="1950" spc="15" dirty="0" smtClean="0">
                <a:solidFill>
                  <a:srgbClr val="FF7F01"/>
                </a:solidFill>
                <a:latin typeface="Wingdings"/>
                <a:cs typeface="Wingdings"/>
              </a:rPr>
              <a:t></a:t>
            </a:r>
            <a:r>
              <a:rPr sz="1950" spc="15" dirty="0" smtClean="0">
                <a:solidFill>
                  <a:srgbClr val="FF7F01"/>
                </a:solidFill>
                <a:latin typeface="Times New Roman"/>
                <a:cs typeface="Times New Roman"/>
              </a:rPr>
              <a:t> </a:t>
            </a:r>
            <a:r>
              <a:rPr sz="1950" spc="-40" dirty="0" smtClean="0">
                <a:solidFill>
                  <a:srgbClr val="FF7F01"/>
                </a:solidFill>
                <a:latin typeface="Times New Roman"/>
                <a:cs typeface="Times New Roman"/>
              </a:rPr>
              <a:t> </a:t>
            </a:r>
            <a:r>
              <a:rPr sz="2200" spc="0" dirty="0" smtClean="0">
                <a:solidFill>
                  <a:srgbClr val="174576"/>
                </a:solidFill>
                <a:latin typeface="宋体"/>
                <a:cs typeface="宋体"/>
              </a:rPr>
              <a:t>美国东南沿海地区针对</a:t>
            </a:r>
            <a:r>
              <a:rPr sz="2200" spc="-10" dirty="0" smtClean="0">
                <a:solidFill>
                  <a:srgbClr val="103154"/>
                </a:solidFill>
                <a:latin typeface="宋体"/>
                <a:cs typeface="宋体"/>
              </a:rPr>
              <a:t>胞</a:t>
            </a:r>
            <a:r>
              <a:rPr sz="2200" spc="0" dirty="0" smtClean="0">
                <a:solidFill>
                  <a:srgbClr val="103154"/>
                </a:solidFill>
                <a:latin typeface="宋体"/>
                <a:cs typeface="宋体"/>
              </a:rPr>
              <a:t>内分</a:t>
            </a:r>
            <a:r>
              <a:rPr sz="2200" spc="-10" dirty="0" smtClean="0">
                <a:solidFill>
                  <a:srgbClr val="103154"/>
                </a:solidFill>
                <a:latin typeface="宋体"/>
                <a:cs typeface="宋体"/>
              </a:rPr>
              <a:t>枝</a:t>
            </a:r>
            <a:r>
              <a:rPr sz="2200" spc="0" dirty="0" smtClean="0">
                <a:solidFill>
                  <a:srgbClr val="103154"/>
                </a:solidFill>
                <a:latin typeface="宋体"/>
                <a:cs typeface="宋体"/>
              </a:rPr>
              <a:t>杆菌</a:t>
            </a:r>
            <a:r>
              <a:rPr sz="2200" spc="-5" dirty="0" smtClean="0">
                <a:solidFill>
                  <a:srgbClr val="103154"/>
                </a:solidFill>
                <a:latin typeface="宋体"/>
                <a:cs typeface="宋体"/>
              </a:rPr>
              <a:t>的</a:t>
            </a:r>
            <a:r>
              <a:rPr sz="2200" spc="0" dirty="0" smtClean="0">
                <a:solidFill>
                  <a:srgbClr val="103154"/>
                </a:solidFill>
                <a:latin typeface="宋体"/>
                <a:cs typeface="宋体"/>
              </a:rPr>
              <a:t>P</a:t>
            </a:r>
            <a:r>
              <a:rPr sz="2200" spc="-5" dirty="0" smtClean="0">
                <a:solidFill>
                  <a:srgbClr val="103154"/>
                </a:solidFill>
                <a:latin typeface="宋体"/>
                <a:cs typeface="宋体"/>
              </a:rPr>
              <a:t>PD</a:t>
            </a:r>
            <a:r>
              <a:rPr sz="2200" spc="0" dirty="0" smtClean="0">
                <a:solidFill>
                  <a:srgbClr val="103154"/>
                </a:solidFill>
                <a:latin typeface="宋体"/>
                <a:cs typeface="宋体"/>
              </a:rPr>
              <a:t>-</a:t>
            </a:r>
            <a:r>
              <a:rPr sz="2200" spc="-5" dirty="0" smtClean="0">
                <a:solidFill>
                  <a:srgbClr val="103154"/>
                </a:solidFill>
                <a:latin typeface="宋体"/>
                <a:cs typeface="宋体"/>
              </a:rPr>
              <a:t>B</a:t>
            </a:r>
            <a:r>
              <a:rPr sz="2200" spc="0" dirty="0" smtClean="0">
                <a:solidFill>
                  <a:srgbClr val="103154"/>
                </a:solidFill>
                <a:latin typeface="宋体"/>
                <a:cs typeface="宋体"/>
              </a:rPr>
              <a:t>试</a:t>
            </a:r>
            <a:r>
              <a:rPr sz="2200" spc="-10" dirty="0" smtClean="0">
                <a:solidFill>
                  <a:srgbClr val="103154"/>
                </a:solidFill>
                <a:latin typeface="宋体"/>
                <a:cs typeface="宋体"/>
              </a:rPr>
              <a:t>验</a:t>
            </a:r>
            <a:r>
              <a:rPr sz="2200" spc="0" dirty="0" smtClean="0">
                <a:solidFill>
                  <a:srgbClr val="103154"/>
                </a:solidFill>
                <a:latin typeface="宋体"/>
                <a:cs typeface="宋体"/>
              </a:rPr>
              <a:t>显示： 60%以上年龄</a:t>
            </a:r>
            <a:r>
              <a:rPr sz="2200" spc="-10" dirty="0" smtClean="0">
                <a:solidFill>
                  <a:srgbClr val="103154"/>
                </a:solidFill>
                <a:latin typeface="宋体"/>
                <a:cs typeface="宋体"/>
              </a:rPr>
              <a:t>超</a:t>
            </a:r>
            <a:r>
              <a:rPr sz="2200" spc="0" dirty="0" smtClean="0">
                <a:solidFill>
                  <a:srgbClr val="103154"/>
                </a:solidFill>
                <a:latin typeface="宋体"/>
                <a:cs typeface="宋体"/>
              </a:rPr>
              <a:t>过</a:t>
            </a:r>
            <a:r>
              <a:rPr sz="2200" spc="-5" dirty="0" smtClean="0">
                <a:solidFill>
                  <a:srgbClr val="103154"/>
                </a:solidFill>
                <a:latin typeface="宋体"/>
                <a:cs typeface="宋体"/>
              </a:rPr>
              <a:t>2</a:t>
            </a:r>
            <a:r>
              <a:rPr sz="2200" spc="0" dirty="0" smtClean="0">
                <a:solidFill>
                  <a:srgbClr val="103154"/>
                </a:solidFill>
                <a:latin typeface="宋体"/>
                <a:cs typeface="宋体"/>
              </a:rPr>
              <a:t>5</a:t>
            </a:r>
            <a:r>
              <a:rPr sz="2200" spc="-10" dirty="0" smtClean="0">
                <a:solidFill>
                  <a:srgbClr val="103154"/>
                </a:solidFill>
                <a:latin typeface="宋体"/>
                <a:cs typeface="宋体"/>
              </a:rPr>
              <a:t>岁</a:t>
            </a:r>
            <a:r>
              <a:rPr sz="2200" spc="0" dirty="0" smtClean="0">
                <a:solidFill>
                  <a:srgbClr val="103154"/>
                </a:solidFill>
                <a:latin typeface="宋体"/>
                <a:cs typeface="宋体"/>
              </a:rPr>
              <a:t>的成</a:t>
            </a:r>
            <a:r>
              <a:rPr sz="2200" spc="-10" dirty="0" smtClean="0">
                <a:solidFill>
                  <a:srgbClr val="103154"/>
                </a:solidFill>
                <a:latin typeface="宋体"/>
                <a:cs typeface="宋体"/>
              </a:rPr>
              <a:t>年</a:t>
            </a:r>
            <a:r>
              <a:rPr sz="2200" spc="0" dirty="0" smtClean="0">
                <a:solidFill>
                  <a:srgbClr val="103154"/>
                </a:solidFill>
                <a:latin typeface="宋体"/>
                <a:cs typeface="宋体"/>
              </a:rPr>
              <a:t>男子</a:t>
            </a:r>
            <a:r>
              <a:rPr sz="2200" spc="-10" dirty="0" smtClean="0">
                <a:solidFill>
                  <a:srgbClr val="103154"/>
                </a:solidFill>
                <a:latin typeface="宋体"/>
                <a:cs typeface="宋体"/>
              </a:rPr>
              <a:t>都</a:t>
            </a:r>
            <a:r>
              <a:rPr sz="2200" spc="0" dirty="0" smtClean="0">
                <a:solidFill>
                  <a:srgbClr val="103154"/>
                </a:solidFill>
                <a:latin typeface="宋体"/>
                <a:cs typeface="宋体"/>
              </a:rPr>
              <a:t>曾经</a:t>
            </a:r>
            <a:r>
              <a:rPr sz="2200" spc="-10" dirty="0" smtClean="0">
                <a:solidFill>
                  <a:srgbClr val="103154"/>
                </a:solidFill>
                <a:latin typeface="宋体"/>
                <a:cs typeface="宋体"/>
              </a:rPr>
              <a:t>感</a:t>
            </a:r>
            <a:r>
              <a:rPr sz="2200" spc="0" dirty="0" smtClean="0">
                <a:solidFill>
                  <a:srgbClr val="103154"/>
                </a:solidFill>
                <a:latin typeface="宋体"/>
                <a:cs typeface="宋体"/>
              </a:rPr>
              <a:t>染过</a:t>
            </a:r>
            <a:r>
              <a:rPr sz="2200" spc="-10" dirty="0" smtClean="0">
                <a:solidFill>
                  <a:srgbClr val="103154"/>
                </a:solidFill>
                <a:latin typeface="宋体"/>
                <a:cs typeface="宋体"/>
              </a:rPr>
              <a:t>胞</a:t>
            </a:r>
            <a:r>
              <a:rPr sz="2200" spc="0" dirty="0" smtClean="0">
                <a:solidFill>
                  <a:srgbClr val="103154"/>
                </a:solidFill>
                <a:latin typeface="宋体"/>
                <a:cs typeface="宋体"/>
              </a:rPr>
              <a:t>内分枝 杆菌。</a:t>
            </a:r>
            <a:endParaRPr sz="2200">
              <a:latin typeface="宋体"/>
              <a:cs typeface="宋体"/>
            </a:endParaRPr>
          </a:p>
          <a:p>
            <a:pPr>
              <a:lnSpc>
                <a:spcPts val="950"/>
              </a:lnSpc>
              <a:spcBef>
                <a:spcPts val="49"/>
              </a:spcBef>
            </a:pPr>
            <a:endParaRPr sz="950"/>
          </a:p>
          <a:p>
            <a:pPr>
              <a:lnSpc>
                <a:spcPts val="1000"/>
              </a:lnSpc>
            </a:pPr>
            <a:endParaRPr sz="1000"/>
          </a:p>
          <a:p>
            <a:pPr marL="355600" marR="12700" indent="-342900">
              <a:lnSpc>
                <a:spcPct val="150000"/>
              </a:lnSpc>
            </a:pPr>
            <a:r>
              <a:rPr sz="1950" spc="15" dirty="0" smtClean="0">
                <a:solidFill>
                  <a:srgbClr val="FF7F01"/>
                </a:solidFill>
                <a:latin typeface="Wingdings"/>
                <a:cs typeface="Wingdings"/>
              </a:rPr>
              <a:t></a:t>
            </a:r>
            <a:r>
              <a:rPr sz="1950" spc="15" dirty="0" smtClean="0">
                <a:solidFill>
                  <a:srgbClr val="FF7F01"/>
                </a:solidFill>
                <a:latin typeface="Times New Roman"/>
                <a:cs typeface="Times New Roman"/>
              </a:rPr>
              <a:t> </a:t>
            </a:r>
            <a:r>
              <a:rPr sz="1950" spc="-40" dirty="0" smtClean="0">
                <a:solidFill>
                  <a:srgbClr val="FF7F01"/>
                </a:solidFill>
                <a:latin typeface="Times New Roman"/>
                <a:cs typeface="Times New Roman"/>
              </a:rPr>
              <a:t> </a:t>
            </a:r>
            <a:r>
              <a:rPr sz="2200" spc="0" dirty="0" smtClean="0">
                <a:solidFill>
                  <a:srgbClr val="103154"/>
                </a:solidFill>
                <a:latin typeface="宋体"/>
                <a:cs typeface="宋体"/>
              </a:rPr>
              <a:t>韩国应用针对胞内、偶</a:t>
            </a:r>
            <a:r>
              <a:rPr sz="2200" spc="-10" dirty="0" smtClean="0">
                <a:solidFill>
                  <a:srgbClr val="103154"/>
                </a:solidFill>
                <a:latin typeface="宋体"/>
                <a:cs typeface="宋体"/>
              </a:rPr>
              <a:t>然</a:t>
            </a:r>
            <a:r>
              <a:rPr sz="2200" spc="0" dirty="0" smtClean="0">
                <a:solidFill>
                  <a:srgbClr val="103154"/>
                </a:solidFill>
                <a:latin typeface="宋体"/>
                <a:cs typeface="宋体"/>
              </a:rPr>
              <a:t>和瘰</a:t>
            </a:r>
            <a:r>
              <a:rPr sz="2200" spc="-10" dirty="0" smtClean="0">
                <a:solidFill>
                  <a:srgbClr val="103154"/>
                </a:solidFill>
                <a:latin typeface="宋体"/>
                <a:cs typeface="宋体"/>
              </a:rPr>
              <a:t>疬</a:t>
            </a:r>
            <a:r>
              <a:rPr sz="2200" spc="0" dirty="0" smtClean="0">
                <a:solidFill>
                  <a:srgbClr val="103154"/>
                </a:solidFill>
                <a:latin typeface="宋体"/>
                <a:cs typeface="宋体"/>
              </a:rPr>
              <a:t>分枝</a:t>
            </a:r>
            <a:r>
              <a:rPr sz="2200" spc="-10" dirty="0" smtClean="0">
                <a:solidFill>
                  <a:srgbClr val="103154"/>
                </a:solidFill>
                <a:latin typeface="宋体"/>
                <a:cs typeface="宋体"/>
              </a:rPr>
              <a:t>杆</a:t>
            </a:r>
            <a:r>
              <a:rPr sz="2200" spc="0" dirty="0" smtClean="0">
                <a:solidFill>
                  <a:srgbClr val="103154"/>
                </a:solidFill>
                <a:latin typeface="宋体"/>
                <a:cs typeface="宋体"/>
              </a:rPr>
              <a:t>菌的</a:t>
            </a:r>
            <a:r>
              <a:rPr sz="2200" spc="-10" dirty="0" smtClean="0">
                <a:solidFill>
                  <a:srgbClr val="103154"/>
                </a:solidFill>
                <a:latin typeface="宋体"/>
                <a:cs typeface="宋体"/>
              </a:rPr>
              <a:t>抗</a:t>
            </a:r>
            <a:r>
              <a:rPr sz="2200" spc="0" dirty="0" smtClean="0">
                <a:solidFill>
                  <a:srgbClr val="103154"/>
                </a:solidFill>
                <a:latin typeface="宋体"/>
                <a:cs typeface="宋体"/>
              </a:rPr>
              <a:t>原在</a:t>
            </a:r>
            <a:r>
              <a:rPr sz="2200" spc="-10" dirty="0" smtClean="0">
                <a:solidFill>
                  <a:srgbClr val="103154"/>
                </a:solidFill>
                <a:latin typeface="宋体"/>
                <a:cs typeface="宋体"/>
              </a:rPr>
              <a:t>小</a:t>
            </a:r>
            <a:r>
              <a:rPr sz="2200" spc="0" dirty="0" smtClean="0">
                <a:solidFill>
                  <a:srgbClr val="103154"/>
                </a:solidFill>
                <a:latin typeface="宋体"/>
                <a:cs typeface="宋体"/>
              </a:rPr>
              <a:t>学生 中进行流行病学调查，</a:t>
            </a:r>
            <a:r>
              <a:rPr sz="2200" spc="-10" dirty="0" smtClean="0">
                <a:solidFill>
                  <a:srgbClr val="103154"/>
                </a:solidFill>
                <a:latin typeface="宋体"/>
                <a:cs typeface="宋体"/>
              </a:rPr>
              <a:t>发</a:t>
            </a:r>
            <a:r>
              <a:rPr sz="2200" spc="0" dirty="0" smtClean="0">
                <a:solidFill>
                  <a:srgbClr val="103154"/>
                </a:solidFill>
                <a:latin typeface="宋体"/>
                <a:cs typeface="宋体"/>
              </a:rPr>
              <a:t>现感</a:t>
            </a:r>
            <a:r>
              <a:rPr sz="2200" spc="-10" dirty="0" smtClean="0">
                <a:solidFill>
                  <a:srgbClr val="103154"/>
                </a:solidFill>
                <a:latin typeface="宋体"/>
                <a:cs typeface="宋体"/>
              </a:rPr>
              <a:t>染</a:t>
            </a:r>
            <a:r>
              <a:rPr sz="2200" spc="0" dirty="0" smtClean="0">
                <a:solidFill>
                  <a:srgbClr val="103154"/>
                </a:solidFill>
                <a:latin typeface="宋体"/>
                <a:cs typeface="宋体"/>
              </a:rPr>
              <a:t>率在</a:t>
            </a:r>
            <a:r>
              <a:rPr sz="2200" spc="-5" dirty="0" smtClean="0">
                <a:solidFill>
                  <a:srgbClr val="103154"/>
                </a:solidFill>
                <a:latin typeface="宋体"/>
                <a:cs typeface="宋体"/>
              </a:rPr>
              <a:t>10</a:t>
            </a:r>
            <a:r>
              <a:rPr sz="2200" spc="0" dirty="0" smtClean="0">
                <a:solidFill>
                  <a:srgbClr val="103154"/>
                </a:solidFill>
                <a:latin typeface="宋体"/>
                <a:cs typeface="宋体"/>
              </a:rPr>
              <a:t>-</a:t>
            </a:r>
            <a:r>
              <a:rPr sz="2200" spc="-5" dirty="0" smtClean="0">
                <a:solidFill>
                  <a:srgbClr val="103154"/>
                </a:solidFill>
                <a:latin typeface="宋体"/>
                <a:cs typeface="宋体"/>
              </a:rPr>
              <a:t>15</a:t>
            </a:r>
            <a:r>
              <a:rPr sz="2200" spc="0" dirty="0" smtClean="0">
                <a:solidFill>
                  <a:srgbClr val="103154"/>
                </a:solidFill>
                <a:latin typeface="宋体"/>
                <a:cs typeface="宋体"/>
              </a:rPr>
              <a:t>%</a:t>
            </a:r>
            <a:r>
              <a:rPr sz="2200" spc="-30" dirty="0" smtClean="0">
                <a:solidFill>
                  <a:srgbClr val="103154"/>
                </a:solidFill>
                <a:latin typeface="宋体"/>
                <a:cs typeface="宋体"/>
              </a:rPr>
              <a:t> </a:t>
            </a:r>
            <a:r>
              <a:rPr sz="2200" spc="0" dirty="0" smtClean="0">
                <a:solidFill>
                  <a:srgbClr val="103154"/>
                </a:solidFill>
                <a:latin typeface="宋体"/>
                <a:cs typeface="宋体"/>
              </a:rPr>
              <a:t>。</a:t>
            </a:r>
            <a:endParaRPr sz="2200">
              <a:latin typeface="宋体"/>
              <a:cs typeface="宋体"/>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内容占位符 2"/>
          <p:cNvSpPr txBox="1">
            <a:spLocks/>
          </p:cNvSpPr>
          <p:nvPr/>
        </p:nvSpPr>
        <p:spPr>
          <a:xfrm>
            <a:off x="1059543" y="1840761"/>
            <a:ext cx="10087428" cy="3988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u"/>
            </a:pPr>
            <a:r>
              <a:rPr lang="zh-CN" altLang="en-US" sz="240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流行现状</a:t>
            </a:r>
            <a:endParaRPr lang="en-US" altLang="zh-CN" sz="240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lvl="1">
              <a:lnSpc>
                <a:spcPct val="100000"/>
              </a:lnSpc>
              <a:buFont typeface="Wingdings" panose="05000000000000000000" pitchFamily="2" charset="2"/>
              <a:buChar char="u"/>
            </a:pPr>
            <a:r>
              <a:rPr lang="en-US" altLang="zh-CN" sz="2000" dirty="0">
                <a:latin typeface="宋体" panose="02010600030101010101" pitchFamily="2" charset="-122"/>
                <a:ea typeface="宋体" panose="02010600030101010101" pitchFamily="2" charset="-122"/>
              </a:rPr>
              <a:t>2005-2012</a:t>
            </a:r>
            <a:r>
              <a:rPr lang="zh-CN" altLang="en-US" sz="2000" dirty="0">
                <a:latin typeface="宋体" panose="02010600030101010101" pitchFamily="2" charset="-122"/>
                <a:ea typeface="宋体" panose="02010600030101010101" pitchFamily="2" charset="-122"/>
              </a:rPr>
              <a:t>年间在我国不同地区结核病专业医院中分离获得的抗酸阳性菌株中，有约</a:t>
            </a:r>
            <a:r>
              <a:rPr lang="en-US" altLang="zh-CN" sz="2000" dirty="0">
                <a:latin typeface="宋体" panose="02010600030101010101" pitchFamily="2" charset="-122"/>
                <a:ea typeface="宋体" panose="02010600030101010101" pitchFamily="2" charset="-122"/>
              </a:rPr>
              <a:t>9.6%</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523/ 5455</a:t>
            </a:r>
            <a:r>
              <a:rPr lang="zh-CN" altLang="en-US" sz="2000" dirty="0">
                <a:latin typeface="宋体" panose="02010600030101010101" pitchFamily="2" charset="-122"/>
                <a:ea typeface="宋体" panose="02010600030101010101" pitchFamily="2" charset="-122"/>
              </a:rPr>
              <a:t>）的菌株被鉴定为</a:t>
            </a:r>
            <a:r>
              <a:rPr lang="en-US" altLang="zh-CN" sz="2000" dirty="0">
                <a:latin typeface="宋体" panose="02010600030101010101" pitchFamily="2" charset="-122"/>
                <a:ea typeface="宋体" panose="02010600030101010101" pitchFamily="2" charset="-122"/>
              </a:rPr>
              <a:t>NTM</a:t>
            </a:r>
            <a:r>
              <a:rPr lang="zh-CN" altLang="en-US" sz="2000" dirty="0">
                <a:latin typeface="宋体" panose="02010600030101010101" pitchFamily="2" charset="-122"/>
                <a:ea typeface="宋体" panose="02010600030101010101" pitchFamily="2" charset="-122"/>
              </a:rPr>
              <a:t>菌株</a:t>
            </a:r>
            <a:r>
              <a:rPr lang="en-US" altLang="zh-CN" sz="2000" dirty="0">
                <a:latin typeface="宋体" panose="02010600030101010101" pitchFamily="2" charset="-122"/>
                <a:ea typeface="宋体" panose="02010600030101010101" pitchFamily="2" charset="-122"/>
              </a:rPr>
              <a:t>[1]</a:t>
            </a:r>
            <a:r>
              <a:rPr lang="zh-CN" altLang="en-US" sz="2000" dirty="0">
                <a:latin typeface="宋体" panose="02010600030101010101" pitchFamily="2" charset="-122"/>
                <a:ea typeface="宋体" panose="02010600030101010101" pitchFamily="2" charset="-122"/>
              </a:rPr>
              <a:t>。</a:t>
            </a:r>
          </a:p>
          <a:p>
            <a:pPr lvl="1">
              <a:lnSpc>
                <a:spcPct val="100000"/>
              </a:lnSpc>
              <a:buFont typeface="Wingdings" panose="05000000000000000000" pitchFamily="2" charset="2"/>
              <a:buChar char="u"/>
            </a:pPr>
            <a:endParaRPr lang="zh-CN" altLang="en-US" sz="2000" dirty="0">
              <a:latin typeface="宋体" panose="02010600030101010101" pitchFamily="2" charset="-122"/>
              <a:ea typeface="宋体" panose="02010600030101010101" pitchFamily="2" charset="-122"/>
            </a:endParaRPr>
          </a:p>
          <a:p>
            <a:pPr lvl="1">
              <a:lnSpc>
                <a:spcPct val="100000"/>
              </a:lnSpc>
              <a:buFont typeface="Wingdings" panose="05000000000000000000" pitchFamily="2" charset="2"/>
              <a:buChar char="u"/>
            </a:pPr>
            <a:r>
              <a:rPr lang="en-US" altLang="zh-CN" sz="2000" dirty="0">
                <a:latin typeface="宋体" panose="02010600030101010101" pitchFamily="2" charset="-122"/>
                <a:ea typeface="宋体" panose="02010600030101010101" pitchFamily="2" charset="-122"/>
              </a:rPr>
              <a:t>《2010</a:t>
            </a:r>
            <a:r>
              <a:rPr lang="zh-CN" altLang="en-US" sz="2000" dirty="0">
                <a:latin typeface="宋体" panose="02010600030101010101" pitchFamily="2" charset="-122"/>
                <a:ea typeface="宋体" panose="02010600030101010101" pitchFamily="2" charset="-122"/>
              </a:rPr>
              <a:t>年全国第五次结核病流行病学抽样调查报告</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中，临床培养阳性的抗酸阳性菌株中，有约</a:t>
            </a:r>
            <a:r>
              <a:rPr lang="en-US" altLang="zh-CN" sz="2000" dirty="0">
                <a:latin typeface="宋体" panose="02010600030101010101" pitchFamily="2" charset="-122"/>
                <a:ea typeface="宋体" panose="02010600030101010101" pitchFamily="2" charset="-122"/>
              </a:rPr>
              <a:t>22.9%</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83/363</a:t>
            </a:r>
            <a:r>
              <a:rPr lang="zh-CN" altLang="en-US" sz="2000" dirty="0">
                <a:latin typeface="宋体" panose="02010600030101010101" pitchFamily="2" charset="-122"/>
                <a:ea typeface="宋体" panose="02010600030101010101" pitchFamily="2" charset="-122"/>
              </a:rPr>
              <a:t>）的菌株被鉴定为</a:t>
            </a:r>
            <a:r>
              <a:rPr lang="en-US" altLang="zh-CN" sz="2000" dirty="0">
                <a:latin typeface="宋体" panose="02010600030101010101" pitchFamily="2" charset="-122"/>
                <a:ea typeface="宋体" panose="02010600030101010101" pitchFamily="2" charset="-122"/>
              </a:rPr>
              <a:t>NTM</a:t>
            </a:r>
            <a:r>
              <a:rPr lang="zh-CN" altLang="en-US" sz="2000" dirty="0">
                <a:latin typeface="宋体" panose="02010600030101010101" pitchFamily="2" charset="-122"/>
                <a:ea typeface="宋体" panose="02010600030101010101" pitchFamily="2" charset="-122"/>
              </a:rPr>
              <a:t>菌株</a:t>
            </a:r>
            <a:r>
              <a:rPr lang="en-US" altLang="zh-CN" sz="2000" dirty="0">
                <a:latin typeface="宋体" panose="02010600030101010101" pitchFamily="2" charset="-122"/>
                <a:ea typeface="宋体" panose="02010600030101010101" pitchFamily="2" charset="-122"/>
              </a:rPr>
              <a:t>[2]</a:t>
            </a:r>
            <a:r>
              <a:rPr lang="zh-CN" altLang="en-US" sz="2000" dirty="0">
                <a:latin typeface="宋体" panose="02010600030101010101" pitchFamily="2" charset="-122"/>
                <a:ea typeface="宋体" panose="02010600030101010101" pitchFamily="2" charset="-122"/>
              </a:rPr>
              <a:t>。</a:t>
            </a:r>
          </a:p>
        </p:txBody>
      </p:sp>
      <p:sp>
        <p:nvSpPr>
          <p:cNvPr id="2" name="文本框 1">
            <a:extLst>
              <a:ext uri="{FF2B5EF4-FFF2-40B4-BE49-F238E27FC236}">
                <a16:creationId xmlns:a16="http://schemas.microsoft.com/office/drawing/2014/main" xmlns="" id="{E94313DB-41CF-4CB0-AAAA-826533B8C6AE}"/>
              </a:ext>
            </a:extLst>
          </p:cNvPr>
          <p:cNvSpPr txBox="1"/>
          <p:nvPr/>
        </p:nvSpPr>
        <p:spPr>
          <a:xfrm>
            <a:off x="2365666" y="5053780"/>
            <a:ext cx="7509510" cy="1169551"/>
          </a:xfrm>
          <a:prstGeom prst="rect">
            <a:avLst/>
          </a:prstGeom>
          <a:noFill/>
        </p:spPr>
        <p:txBody>
          <a:bodyPr wrap="square">
            <a:spAutoFit/>
          </a:bodyPr>
          <a:lstStyle/>
          <a:p>
            <a:r>
              <a:rPr lang="en-US" altLang="zh-CN" sz="1400" dirty="0">
                <a:latin typeface="Times New Roman" panose="02020603050405020304" pitchFamily="18" charset="0"/>
                <a:cs typeface="Times New Roman" panose="02020603050405020304" pitchFamily="18" charset="0"/>
              </a:rPr>
              <a:t>[1] </a:t>
            </a:r>
            <a:r>
              <a:rPr lang="en-US" altLang="zh-CN" sz="1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Liu H</a:t>
            </a:r>
            <a:r>
              <a:rPr lang="en-US" altLang="zh-CN" sz="1400" dirty="0">
                <a:latin typeface="Times New Roman" panose="02020603050405020304" pitchFamily="18" charset="0"/>
                <a:cs typeface="Times New Roman" panose="02020603050405020304" pitchFamily="18" charset="0"/>
              </a:rPr>
              <a:t>, Lian L, Jiang Y, et al. Identification of Species of </a:t>
            </a:r>
            <a:r>
              <a:rPr lang="en-US" altLang="zh-CN" sz="1400" i="1" dirty="0">
                <a:latin typeface="Times New Roman" panose="02020603050405020304" pitchFamily="18" charset="0"/>
                <a:cs typeface="Times New Roman" panose="02020603050405020304" pitchFamily="18" charset="0"/>
              </a:rPr>
              <a:t>Nontuberculous Mycobacteria </a:t>
            </a:r>
            <a:r>
              <a:rPr lang="en-US" altLang="zh-CN" sz="1400" dirty="0">
                <a:latin typeface="Times New Roman" panose="02020603050405020304" pitchFamily="18" charset="0"/>
                <a:cs typeface="Times New Roman" panose="02020603050405020304" pitchFamily="18" charset="0"/>
              </a:rPr>
              <a:t>Clinical Isolates from 8 Provinces of China. Biomed Res Int. 2016;2016:2153910. doi:10.1155/2016/2153910</a:t>
            </a:r>
          </a:p>
          <a:p>
            <a:endParaRPr lang="en-US" altLang="zh-CN" sz="1400" dirty="0">
              <a:latin typeface="Times New Roman" panose="02020603050405020304" pitchFamily="18" charset="0"/>
              <a:cs typeface="Times New Roman" panose="02020603050405020304" pitchFamily="18" charset="0"/>
            </a:endParaRPr>
          </a:p>
          <a:p>
            <a:r>
              <a:rPr lang="en-US" altLang="zh-CN" sz="1400" dirty="0">
                <a:latin typeface="Times New Roman" panose="02020603050405020304" pitchFamily="18" charset="0"/>
                <a:cs typeface="Times New Roman" panose="02020603050405020304" pitchFamily="18" charset="0"/>
              </a:rPr>
              <a:t>[2]</a:t>
            </a:r>
            <a:r>
              <a:rPr lang="zh-CN" altLang="en-US" sz="1400" dirty="0">
                <a:solidFill>
                  <a:srgbClr val="000000"/>
                </a:solidFill>
                <a:latin typeface="Microsoft YaHei" panose="020B0503020204020204" pitchFamily="34" charset="-122"/>
                <a:ea typeface="Microsoft YaHei" panose="020B0503020204020204" pitchFamily="34" charset="-122"/>
              </a:rPr>
              <a:t>全国第五次结核病流行病学抽样调查技术指导组，全国第五次结核病流行病学抽样调查办公室</a:t>
            </a:r>
            <a:r>
              <a:rPr lang="en-US" altLang="zh-CN" sz="1400" dirty="0">
                <a:solidFill>
                  <a:srgbClr val="000000"/>
                </a:solidFill>
                <a:latin typeface="Microsoft YaHei" panose="020B0503020204020204" pitchFamily="34" charset="-122"/>
                <a:ea typeface="Microsoft YaHei" panose="020B0503020204020204" pitchFamily="34" charset="-122"/>
              </a:rPr>
              <a:t>. 2010</a:t>
            </a:r>
            <a:r>
              <a:rPr lang="zh-CN" altLang="en-US" sz="1400" dirty="0">
                <a:solidFill>
                  <a:srgbClr val="000000"/>
                </a:solidFill>
                <a:latin typeface="Microsoft YaHei" panose="020B0503020204020204" pitchFamily="34" charset="-122"/>
                <a:ea typeface="Microsoft YaHei" panose="020B0503020204020204" pitchFamily="34" charset="-122"/>
              </a:rPr>
              <a:t>年全国第五次结核病流行病学抽样调查报告</a:t>
            </a:r>
            <a:r>
              <a:rPr lang="en-US" altLang="zh-CN" sz="1400" dirty="0">
                <a:solidFill>
                  <a:srgbClr val="000000"/>
                </a:solidFill>
                <a:latin typeface="Microsoft YaHei" panose="020B0503020204020204" pitchFamily="34" charset="-122"/>
                <a:ea typeface="Microsoft YaHei" panose="020B0503020204020204" pitchFamily="34" charset="-122"/>
              </a:rPr>
              <a:t>[J]. </a:t>
            </a:r>
            <a:r>
              <a:rPr lang="zh-CN" altLang="en-US" sz="1400" dirty="0">
                <a:solidFill>
                  <a:srgbClr val="000000"/>
                </a:solidFill>
                <a:latin typeface="Microsoft YaHei" panose="020B0503020204020204" pitchFamily="34" charset="-122"/>
                <a:ea typeface="Microsoft YaHei" panose="020B0503020204020204" pitchFamily="34" charset="-122"/>
              </a:rPr>
              <a:t>中国防痨杂志</a:t>
            </a:r>
            <a:r>
              <a:rPr lang="en-US" altLang="zh-CN" sz="1400" dirty="0">
                <a:solidFill>
                  <a:srgbClr val="000000"/>
                </a:solidFill>
                <a:latin typeface="Microsoft YaHei" panose="020B0503020204020204" pitchFamily="34" charset="-122"/>
                <a:ea typeface="Microsoft YaHei" panose="020B0503020204020204" pitchFamily="34" charset="-122"/>
              </a:rPr>
              <a:t>(8</a:t>
            </a:r>
            <a:r>
              <a:rPr lang="zh-CN" altLang="en-US" sz="1400" dirty="0">
                <a:solidFill>
                  <a:srgbClr val="000000"/>
                </a:solidFill>
                <a:latin typeface="Microsoft YaHei" panose="020B0503020204020204" pitchFamily="34" charset="-122"/>
                <a:ea typeface="Microsoft YaHei" panose="020B0503020204020204" pitchFamily="34" charset="-122"/>
              </a:rPr>
              <a:t>期</a:t>
            </a:r>
            <a:r>
              <a:rPr lang="en-US" altLang="zh-CN" sz="1400" dirty="0">
                <a:solidFill>
                  <a:srgbClr val="000000"/>
                </a:solidFill>
                <a:latin typeface="Microsoft YaHei" panose="020B0503020204020204" pitchFamily="34" charset="-122"/>
                <a:ea typeface="Microsoft YaHei" panose="020B0503020204020204" pitchFamily="34" charset="-122"/>
              </a:rPr>
              <a:t>):485-508.</a:t>
            </a:r>
            <a:endParaRPr lang="zh-CN"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2818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内容占位符 2"/>
          <p:cNvSpPr txBox="1">
            <a:spLocks/>
          </p:cNvSpPr>
          <p:nvPr/>
        </p:nvSpPr>
        <p:spPr>
          <a:xfrm>
            <a:off x="1059543" y="1840761"/>
            <a:ext cx="10072914" cy="3988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u"/>
            </a:pPr>
            <a:r>
              <a:rPr lang="zh-CN" altLang="en-US" sz="240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流行现状</a:t>
            </a:r>
            <a:endParaRPr lang="en-US" altLang="zh-CN" sz="240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lvl="1">
              <a:lnSpc>
                <a:spcPct val="100000"/>
              </a:lnSpc>
              <a:buFont typeface="Wingdings" panose="05000000000000000000" pitchFamily="2" charset="2"/>
              <a:buChar char="u"/>
            </a:pPr>
            <a:r>
              <a:rPr lang="en-US" altLang="zh-CN" sz="2000" dirty="0">
                <a:latin typeface="宋体" panose="02010600030101010101" pitchFamily="2" charset="-122"/>
                <a:ea typeface="宋体" panose="02010600030101010101" pitchFamily="2" charset="-122"/>
              </a:rPr>
              <a:t>NTM </a:t>
            </a:r>
            <a:r>
              <a:rPr lang="zh-CN" altLang="en-US" sz="2000" dirty="0">
                <a:latin typeface="宋体" panose="02010600030101010101" pitchFamily="2" charset="-122"/>
                <a:ea typeface="宋体" panose="02010600030101010101" pitchFamily="2" charset="-122"/>
              </a:rPr>
              <a:t>病最常见的是肺病，其次是淋巴结、皮肤或软组织及播散性病变。</a:t>
            </a:r>
            <a:endParaRPr lang="en-US" altLang="zh-CN" sz="2000" dirty="0">
              <a:latin typeface="宋体" panose="02010600030101010101" pitchFamily="2" charset="-122"/>
              <a:ea typeface="宋体" panose="02010600030101010101" pitchFamily="2" charset="-122"/>
            </a:endParaRPr>
          </a:p>
          <a:p>
            <a:pPr lvl="1">
              <a:lnSpc>
                <a:spcPct val="100000"/>
              </a:lnSpc>
              <a:buFont typeface="Wingdings" panose="05000000000000000000" pitchFamily="2" charset="2"/>
              <a:buChar char="u"/>
            </a:pPr>
            <a:endParaRPr lang="en-US" altLang="zh-CN" sz="2000" dirty="0">
              <a:latin typeface="宋体" panose="02010600030101010101" pitchFamily="2" charset="-122"/>
              <a:ea typeface="宋体" panose="02010600030101010101" pitchFamily="2" charset="-122"/>
            </a:endParaRPr>
          </a:p>
          <a:p>
            <a:pPr lvl="1">
              <a:lnSpc>
                <a:spcPct val="100000"/>
              </a:lnSpc>
              <a:buFont typeface="Wingdings" panose="05000000000000000000" pitchFamily="2" charset="2"/>
              <a:buChar char="u"/>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高危人群主要有三大类：慢性肺部疾病患者、免疫低下患者和医院感染人群。</a:t>
            </a:r>
            <a:endParaRPr lang="en-US" altLang="zh-CN" sz="2000" dirty="0">
              <a:latin typeface="宋体" panose="02010600030101010101" pitchFamily="2" charset="-122"/>
              <a:ea typeface="宋体" panose="02010600030101010101" pitchFamily="2" charset="-122"/>
            </a:endParaRPr>
          </a:p>
          <a:p>
            <a:pPr lvl="1">
              <a:lnSpc>
                <a:spcPct val="100000"/>
              </a:lnSpc>
              <a:buFont typeface="Wingdings" panose="05000000000000000000" pitchFamily="2" charset="2"/>
              <a:buChar char="u"/>
            </a:pPr>
            <a:endParaRPr lang="en-US" altLang="zh-CN" sz="2000" dirty="0">
              <a:latin typeface="宋体" panose="02010600030101010101" pitchFamily="2" charset="-122"/>
              <a:ea typeface="宋体" panose="02010600030101010101" pitchFamily="2" charset="-122"/>
            </a:endParaRPr>
          </a:p>
        </p:txBody>
      </p:sp>
      <p:pic>
        <p:nvPicPr>
          <p:cNvPr id="4" name="图片 3">
            <a:extLst>
              <a:ext uri="{FF2B5EF4-FFF2-40B4-BE49-F238E27FC236}">
                <a16:creationId xmlns:a16="http://schemas.microsoft.com/office/drawing/2014/main" xmlns="" id="{CC500272-CBFA-4C6F-8D18-72B7F9F9DDA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618662" y="4086919"/>
            <a:ext cx="4880610" cy="2401036"/>
          </a:xfrm>
          <a:prstGeom prst="rect">
            <a:avLst/>
          </a:prstGeom>
        </p:spPr>
      </p:pic>
      <p:pic>
        <p:nvPicPr>
          <p:cNvPr id="5" name="图片 4">
            <a:extLst>
              <a:ext uri="{FF2B5EF4-FFF2-40B4-BE49-F238E27FC236}">
                <a16:creationId xmlns:a16="http://schemas.microsoft.com/office/drawing/2014/main" xmlns="" id="{43C86D1A-F5C5-4301-A48B-E57452A24121}"/>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444900" y="3833815"/>
            <a:ext cx="3810674" cy="2664374"/>
          </a:xfrm>
          <a:prstGeom prst="rect">
            <a:avLst/>
          </a:prstGeom>
        </p:spPr>
      </p:pic>
      <p:pic>
        <p:nvPicPr>
          <p:cNvPr id="2" name="图片 1">
            <a:extLst>
              <a:ext uri="{FF2B5EF4-FFF2-40B4-BE49-F238E27FC236}">
                <a16:creationId xmlns:a16="http://schemas.microsoft.com/office/drawing/2014/main" xmlns="" id="{D359EA0E-73A3-422B-8E7F-2A1712E7C9E5}"/>
              </a:ext>
            </a:extLst>
          </p:cNvPr>
          <p:cNvPicPr>
            <a:picLocks noChangeAspect="1"/>
          </p:cNvPicPr>
          <p:nvPr/>
        </p:nvPicPr>
        <p:blipFill>
          <a:blip r:embed="rId5" cstate="print"/>
          <a:stretch>
            <a:fillRect/>
          </a:stretch>
        </p:blipFill>
        <p:spPr>
          <a:xfrm>
            <a:off x="6427470" y="3833815"/>
            <a:ext cx="3211831" cy="2654140"/>
          </a:xfrm>
          <a:prstGeom prst="rect">
            <a:avLst/>
          </a:prstGeom>
        </p:spPr>
      </p:pic>
    </p:spTree>
    <p:extLst>
      <p:ext uri="{BB962C8B-B14F-4D97-AF65-F5344CB8AC3E}">
        <p14:creationId xmlns:p14="http://schemas.microsoft.com/office/powerpoint/2010/main" xmlns="" val="5036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内容占位符 2"/>
          <p:cNvSpPr txBox="1">
            <a:spLocks/>
          </p:cNvSpPr>
          <p:nvPr/>
        </p:nvSpPr>
        <p:spPr>
          <a:xfrm>
            <a:off x="1059543" y="1840761"/>
            <a:ext cx="10072914" cy="3988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u"/>
            </a:pPr>
            <a:r>
              <a:rPr lang="zh-CN" altLang="en-US" sz="240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流行现状</a:t>
            </a:r>
          </a:p>
          <a:p>
            <a:pPr lvl="1">
              <a:lnSpc>
                <a:spcPct val="100000"/>
              </a:lnSpc>
              <a:buFont typeface="Wingdings" panose="05000000000000000000" pitchFamily="2" charset="2"/>
              <a:buChar char="u"/>
            </a:pPr>
            <a:endParaRPr lang="en-US" altLang="zh-CN" sz="2000" dirty="0">
              <a:latin typeface="宋体" panose="02010600030101010101" pitchFamily="2" charset="-122"/>
              <a:ea typeface="宋体" panose="02010600030101010101" pitchFamily="2" charset="-122"/>
            </a:endParaRPr>
          </a:p>
          <a:p>
            <a:pPr lvl="1">
              <a:lnSpc>
                <a:spcPct val="100000"/>
              </a:lnSpc>
              <a:buFont typeface="Wingdings" panose="05000000000000000000" pitchFamily="2" charset="2"/>
              <a:buChar char="u"/>
            </a:pPr>
            <a:r>
              <a:rPr lang="zh-CN" altLang="en-US" sz="2000" dirty="0">
                <a:latin typeface="宋体" panose="02010600030101010101" pitchFamily="2" charset="-122"/>
                <a:ea typeface="宋体" panose="02010600030101010101" pitchFamily="2" charset="-122"/>
              </a:rPr>
              <a:t>现有的关于</a:t>
            </a:r>
            <a:r>
              <a:rPr lang="en-US" altLang="zh-CN" sz="2000" dirty="0">
                <a:latin typeface="宋体" panose="02010600030101010101" pitchFamily="2" charset="-122"/>
                <a:ea typeface="宋体" panose="02010600030101010101" pitchFamily="2" charset="-122"/>
              </a:rPr>
              <a:t>NTM</a:t>
            </a:r>
            <a:r>
              <a:rPr lang="zh-CN" altLang="en-US" sz="2000" dirty="0">
                <a:latin typeface="宋体" panose="02010600030101010101" pitchFamily="2" charset="-122"/>
                <a:ea typeface="宋体" panose="02010600030101010101" pitchFamily="2" charset="-122"/>
              </a:rPr>
              <a:t>的流行病学研究结果显示，我国</a:t>
            </a:r>
            <a:r>
              <a:rPr lang="en-US" altLang="zh-CN" sz="2000" dirty="0">
                <a:latin typeface="宋体" panose="02010600030101010101" pitchFamily="2" charset="-122"/>
                <a:ea typeface="宋体" panose="02010600030101010101" pitchFamily="2" charset="-122"/>
              </a:rPr>
              <a:t>NTM</a:t>
            </a:r>
            <a:r>
              <a:rPr lang="zh-CN" altLang="en-US" sz="2000" dirty="0">
                <a:latin typeface="宋体" panose="02010600030101010101" pitchFamily="2" charset="-122"/>
                <a:ea typeface="宋体" panose="02010600030101010101" pitchFamily="2" charset="-122"/>
              </a:rPr>
              <a:t>感染呈现南方多于北方、气候温和地区多于气候寒冷地区、沿海地区多于内陆地区的特点</a:t>
            </a:r>
            <a:endParaRPr lang="en-US" altLang="zh-CN" sz="2000" dirty="0">
              <a:latin typeface="宋体" panose="02010600030101010101" pitchFamily="2" charset="-122"/>
              <a:ea typeface="宋体" panose="02010600030101010101" pitchFamily="2" charset="-122"/>
            </a:endParaRPr>
          </a:p>
          <a:p>
            <a:pPr lvl="1">
              <a:lnSpc>
                <a:spcPct val="100000"/>
              </a:lnSpc>
              <a:buFont typeface="Wingdings" panose="05000000000000000000" pitchFamily="2" charset="2"/>
              <a:buChar char="u"/>
            </a:pPr>
            <a:endParaRPr lang="zh-CN" altLang="en-US" sz="2000" dirty="0">
              <a:latin typeface="宋体" panose="02010600030101010101" pitchFamily="2" charset="-122"/>
              <a:ea typeface="宋体" panose="02010600030101010101" pitchFamily="2" charset="-122"/>
            </a:endParaRPr>
          </a:p>
          <a:p>
            <a:pPr lvl="1">
              <a:lnSpc>
                <a:spcPct val="100000"/>
              </a:lnSpc>
              <a:buFont typeface="Wingdings" panose="05000000000000000000" pitchFamily="2" charset="2"/>
              <a:buChar char="u"/>
            </a:pPr>
            <a:r>
              <a:rPr lang="zh-CN" altLang="en-US" sz="2000" dirty="0">
                <a:latin typeface="宋体" panose="02010600030101010101" pitchFamily="2" charset="-122"/>
                <a:ea typeface="宋体" panose="02010600030101010101" pitchFamily="2" charset="-122"/>
              </a:rPr>
              <a:t>不同的研究结果提示：我国分离最多的</a:t>
            </a:r>
            <a:r>
              <a:rPr lang="en-US" altLang="zh-CN" sz="2000" dirty="0">
                <a:latin typeface="宋体" panose="02010600030101010101" pitchFamily="2" charset="-122"/>
                <a:ea typeface="宋体" panose="02010600030101010101" pitchFamily="2" charset="-122"/>
              </a:rPr>
              <a:t>NTM</a:t>
            </a:r>
            <a:r>
              <a:rPr lang="zh-CN" altLang="en-US" sz="2000" dirty="0">
                <a:latin typeface="宋体" panose="02010600030101010101" pitchFamily="2" charset="-122"/>
                <a:ea typeface="宋体" panose="02010600030101010101" pitchFamily="2" charset="-122"/>
              </a:rPr>
              <a:t>菌种为鸟</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胞内分枝杆菌复合群菌株，在北方可达</a:t>
            </a:r>
            <a:r>
              <a:rPr lang="en-US" altLang="zh-CN" sz="2000" dirty="0">
                <a:latin typeface="宋体" panose="02010600030101010101" pitchFamily="2" charset="-122"/>
                <a:ea typeface="宋体" panose="02010600030101010101" pitchFamily="2" charset="-122"/>
              </a:rPr>
              <a:t>40</a:t>
            </a:r>
            <a:r>
              <a:rPr lang="zh-CN" altLang="en-US" sz="2000" dirty="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60</a:t>
            </a:r>
            <a:r>
              <a:rPr lang="zh-CN" altLang="en-US" sz="2000" dirty="0">
                <a:latin typeface="宋体" panose="02010600030101010101" pitchFamily="2" charset="-122"/>
                <a:ea typeface="宋体" panose="02010600030101010101" pitchFamily="2" charset="-122"/>
              </a:rPr>
              <a:t>％。南方地区除了鸟</a:t>
            </a:r>
            <a:r>
              <a:rPr lang="en-US" altLang="zh-CN"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胞内分枝杆菌复合群（</a:t>
            </a:r>
            <a:r>
              <a:rPr lang="en-US" altLang="zh-CN" sz="2000" dirty="0">
                <a:latin typeface="宋体" panose="02010600030101010101" pitchFamily="2" charset="-122"/>
                <a:ea typeface="宋体" panose="02010600030101010101" pitchFamily="2" charset="-122"/>
              </a:rPr>
              <a:t>MAC)</a:t>
            </a:r>
            <a:r>
              <a:rPr lang="zh-CN" altLang="en-US" sz="2000" dirty="0">
                <a:latin typeface="宋体" panose="02010600030101010101" pitchFamily="2" charset="-122"/>
                <a:ea typeface="宋体" panose="02010600030101010101" pitchFamily="2" charset="-122"/>
              </a:rPr>
              <a:t>菌株外，脓肿分枝杆菌也占较高比例，与北方相比，南方的</a:t>
            </a:r>
            <a:r>
              <a:rPr lang="en-US" altLang="zh-CN" sz="2000" dirty="0">
                <a:latin typeface="宋体" panose="02010600030101010101" pitchFamily="2" charset="-122"/>
                <a:ea typeface="宋体" panose="02010600030101010101" pitchFamily="2" charset="-122"/>
              </a:rPr>
              <a:t>NTM</a:t>
            </a:r>
            <a:r>
              <a:rPr lang="zh-CN" altLang="en-US" sz="2000" dirty="0">
                <a:latin typeface="宋体" panose="02010600030101010101" pitchFamily="2" charset="-122"/>
                <a:ea typeface="宋体" panose="02010600030101010101" pitchFamily="2" charset="-122"/>
              </a:rPr>
              <a:t>种类更具有多样性。</a:t>
            </a:r>
            <a:endParaRPr lang="en-US" altLang="zh-CN" sz="20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231958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内容占位符 2"/>
          <p:cNvSpPr txBox="1">
            <a:spLocks/>
          </p:cNvSpPr>
          <p:nvPr/>
        </p:nvSpPr>
        <p:spPr>
          <a:xfrm>
            <a:off x="2667000" y="1862609"/>
            <a:ext cx="6858000" cy="29580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u"/>
            </a:pP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感染诊断</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lvl="1">
              <a:lnSpc>
                <a:spcPct val="100000"/>
              </a:lnSpc>
              <a:buFont typeface="Wingdings" panose="05000000000000000000" pitchFamily="2" charset="2"/>
              <a:buChar char="u"/>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lvl="1">
              <a:lnSpc>
                <a:spcPct val="100000"/>
              </a:lnSpc>
              <a:buFont typeface="Wingdings" panose="05000000000000000000" pitchFamily="2" charset="2"/>
              <a:buChar char="u"/>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NTM</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和结核分枝杆菌同属于分枝杆菌属，致病机制类似。因此，两者导致机体发病的临床症状和体征具有较高的相似性；</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r>
            <a:br>
              <a:rPr lang="en-US" altLang="zh-CN" sz="2000" dirty="0">
                <a:latin typeface="Times New Roman" panose="02020603050405020304" pitchFamily="18" charset="0"/>
                <a:ea typeface="宋体" panose="02010600030101010101" pitchFamily="2" charset="-122"/>
                <a:cs typeface="Times New Roman" panose="02020603050405020304" pitchFamily="18" charset="0"/>
              </a:rPr>
            </a:b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lvl="1">
              <a:lnSpc>
                <a:spcPct val="100000"/>
              </a:lnSpc>
              <a:buFont typeface="Wingdings" panose="05000000000000000000" pitchFamily="2" charset="2"/>
              <a:buChar char="u"/>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痰抗酸涂片和分枝杆菌培养难以区分两者，故确诊依赖于细菌学的鉴定。</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r>
            <a:br>
              <a:rPr lang="en-US" altLang="zh-CN" sz="2000" dirty="0">
                <a:latin typeface="Times New Roman" panose="02020603050405020304" pitchFamily="18" charset="0"/>
                <a:ea typeface="宋体" panose="02010600030101010101" pitchFamily="2" charset="-122"/>
                <a:cs typeface="Times New Roman" panose="02020603050405020304" pitchFamily="18" charset="0"/>
              </a:rPr>
            </a:br>
            <a:endParaRPr lang="en-US" altLang="zh-CN" sz="950" dirty="0"/>
          </a:p>
        </p:txBody>
      </p:sp>
      <p:pic>
        <p:nvPicPr>
          <p:cNvPr id="1026" name="Picture 2">
            <a:extLst>
              <a:ext uri="{FF2B5EF4-FFF2-40B4-BE49-F238E27FC236}">
                <a16:creationId xmlns:a16="http://schemas.microsoft.com/office/drawing/2014/main" xmlns="" id="{D37552CD-B000-475B-A268-2FE78A325A90}"/>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20978495">
            <a:off x="6170888" y="4532602"/>
            <a:ext cx="3593191" cy="2109505"/>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0804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内容占位符 2"/>
          <p:cNvSpPr txBox="1">
            <a:spLocks/>
          </p:cNvSpPr>
          <p:nvPr/>
        </p:nvSpPr>
        <p:spPr>
          <a:xfrm>
            <a:off x="1059543" y="1862609"/>
            <a:ext cx="10072914" cy="29580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u"/>
            </a:pP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感染诊断</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lvl="1">
              <a:lnSpc>
                <a:spcPct val="100000"/>
              </a:lnSpc>
              <a:buFont typeface="Wingdings" panose="05000000000000000000" pitchFamily="2" charset="2"/>
              <a:buChar char="u"/>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lvl="1">
              <a:lnSpc>
                <a:spcPct val="100000"/>
              </a:lnSpc>
              <a:buFont typeface="Wingdings" panose="05000000000000000000" pitchFamily="2" charset="2"/>
              <a:buChar char="u"/>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首先，区分</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MTBC</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或</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NTM</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感染</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lvl="1">
              <a:lnSpc>
                <a:spcPct val="100000"/>
              </a:lnSpc>
              <a:buFont typeface="Wingdings" panose="05000000000000000000" pitchFamily="2" charset="2"/>
              <a:buChar char="u"/>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lvl="1">
              <a:lnSpc>
                <a:spcPct val="100000"/>
              </a:lnSpc>
              <a:buFont typeface="Wingdings" panose="05000000000000000000" pitchFamily="2" charset="2"/>
              <a:buChar char="u"/>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其次，再明确</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NMT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菌种</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
            </a:r>
            <a:br>
              <a:rPr lang="en-US" altLang="zh-CN" sz="2000" dirty="0">
                <a:latin typeface="Times New Roman" panose="02020603050405020304" pitchFamily="18" charset="0"/>
                <a:ea typeface="宋体" panose="02010600030101010101" pitchFamily="2" charset="-122"/>
                <a:cs typeface="Times New Roman" panose="02020603050405020304" pitchFamily="18" charset="0"/>
              </a:rPr>
            </a:br>
            <a:endParaRPr lang="en-US" altLang="zh-CN" sz="950" dirty="0"/>
          </a:p>
        </p:txBody>
      </p:sp>
      <p:pic>
        <p:nvPicPr>
          <p:cNvPr id="2" name="图片 1">
            <a:extLst>
              <a:ext uri="{FF2B5EF4-FFF2-40B4-BE49-F238E27FC236}">
                <a16:creationId xmlns:a16="http://schemas.microsoft.com/office/drawing/2014/main" xmlns="" id="{700EAE05-49E1-4B3D-98B0-CFBCAFAA77CC}"/>
              </a:ext>
            </a:extLst>
          </p:cNvPr>
          <p:cNvPicPr>
            <a:picLocks noChangeAspect="1"/>
          </p:cNvPicPr>
          <p:nvPr/>
        </p:nvPicPr>
        <p:blipFill>
          <a:blip r:embed="rId3"/>
          <a:stretch>
            <a:fillRect/>
          </a:stretch>
        </p:blipFill>
        <p:spPr>
          <a:xfrm>
            <a:off x="7333988" y="4231005"/>
            <a:ext cx="2419350" cy="2190750"/>
          </a:xfrm>
          <a:prstGeom prst="rect">
            <a:avLst/>
          </a:prstGeom>
        </p:spPr>
      </p:pic>
    </p:spTree>
    <p:extLst>
      <p:ext uri="{BB962C8B-B14F-4D97-AF65-F5344CB8AC3E}">
        <p14:creationId xmlns:p14="http://schemas.microsoft.com/office/powerpoint/2010/main" xmlns="" val="406086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内容占位符 2"/>
          <p:cNvSpPr txBox="1">
            <a:spLocks/>
          </p:cNvSpPr>
          <p:nvPr/>
        </p:nvSpPr>
        <p:spPr>
          <a:xfrm>
            <a:off x="1059543" y="1862609"/>
            <a:ext cx="10087428" cy="29580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u"/>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MTBC</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或</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NTM</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鉴定</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lvl="1">
              <a:lnSpc>
                <a:spcPct val="100000"/>
              </a:lnSpc>
              <a:buFont typeface="Wingdings" panose="05000000000000000000" pitchFamily="2" charset="2"/>
              <a:buChar char="u"/>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lvl="1">
              <a:lnSpc>
                <a:spcPct val="100000"/>
              </a:lnSpc>
              <a:buFont typeface="Wingdings" panose="05000000000000000000" pitchFamily="2" charset="2"/>
              <a:buChar char="u"/>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PCH/TNB</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鉴别培养基</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3" name="表格 3">
            <a:extLst>
              <a:ext uri="{FF2B5EF4-FFF2-40B4-BE49-F238E27FC236}">
                <a16:creationId xmlns:a16="http://schemas.microsoft.com/office/drawing/2014/main" xmlns="" id="{3BE7B8FE-E436-458A-A52B-2A81C496AE4D}"/>
              </a:ext>
            </a:extLst>
          </p:cNvPr>
          <p:cNvGraphicFramePr>
            <a:graphicFrameLocks noGrp="1"/>
          </p:cNvGraphicFramePr>
          <p:nvPr>
            <p:extLst>
              <p:ext uri="{D42A27DB-BD31-4B8C-83A1-F6EECF244321}">
                <p14:modId xmlns:p14="http://schemas.microsoft.com/office/powerpoint/2010/main" xmlns="" val="1554397425"/>
              </p:ext>
            </p:extLst>
          </p:nvPr>
        </p:nvGraphicFramePr>
        <p:xfrm>
          <a:off x="2933700" y="3341610"/>
          <a:ext cx="6096000" cy="18288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351725397"/>
                    </a:ext>
                  </a:extLst>
                </a:gridCol>
                <a:gridCol w="2032000">
                  <a:extLst>
                    <a:ext uri="{9D8B030D-6E8A-4147-A177-3AD203B41FA5}">
                      <a16:colId xmlns:a16="http://schemas.microsoft.com/office/drawing/2014/main" xmlns="" val="3778426180"/>
                    </a:ext>
                  </a:extLst>
                </a:gridCol>
                <a:gridCol w="2032000">
                  <a:extLst>
                    <a:ext uri="{9D8B030D-6E8A-4147-A177-3AD203B41FA5}">
                      <a16:colId xmlns:a16="http://schemas.microsoft.com/office/drawing/2014/main" xmlns="" val="1761090730"/>
                    </a:ext>
                  </a:extLst>
                </a:gridCol>
              </a:tblGrid>
              <a:tr h="370840">
                <a:tc>
                  <a:txBody>
                    <a:bodyPr/>
                    <a:lstStyle/>
                    <a:p>
                      <a:pPr algn="ctr"/>
                      <a:r>
                        <a:rPr lang="zh-CN" alt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菌种</a:t>
                      </a:r>
                    </a:p>
                  </a:txBody>
                  <a:tcPr/>
                </a:tc>
                <a:tc>
                  <a:txBody>
                    <a:bodyPr/>
                    <a:lstStyle/>
                    <a:p>
                      <a:pPr algn="ctr"/>
                      <a:r>
                        <a:rPr lang="en-US" altLang="zh-CN"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PCH</a:t>
                      </a:r>
                      <a:endParaRPr lang="zh-CN" alt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altLang="zh-CN"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PNB</a:t>
                      </a:r>
                      <a:endParaRPr lang="zh-CN" alt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411215132"/>
                  </a:ext>
                </a:extLst>
              </a:tr>
              <a:tr h="370840">
                <a:tc>
                  <a:txBody>
                    <a:bodyPr/>
                    <a:lstStyle/>
                    <a:p>
                      <a:pPr algn="ctr"/>
                      <a:r>
                        <a:rPr lang="en-US" altLang="zh-CN"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MTB</a:t>
                      </a:r>
                      <a:endParaRPr lang="zh-CN" alt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altLang="zh-CN"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zh-CN" alt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altLang="zh-CN"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zh-CN" alt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297436620"/>
                  </a:ext>
                </a:extLst>
              </a:tr>
              <a:tr h="370840">
                <a:tc>
                  <a:txBody>
                    <a:bodyPr/>
                    <a:lstStyle/>
                    <a:p>
                      <a:pPr algn="ctr"/>
                      <a:r>
                        <a:rPr lang="en-US" altLang="zh-CN"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 bovis</a:t>
                      </a:r>
                      <a:endParaRPr lang="zh-CN" alt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altLang="zh-CN"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zh-CN" alt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altLang="zh-CN"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zh-CN" alt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565605032"/>
                  </a:ext>
                </a:extLst>
              </a:tr>
              <a:tr h="370840">
                <a:tc>
                  <a:txBody>
                    <a:bodyPr/>
                    <a:lstStyle/>
                    <a:p>
                      <a:pPr algn="ctr"/>
                      <a:r>
                        <a:rPr lang="en-US" altLang="zh-CN"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NTM </a:t>
                      </a:r>
                      <a:endParaRPr lang="zh-CN" alt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altLang="zh-CN"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zh-CN" alt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altLang="zh-CN"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zh-CN" alt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86517069"/>
                  </a:ext>
                </a:extLst>
              </a:tr>
            </a:tbl>
          </a:graphicData>
        </a:graphic>
      </p:graphicFrame>
    </p:spTree>
    <p:extLst>
      <p:ext uri="{BB962C8B-B14F-4D97-AF65-F5344CB8AC3E}">
        <p14:creationId xmlns:p14="http://schemas.microsoft.com/office/powerpoint/2010/main" xmlns="" val="407059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内容占位符 2"/>
          <p:cNvSpPr txBox="1">
            <a:spLocks/>
          </p:cNvSpPr>
          <p:nvPr/>
        </p:nvSpPr>
        <p:spPr>
          <a:xfrm>
            <a:off x="1059543" y="1862608"/>
            <a:ext cx="10072914" cy="15663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u"/>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MTBC</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或</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NTM</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鉴定</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lvl="1">
              <a:lnSpc>
                <a:spcPct val="100000"/>
              </a:lnSpc>
              <a:buFont typeface="Wingdings" panose="05000000000000000000" pitchFamily="2" charset="2"/>
              <a:buChar char="u"/>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lvl="1">
              <a:lnSpc>
                <a:spcPct val="100000"/>
              </a:lnSpc>
              <a:buFont typeface="Wingdings" panose="05000000000000000000" pitchFamily="2" charset="2"/>
              <a:buChar char="u"/>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常规培养</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涂片</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结核分枝杆菌特异性基因</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PCR</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检测</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lvl="1">
              <a:lnSpc>
                <a:spcPct val="100000"/>
              </a:lnSpc>
              <a:buFont typeface="Wingdings" panose="05000000000000000000" pitchFamily="2" charset="2"/>
              <a:buChar char="u"/>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lvl="1">
              <a:lnSpc>
                <a:spcPct val="100000"/>
              </a:lnSpc>
              <a:buFont typeface="Wingdings" panose="05000000000000000000" pitchFamily="2" charset="2"/>
              <a:buChar char="u"/>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lvl="1">
              <a:lnSpc>
                <a:spcPct val="100000"/>
              </a:lnSpc>
              <a:buFont typeface="Wingdings" panose="05000000000000000000" pitchFamily="2" charset="2"/>
              <a:buChar char="u"/>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lvl="1">
              <a:lnSpc>
                <a:spcPct val="100000"/>
              </a:lnSpc>
              <a:buFont typeface="Wingdings" panose="05000000000000000000" pitchFamily="2" charset="2"/>
              <a:buChar char="u"/>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lvl="1">
              <a:lnSpc>
                <a:spcPct val="100000"/>
              </a:lnSpc>
              <a:buFont typeface="Wingdings" panose="05000000000000000000" pitchFamily="2" charset="2"/>
              <a:buChar char="u"/>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lvl="1">
              <a:lnSpc>
                <a:spcPct val="100000"/>
              </a:lnSpc>
              <a:buFont typeface="Wingdings" panose="05000000000000000000" pitchFamily="2" charset="2"/>
              <a:buChar char="u"/>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其它</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marL="457200" lvl="1" indent="0">
              <a:lnSpc>
                <a:spcPct val="100000"/>
              </a:lnSpc>
              <a:buNone/>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结核特异性抗原检测。</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2" name="表格 3">
            <a:extLst>
              <a:ext uri="{FF2B5EF4-FFF2-40B4-BE49-F238E27FC236}">
                <a16:creationId xmlns:a16="http://schemas.microsoft.com/office/drawing/2014/main" xmlns="" id="{98832874-DC36-461D-8942-7291C8BBE03F}"/>
              </a:ext>
            </a:extLst>
          </p:cNvPr>
          <p:cNvGraphicFramePr>
            <a:graphicFrameLocks noGrp="1"/>
          </p:cNvGraphicFramePr>
          <p:nvPr>
            <p:extLst>
              <p:ext uri="{D42A27DB-BD31-4B8C-83A1-F6EECF244321}">
                <p14:modId xmlns:p14="http://schemas.microsoft.com/office/powerpoint/2010/main" xmlns="" val="286852739"/>
              </p:ext>
            </p:extLst>
          </p:nvPr>
        </p:nvGraphicFramePr>
        <p:xfrm>
          <a:off x="3048000" y="3224239"/>
          <a:ext cx="6096000" cy="13716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217356665"/>
                    </a:ext>
                  </a:extLst>
                </a:gridCol>
                <a:gridCol w="2032000">
                  <a:extLst>
                    <a:ext uri="{9D8B030D-6E8A-4147-A177-3AD203B41FA5}">
                      <a16:colId xmlns:a16="http://schemas.microsoft.com/office/drawing/2014/main" xmlns="" val="276129991"/>
                    </a:ext>
                  </a:extLst>
                </a:gridCol>
                <a:gridCol w="2032000">
                  <a:extLst>
                    <a:ext uri="{9D8B030D-6E8A-4147-A177-3AD203B41FA5}">
                      <a16:colId xmlns:a16="http://schemas.microsoft.com/office/drawing/2014/main" xmlns="" val="3190543003"/>
                    </a:ext>
                  </a:extLst>
                </a:gridCol>
              </a:tblGrid>
              <a:tr h="370840">
                <a:tc>
                  <a:txBody>
                    <a:bodyPr/>
                    <a:lstStyle/>
                    <a:p>
                      <a:pPr algn="ctr"/>
                      <a:r>
                        <a:rPr lang="zh-CN" alt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菌种</a:t>
                      </a:r>
                    </a:p>
                  </a:txBody>
                  <a:tcPr/>
                </a:tc>
                <a:tc>
                  <a:txBody>
                    <a:bodyPr/>
                    <a:lstStyle/>
                    <a:p>
                      <a:pPr algn="ct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培养</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a:latin typeface="Times New Roman" panose="02020603050405020304" pitchFamily="18" charset="0"/>
                          <a:ea typeface="宋体" panose="02010600030101010101" pitchFamily="2" charset="-122"/>
                          <a:cs typeface="Times New Roman" panose="02020603050405020304" pitchFamily="18" charset="0"/>
                        </a:rPr>
                        <a:t>涂片</a:t>
                      </a:r>
                      <a:endParaRPr lang="zh-CN" alt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altLang="zh-CN"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PCR</a:t>
                      </a:r>
                      <a:endParaRPr lang="zh-CN" alt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4267355034"/>
                  </a:ext>
                </a:extLst>
              </a:tr>
              <a:tr h="370840">
                <a:tc>
                  <a:txBody>
                    <a:bodyPr/>
                    <a:lstStyle/>
                    <a:p>
                      <a:pPr algn="ctr"/>
                      <a:r>
                        <a:rPr lang="en-US" altLang="zh-CN"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MTBC</a:t>
                      </a:r>
                      <a:endParaRPr lang="zh-CN" alt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altLang="zh-CN"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zh-CN" alt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altLang="zh-CN"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zh-CN" alt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936018689"/>
                  </a:ext>
                </a:extLst>
              </a:tr>
              <a:tr h="370840">
                <a:tc>
                  <a:txBody>
                    <a:bodyPr/>
                    <a:lstStyle/>
                    <a:p>
                      <a:pPr algn="ctr"/>
                      <a:r>
                        <a:rPr lang="en-US" altLang="zh-CN"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NTM</a:t>
                      </a:r>
                      <a:endParaRPr lang="zh-CN" alt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altLang="zh-CN"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zh-CN" alt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altLang="zh-CN"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zh-CN" alt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552310433"/>
                  </a:ext>
                </a:extLst>
              </a:tr>
            </a:tbl>
          </a:graphicData>
        </a:graphic>
      </p:graphicFrame>
    </p:spTree>
    <p:extLst>
      <p:ext uri="{BB962C8B-B14F-4D97-AF65-F5344CB8AC3E}">
        <p14:creationId xmlns:p14="http://schemas.microsoft.com/office/powerpoint/2010/main" xmlns="" val="18088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内容占位符 2"/>
          <p:cNvSpPr txBox="1">
            <a:spLocks/>
          </p:cNvSpPr>
          <p:nvPr/>
        </p:nvSpPr>
        <p:spPr>
          <a:xfrm>
            <a:off x="1074057" y="1862609"/>
            <a:ext cx="10058400" cy="32205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u"/>
            </a:pPr>
            <a:r>
              <a:rPr lang="zh-CN" altLang="en-US" sz="240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分枝杆菌（</a:t>
            </a:r>
            <a:r>
              <a:rPr lang="en-US" altLang="zh-CN" sz="2400" b="1" i="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M</a:t>
            </a:r>
            <a:r>
              <a:rPr lang="en-US" altLang="zh-CN" sz="2400" b="1" i="1" dirty="0">
                <a:latin typeface="宋体" panose="02010600030101010101" pitchFamily="2" charset="-122"/>
                <a:ea typeface="宋体" panose="02010600030101010101" pitchFamily="2" charset="-122"/>
              </a:rPr>
              <a:t>ycobacterium</a:t>
            </a:r>
            <a:r>
              <a:rPr lang="zh-CN" altLang="en-US" sz="2400" dirty="0">
                <a:latin typeface="宋体" panose="02010600030101010101" pitchFamily="2" charset="-122"/>
                <a:ea typeface="宋体" panose="02010600030101010101" pitchFamily="2" charset="-122"/>
              </a:rPr>
              <a:t>）</a:t>
            </a:r>
            <a:endParaRPr lang="en-US" altLang="zh-CN" sz="2400" dirty="0">
              <a:latin typeface="宋体" panose="02010600030101010101" pitchFamily="2" charset="-122"/>
              <a:ea typeface="宋体" panose="02010600030101010101" pitchFamily="2" charset="-122"/>
            </a:endParaRPr>
          </a:p>
          <a:p>
            <a:pPr lvl="1">
              <a:lnSpc>
                <a:spcPct val="100000"/>
              </a:lnSpc>
              <a:buFont typeface="Wingdings" panose="05000000000000000000" pitchFamily="2" charset="2"/>
              <a:buChar char="u"/>
            </a:pPr>
            <a:endParaRPr lang="en-US" altLang="zh-CN" sz="2000" dirty="0">
              <a:latin typeface="宋体" panose="02010600030101010101" pitchFamily="2" charset="-122"/>
              <a:ea typeface="宋体" panose="02010600030101010101" pitchFamily="2" charset="-122"/>
            </a:endParaRPr>
          </a:p>
          <a:p>
            <a:pPr lvl="1">
              <a:lnSpc>
                <a:spcPct val="100000"/>
              </a:lnSpc>
              <a:buFont typeface="Wingdings" panose="05000000000000000000" pitchFamily="2" charset="2"/>
              <a:buChar char="u"/>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目前共发现</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200</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余种，其中</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60</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多种为人类致病或条件致病菌。</a:t>
            </a:r>
            <a:endParaRPr lang="en-US" altLang="zh-CN" sz="12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026" name="Picture 2">
            <a:extLst>
              <a:ext uri="{FF2B5EF4-FFF2-40B4-BE49-F238E27FC236}">
                <a16:creationId xmlns:a16="http://schemas.microsoft.com/office/drawing/2014/main" xmlns="" id="{7F7E460D-99F6-43B6-9E96-F14991B03C16}"/>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61311" y="3858983"/>
            <a:ext cx="3022839" cy="1958643"/>
          </a:xfrm>
          <a:prstGeom prst="rect">
            <a:avLst/>
          </a:prstGeom>
          <a:noFill/>
          <a:extLst>
            <a:ext uri="{909E8E84-426E-40DD-AFC4-6F175D3DCCD1}">
              <a14:hiddenFill xmlns:a14="http://schemas.microsoft.com/office/drawing/2010/main" xmlns="">
                <a:solidFill>
                  <a:srgbClr val="FFFFFF"/>
                </a:solidFill>
              </a14:hiddenFill>
            </a:ext>
          </a:extLst>
        </p:spPr>
      </p:pic>
      <p:sp>
        <p:nvSpPr>
          <p:cNvPr id="30" name="文本框 29">
            <a:extLst>
              <a:ext uri="{FF2B5EF4-FFF2-40B4-BE49-F238E27FC236}">
                <a16:creationId xmlns:a16="http://schemas.microsoft.com/office/drawing/2014/main" xmlns="" id="{68619301-BFDE-409A-873C-C3690E64FA99}"/>
              </a:ext>
            </a:extLst>
          </p:cNvPr>
          <p:cNvSpPr txBox="1"/>
          <p:nvPr/>
        </p:nvSpPr>
        <p:spPr>
          <a:xfrm>
            <a:off x="2861310" y="6062456"/>
            <a:ext cx="6809158" cy="369332"/>
          </a:xfrm>
          <a:prstGeom prst="rect">
            <a:avLst/>
          </a:prstGeom>
          <a:noFill/>
        </p:spPr>
        <p:txBody>
          <a:bodyPr wrap="square">
            <a:spAutoFit/>
          </a:bodyPr>
          <a:lstStyle/>
          <a:p>
            <a:r>
              <a:rPr lang="en-US" altLang="zh-CN" dirty="0"/>
              <a:t> https://www.bacterio.net/genus/mycobacterium</a:t>
            </a:r>
            <a:endParaRPr lang="zh-CN" altLang="en-US" dirty="0"/>
          </a:p>
        </p:txBody>
      </p:sp>
      <p:pic>
        <p:nvPicPr>
          <p:cNvPr id="2" name="Picture 2">
            <a:extLst>
              <a:ext uri="{FF2B5EF4-FFF2-40B4-BE49-F238E27FC236}">
                <a16:creationId xmlns:a16="http://schemas.microsoft.com/office/drawing/2014/main" xmlns="" id="{BD00A1C2-4A3D-49F2-A25F-A137E5E55DE8}"/>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37088" y="3854327"/>
            <a:ext cx="2939071" cy="19632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2545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内容占位符 2"/>
          <p:cNvSpPr txBox="1">
            <a:spLocks/>
          </p:cNvSpPr>
          <p:nvPr/>
        </p:nvSpPr>
        <p:spPr>
          <a:xfrm>
            <a:off x="1059543" y="1862609"/>
            <a:ext cx="10087428" cy="29580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u"/>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NTM</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菌种鉴定</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lvl="1">
              <a:lnSpc>
                <a:spcPct val="150000"/>
              </a:lnSpc>
              <a:buFont typeface="Wingdings" panose="05000000000000000000" pitchFamily="2" charset="2"/>
              <a:buChar char="u"/>
            </a:pPr>
            <a:endParaRPr lang="en-US" altLang="zh-CN" sz="10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lvl="1">
              <a:lnSpc>
                <a:spcPct val="150000"/>
              </a:lnSpc>
              <a:buFont typeface="Wingdings" panose="05000000000000000000" pitchFamily="2" charset="2"/>
              <a:buChar char="u"/>
            </a:pPr>
            <a:r>
              <a:rPr lang="zh-CN" altLang="en-US" sz="20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生化鉴定</a:t>
            </a:r>
            <a:r>
              <a:rPr lang="en-US" altLang="zh-CN" sz="2000" dirty="0">
                <a:latin typeface="宋体" panose="02010600030101010101" pitchFamily="2" charset="-122"/>
                <a:ea typeface="宋体" panose="02010600030101010101" pitchFamily="2" charset="-122"/>
              </a:rPr>
              <a:t>	</a:t>
            </a:r>
            <a:r>
              <a:rPr lang="zh-CN" altLang="en-US" sz="2000" dirty="0">
                <a:latin typeface="宋体" panose="02010600030101010101" pitchFamily="2" charset="-122"/>
                <a:ea typeface="宋体" panose="02010600030101010101" pitchFamily="2" charset="-122"/>
              </a:rPr>
              <a:t>经典的鉴定方法，操作复杂，目前主要用于新菌种的确定。</a:t>
            </a:r>
            <a:endParaRPr lang="en-US" altLang="zh-CN" sz="2000" dirty="0">
              <a:latin typeface="宋体" panose="02010600030101010101" pitchFamily="2" charset="-122"/>
              <a:ea typeface="宋体" panose="02010600030101010101" pitchFamily="2" charset="-122"/>
            </a:endParaRPr>
          </a:p>
          <a:p>
            <a:pPr marL="342900" lvl="1" indent="0">
              <a:lnSpc>
                <a:spcPct val="150000"/>
              </a:lnSpc>
              <a:buNone/>
            </a:pPr>
            <a:endParaRPr lang="en-US" altLang="zh-CN" sz="1350" dirty="0"/>
          </a:p>
        </p:txBody>
      </p:sp>
      <p:pic>
        <p:nvPicPr>
          <p:cNvPr id="16" name="图片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79540" y="3800597"/>
            <a:ext cx="6656832" cy="212598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218215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内容占位符 2"/>
          <p:cNvSpPr txBox="1">
            <a:spLocks/>
          </p:cNvSpPr>
          <p:nvPr/>
        </p:nvSpPr>
        <p:spPr>
          <a:xfrm>
            <a:off x="1045029" y="1862609"/>
            <a:ext cx="10101942" cy="29580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u"/>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NTM</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菌种鉴定</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lvl="1">
              <a:lnSpc>
                <a:spcPct val="150000"/>
              </a:lnSpc>
              <a:buFont typeface="Wingdings" panose="05000000000000000000" pitchFamily="2" charset="2"/>
              <a:buChar char="u"/>
            </a:pPr>
            <a:endParaRPr lang="en-US" altLang="zh-CN" sz="10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lvl="1">
              <a:lnSpc>
                <a:spcPct val="150000"/>
              </a:lnSpc>
              <a:buFont typeface="Wingdings" panose="05000000000000000000" pitchFamily="2" charset="2"/>
              <a:buChar char="u"/>
            </a:pPr>
            <a:r>
              <a:rPr lang="zh-CN" altLang="en-US" sz="20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分子生物学方法</a:t>
            </a:r>
            <a:r>
              <a:rPr lang="en-US" altLang="zh-CN" sz="20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000" dirty="0">
                <a:latin typeface="宋体" panose="02010600030101010101" pitchFamily="2" charset="-122"/>
                <a:ea typeface="宋体" panose="02010600030101010101" pitchFamily="2" charset="-122"/>
              </a:rPr>
              <a:t>基于特异性核酸序列，进行菌种鉴定</a:t>
            </a:r>
            <a:endParaRPr lang="en-US" altLang="zh-CN" sz="1350" dirty="0"/>
          </a:p>
        </p:txBody>
      </p:sp>
      <p:graphicFrame>
        <p:nvGraphicFramePr>
          <p:cNvPr id="2" name="表格 3">
            <a:extLst>
              <a:ext uri="{FF2B5EF4-FFF2-40B4-BE49-F238E27FC236}">
                <a16:creationId xmlns:a16="http://schemas.microsoft.com/office/drawing/2014/main" xmlns="" id="{5AA3A781-404C-4A7E-BE79-CD6F97B808BA}"/>
              </a:ext>
            </a:extLst>
          </p:cNvPr>
          <p:cNvGraphicFramePr>
            <a:graphicFrameLocks noGrp="1"/>
          </p:cNvGraphicFramePr>
          <p:nvPr>
            <p:extLst>
              <p:ext uri="{D42A27DB-BD31-4B8C-83A1-F6EECF244321}">
                <p14:modId xmlns:p14="http://schemas.microsoft.com/office/powerpoint/2010/main" xmlns="" val="1936221378"/>
              </p:ext>
            </p:extLst>
          </p:nvPr>
        </p:nvGraphicFramePr>
        <p:xfrm>
          <a:off x="2003697" y="3309439"/>
          <a:ext cx="8301446" cy="3200400"/>
        </p:xfrm>
        <a:graphic>
          <a:graphicData uri="http://schemas.openxmlformats.org/drawingml/2006/table">
            <a:tbl>
              <a:tblPr firstRow="1" bandRow="1">
                <a:tableStyleId>{5C22544A-7EE6-4342-B048-85BDC9FD1C3A}</a:tableStyleId>
              </a:tblPr>
              <a:tblGrid>
                <a:gridCol w="3103892">
                  <a:extLst>
                    <a:ext uri="{9D8B030D-6E8A-4147-A177-3AD203B41FA5}">
                      <a16:colId xmlns:a16="http://schemas.microsoft.com/office/drawing/2014/main" xmlns="" val="1134201352"/>
                    </a:ext>
                  </a:extLst>
                </a:gridCol>
                <a:gridCol w="5197554">
                  <a:extLst>
                    <a:ext uri="{9D8B030D-6E8A-4147-A177-3AD203B41FA5}">
                      <a16:colId xmlns:a16="http://schemas.microsoft.com/office/drawing/2014/main" xmlns="" val="1596701321"/>
                    </a:ext>
                  </a:extLst>
                </a:gridCol>
              </a:tblGrid>
              <a:tr h="370840">
                <a:tc>
                  <a:txBody>
                    <a:bodyPr/>
                    <a:lstStyle/>
                    <a:p>
                      <a:pPr algn="ctr"/>
                      <a:r>
                        <a:rPr lang="zh-CN" altLang="en-US" sz="2000" dirty="0"/>
                        <a:t>检测原理</a:t>
                      </a:r>
                    </a:p>
                  </a:txBody>
                  <a:tcPr/>
                </a:tc>
                <a:tc>
                  <a:txBody>
                    <a:bodyPr/>
                    <a:lstStyle/>
                    <a:p>
                      <a:pPr algn="ctr"/>
                      <a:r>
                        <a:rPr lang="zh-CN" altLang="en-US" sz="2000" dirty="0"/>
                        <a:t>产品特点</a:t>
                      </a:r>
                    </a:p>
                  </a:txBody>
                  <a:tcPr/>
                </a:tc>
                <a:extLst>
                  <a:ext uri="{0D108BD9-81ED-4DB2-BD59-A6C34878D82A}">
                    <a16:rowId xmlns:a16="http://schemas.microsoft.com/office/drawing/2014/main" xmlns="" val="3774286277"/>
                  </a:ext>
                </a:extLst>
              </a:tr>
              <a:tr h="370840">
                <a:tc>
                  <a:txBody>
                    <a:bodyPr/>
                    <a:lstStyle/>
                    <a:p>
                      <a:r>
                        <a:rPr lang="zh-CN" altLang="en-US" sz="2000" dirty="0"/>
                        <a:t>线性探针反向杂交（</a:t>
                      </a:r>
                      <a:r>
                        <a:rPr lang="en-US" altLang="zh-CN" sz="2000" dirty="0"/>
                        <a:t>INNO-</a:t>
                      </a:r>
                      <a:r>
                        <a:rPr lang="en-US" altLang="zh-CN" sz="2000" dirty="0" err="1"/>
                        <a:t>LiPA</a:t>
                      </a:r>
                      <a:r>
                        <a:rPr lang="zh-CN" altLang="en-US" sz="2000" dirty="0"/>
                        <a:t>）</a:t>
                      </a:r>
                    </a:p>
                  </a:txBody>
                  <a:tcPr anchor="ctr"/>
                </a:tc>
                <a:tc>
                  <a:txBody>
                    <a:bodyPr/>
                    <a:lstStyle/>
                    <a:p>
                      <a:r>
                        <a:rPr lang="zh-CN" altLang="en-US" sz="2000" dirty="0"/>
                        <a:t>鉴定</a:t>
                      </a:r>
                      <a:r>
                        <a:rPr lang="en-US" altLang="zh-CN" sz="2000" dirty="0"/>
                        <a:t>16</a:t>
                      </a:r>
                      <a:r>
                        <a:rPr lang="zh-CN" altLang="en-US" sz="2000" dirty="0"/>
                        <a:t>种分枝杆菌</a:t>
                      </a:r>
                    </a:p>
                  </a:txBody>
                  <a:tcPr anchor="ctr"/>
                </a:tc>
                <a:extLst>
                  <a:ext uri="{0D108BD9-81ED-4DB2-BD59-A6C34878D82A}">
                    <a16:rowId xmlns:a16="http://schemas.microsoft.com/office/drawing/2014/main" xmlns="" val="382224372"/>
                  </a:ext>
                </a:extLst>
              </a:tr>
              <a:tr h="370840">
                <a:tc>
                  <a:txBody>
                    <a:bodyPr/>
                    <a:lstStyle/>
                    <a:p>
                      <a:r>
                        <a:rPr lang="en-US" altLang="zh-CN" sz="2000" dirty="0"/>
                        <a:t>PCR-</a:t>
                      </a:r>
                      <a:r>
                        <a:rPr lang="zh-CN" altLang="en-US" sz="2000" dirty="0"/>
                        <a:t>线性杂交酶显色法</a:t>
                      </a:r>
                    </a:p>
                  </a:txBody>
                  <a:tcPr anchor="ctr"/>
                </a:tc>
                <a:tc>
                  <a:txBody>
                    <a:bodyPr/>
                    <a:lstStyle/>
                    <a:p>
                      <a:r>
                        <a:rPr lang="zh-CN" altLang="en-US" sz="2000" dirty="0"/>
                        <a:t>鉴定</a:t>
                      </a:r>
                      <a:r>
                        <a:rPr lang="en-US" altLang="zh-CN" sz="2000"/>
                        <a:t>27</a:t>
                      </a:r>
                      <a:r>
                        <a:rPr lang="zh-CN" altLang="en-US" sz="2000"/>
                        <a:t>种</a:t>
                      </a:r>
                      <a:r>
                        <a:rPr lang="zh-CN" altLang="en-US" sz="2000" dirty="0"/>
                        <a:t>分枝杆菌；需专用设备；结果人工判读</a:t>
                      </a:r>
                    </a:p>
                  </a:txBody>
                  <a:tcPr anchor="ctr"/>
                </a:tc>
                <a:extLst>
                  <a:ext uri="{0D108BD9-81ED-4DB2-BD59-A6C34878D82A}">
                    <a16:rowId xmlns:a16="http://schemas.microsoft.com/office/drawing/2014/main" xmlns="" val="739075827"/>
                  </a:ext>
                </a:extLst>
              </a:tr>
              <a:tr h="370840">
                <a:tc>
                  <a:txBody>
                    <a:bodyPr/>
                    <a:lstStyle/>
                    <a:p>
                      <a:r>
                        <a:rPr lang="zh-CN" altLang="en-US" sz="2000" dirty="0"/>
                        <a:t>微阵列芯片法</a:t>
                      </a:r>
                    </a:p>
                  </a:txBody>
                  <a:tcPr anchor="ctr"/>
                </a:tc>
                <a:tc>
                  <a:txBody>
                    <a:bodyPr/>
                    <a:lstStyle/>
                    <a:p>
                      <a:r>
                        <a:rPr lang="zh-CN" altLang="en-US" sz="2000" dirty="0"/>
                        <a:t>鉴定</a:t>
                      </a:r>
                      <a:r>
                        <a:rPr lang="en-US" altLang="zh-CN" sz="2000" dirty="0"/>
                        <a:t>17</a:t>
                      </a:r>
                      <a:r>
                        <a:rPr lang="zh-CN" altLang="en-US" sz="2000" dirty="0"/>
                        <a:t>种分枝杆菌；需专用设备；结果仪器判读。</a:t>
                      </a:r>
                    </a:p>
                  </a:txBody>
                  <a:tcPr anchor="ctr"/>
                </a:tc>
                <a:extLst>
                  <a:ext uri="{0D108BD9-81ED-4DB2-BD59-A6C34878D82A}">
                    <a16:rowId xmlns:a16="http://schemas.microsoft.com/office/drawing/2014/main" xmlns="" val="3876184322"/>
                  </a:ext>
                </a:extLst>
              </a:tr>
              <a:tr h="370840">
                <a:tc>
                  <a:txBody>
                    <a:bodyPr/>
                    <a:lstStyle/>
                    <a:p>
                      <a:r>
                        <a:rPr lang="en-US" altLang="zh-CN" sz="2000" dirty="0"/>
                        <a:t>PCR-</a:t>
                      </a:r>
                      <a:r>
                        <a:rPr lang="zh-CN" altLang="en-US" sz="2000" dirty="0"/>
                        <a:t>反向点杂交法</a:t>
                      </a:r>
                    </a:p>
                  </a:txBody>
                  <a:tcPr anchor="ctr"/>
                </a:tc>
                <a:tc>
                  <a:txBody>
                    <a:bodyPr/>
                    <a:lstStyle/>
                    <a:p>
                      <a:r>
                        <a:rPr lang="zh-CN" altLang="en-US" sz="2000" dirty="0"/>
                        <a:t>鉴定</a:t>
                      </a:r>
                      <a:r>
                        <a:rPr lang="en-US" altLang="zh-CN" sz="2000" dirty="0"/>
                        <a:t>22</a:t>
                      </a:r>
                      <a:r>
                        <a:rPr lang="zh-CN" altLang="en-US" sz="2000" dirty="0"/>
                        <a:t>种分枝杆菌；结果人式判读；操作简单，设备通用</a:t>
                      </a:r>
                    </a:p>
                  </a:txBody>
                  <a:tcPr anchor="ctr"/>
                </a:tc>
                <a:extLst>
                  <a:ext uri="{0D108BD9-81ED-4DB2-BD59-A6C34878D82A}">
                    <a16:rowId xmlns:a16="http://schemas.microsoft.com/office/drawing/2014/main" xmlns="" val="4090799212"/>
                  </a:ext>
                </a:extLst>
              </a:tr>
            </a:tbl>
          </a:graphicData>
        </a:graphic>
      </p:graphicFrame>
    </p:spTree>
    <p:extLst>
      <p:ext uri="{BB962C8B-B14F-4D97-AF65-F5344CB8AC3E}">
        <p14:creationId xmlns:p14="http://schemas.microsoft.com/office/powerpoint/2010/main" xmlns="" val="321485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内容占位符 2"/>
          <p:cNvSpPr txBox="1">
            <a:spLocks/>
          </p:cNvSpPr>
          <p:nvPr/>
        </p:nvSpPr>
        <p:spPr>
          <a:xfrm>
            <a:off x="1059543" y="1862609"/>
            <a:ext cx="10087428" cy="29580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u"/>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NTM</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菌种鉴定</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lvl="1">
              <a:lnSpc>
                <a:spcPct val="150000"/>
              </a:lnSpc>
              <a:buFont typeface="Wingdings" panose="05000000000000000000" pitchFamily="2" charset="2"/>
              <a:buChar char="u"/>
            </a:pPr>
            <a:endParaRPr lang="en-US" altLang="zh-CN" sz="10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lvl="1">
              <a:lnSpc>
                <a:spcPct val="150000"/>
              </a:lnSpc>
              <a:buFont typeface="Wingdings" panose="05000000000000000000" pitchFamily="2" charset="2"/>
              <a:buChar char="u"/>
            </a:pPr>
            <a:r>
              <a:rPr lang="zh-CN" altLang="en-US" sz="20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分子生物学方法</a:t>
            </a:r>
            <a:r>
              <a:rPr lang="en-US" altLang="zh-CN" sz="20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zh-CN" altLang="en-US" sz="2000" dirty="0">
                <a:latin typeface="宋体" panose="02010600030101010101" pitchFamily="2" charset="-122"/>
                <a:ea typeface="宋体" panose="02010600030101010101" pitchFamily="2" charset="-122"/>
              </a:rPr>
              <a:t>基于特异性核酸序列，进行菌种</a:t>
            </a:r>
            <a:endParaRPr lang="en-US" altLang="zh-CN" sz="2000" dirty="0">
              <a:latin typeface="宋体" panose="02010600030101010101" pitchFamily="2" charset="-122"/>
              <a:ea typeface="宋体" panose="02010600030101010101" pitchFamily="2" charset="-122"/>
            </a:endParaRPr>
          </a:p>
          <a:p>
            <a:pPr lvl="2">
              <a:lnSpc>
                <a:spcPct val="150000"/>
              </a:lnSpc>
              <a:buFont typeface="Wingdings" panose="05000000000000000000" pitchFamily="2" charset="2"/>
              <a:buChar char="u"/>
            </a:pP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单基因序列鉴定 </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16s</a:t>
            </a:r>
          </a:p>
          <a:p>
            <a:pPr lvl="2">
              <a:lnSpc>
                <a:spcPct val="150000"/>
              </a:lnSpc>
              <a:buFont typeface="Wingdings" panose="05000000000000000000" pitchFamily="2" charset="2"/>
              <a:buChar char="u"/>
            </a:pP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多基因序列鉴定</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i="1" dirty="0">
                <a:latin typeface="Times New Roman" panose="02020603050405020304" pitchFamily="18" charset="0"/>
                <a:ea typeface="宋体" panose="02010600030101010101" pitchFamily="2" charset="-122"/>
                <a:cs typeface="Times New Roman" panose="02020603050405020304" pitchFamily="18" charset="0"/>
              </a:rPr>
              <a:t> rpoB/hsp65/</a:t>
            </a:r>
            <a:r>
              <a:rPr lang="en-US" altLang="zh-CN" sz="1800" i="1" dirty="0" err="1">
                <a:latin typeface="Times New Roman" panose="02020603050405020304" pitchFamily="18" charset="0"/>
                <a:ea typeface="宋体" panose="02010600030101010101" pitchFamily="2" charset="-122"/>
                <a:cs typeface="Times New Roman" panose="02020603050405020304" pitchFamily="18" charset="0"/>
              </a:rPr>
              <a:t>sodA</a:t>
            </a:r>
            <a:r>
              <a:rPr lang="zh-CN" altLang="en-US" sz="1800" i="1" dirty="0">
                <a:latin typeface="Times New Roman" panose="02020603050405020304" pitchFamily="18" charset="0"/>
                <a:ea typeface="宋体" panose="02010600030101010101" pitchFamily="2" charset="-122"/>
                <a:cs typeface="Times New Roman" panose="02020603050405020304" pitchFamily="18" charset="0"/>
              </a:rPr>
              <a:t>等</a:t>
            </a:r>
          </a:p>
          <a:p>
            <a:pPr lvl="2">
              <a:lnSpc>
                <a:spcPct val="150000"/>
              </a:lnSpc>
              <a:buFont typeface="Wingdings" panose="05000000000000000000" pitchFamily="2" charset="2"/>
              <a:buChar char="u"/>
            </a:pP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多基因酶切分析</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i="1" dirty="0">
                <a:latin typeface="Times New Roman" panose="02020603050405020304" pitchFamily="18" charset="0"/>
                <a:ea typeface="宋体" panose="02010600030101010101" pitchFamily="2" charset="-122"/>
                <a:cs typeface="Times New Roman" panose="02020603050405020304" pitchFamily="18" charset="0"/>
              </a:rPr>
              <a:t> rpoB/hsp65</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等基因</a:t>
            </a:r>
            <a:r>
              <a:rPr lang="en-US" altLang="zh-CN" sz="1800" dirty="0">
                <a:latin typeface="Times New Roman" panose="02020603050405020304" pitchFamily="18" charset="0"/>
                <a:ea typeface="宋体" panose="02010600030101010101" pitchFamily="2" charset="-122"/>
                <a:cs typeface="Times New Roman" panose="02020603050405020304" pitchFamily="18" charset="0"/>
              </a:rPr>
              <a:t>PRA</a:t>
            </a:r>
            <a:r>
              <a:rPr lang="zh-CN" altLang="en-US" sz="1800" dirty="0">
                <a:latin typeface="Times New Roman" panose="02020603050405020304" pitchFamily="18" charset="0"/>
                <a:ea typeface="宋体" panose="02010600030101010101" pitchFamily="2" charset="-122"/>
                <a:cs typeface="Times New Roman" panose="02020603050405020304" pitchFamily="18" charset="0"/>
              </a:rPr>
              <a:t>分析等</a:t>
            </a:r>
            <a:endParaRPr lang="en-US" altLang="zh-CN" sz="18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xmlns="" val="211873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5" end="5"/>
                                            </p:txEl>
                                          </p:spTgt>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4">
                                            <p:txEl>
                                              <p:pRg st="0" end="0"/>
                                            </p:txEl>
                                          </p:spTgt>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4">
                                            <p:txEl>
                                              <p:pRg st="2" end="2"/>
                                            </p:txEl>
                                          </p:spTgt>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4">
                                            <p:txEl>
                                              <p:pRg st="3" end="3"/>
                                            </p:txEl>
                                          </p:spTgt>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4">
                                            <p:txEl>
                                              <p:pRg st="4" end="4"/>
                                            </p:txEl>
                                          </p:spTgt>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4">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内容占位符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70440" y="1659269"/>
            <a:ext cx="6017103" cy="4956497"/>
          </a:xfrm>
          <a:prstGeom prst="rect">
            <a:avLst/>
          </a:prstGeom>
        </p:spPr>
      </p:pic>
      <p:pic>
        <p:nvPicPr>
          <p:cNvPr id="17" name="图片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28943" y="1472267"/>
            <a:ext cx="3334112" cy="5143500"/>
          </a:xfrm>
          <a:prstGeom prst="rect">
            <a:avLst/>
          </a:prstGeom>
        </p:spPr>
      </p:pic>
    </p:spTree>
    <p:extLst>
      <p:ext uri="{BB962C8B-B14F-4D97-AF65-F5344CB8AC3E}">
        <p14:creationId xmlns:p14="http://schemas.microsoft.com/office/powerpoint/2010/main" xmlns="" val="214411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57371F0F-A7DB-4DBF-9B06-90C465B66E00}"/>
              </a:ext>
            </a:extLst>
          </p:cNvPr>
          <p:cNvPicPr>
            <a:picLocks noChangeAspect="1"/>
          </p:cNvPicPr>
          <p:nvPr/>
        </p:nvPicPr>
        <p:blipFill>
          <a:blip r:embed="rId2" cstate="print"/>
          <a:stretch>
            <a:fillRect/>
          </a:stretch>
        </p:blipFill>
        <p:spPr>
          <a:xfrm>
            <a:off x="8543663" y="4401942"/>
            <a:ext cx="3227288" cy="1926288"/>
          </a:xfrm>
          <a:prstGeom prst="rect">
            <a:avLst/>
          </a:prstGeom>
          <a:ln>
            <a:noFill/>
          </a:ln>
          <a:effectLst>
            <a:outerShdw blurRad="292100" dist="139700" dir="2700000" algn="tl" rotWithShape="0">
              <a:srgbClr val="333333">
                <a:alpha val="65000"/>
              </a:srgbClr>
            </a:outerShdw>
          </a:effectLst>
        </p:spPr>
      </p:pic>
      <p:sp>
        <p:nvSpPr>
          <p:cNvPr id="14" name="内容占位符 2"/>
          <p:cNvSpPr txBox="1">
            <a:spLocks/>
          </p:cNvSpPr>
          <p:nvPr/>
        </p:nvSpPr>
        <p:spPr>
          <a:xfrm>
            <a:off x="1059543" y="1862609"/>
            <a:ext cx="10087428" cy="29580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u"/>
            </a:pP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NTM</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菌种鉴定</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lvl="1">
              <a:lnSpc>
                <a:spcPct val="150000"/>
              </a:lnSpc>
              <a:buFont typeface="Wingdings" panose="05000000000000000000" pitchFamily="2" charset="2"/>
              <a:buChar char="u"/>
            </a:pPr>
            <a:endParaRPr lang="en-US" altLang="zh-CN" sz="10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lvl="1">
              <a:lnSpc>
                <a:spcPct val="150000"/>
              </a:lnSpc>
              <a:buFont typeface="Wingdings" panose="05000000000000000000" pitchFamily="2" charset="2"/>
              <a:buChar char="u"/>
            </a:pPr>
            <a:r>
              <a:rPr lang="zh-CN" altLang="en-US" sz="20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宏基因组测序</a:t>
            </a:r>
            <a:endParaRPr lang="en-US" altLang="zh-CN" sz="20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marL="457200" lvl="1" indent="0">
              <a:lnSpc>
                <a:spcPct val="150000"/>
              </a:lnSpc>
              <a:buNone/>
            </a:pPr>
            <a:r>
              <a:rPr lang="zh-CN" altLang="en-US" sz="20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技术门槛较高，经济花费大；</a:t>
            </a:r>
            <a:endParaRPr lang="en-US" altLang="zh-CN" sz="20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marL="457200" lvl="1" indent="0">
              <a:lnSpc>
                <a:spcPct val="150000"/>
              </a:lnSpc>
              <a:buNone/>
            </a:pPr>
            <a:r>
              <a:rPr lang="zh-CN" altLang="en-US" sz="20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适用样品有限制；</a:t>
            </a:r>
            <a:endParaRPr lang="en-US" altLang="zh-CN" sz="20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marL="457200" lvl="1" indent="0">
              <a:lnSpc>
                <a:spcPct val="150000"/>
              </a:lnSpc>
              <a:buNone/>
            </a:pPr>
            <a:r>
              <a:rPr lang="zh-CN" altLang="en-US" sz="20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分析结果需要专业人员依据样本性质、临床体症等综合判断。</a:t>
            </a:r>
            <a:endParaRPr lang="en-US" altLang="zh-CN" sz="20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xmlns="" val="333262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7689" y="223265"/>
            <a:ext cx="11720575" cy="6490714"/>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6088887" y="3416807"/>
            <a:ext cx="138176" cy="103632"/>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304800" y="228601"/>
            <a:ext cx="11582400" cy="6387350"/>
          </a:xfrm>
          <a:custGeom>
            <a:avLst/>
            <a:gdLst/>
            <a:ahLst/>
            <a:cxnLst/>
            <a:rect l="l" t="t" r="r" b="b"/>
            <a:pathLst>
              <a:path w="8686800" h="6387350">
                <a:moveTo>
                  <a:pt x="8686800" y="0"/>
                </a:moveTo>
                <a:lnTo>
                  <a:pt x="161531" y="0"/>
                </a:lnTo>
                <a:lnTo>
                  <a:pt x="0" y="161531"/>
                </a:lnTo>
                <a:lnTo>
                  <a:pt x="0" y="6387350"/>
                </a:lnTo>
                <a:lnTo>
                  <a:pt x="8525268" y="6387350"/>
                </a:lnTo>
                <a:lnTo>
                  <a:pt x="8686800" y="6225819"/>
                </a:lnTo>
                <a:lnTo>
                  <a:pt x="8686800" y="0"/>
                </a:lnTo>
                <a:close/>
              </a:path>
            </a:pathLst>
          </a:custGeom>
          <a:solidFill>
            <a:srgbClr val="FFFFFF"/>
          </a:solidFill>
        </p:spPr>
        <p:txBody>
          <a:bodyPr wrap="square" lIns="0" tIns="0" rIns="0" bIns="0" rtlCol="0">
            <a:noAutofit/>
          </a:bodyPr>
          <a:lstStyle/>
          <a:p>
            <a:endParaRPr/>
          </a:p>
        </p:txBody>
      </p:sp>
      <p:sp>
        <p:nvSpPr>
          <p:cNvPr id="5" name="object 5"/>
          <p:cNvSpPr txBox="1"/>
          <p:nvPr/>
        </p:nvSpPr>
        <p:spPr>
          <a:xfrm>
            <a:off x="510980" y="1424971"/>
            <a:ext cx="9629987" cy="1822450"/>
          </a:xfrm>
          <a:prstGeom prst="rect">
            <a:avLst/>
          </a:prstGeom>
        </p:spPr>
        <p:txBody>
          <a:bodyPr vert="horz" wrap="square" lIns="0" tIns="0" rIns="0" bIns="0" rtlCol="0">
            <a:noAutofit/>
          </a:bodyPr>
          <a:lstStyle/>
          <a:p>
            <a:pPr marL="12700">
              <a:lnSpc>
                <a:spcPct val="100000"/>
              </a:lnSpc>
            </a:pPr>
            <a:r>
              <a:rPr sz="2400" dirty="0" smtClean="0">
                <a:solidFill>
                  <a:srgbClr val="103154"/>
                </a:solidFill>
                <a:latin typeface="Corbel"/>
                <a:cs typeface="Corbel"/>
              </a:rPr>
              <a:t>•</a:t>
            </a:r>
            <a:r>
              <a:rPr sz="2400" spc="-80" dirty="0" smtClean="0">
                <a:solidFill>
                  <a:srgbClr val="103154"/>
                </a:solidFill>
                <a:latin typeface="Corbel"/>
                <a:cs typeface="Corbel"/>
              </a:rPr>
              <a:t> </a:t>
            </a:r>
            <a:r>
              <a:rPr sz="2400" spc="0" dirty="0" smtClean="0">
                <a:solidFill>
                  <a:srgbClr val="103154"/>
                </a:solidFill>
                <a:latin typeface="宋体"/>
                <a:cs typeface="宋体"/>
              </a:rPr>
              <a:t>检测结核分枝杆菌复合群特异性抗原</a:t>
            </a:r>
            <a:r>
              <a:rPr sz="2400" spc="0" dirty="0" smtClean="0">
                <a:solidFill>
                  <a:srgbClr val="103154"/>
                </a:solidFill>
                <a:latin typeface="Corbel"/>
                <a:cs typeface="Corbel"/>
              </a:rPr>
              <a:t>MPT6</a:t>
            </a:r>
            <a:r>
              <a:rPr sz="2400" spc="-15" dirty="0" smtClean="0">
                <a:solidFill>
                  <a:srgbClr val="103154"/>
                </a:solidFill>
                <a:latin typeface="Corbel"/>
                <a:cs typeface="Corbel"/>
              </a:rPr>
              <a:t>4</a:t>
            </a:r>
            <a:r>
              <a:rPr sz="2400" spc="-15" dirty="0" smtClean="0">
                <a:solidFill>
                  <a:srgbClr val="103154"/>
                </a:solidFill>
                <a:latin typeface="宋体"/>
                <a:cs typeface="宋体"/>
              </a:rPr>
              <a:t>。</a:t>
            </a:r>
            <a:endParaRPr sz="2400">
              <a:latin typeface="宋体"/>
              <a:cs typeface="宋体"/>
            </a:endParaRPr>
          </a:p>
          <a:p>
            <a:pPr>
              <a:lnSpc>
                <a:spcPts val="850"/>
              </a:lnSpc>
              <a:spcBef>
                <a:spcPts val="13"/>
              </a:spcBef>
            </a:pPr>
            <a:endParaRPr sz="850"/>
          </a:p>
          <a:p>
            <a:pPr marL="12700">
              <a:lnSpc>
                <a:spcPct val="100000"/>
              </a:lnSpc>
            </a:pPr>
            <a:r>
              <a:rPr sz="2400" dirty="0" smtClean="0">
                <a:solidFill>
                  <a:srgbClr val="103154"/>
                </a:solidFill>
                <a:latin typeface="Corbel"/>
                <a:cs typeface="Corbel"/>
              </a:rPr>
              <a:t>•</a:t>
            </a:r>
            <a:r>
              <a:rPr sz="2400" spc="-80" dirty="0" smtClean="0">
                <a:solidFill>
                  <a:srgbClr val="103154"/>
                </a:solidFill>
                <a:latin typeface="Corbel"/>
                <a:cs typeface="Corbel"/>
              </a:rPr>
              <a:t> </a:t>
            </a:r>
            <a:r>
              <a:rPr sz="2400" spc="0" dirty="0" smtClean="0">
                <a:solidFill>
                  <a:srgbClr val="103154"/>
                </a:solidFill>
                <a:latin typeface="宋体"/>
                <a:cs typeface="宋体"/>
              </a:rPr>
              <a:t>可以用于固体或液体的阳性培养物，不能直接用于痰</a:t>
            </a:r>
            <a:endParaRPr sz="2400">
              <a:latin typeface="宋体"/>
              <a:cs typeface="宋体"/>
            </a:endParaRPr>
          </a:p>
          <a:p>
            <a:pPr>
              <a:lnSpc>
                <a:spcPts val="850"/>
              </a:lnSpc>
              <a:spcBef>
                <a:spcPts val="14"/>
              </a:spcBef>
            </a:pPr>
            <a:endParaRPr sz="850"/>
          </a:p>
          <a:p>
            <a:pPr marL="12700">
              <a:lnSpc>
                <a:spcPct val="100000"/>
              </a:lnSpc>
            </a:pPr>
            <a:r>
              <a:rPr sz="2400" dirty="0" smtClean="0">
                <a:solidFill>
                  <a:srgbClr val="CC00CC"/>
                </a:solidFill>
                <a:latin typeface="Corbel"/>
                <a:cs typeface="Corbel"/>
              </a:rPr>
              <a:t>•</a:t>
            </a:r>
            <a:r>
              <a:rPr sz="2400" spc="-80" dirty="0" smtClean="0">
                <a:solidFill>
                  <a:srgbClr val="CC00CC"/>
                </a:solidFill>
                <a:latin typeface="Corbel"/>
                <a:cs typeface="Corbel"/>
              </a:rPr>
              <a:t> </a:t>
            </a:r>
            <a:r>
              <a:rPr sz="2400" spc="-5" dirty="0" smtClean="0">
                <a:solidFill>
                  <a:srgbClr val="CC00CC"/>
                </a:solidFill>
                <a:latin typeface="Corbel"/>
                <a:cs typeface="Corbel"/>
              </a:rPr>
              <a:t>15</a:t>
            </a:r>
            <a:r>
              <a:rPr sz="2400" spc="0" dirty="0" smtClean="0">
                <a:solidFill>
                  <a:srgbClr val="CC00CC"/>
                </a:solidFill>
                <a:latin typeface="宋体"/>
                <a:cs typeface="宋体"/>
              </a:rPr>
              <a:t>分钟内可获得结果</a:t>
            </a:r>
            <a:endParaRPr sz="2400">
              <a:latin typeface="宋体"/>
              <a:cs typeface="宋体"/>
            </a:endParaRPr>
          </a:p>
          <a:p>
            <a:pPr>
              <a:lnSpc>
                <a:spcPts val="850"/>
              </a:lnSpc>
              <a:spcBef>
                <a:spcPts val="14"/>
              </a:spcBef>
            </a:pPr>
            <a:endParaRPr sz="850"/>
          </a:p>
          <a:p>
            <a:pPr marL="12700">
              <a:lnSpc>
                <a:spcPct val="100000"/>
              </a:lnSpc>
            </a:pPr>
            <a:r>
              <a:rPr sz="2400" dirty="0" smtClean="0">
                <a:solidFill>
                  <a:srgbClr val="103154"/>
                </a:solidFill>
                <a:latin typeface="Corbel"/>
                <a:cs typeface="Corbel"/>
              </a:rPr>
              <a:t>•</a:t>
            </a:r>
            <a:r>
              <a:rPr sz="2400" spc="-80" dirty="0" smtClean="0">
                <a:solidFill>
                  <a:srgbClr val="103154"/>
                </a:solidFill>
                <a:latin typeface="Corbel"/>
                <a:cs typeface="Corbel"/>
              </a:rPr>
              <a:t> </a:t>
            </a:r>
            <a:r>
              <a:rPr sz="2400" spc="0" dirty="0" smtClean="0">
                <a:solidFill>
                  <a:srgbClr val="103154"/>
                </a:solidFill>
                <a:latin typeface="宋体"/>
                <a:cs typeface="宋体"/>
              </a:rPr>
              <a:t>与标准的生化检测相比，具有</a:t>
            </a:r>
            <a:r>
              <a:rPr sz="2400" spc="0" dirty="0" smtClean="0">
                <a:solidFill>
                  <a:srgbClr val="CC00CC"/>
                </a:solidFill>
                <a:latin typeface="宋体"/>
                <a:cs typeface="宋体"/>
              </a:rPr>
              <a:t>很高的敏感性和特异性</a:t>
            </a:r>
            <a:endParaRPr sz="2400">
              <a:latin typeface="宋体"/>
              <a:cs typeface="宋体"/>
            </a:endParaRPr>
          </a:p>
        </p:txBody>
      </p:sp>
      <p:sp>
        <p:nvSpPr>
          <p:cNvPr id="6" name="object 6"/>
          <p:cNvSpPr/>
          <p:nvPr/>
        </p:nvSpPr>
        <p:spPr>
          <a:xfrm>
            <a:off x="4991133" y="3748882"/>
            <a:ext cx="6457163" cy="2784405"/>
          </a:xfrm>
          <a:prstGeom prst="rect">
            <a:avLst/>
          </a:prstGeom>
          <a:blipFill>
            <a:blip r:embed="rId4" cstate="print"/>
            <a:stretch>
              <a:fillRect/>
            </a:stretch>
          </a:blipFill>
        </p:spPr>
        <p:txBody>
          <a:bodyPr wrap="square" lIns="0" tIns="0" rIns="0" bIns="0" rtlCol="0">
            <a:noAutofit/>
          </a:bodyPr>
          <a:lstStyle/>
          <a:p>
            <a:endParaRPr/>
          </a:p>
        </p:txBody>
      </p:sp>
      <p:sp>
        <p:nvSpPr>
          <p:cNvPr id="7" name="object 7"/>
          <p:cNvSpPr/>
          <p:nvPr/>
        </p:nvSpPr>
        <p:spPr>
          <a:xfrm>
            <a:off x="406400" y="4617162"/>
            <a:ext cx="5740416" cy="1591655"/>
          </a:xfrm>
          <a:prstGeom prst="rect">
            <a:avLst/>
          </a:prstGeom>
          <a:blipFill>
            <a:blip r:embed="rId5" cstate="print"/>
            <a:stretch>
              <a:fillRect/>
            </a:stretch>
          </a:blipFill>
        </p:spPr>
        <p:txBody>
          <a:bodyPr wrap="square" lIns="0" tIns="0" rIns="0" bIns="0" rtlCol="0">
            <a:noAutofit/>
          </a:bodyPr>
          <a:lstStyle/>
          <a:p>
            <a:endParaRPr/>
          </a:p>
        </p:txBody>
      </p:sp>
      <p:sp>
        <p:nvSpPr>
          <p:cNvPr id="8" name="object 8"/>
          <p:cNvSpPr txBox="1">
            <a:spLocks noGrp="1"/>
          </p:cNvSpPr>
          <p:nvPr>
            <p:ph type="title"/>
          </p:nvPr>
        </p:nvSpPr>
        <p:spPr>
          <a:prstGeom prst="rect">
            <a:avLst/>
          </a:prstGeom>
        </p:spPr>
        <p:txBody>
          <a:bodyPr vert="horz" wrap="square" lIns="0" tIns="98028" rIns="0" bIns="0" rtlCol="0">
            <a:noAutofit/>
          </a:bodyPr>
          <a:lstStyle/>
          <a:p>
            <a:pPr marL="248285">
              <a:lnSpc>
                <a:spcPts val="3750"/>
              </a:lnSpc>
            </a:pPr>
            <a:r>
              <a:rPr sz="3200" spc="-350" dirty="0" smtClean="0">
                <a:solidFill>
                  <a:srgbClr val="103154"/>
                </a:solidFill>
                <a:latin typeface="Lucida Sans Typewriter"/>
                <a:cs typeface="Lucida Sans Typewriter"/>
              </a:rPr>
              <a:t>MP</a:t>
            </a:r>
            <a:r>
              <a:rPr sz="3200" spc="-355" dirty="0" smtClean="0">
                <a:solidFill>
                  <a:srgbClr val="103154"/>
                </a:solidFill>
                <a:latin typeface="Lucida Sans Typewriter"/>
                <a:cs typeface="Lucida Sans Typewriter"/>
              </a:rPr>
              <a:t>T</a:t>
            </a:r>
            <a:r>
              <a:rPr sz="3200" spc="-350" dirty="0" smtClean="0">
                <a:solidFill>
                  <a:srgbClr val="103154"/>
                </a:solidFill>
                <a:latin typeface="Lucida Sans Typewriter"/>
                <a:cs typeface="Lucida Sans Typewriter"/>
              </a:rPr>
              <a:t>6</a:t>
            </a:r>
            <a:r>
              <a:rPr sz="3200" spc="-355" dirty="0" smtClean="0">
                <a:solidFill>
                  <a:srgbClr val="103154"/>
                </a:solidFill>
                <a:latin typeface="Lucida Sans Typewriter"/>
                <a:cs typeface="Lucida Sans Typewriter"/>
              </a:rPr>
              <a:t>4</a:t>
            </a:r>
            <a:r>
              <a:rPr sz="3200" spc="-35" dirty="0" smtClean="0">
                <a:solidFill>
                  <a:srgbClr val="103154"/>
                </a:solidFill>
                <a:latin typeface="Adobe 黑体 Std R"/>
                <a:cs typeface="Adobe 黑体 Std R"/>
              </a:rPr>
              <a:t>抗原检</a:t>
            </a:r>
            <a:r>
              <a:rPr sz="3200" spc="-30" dirty="0" smtClean="0">
                <a:solidFill>
                  <a:srgbClr val="103154"/>
                </a:solidFill>
                <a:latin typeface="Adobe 黑体 Std R"/>
                <a:cs typeface="Adobe 黑体 Std R"/>
              </a:rPr>
              <a:t>测</a:t>
            </a:r>
            <a:r>
              <a:rPr sz="3200" spc="-355" dirty="0" smtClean="0">
                <a:solidFill>
                  <a:srgbClr val="103154"/>
                </a:solidFill>
                <a:latin typeface="Lucida Sans Typewriter"/>
                <a:cs typeface="Lucida Sans Typewriter"/>
              </a:rPr>
              <a:t>(</a:t>
            </a:r>
            <a:r>
              <a:rPr sz="3200" spc="-350" dirty="0" smtClean="0">
                <a:solidFill>
                  <a:srgbClr val="103154"/>
                </a:solidFill>
                <a:latin typeface="Lucida Sans Typewriter"/>
                <a:cs typeface="Lucida Sans Typewriter"/>
              </a:rPr>
              <a:t>Ca</a:t>
            </a:r>
            <a:r>
              <a:rPr sz="3200" spc="-355" dirty="0" smtClean="0">
                <a:solidFill>
                  <a:srgbClr val="103154"/>
                </a:solidFill>
                <a:latin typeface="Lucida Sans Typewriter"/>
                <a:cs typeface="Lucida Sans Typewriter"/>
              </a:rPr>
              <a:t>p</a:t>
            </a:r>
            <a:r>
              <a:rPr sz="3200" spc="-350" dirty="0" smtClean="0">
                <a:solidFill>
                  <a:srgbClr val="103154"/>
                </a:solidFill>
                <a:latin typeface="Lucida Sans Typewriter"/>
                <a:cs typeface="Lucida Sans Typewriter"/>
              </a:rPr>
              <a:t>il</a:t>
            </a:r>
            <a:r>
              <a:rPr sz="3200" spc="-355" dirty="0" smtClean="0">
                <a:solidFill>
                  <a:srgbClr val="103154"/>
                </a:solidFill>
                <a:latin typeface="Lucida Sans Typewriter"/>
                <a:cs typeface="Lucida Sans Typewriter"/>
              </a:rPr>
              <a:t>i</a:t>
            </a:r>
            <a:r>
              <a:rPr sz="3200" spc="-350" dirty="0" smtClean="0">
                <a:solidFill>
                  <a:srgbClr val="103154"/>
                </a:solidFill>
                <a:latin typeface="Lucida Sans Typewriter"/>
                <a:cs typeface="Lucida Sans Typewriter"/>
              </a:rPr>
              <a:t>a)</a:t>
            </a:r>
            <a:endParaRPr sz="3200">
              <a:latin typeface="Lucida Sans Typewriter"/>
              <a:cs typeface="Lucida Sans Typewrite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7689" y="1702308"/>
            <a:ext cx="11720575" cy="5011672"/>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6088887" y="4156722"/>
            <a:ext cx="138175" cy="103618"/>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304800" y="1707771"/>
            <a:ext cx="11582400" cy="4908181"/>
          </a:xfrm>
          <a:custGeom>
            <a:avLst/>
            <a:gdLst/>
            <a:ahLst/>
            <a:cxnLst/>
            <a:rect l="l" t="t" r="r" b="b"/>
            <a:pathLst>
              <a:path w="8686800" h="4908181">
                <a:moveTo>
                  <a:pt x="8686800" y="0"/>
                </a:moveTo>
                <a:lnTo>
                  <a:pt x="196469" y="0"/>
                </a:lnTo>
                <a:lnTo>
                  <a:pt x="0" y="196481"/>
                </a:lnTo>
                <a:lnTo>
                  <a:pt x="0" y="4908181"/>
                </a:lnTo>
                <a:lnTo>
                  <a:pt x="8490331" y="4908181"/>
                </a:lnTo>
                <a:lnTo>
                  <a:pt x="8686800" y="4711712"/>
                </a:lnTo>
                <a:lnTo>
                  <a:pt x="8686800" y="0"/>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297689" y="223267"/>
            <a:ext cx="11720575" cy="1380743"/>
          </a:xfrm>
          <a:prstGeom prst="rect">
            <a:avLst/>
          </a:prstGeom>
          <a:blipFill>
            <a:blip r:embed="rId4" cstate="print"/>
            <a:stretch>
              <a:fillRect/>
            </a:stretch>
          </a:blipFill>
        </p:spPr>
        <p:txBody>
          <a:bodyPr wrap="square" lIns="0" tIns="0" rIns="0" bIns="0" rtlCol="0">
            <a:noAutofit/>
          </a:bodyPr>
          <a:lstStyle/>
          <a:p>
            <a:endParaRPr/>
          </a:p>
        </p:txBody>
      </p:sp>
      <p:sp>
        <p:nvSpPr>
          <p:cNvPr id="6" name="object 6"/>
          <p:cNvSpPr/>
          <p:nvPr/>
        </p:nvSpPr>
        <p:spPr>
          <a:xfrm>
            <a:off x="6088887" y="861821"/>
            <a:ext cx="138176" cy="103632"/>
          </a:xfrm>
          <a:prstGeom prst="rect">
            <a:avLst/>
          </a:prstGeom>
          <a:blipFill>
            <a:blip r:embed="rId3" cstate="print"/>
            <a:stretch>
              <a:fillRect/>
            </a:stretch>
          </a:blipFill>
        </p:spPr>
        <p:txBody>
          <a:bodyPr wrap="square" lIns="0" tIns="0" rIns="0" bIns="0" rtlCol="0">
            <a:noAutofit/>
          </a:bodyPr>
          <a:lstStyle/>
          <a:p>
            <a:endParaRPr/>
          </a:p>
        </p:txBody>
      </p:sp>
      <p:sp>
        <p:nvSpPr>
          <p:cNvPr id="7" name="object 7"/>
          <p:cNvSpPr/>
          <p:nvPr/>
        </p:nvSpPr>
        <p:spPr>
          <a:xfrm>
            <a:off x="304800" y="228603"/>
            <a:ext cx="11582400" cy="1277467"/>
          </a:xfrm>
          <a:custGeom>
            <a:avLst/>
            <a:gdLst/>
            <a:ahLst/>
            <a:cxnLst/>
            <a:rect l="l" t="t" r="r" b="b"/>
            <a:pathLst>
              <a:path w="8686800" h="1277467">
                <a:moveTo>
                  <a:pt x="8686800" y="0"/>
                </a:moveTo>
                <a:lnTo>
                  <a:pt x="149136" y="0"/>
                </a:lnTo>
                <a:lnTo>
                  <a:pt x="0" y="149123"/>
                </a:lnTo>
                <a:lnTo>
                  <a:pt x="0" y="1277467"/>
                </a:lnTo>
                <a:lnTo>
                  <a:pt x="8537663" y="1277467"/>
                </a:lnTo>
                <a:lnTo>
                  <a:pt x="8686800" y="1128331"/>
                </a:lnTo>
                <a:lnTo>
                  <a:pt x="8686800" y="0"/>
                </a:lnTo>
                <a:close/>
              </a:path>
            </a:pathLst>
          </a:custGeom>
          <a:solidFill>
            <a:srgbClr val="FFFFFF"/>
          </a:solidFill>
        </p:spPr>
        <p:txBody>
          <a:bodyPr wrap="square" lIns="0" tIns="0" rIns="0" bIns="0" rtlCol="0">
            <a:noAutofit/>
          </a:bodyPr>
          <a:lstStyle/>
          <a:p>
            <a:endParaRPr/>
          </a:p>
        </p:txBody>
      </p:sp>
      <p:sp>
        <p:nvSpPr>
          <p:cNvPr id="8" name="object 8"/>
          <p:cNvSpPr txBox="1"/>
          <p:nvPr/>
        </p:nvSpPr>
        <p:spPr>
          <a:xfrm>
            <a:off x="361018" y="1691895"/>
            <a:ext cx="11324167" cy="4525645"/>
          </a:xfrm>
          <a:prstGeom prst="rect">
            <a:avLst/>
          </a:prstGeom>
        </p:spPr>
        <p:txBody>
          <a:bodyPr vert="horz" wrap="square" lIns="0" tIns="0" rIns="0" bIns="0" rtlCol="0">
            <a:noAutofit/>
          </a:bodyPr>
          <a:lstStyle/>
          <a:p>
            <a:pPr marL="12700">
              <a:lnSpc>
                <a:spcPct val="100000"/>
              </a:lnSpc>
              <a:tabLst>
                <a:tab pos="354965" algn="l"/>
              </a:tabLst>
            </a:pPr>
            <a:r>
              <a:rPr sz="2100" spc="-610" dirty="0" smtClean="0">
                <a:solidFill>
                  <a:srgbClr val="FF7F01"/>
                </a:solidFill>
                <a:latin typeface="Kozuka Gothic Pro EL"/>
                <a:cs typeface="Kozuka Gothic Pro EL"/>
              </a:rPr>
              <a:t>⊇	</a:t>
            </a:r>
            <a:r>
              <a:rPr sz="2350" spc="-610" dirty="0" smtClean="0">
                <a:solidFill>
                  <a:srgbClr val="FF0000"/>
                </a:solidFill>
                <a:latin typeface="Microsoft JhengHei"/>
                <a:cs typeface="Microsoft JhengHei"/>
              </a:rPr>
              <a:t>注意事项：</a:t>
            </a:r>
            <a:endParaRPr sz="2350">
              <a:latin typeface="Microsoft JhengHei"/>
              <a:cs typeface="Microsoft JhengHei"/>
            </a:endParaRPr>
          </a:p>
          <a:p>
            <a:pPr>
              <a:lnSpc>
                <a:spcPts val="550"/>
              </a:lnSpc>
              <a:spcBef>
                <a:spcPts val="18"/>
              </a:spcBef>
            </a:pPr>
            <a:endParaRPr sz="550"/>
          </a:p>
          <a:p>
            <a:pPr>
              <a:lnSpc>
                <a:spcPts val="1000"/>
              </a:lnSpc>
            </a:pPr>
            <a:endParaRPr sz="1000"/>
          </a:p>
          <a:p>
            <a:pPr marL="355600" marR="12700" indent="-343535">
              <a:lnSpc>
                <a:spcPct val="150000"/>
              </a:lnSpc>
              <a:tabLst>
                <a:tab pos="354965" algn="l"/>
              </a:tabLst>
            </a:pPr>
            <a:r>
              <a:rPr sz="1800" dirty="0" smtClean="0">
                <a:solidFill>
                  <a:srgbClr val="FF7F01"/>
                </a:solidFill>
                <a:latin typeface="Wingdings"/>
                <a:cs typeface="Wingdings"/>
              </a:rPr>
              <a:t></a:t>
            </a:r>
            <a:r>
              <a:rPr sz="1800" dirty="0" smtClean="0">
                <a:solidFill>
                  <a:srgbClr val="FF7F01"/>
                </a:solidFill>
                <a:latin typeface="Times New Roman"/>
                <a:cs typeface="Times New Roman"/>
              </a:rPr>
              <a:t>	</a:t>
            </a:r>
            <a:r>
              <a:rPr sz="2000" spc="-20" dirty="0" smtClean="0">
                <a:solidFill>
                  <a:srgbClr val="174576"/>
                </a:solidFill>
                <a:latin typeface="宋体"/>
                <a:cs typeface="宋体"/>
              </a:rPr>
              <a:t>当</a:t>
            </a:r>
            <a:r>
              <a:rPr sz="2000" spc="-10" dirty="0" smtClean="0">
                <a:solidFill>
                  <a:srgbClr val="174576"/>
                </a:solidFill>
                <a:latin typeface="宋体"/>
                <a:cs typeface="宋体"/>
              </a:rPr>
              <a:t>MT</a:t>
            </a:r>
            <a:r>
              <a:rPr sz="2000" spc="-5" dirty="0" smtClean="0">
                <a:solidFill>
                  <a:srgbClr val="174576"/>
                </a:solidFill>
                <a:latin typeface="宋体"/>
                <a:cs typeface="宋体"/>
              </a:rPr>
              <a:t>C</a:t>
            </a:r>
            <a:r>
              <a:rPr sz="2000" spc="-20" dirty="0" smtClean="0">
                <a:solidFill>
                  <a:srgbClr val="174576"/>
                </a:solidFill>
                <a:latin typeface="宋体"/>
                <a:cs typeface="宋体"/>
              </a:rPr>
              <a:t>编码</a:t>
            </a:r>
            <a:r>
              <a:rPr sz="2000" spc="-10" dirty="0" smtClean="0">
                <a:solidFill>
                  <a:srgbClr val="174576"/>
                </a:solidFill>
                <a:latin typeface="宋体"/>
                <a:cs typeface="宋体"/>
              </a:rPr>
              <a:t>MPB6</a:t>
            </a:r>
            <a:r>
              <a:rPr sz="2000" spc="-5" dirty="0" smtClean="0">
                <a:solidFill>
                  <a:srgbClr val="174576"/>
                </a:solidFill>
                <a:latin typeface="宋体"/>
                <a:cs typeface="宋体"/>
              </a:rPr>
              <a:t>4</a:t>
            </a:r>
            <a:r>
              <a:rPr sz="2000" spc="-20" dirty="0" smtClean="0">
                <a:solidFill>
                  <a:srgbClr val="174576"/>
                </a:solidFill>
                <a:latin typeface="宋体"/>
                <a:cs typeface="宋体"/>
              </a:rPr>
              <a:t>抗原的基因发生突变时，会出现假阴性的结果</a:t>
            </a:r>
            <a:r>
              <a:rPr sz="2000" spc="-15" dirty="0" smtClean="0">
                <a:solidFill>
                  <a:srgbClr val="174576"/>
                </a:solidFill>
                <a:latin typeface="宋体"/>
                <a:cs typeface="宋体"/>
              </a:rPr>
              <a:t>，</a:t>
            </a:r>
            <a:r>
              <a:rPr sz="2000" spc="-20" dirty="0" smtClean="0">
                <a:solidFill>
                  <a:srgbClr val="174576"/>
                </a:solidFill>
                <a:latin typeface="宋体"/>
                <a:cs typeface="宋体"/>
              </a:rPr>
              <a:t>发生</a:t>
            </a:r>
            <a:r>
              <a:rPr sz="2000" spc="-15" dirty="0" smtClean="0">
                <a:solidFill>
                  <a:srgbClr val="174576"/>
                </a:solidFill>
                <a:latin typeface="宋体"/>
                <a:cs typeface="宋体"/>
              </a:rPr>
              <a:t>机</a:t>
            </a:r>
            <a:r>
              <a:rPr sz="2000" spc="-20" dirty="0" smtClean="0">
                <a:solidFill>
                  <a:srgbClr val="174576"/>
                </a:solidFill>
                <a:latin typeface="宋体"/>
                <a:cs typeface="宋体"/>
              </a:rPr>
              <a:t>率 多在</a:t>
            </a:r>
            <a:r>
              <a:rPr sz="2000" spc="-10" dirty="0" smtClean="0">
                <a:solidFill>
                  <a:srgbClr val="174576"/>
                </a:solidFill>
                <a:latin typeface="宋体"/>
                <a:cs typeface="宋体"/>
              </a:rPr>
              <a:t>0%-3%</a:t>
            </a:r>
            <a:r>
              <a:rPr sz="2000" spc="-20" dirty="0" smtClean="0">
                <a:solidFill>
                  <a:srgbClr val="174576"/>
                </a:solidFill>
                <a:latin typeface="宋体"/>
                <a:cs typeface="宋体"/>
              </a:rPr>
              <a:t>之间。</a:t>
            </a:r>
            <a:endParaRPr sz="2000">
              <a:latin typeface="宋体"/>
              <a:cs typeface="宋体"/>
            </a:endParaRPr>
          </a:p>
          <a:p>
            <a:pPr>
              <a:lnSpc>
                <a:spcPts val="1000"/>
              </a:lnSpc>
            </a:pPr>
            <a:endParaRPr sz="1000"/>
          </a:p>
          <a:p>
            <a:pPr>
              <a:lnSpc>
                <a:spcPts val="1000"/>
              </a:lnSpc>
              <a:spcBef>
                <a:spcPts val="3"/>
              </a:spcBef>
            </a:pPr>
            <a:endParaRPr sz="1000"/>
          </a:p>
          <a:p>
            <a:pPr marL="355600" marR="139700" indent="-342900">
              <a:lnSpc>
                <a:spcPct val="150000"/>
              </a:lnSpc>
              <a:tabLst>
                <a:tab pos="354965" algn="l"/>
              </a:tabLst>
            </a:pPr>
            <a:r>
              <a:rPr sz="1800" dirty="0" smtClean="0">
                <a:solidFill>
                  <a:srgbClr val="FF7F01"/>
                </a:solidFill>
                <a:latin typeface="Wingdings"/>
                <a:cs typeface="Wingdings"/>
              </a:rPr>
              <a:t></a:t>
            </a:r>
            <a:r>
              <a:rPr sz="1800" dirty="0" smtClean="0">
                <a:solidFill>
                  <a:srgbClr val="FF7F01"/>
                </a:solidFill>
                <a:latin typeface="Times New Roman"/>
                <a:cs typeface="Times New Roman"/>
              </a:rPr>
              <a:t>	</a:t>
            </a:r>
            <a:r>
              <a:rPr sz="2000" spc="-20" dirty="0" smtClean="0">
                <a:solidFill>
                  <a:srgbClr val="174576"/>
                </a:solidFill>
                <a:latin typeface="宋体"/>
                <a:cs typeface="宋体"/>
              </a:rPr>
              <a:t>检测灵敏度与</a:t>
            </a:r>
            <a:r>
              <a:rPr sz="2000" spc="-10" dirty="0" smtClean="0">
                <a:solidFill>
                  <a:srgbClr val="174576"/>
                </a:solidFill>
                <a:latin typeface="宋体"/>
                <a:cs typeface="宋体"/>
              </a:rPr>
              <a:t>MPB6</a:t>
            </a:r>
            <a:r>
              <a:rPr sz="2000" spc="-5" dirty="0" smtClean="0">
                <a:solidFill>
                  <a:srgbClr val="174576"/>
                </a:solidFill>
                <a:latin typeface="宋体"/>
                <a:cs typeface="宋体"/>
              </a:rPr>
              <a:t>4</a:t>
            </a:r>
            <a:r>
              <a:rPr sz="2000" spc="-20" dirty="0" smtClean="0">
                <a:solidFill>
                  <a:srgbClr val="174576"/>
                </a:solidFill>
                <a:latin typeface="宋体"/>
                <a:cs typeface="宋体"/>
              </a:rPr>
              <a:t>抗原的分泌量有关，有些情况下</a:t>
            </a:r>
            <a:r>
              <a:rPr sz="2000" spc="-15" dirty="0" smtClean="0">
                <a:solidFill>
                  <a:srgbClr val="174576"/>
                </a:solidFill>
                <a:latin typeface="宋体"/>
                <a:cs typeface="宋体"/>
              </a:rPr>
              <a:t>获</a:t>
            </a:r>
            <a:r>
              <a:rPr sz="2000" spc="-20" dirty="0" smtClean="0">
                <a:solidFill>
                  <a:srgbClr val="174576"/>
                </a:solidFill>
                <a:latin typeface="宋体"/>
                <a:cs typeface="宋体"/>
              </a:rPr>
              <a:t>得阴</a:t>
            </a:r>
            <a:r>
              <a:rPr sz="2000" spc="-15" dirty="0" smtClean="0">
                <a:solidFill>
                  <a:srgbClr val="174576"/>
                </a:solidFill>
                <a:latin typeface="宋体"/>
                <a:cs typeface="宋体"/>
              </a:rPr>
              <a:t>性</a:t>
            </a:r>
            <a:r>
              <a:rPr sz="2000" spc="-20" dirty="0" smtClean="0">
                <a:solidFill>
                  <a:srgbClr val="174576"/>
                </a:solidFill>
                <a:latin typeface="宋体"/>
                <a:cs typeface="宋体"/>
              </a:rPr>
              <a:t>结果</a:t>
            </a:r>
            <a:r>
              <a:rPr sz="2000" spc="-15" dirty="0" smtClean="0">
                <a:solidFill>
                  <a:srgbClr val="174576"/>
                </a:solidFill>
                <a:latin typeface="宋体"/>
                <a:cs typeface="宋体"/>
              </a:rPr>
              <a:t>的</a:t>
            </a:r>
            <a:r>
              <a:rPr sz="2000" spc="-20" dirty="0" smtClean="0">
                <a:solidFill>
                  <a:srgbClr val="174576"/>
                </a:solidFill>
                <a:latin typeface="宋体"/>
                <a:cs typeface="宋体"/>
              </a:rPr>
              <a:t>标本 延长培养时间后可获得阳性结果。</a:t>
            </a:r>
            <a:endParaRPr sz="2000">
              <a:latin typeface="宋体"/>
              <a:cs typeface="宋体"/>
            </a:endParaRPr>
          </a:p>
          <a:p>
            <a:pPr>
              <a:lnSpc>
                <a:spcPts val="950"/>
              </a:lnSpc>
              <a:spcBef>
                <a:spcPts val="47"/>
              </a:spcBef>
            </a:pPr>
            <a:endParaRPr sz="950"/>
          </a:p>
          <a:p>
            <a:pPr>
              <a:lnSpc>
                <a:spcPts val="1000"/>
              </a:lnSpc>
            </a:pPr>
            <a:endParaRPr sz="1000"/>
          </a:p>
          <a:p>
            <a:pPr marL="355600" marR="12700" indent="-343535">
              <a:lnSpc>
                <a:spcPct val="150000"/>
              </a:lnSpc>
              <a:tabLst>
                <a:tab pos="354965" algn="l"/>
              </a:tabLst>
            </a:pPr>
            <a:r>
              <a:rPr sz="1800" dirty="0" smtClean="0">
                <a:solidFill>
                  <a:srgbClr val="FF7F01"/>
                </a:solidFill>
                <a:latin typeface="Wingdings"/>
                <a:cs typeface="Wingdings"/>
              </a:rPr>
              <a:t></a:t>
            </a:r>
            <a:r>
              <a:rPr sz="1800" dirty="0" smtClean="0">
                <a:solidFill>
                  <a:srgbClr val="FF7F01"/>
                </a:solidFill>
                <a:latin typeface="Times New Roman"/>
                <a:cs typeface="Times New Roman"/>
              </a:rPr>
              <a:t>	</a:t>
            </a:r>
            <a:r>
              <a:rPr sz="2000" spc="-20" dirty="0" smtClean="0">
                <a:solidFill>
                  <a:srgbClr val="174576"/>
                </a:solidFill>
                <a:latin typeface="宋体"/>
                <a:cs typeface="宋体"/>
              </a:rPr>
              <a:t>个别</a:t>
            </a:r>
            <a:r>
              <a:rPr sz="2000" spc="-10" dirty="0" smtClean="0">
                <a:solidFill>
                  <a:srgbClr val="174576"/>
                </a:solidFill>
                <a:latin typeface="宋体"/>
                <a:cs typeface="宋体"/>
              </a:rPr>
              <a:t>NT</a:t>
            </a:r>
            <a:r>
              <a:rPr sz="2000" spc="-5" dirty="0" smtClean="0">
                <a:solidFill>
                  <a:srgbClr val="174576"/>
                </a:solidFill>
                <a:latin typeface="宋体"/>
                <a:cs typeface="宋体"/>
              </a:rPr>
              <a:t>M</a:t>
            </a:r>
            <a:r>
              <a:rPr sz="2000" spc="-20" dirty="0" smtClean="0">
                <a:solidFill>
                  <a:srgbClr val="174576"/>
                </a:solidFill>
                <a:latin typeface="宋体"/>
                <a:cs typeface="宋体"/>
              </a:rPr>
              <a:t>菌种，如海分枝杆菌和浅黄分枝杆菌</a:t>
            </a:r>
            <a:r>
              <a:rPr sz="2000" spc="-15" dirty="0" smtClean="0">
                <a:solidFill>
                  <a:srgbClr val="174576"/>
                </a:solidFill>
                <a:latin typeface="宋体"/>
                <a:cs typeface="宋体"/>
              </a:rPr>
              <a:t>，</a:t>
            </a:r>
            <a:r>
              <a:rPr sz="2000" spc="-20" dirty="0" smtClean="0">
                <a:solidFill>
                  <a:srgbClr val="174576"/>
                </a:solidFill>
                <a:latin typeface="宋体"/>
                <a:cs typeface="宋体"/>
              </a:rPr>
              <a:t>可产</a:t>
            </a:r>
            <a:r>
              <a:rPr sz="2000" spc="-15" dirty="0" smtClean="0">
                <a:solidFill>
                  <a:srgbClr val="174576"/>
                </a:solidFill>
                <a:latin typeface="宋体"/>
                <a:cs typeface="宋体"/>
              </a:rPr>
              <a:t>生</a:t>
            </a:r>
            <a:r>
              <a:rPr sz="2000" spc="-20" dirty="0" smtClean="0">
                <a:solidFill>
                  <a:srgbClr val="174576"/>
                </a:solidFill>
                <a:latin typeface="宋体"/>
                <a:cs typeface="宋体"/>
              </a:rPr>
              <a:t>微量</a:t>
            </a:r>
            <a:r>
              <a:rPr sz="2000" spc="-10" dirty="0" smtClean="0">
                <a:solidFill>
                  <a:srgbClr val="174576"/>
                </a:solidFill>
                <a:latin typeface="宋体"/>
                <a:cs typeface="宋体"/>
              </a:rPr>
              <a:t>MPB6</a:t>
            </a:r>
            <a:r>
              <a:rPr sz="2000" spc="-5" dirty="0" smtClean="0">
                <a:solidFill>
                  <a:srgbClr val="174576"/>
                </a:solidFill>
                <a:latin typeface="宋体"/>
                <a:cs typeface="宋体"/>
              </a:rPr>
              <a:t>4</a:t>
            </a:r>
            <a:r>
              <a:rPr sz="2000" spc="-20" dirty="0" smtClean="0">
                <a:solidFill>
                  <a:srgbClr val="174576"/>
                </a:solidFill>
                <a:latin typeface="宋体"/>
                <a:cs typeface="宋体"/>
              </a:rPr>
              <a:t>抗原，因 此检测呈弱阳性结果。</a:t>
            </a:r>
            <a:endParaRPr sz="2000">
              <a:latin typeface="宋体"/>
              <a:cs typeface="宋体"/>
            </a:endParaRPr>
          </a:p>
          <a:p>
            <a:pPr>
              <a:lnSpc>
                <a:spcPts val="1000"/>
              </a:lnSpc>
            </a:pPr>
            <a:endParaRPr sz="1000"/>
          </a:p>
          <a:p>
            <a:pPr>
              <a:lnSpc>
                <a:spcPts val="1000"/>
              </a:lnSpc>
            </a:pPr>
            <a:endParaRPr sz="1000"/>
          </a:p>
          <a:p>
            <a:pPr>
              <a:lnSpc>
                <a:spcPts val="1100"/>
              </a:lnSpc>
              <a:spcBef>
                <a:spcPts val="97"/>
              </a:spcBef>
            </a:pPr>
            <a:endParaRPr sz="1100"/>
          </a:p>
          <a:p>
            <a:pPr marL="12700">
              <a:lnSpc>
                <a:spcPct val="100000"/>
              </a:lnSpc>
              <a:tabLst>
                <a:tab pos="354965" algn="l"/>
              </a:tabLst>
            </a:pPr>
            <a:r>
              <a:rPr sz="1800" dirty="0" smtClean="0">
                <a:solidFill>
                  <a:srgbClr val="FF7F01"/>
                </a:solidFill>
                <a:latin typeface="Wingdings"/>
                <a:cs typeface="Wingdings"/>
              </a:rPr>
              <a:t></a:t>
            </a:r>
            <a:r>
              <a:rPr sz="1800" dirty="0" smtClean="0">
                <a:solidFill>
                  <a:srgbClr val="FF7F01"/>
                </a:solidFill>
                <a:latin typeface="Times New Roman"/>
                <a:cs typeface="Times New Roman"/>
              </a:rPr>
              <a:t>	</a:t>
            </a:r>
            <a:r>
              <a:rPr sz="2000" spc="-20" dirty="0" smtClean="0">
                <a:solidFill>
                  <a:srgbClr val="174576"/>
                </a:solidFill>
                <a:latin typeface="宋体"/>
                <a:cs typeface="宋体"/>
              </a:rPr>
              <a:t>当</a:t>
            </a:r>
            <a:r>
              <a:rPr sz="2000" spc="-10" dirty="0" smtClean="0">
                <a:solidFill>
                  <a:srgbClr val="174576"/>
                </a:solidFill>
                <a:latin typeface="宋体"/>
                <a:cs typeface="宋体"/>
              </a:rPr>
              <a:t>MTB</a:t>
            </a:r>
            <a:r>
              <a:rPr sz="2000" spc="-5" dirty="0" smtClean="0">
                <a:solidFill>
                  <a:srgbClr val="174576"/>
                </a:solidFill>
                <a:latin typeface="宋体"/>
                <a:cs typeface="宋体"/>
              </a:rPr>
              <a:t>C</a:t>
            </a:r>
            <a:r>
              <a:rPr sz="2000" spc="-10" dirty="0" smtClean="0">
                <a:solidFill>
                  <a:srgbClr val="174576"/>
                </a:solidFill>
                <a:latin typeface="宋体"/>
                <a:cs typeface="宋体"/>
              </a:rPr>
              <a:t>-NTM</a:t>
            </a:r>
            <a:r>
              <a:rPr sz="2000" spc="-20" dirty="0" smtClean="0">
                <a:solidFill>
                  <a:srgbClr val="174576"/>
                </a:solidFill>
                <a:latin typeface="宋体"/>
                <a:cs typeface="宋体"/>
              </a:rPr>
              <a:t>共同生长时，将报告阳性结果，因此无法反映</a:t>
            </a:r>
            <a:r>
              <a:rPr sz="2000" spc="-10" dirty="0" smtClean="0">
                <a:solidFill>
                  <a:srgbClr val="174576"/>
                </a:solidFill>
                <a:latin typeface="宋体"/>
                <a:cs typeface="宋体"/>
              </a:rPr>
              <a:t>NT</a:t>
            </a:r>
            <a:r>
              <a:rPr sz="2000" spc="-5" dirty="0" smtClean="0">
                <a:solidFill>
                  <a:srgbClr val="174576"/>
                </a:solidFill>
                <a:latin typeface="宋体"/>
                <a:cs typeface="宋体"/>
              </a:rPr>
              <a:t>M</a:t>
            </a:r>
            <a:r>
              <a:rPr sz="2000" spc="-20" dirty="0" smtClean="0">
                <a:solidFill>
                  <a:srgbClr val="174576"/>
                </a:solidFill>
                <a:latin typeface="宋体"/>
                <a:cs typeface="宋体"/>
              </a:rPr>
              <a:t>的存在。</a:t>
            </a:r>
            <a:endParaRPr sz="2000">
              <a:latin typeface="宋体"/>
              <a:cs typeface="宋体"/>
            </a:endParaRPr>
          </a:p>
        </p:txBody>
      </p:sp>
      <p:sp>
        <p:nvSpPr>
          <p:cNvPr id="9" name="object 9"/>
          <p:cNvSpPr txBox="1">
            <a:spLocks noGrp="1"/>
          </p:cNvSpPr>
          <p:nvPr>
            <p:ph type="title"/>
          </p:nvPr>
        </p:nvSpPr>
        <p:spPr>
          <a:prstGeom prst="rect">
            <a:avLst/>
          </a:prstGeom>
        </p:spPr>
        <p:txBody>
          <a:bodyPr vert="horz" wrap="square" lIns="0" tIns="105394" rIns="0" bIns="0" rtlCol="0">
            <a:noAutofit/>
          </a:bodyPr>
          <a:lstStyle/>
          <a:p>
            <a:pPr marL="358140">
              <a:lnSpc>
                <a:spcPts val="3295"/>
              </a:lnSpc>
            </a:pPr>
            <a:r>
              <a:rPr sz="2800" dirty="0" smtClean="0">
                <a:solidFill>
                  <a:srgbClr val="FF0000"/>
                </a:solidFill>
                <a:latin typeface="宋体"/>
                <a:cs typeface="宋体"/>
              </a:rPr>
              <a:t>优点：</a:t>
            </a:r>
            <a:r>
              <a:rPr sz="2800" dirty="0" smtClean="0">
                <a:solidFill>
                  <a:srgbClr val="103154"/>
                </a:solidFill>
                <a:latin typeface="宋体"/>
                <a:cs typeface="宋体"/>
              </a:rPr>
              <a:t>简单、快速，比</a:t>
            </a:r>
            <a:r>
              <a:rPr sz="2800" spc="-10" dirty="0" smtClean="0">
                <a:solidFill>
                  <a:srgbClr val="103154"/>
                </a:solidFill>
                <a:latin typeface="宋体"/>
                <a:cs typeface="宋体"/>
              </a:rPr>
              <a:t>较</a:t>
            </a:r>
            <a:r>
              <a:rPr sz="2800" spc="0" dirty="0" smtClean="0">
                <a:solidFill>
                  <a:srgbClr val="103154"/>
                </a:solidFill>
                <a:latin typeface="宋体"/>
                <a:cs typeface="宋体"/>
              </a:rPr>
              <a:t>准确。</a:t>
            </a:r>
            <a:endParaRPr sz="2800">
              <a:latin typeface="宋体"/>
              <a:cs typeface="宋体"/>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7689" y="223265"/>
            <a:ext cx="11720575" cy="6490714"/>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6088887" y="3416807"/>
            <a:ext cx="138176" cy="103632"/>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304800" y="228601"/>
            <a:ext cx="11582400" cy="6387350"/>
          </a:xfrm>
          <a:custGeom>
            <a:avLst/>
            <a:gdLst/>
            <a:ahLst/>
            <a:cxnLst/>
            <a:rect l="l" t="t" r="r" b="b"/>
            <a:pathLst>
              <a:path w="8686800" h="6387350">
                <a:moveTo>
                  <a:pt x="8686800" y="0"/>
                </a:moveTo>
                <a:lnTo>
                  <a:pt x="161531" y="0"/>
                </a:lnTo>
                <a:lnTo>
                  <a:pt x="0" y="161531"/>
                </a:lnTo>
                <a:lnTo>
                  <a:pt x="0" y="6387350"/>
                </a:lnTo>
                <a:lnTo>
                  <a:pt x="8525268" y="6387350"/>
                </a:lnTo>
                <a:lnTo>
                  <a:pt x="8686800" y="6225819"/>
                </a:lnTo>
                <a:lnTo>
                  <a:pt x="8686800" y="0"/>
                </a:lnTo>
                <a:close/>
              </a:path>
            </a:pathLst>
          </a:custGeom>
          <a:solidFill>
            <a:srgbClr val="FFFFFF"/>
          </a:solidFill>
        </p:spPr>
        <p:txBody>
          <a:bodyPr wrap="square" lIns="0" tIns="0" rIns="0" bIns="0" rtlCol="0">
            <a:noAutofit/>
          </a:bodyPr>
          <a:lstStyle/>
          <a:p>
            <a:endParaRPr/>
          </a:p>
        </p:txBody>
      </p:sp>
      <p:sp>
        <p:nvSpPr>
          <p:cNvPr id="5" name="object 5"/>
          <p:cNvSpPr txBox="1"/>
          <p:nvPr/>
        </p:nvSpPr>
        <p:spPr>
          <a:xfrm>
            <a:off x="1173896" y="2250984"/>
            <a:ext cx="7791027" cy="1941830"/>
          </a:xfrm>
          <a:prstGeom prst="rect">
            <a:avLst/>
          </a:prstGeom>
        </p:spPr>
        <p:txBody>
          <a:bodyPr vert="horz" wrap="square" lIns="0" tIns="0" rIns="0" bIns="0" rtlCol="0">
            <a:noAutofit/>
          </a:bodyPr>
          <a:lstStyle/>
          <a:p>
            <a:pPr marL="12700">
              <a:lnSpc>
                <a:spcPct val="100000"/>
              </a:lnSpc>
            </a:pPr>
            <a:r>
              <a:rPr sz="1800" spc="5" dirty="0" smtClean="0">
                <a:solidFill>
                  <a:srgbClr val="103154"/>
                </a:solidFill>
                <a:latin typeface="宋体"/>
                <a:cs typeface="宋体"/>
              </a:rPr>
              <a:t>目前最见</a:t>
            </a:r>
            <a:r>
              <a:rPr sz="1800" spc="10" dirty="0" smtClean="0">
                <a:solidFill>
                  <a:srgbClr val="103154"/>
                </a:solidFill>
                <a:latin typeface="宋体"/>
                <a:cs typeface="宋体"/>
              </a:rPr>
              <a:t>的</a:t>
            </a:r>
            <a:r>
              <a:rPr sz="1800" spc="15" dirty="0" smtClean="0">
                <a:solidFill>
                  <a:srgbClr val="103154"/>
                </a:solidFill>
                <a:latin typeface="宋体"/>
                <a:cs typeface="宋体"/>
              </a:rPr>
              <a:t>用</a:t>
            </a:r>
            <a:r>
              <a:rPr sz="1800" spc="10" dirty="0" smtClean="0">
                <a:solidFill>
                  <a:srgbClr val="103154"/>
                </a:solidFill>
                <a:latin typeface="宋体"/>
                <a:cs typeface="宋体"/>
              </a:rPr>
              <a:t>于分枝杆菌菌种鉴定的同</a:t>
            </a:r>
            <a:r>
              <a:rPr sz="1800" spc="15" dirty="0" smtClean="0">
                <a:solidFill>
                  <a:srgbClr val="103154"/>
                </a:solidFill>
                <a:latin typeface="宋体"/>
                <a:cs typeface="宋体"/>
              </a:rPr>
              <a:t>源</a:t>
            </a:r>
            <a:r>
              <a:rPr sz="1800" spc="10" dirty="0" smtClean="0">
                <a:solidFill>
                  <a:srgbClr val="103154"/>
                </a:solidFill>
                <a:latin typeface="宋体"/>
                <a:cs typeface="宋体"/>
              </a:rPr>
              <a:t>基</a:t>
            </a:r>
            <a:r>
              <a:rPr sz="1800" spc="0" dirty="0" smtClean="0">
                <a:solidFill>
                  <a:srgbClr val="103154"/>
                </a:solidFill>
                <a:latin typeface="宋体"/>
                <a:cs typeface="宋体"/>
              </a:rPr>
              <a:t>因</a:t>
            </a:r>
            <a:r>
              <a:rPr sz="1800" b="1" spc="-5" dirty="0" smtClean="0">
                <a:solidFill>
                  <a:srgbClr val="103154"/>
                </a:solidFill>
                <a:latin typeface="Corbel"/>
                <a:cs typeface="Corbel"/>
              </a:rPr>
              <a:t>/</a:t>
            </a:r>
            <a:r>
              <a:rPr sz="1800" spc="10" dirty="0" smtClean="0">
                <a:solidFill>
                  <a:srgbClr val="103154"/>
                </a:solidFill>
                <a:latin typeface="宋体"/>
                <a:cs typeface="宋体"/>
              </a:rPr>
              <a:t>序列包</a:t>
            </a:r>
            <a:r>
              <a:rPr sz="1800" spc="15" dirty="0" smtClean="0">
                <a:solidFill>
                  <a:srgbClr val="103154"/>
                </a:solidFill>
                <a:latin typeface="宋体"/>
                <a:cs typeface="宋体"/>
              </a:rPr>
              <a:t>括</a:t>
            </a:r>
            <a:r>
              <a:rPr sz="1800" spc="0" dirty="0" smtClean="0">
                <a:solidFill>
                  <a:srgbClr val="103154"/>
                </a:solidFill>
                <a:latin typeface="宋体"/>
                <a:cs typeface="宋体"/>
              </a:rPr>
              <a:t>：</a:t>
            </a:r>
            <a:endParaRPr sz="1800">
              <a:latin typeface="宋体"/>
              <a:cs typeface="宋体"/>
            </a:endParaRPr>
          </a:p>
          <a:p>
            <a:pPr>
              <a:lnSpc>
                <a:spcPts val="1000"/>
              </a:lnSpc>
              <a:spcBef>
                <a:spcPts val="80"/>
              </a:spcBef>
            </a:pPr>
            <a:endParaRPr sz="1000"/>
          </a:p>
          <a:p>
            <a:pPr marL="12700">
              <a:lnSpc>
                <a:spcPct val="100000"/>
              </a:lnSpc>
            </a:pPr>
            <a:r>
              <a:rPr sz="1800" dirty="0" smtClean="0">
                <a:solidFill>
                  <a:srgbClr val="103154"/>
                </a:solidFill>
                <a:latin typeface="Corbel"/>
                <a:cs typeface="Corbel"/>
              </a:rPr>
              <a:t>•</a:t>
            </a:r>
            <a:r>
              <a:rPr sz="1800" spc="-5" dirty="0" smtClean="0">
                <a:solidFill>
                  <a:srgbClr val="103154"/>
                </a:solidFill>
                <a:latin typeface="Corbel"/>
                <a:cs typeface="Corbel"/>
              </a:rPr>
              <a:t>16</a:t>
            </a:r>
            <a:r>
              <a:rPr sz="1800" spc="0" dirty="0" smtClean="0">
                <a:solidFill>
                  <a:srgbClr val="103154"/>
                </a:solidFill>
                <a:latin typeface="Corbel"/>
                <a:cs typeface="Corbel"/>
              </a:rPr>
              <a:t>s</a:t>
            </a:r>
            <a:r>
              <a:rPr sz="1800" spc="5" dirty="0" smtClean="0">
                <a:solidFill>
                  <a:srgbClr val="103154"/>
                </a:solidFill>
                <a:latin typeface="Corbel"/>
                <a:cs typeface="Corbel"/>
              </a:rPr>
              <a:t> </a:t>
            </a:r>
            <a:r>
              <a:rPr sz="1800" spc="-15" dirty="0" smtClean="0">
                <a:solidFill>
                  <a:srgbClr val="103154"/>
                </a:solidFill>
                <a:latin typeface="Corbel"/>
                <a:cs typeface="Corbel"/>
              </a:rPr>
              <a:t>rRNA</a:t>
            </a:r>
            <a:r>
              <a:rPr sz="1800" spc="-15" dirty="0" smtClean="0">
                <a:solidFill>
                  <a:srgbClr val="103154"/>
                </a:solidFill>
                <a:latin typeface="宋体"/>
                <a:cs typeface="宋体"/>
              </a:rPr>
              <a:t>编码基因</a:t>
            </a:r>
            <a:endParaRPr sz="1800">
              <a:latin typeface="宋体"/>
              <a:cs typeface="宋体"/>
            </a:endParaRPr>
          </a:p>
          <a:p>
            <a:pPr>
              <a:lnSpc>
                <a:spcPts val="1000"/>
              </a:lnSpc>
              <a:spcBef>
                <a:spcPts val="79"/>
              </a:spcBef>
            </a:pPr>
            <a:endParaRPr sz="1000"/>
          </a:p>
          <a:p>
            <a:pPr marL="12700">
              <a:lnSpc>
                <a:spcPct val="100000"/>
              </a:lnSpc>
            </a:pPr>
            <a:r>
              <a:rPr sz="1800" dirty="0" smtClean="0">
                <a:solidFill>
                  <a:srgbClr val="103154"/>
                </a:solidFill>
                <a:latin typeface="Corbel"/>
                <a:cs typeface="Corbel"/>
              </a:rPr>
              <a:t>•</a:t>
            </a:r>
            <a:r>
              <a:rPr sz="1800" spc="-5" dirty="0" smtClean="0">
                <a:solidFill>
                  <a:srgbClr val="103154"/>
                </a:solidFill>
                <a:latin typeface="Corbel"/>
                <a:cs typeface="Corbel"/>
              </a:rPr>
              <a:t>16s</a:t>
            </a:r>
            <a:r>
              <a:rPr sz="1800" spc="-10" dirty="0" smtClean="0">
                <a:solidFill>
                  <a:srgbClr val="103154"/>
                </a:solidFill>
                <a:latin typeface="Corbel"/>
                <a:cs typeface="Corbel"/>
              </a:rPr>
              <a:t>-</a:t>
            </a:r>
            <a:r>
              <a:rPr sz="1800" spc="-70" dirty="0" smtClean="0">
                <a:solidFill>
                  <a:srgbClr val="103154"/>
                </a:solidFill>
                <a:latin typeface="Corbel"/>
                <a:cs typeface="Corbel"/>
              </a:rPr>
              <a:t>2</a:t>
            </a:r>
            <a:r>
              <a:rPr sz="1800" spc="-10" dirty="0" smtClean="0">
                <a:solidFill>
                  <a:srgbClr val="103154"/>
                </a:solidFill>
                <a:latin typeface="Corbel"/>
                <a:cs typeface="Corbel"/>
              </a:rPr>
              <a:t>3s</a:t>
            </a:r>
            <a:r>
              <a:rPr sz="1800" spc="15" dirty="0" smtClean="0">
                <a:solidFill>
                  <a:srgbClr val="103154"/>
                </a:solidFill>
                <a:latin typeface="Corbel"/>
                <a:cs typeface="Corbel"/>
              </a:rPr>
              <a:t> </a:t>
            </a:r>
            <a:r>
              <a:rPr sz="1800" spc="-15" dirty="0" smtClean="0">
                <a:solidFill>
                  <a:srgbClr val="103154"/>
                </a:solidFill>
                <a:latin typeface="Corbel"/>
                <a:cs typeface="Corbel"/>
              </a:rPr>
              <a:t>rRNA </a:t>
            </a:r>
            <a:r>
              <a:rPr sz="1800" spc="0" dirty="0" smtClean="0">
                <a:solidFill>
                  <a:srgbClr val="103154"/>
                </a:solidFill>
                <a:latin typeface="宋体"/>
                <a:cs typeface="宋体"/>
              </a:rPr>
              <a:t>间区（</a:t>
            </a:r>
            <a:r>
              <a:rPr sz="1800" spc="-10" dirty="0" smtClean="0">
                <a:solidFill>
                  <a:srgbClr val="103154"/>
                </a:solidFill>
                <a:latin typeface="Corbel"/>
                <a:cs typeface="Corbel"/>
              </a:rPr>
              <a:t>ITS</a:t>
            </a:r>
            <a:r>
              <a:rPr sz="1800" spc="-10" dirty="0" smtClean="0">
                <a:solidFill>
                  <a:srgbClr val="103154"/>
                </a:solidFill>
                <a:latin typeface="宋体"/>
                <a:cs typeface="宋体"/>
              </a:rPr>
              <a:t>）</a:t>
            </a:r>
            <a:endParaRPr sz="1800">
              <a:latin typeface="宋体"/>
              <a:cs typeface="宋体"/>
            </a:endParaRPr>
          </a:p>
          <a:p>
            <a:pPr>
              <a:lnSpc>
                <a:spcPts val="1000"/>
              </a:lnSpc>
              <a:spcBef>
                <a:spcPts val="43"/>
              </a:spcBef>
            </a:pPr>
            <a:endParaRPr sz="1000"/>
          </a:p>
          <a:p>
            <a:pPr marL="12700">
              <a:lnSpc>
                <a:spcPct val="100000"/>
              </a:lnSpc>
            </a:pPr>
            <a:r>
              <a:rPr sz="1800" dirty="0" smtClean="0">
                <a:solidFill>
                  <a:srgbClr val="103154"/>
                </a:solidFill>
                <a:latin typeface="Corbel"/>
                <a:cs typeface="Corbel"/>
              </a:rPr>
              <a:t>•h</a:t>
            </a:r>
            <a:r>
              <a:rPr sz="1800" spc="-5" dirty="0" smtClean="0">
                <a:solidFill>
                  <a:srgbClr val="103154"/>
                </a:solidFill>
                <a:latin typeface="Corbel"/>
                <a:cs typeface="Corbel"/>
              </a:rPr>
              <a:t>sp</a:t>
            </a:r>
            <a:r>
              <a:rPr sz="1800" spc="-30" dirty="0" smtClean="0">
                <a:solidFill>
                  <a:srgbClr val="103154"/>
                </a:solidFill>
                <a:latin typeface="Corbel"/>
                <a:cs typeface="Corbel"/>
              </a:rPr>
              <a:t>6</a:t>
            </a:r>
            <a:r>
              <a:rPr sz="1800" spc="-10" dirty="0" smtClean="0">
                <a:solidFill>
                  <a:srgbClr val="103154"/>
                </a:solidFill>
                <a:latin typeface="Corbel"/>
                <a:cs typeface="Corbel"/>
              </a:rPr>
              <a:t>5</a:t>
            </a:r>
            <a:endParaRPr sz="1800">
              <a:latin typeface="Corbel"/>
              <a:cs typeface="Corbel"/>
            </a:endParaRPr>
          </a:p>
          <a:p>
            <a:pPr>
              <a:lnSpc>
                <a:spcPts val="1000"/>
              </a:lnSpc>
              <a:spcBef>
                <a:spcPts val="79"/>
              </a:spcBef>
            </a:pPr>
            <a:endParaRPr sz="1000"/>
          </a:p>
          <a:p>
            <a:pPr marL="158750" indent="-146685">
              <a:lnSpc>
                <a:spcPct val="100000"/>
              </a:lnSpc>
              <a:buClr>
                <a:srgbClr val="103154"/>
              </a:buClr>
              <a:buFont typeface="Corbel"/>
              <a:buChar char="•"/>
              <a:tabLst>
                <a:tab pos="158750" algn="l"/>
              </a:tabLst>
            </a:pPr>
            <a:r>
              <a:rPr sz="1800" spc="-15" dirty="0" smtClean="0">
                <a:solidFill>
                  <a:srgbClr val="103154"/>
                </a:solidFill>
                <a:latin typeface="Corbel"/>
                <a:cs typeface="Corbel"/>
              </a:rPr>
              <a:t>rp</a:t>
            </a:r>
            <a:r>
              <a:rPr sz="1800" spc="-5" dirty="0" smtClean="0">
                <a:solidFill>
                  <a:srgbClr val="103154"/>
                </a:solidFill>
                <a:latin typeface="Corbel"/>
                <a:cs typeface="Corbel"/>
              </a:rPr>
              <a:t>o</a:t>
            </a:r>
            <a:r>
              <a:rPr sz="1800" spc="0" dirty="0" smtClean="0">
                <a:solidFill>
                  <a:srgbClr val="103154"/>
                </a:solidFill>
                <a:latin typeface="Corbel"/>
                <a:cs typeface="Corbel"/>
              </a:rPr>
              <a:t>B</a:t>
            </a:r>
            <a:endParaRPr sz="1800">
              <a:latin typeface="Corbel"/>
              <a:cs typeface="Corbel"/>
            </a:endParaRPr>
          </a:p>
        </p:txBody>
      </p:sp>
      <p:sp>
        <p:nvSpPr>
          <p:cNvPr id="6" name="object 6"/>
          <p:cNvSpPr txBox="1"/>
          <p:nvPr/>
        </p:nvSpPr>
        <p:spPr>
          <a:xfrm>
            <a:off x="1173896" y="691945"/>
            <a:ext cx="8732520" cy="963930"/>
          </a:xfrm>
          <a:prstGeom prst="rect">
            <a:avLst/>
          </a:prstGeom>
        </p:spPr>
        <p:txBody>
          <a:bodyPr vert="horz" wrap="square" lIns="0" tIns="0" rIns="0" bIns="0" rtlCol="0">
            <a:noAutofit/>
          </a:bodyPr>
          <a:lstStyle/>
          <a:p>
            <a:pPr marL="12700" marR="12700">
              <a:lnSpc>
                <a:spcPct val="100000"/>
              </a:lnSpc>
            </a:pPr>
            <a:r>
              <a:rPr sz="3200" spc="-25" dirty="0" smtClean="0">
                <a:solidFill>
                  <a:srgbClr val="103154"/>
                </a:solidFill>
                <a:latin typeface="Adobe 黑体 Std R"/>
                <a:cs typeface="Adobe 黑体 Std R"/>
              </a:rPr>
              <a:t>同源基</a:t>
            </a:r>
            <a:r>
              <a:rPr sz="3200" spc="-30" dirty="0" smtClean="0">
                <a:solidFill>
                  <a:srgbClr val="103154"/>
                </a:solidFill>
                <a:latin typeface="Adobe 黑体 Std R"/>
                <a:cs typeface="Adobe 黑体 Std R"/>
              </a:rPr>
              <a:t>因</a:t>
            </a:r>
            <a:r>
              <a:rPr sz="3200" spc="-25" dirty="0" smtClean="0">
                <a:solidFill>
                  <a:srgbClr val="103154"/>
                </a:solidFill>
                <a:latin typeface="Adobe 黑体 Std R"/>
                <a:cs typeface="Adobe 黑体 Std R"/>
              </a:rPr>
              <a:t>序列比较（基因测序）用于</a:t>
            </a:r>
            <a:r>
              <a:rPr sz="3200" spc="-20" dirty="0" smtClean="0">
                <a:solidFill>
                  <a:srgbClr val="103154"/>
                </a:solidFill>
                <a:latin typeface="Adobe 黑体 Std R"/>
                <a:cs typeface="Adobe 黑体 Std R"/>
              </a:rPr>
              <a:t> 分枝杆菌菌种鉴定</a:t>
            </a:r>
            <a:endParaRPr sz="3200">
              <a:latin typeface="Adobe 黑体 Std R"/>
              <a:cs typeface="Adobe 黑体 Std R"/>
            </a:endParaRPr>
          </a:p>
        </p:txBody>
      </p:sp>
      <p:sp>
        <p:nvSpPr>
          <p:cNvPr id="7" name="object 7"/>
          <p:cNvSpPr/>
          <p:nvPr/>
        </p:nvSpPr>
        <p:spPr>
          <a:xfrm>
            <a:off x="5404815" y="3226892"/>
            <a:ext cx="5006599" cy="2568902"/>
          </a:xfrm>
          <a:prstGeom prst="rect">
            <a:avLst/>
          </a:prstGeom>
          <a:blipFill>
            <a:blip r:embed="rId4" cstate="print"/>
            <a:stretch>
              <a:fillRect/>
            </a:stretch>
          </a:blipFill>
        </p:spPr>
        <p:txBody>
          <a:bodyPr wrap="square" lIns="0" tIns="0" rIns="0" bIns="0" rtlCol="0">
            <a:noAutofit/>
          </a:bodyPr>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7689" y="1702308"/>
            <a:ext cx="11720575" cy="5011672"/>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6088887" y="4156722"/>
            <a:ext cx="138175" cy="103618"/>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304800" y="1707771"/>
            <a:ext cx="11582400" cy="4908181"/>
          </a:xfrm>
          <a:custGeom>
            <a:avLst/>
            <a:gdLst/>
            <a:ahLst/>
            <a:cxnLst/>
            <a:rect l="l" t="t" r="r" b="b"/>
            <a:pathLst>
              <a:path w="8686800" h="4908181">
                <a:moveTo>
                  <a:pt x="8686800" y="0"/>
                </a:moveTo>
                <a:lnTo>
                  <a:pt x="196469" y="0"/>
                </a:lnTo>
                <a:lnTo>
                  <a:pt x="0" y="196481"/>
                </a:lnTo>
                <a:lnTo>
                  <a:pt x="0" y="4908181"/>
                </a:lnTo>
                <a:lnTo>
                  <a:pt x="8490331" y="4908181"/>
                </a:lnTo>
                <a:lnTo>
                  <a:pt x="8686800" y="4711712"/>
                </a:lnTo>
                <a:lnTo>
                  <a:pt x="8686800" y="0"/>
                </a:lnTo>
                <a:close/>
              </a:path>
            </a:pathLst>
          </a:custGeom>
          <a:solidFill>
            <a:srgbClr val="FFFFFF"/>
          </a:solidFill>
        </p:spPr>
        <p:txBody>
          <a:bodyPr wrap="square" lIns="0" tIns="0" rIns="0" bIns="0" rtlCol="0">
            <a:noAutofit/>
          </a:bodyPr>
          <a:lstStyle/>
          <a:p>
            <a:endParaRPr/>
          </a:p>
        </p:txBody>
      </p:sp>
      <p:sp>
        <p:nvSpPr>
          <p:cNvPr id="5" name="object 5"/>
          <p:cNvSpPr/>
          <p:nvPr/>
        </p:nvSpPr>
        <p:spPr>
          <a:xfrm>
            <a:off x="297689" y="223267"/>
            <a:ext cx="11720575" cy="1380743"/>
          </a:xfrm>
          <a:prstGeom prst="rect">
            <a:avLst/>
          </a:prstGeom>
          <a:blipFill>
            <a:blip r:embed="rId4" cstate="print"/>
            <a:stretch>
              <a:fillRect/>
            </a:stretch>
          </a:blipFill>
        </p:spPr>
        <p:txBody>
          <a:bodyPr wrap="square" lIns="0" tIns="0" rIns="0" bIns="0" rtlCol="0">
            <a:noAutofit/>
          </a:bodyPr>
          <a:lstStyle/>
          <a:p>
            <a:endParaRPr/>
          </a:p>
        </p:txBody>
      </p:sp>
      <p:sp>
        <p:nvSpPr>
          <p:cNvPr id="6" name="object 6"/>
          <p:cNvSpPr/>
          <p:nvPr/>
        </p:nvSpPr>
        <p:spPr>
          <a:xfrm>
            <a:off x="6088887" y="861821"/>
            <a:ext cx="138176" cy="103632"/>
          </a:xfrm>
          <a:prstGeom prst="rect">
            <a:avLst/>
          </a:prstGeom>
          <a:blipFill>
            <a:blip r:embed="rId3" cstate="print"/>
            <a:stretch>
              <a:fillRect/>
            </a:stretch>
          </a:blipFill>
        </p:spPr>
        <p:txBody>
          <a:bodyPr wrap="square" lIns="0" tIns="0" rIns="0" bIns="0" rtlCol="0">
            <a:noAutofit/>
          </a:bodyPr>
          <a:lstStyle/>
          <a:p>
            <a:endParaRPr/>
          </a:p>
        </p:txBody>
      </p:sp>
      <p:sp>
        <p:nvSpPr>
          <p:cNvPr id="7" name="object 7"/>
          <p:cNvSpPr/>
          <p:nvPr/>
        </p:nvSpPr>
        <p:spPr>
          <a:xfrm>
            <a:off x="304800" y="228603"/>
            <a:ext cx="11582400" cy="1277467"/>
          </a:xfrm>
          <a:custGeom>
            <a:avLst/>
            <a:gdLst/>
            <a:ahLst/>
            <a:cxnLst/>
            <a:rect l="l" t="t" r="r" b="b"/>
            <a:pathLst>
              <a:path w="8686800" h="1277467">
                <a:moveTo>
                  <a:pt x="8686800" y="0"/>
                </a:moveTo>
                <a:lnTo>
                  <a:pt x="149136" y="0"/>
                </a:lnTo>
                <a:lnTo>
                  <a:pt x="0" y="149123"/>
                </a:lnTo>
                <a:lnTo>
                  <a:pt x="0" y="1277467"/>
                </a:lnTo>
                <a:lnTo>
                  <a:pt x="8537663" y="1277467"/>
                </a:lnTo>
                <a:lnTo>
                  <a:pt x="8686800" y="1128331"/>
                </a:lnTo>
                <a:lnTo>
                  <a:pt x="8686800" y="0"/>
                </a:lnTo>
                <a:close/>
              </a:path>
            </a:pathLst>
          </a:custGeom>
          <a:solidFill>
            <a:srgbClr val="FFFFFF"/>
          </a:solidFill>
        </p:spPr>
        <p:txBody>
          <a:bodyPr wrap="square" lIns="0" tIns="0" rIns="0" bIns="0" rtlCol="0">
            <a:noAutofit/>
          </a:bodyPr>
          <a:lstStyle/>
          <a:p>
            <a:endParaRPr/>
          </a:p>
        </p:txBody>
      </p:sp>
      <p:sp>
        <p:nvSpPr>
          <p:cNvPr id="8" name="object 8"/>
          <p:cNvSpPr txBox="1"/>
          <p:nvPr/>
        </p:nvSpPr>
        <p:spPr>
          <a:xfrm>
            <a:off x="1256875" y="2310221"/>
            <a:ext cx="9481820" cy="2193925"/>
          </a:xfrm>
          <a:prstGeom prst="rect">
            <a:avLst/>
          </a:prstGeom>
        </p:spPr>
        <p:txBody>
          <a:bodyPr vert="horz" wrap="square" lIns="0" tIns="0" rIns="0" bIns="0" rtlCol="0">
            <a:noAutofit/>
          </a:bodyPr>
          <a:lstStyle/>
          <a:p>
            <a:pPr marL="12700" marR="12700">
              <a:lnSpc>
                <a:spcPct val="150000"/>
              </a:lnSpc>
            </a:pPr>
            <a:r>
              <a:rPr sz="1800" dirty="0" smtClean="0">
                <a:solidFill>
                  <a:srgbClr val="103154"/>
                </a:solidFill>
                <a:latin typeface="宋体"/>
                <a:cs typeface="宋体"/>
              </a:rPr>
              <a:t>1、少量NTM由于种间序列的高度同源性，采用单一的基因/序列无法鉴 别。如单用16s</a:t>
            </a:r>
            <a:r>
              <a:rPr sz="1800" spc="-10" dirty="0" smtClean="0">
                <a:solidFill>
                  <a:srgbClr val="103154"/>
                </a:solidFill>
                <a:latin typeface="宋体"/>
                <a:cs typeface="宋体"/>
              </a:rPr>
              <a:t> </a:t>
            </a:r>
            <a:r>
              <a:rPr sz="1800" spc="0" dirty="0" smtClean="0">
                <a:solidFill>
                  <a:srgbClr val="103154"/>
                </a:solidFill>
                <a:latin typeface="宋体"/>
                <a:cs typeface="宋体"/>
              </a:rPr>
              <a:t>rRNA编码基因无法区分鸟分枝杆菌复合群、海分枝杆菌 和溃疡分枝杆菌。</a:t>
            </a:r>
            <a:endParaRPr sz="1800">
              <a:latin typeface="宋体"/>
              <a:cs typeface="宋体"/>
            </a:endParaRPr>
          </a:p>
          <a:p>
            <a:pPr>
              <a:lnSpc>
                <a:spcPts val="1000"/>
              </a:lnSpc>
              <a:spcBef>
                <a:spcPts val="79"/>
              </a:spcBef>
            </a:pPr>
            <a:endParaRPr sz="1000"/>
          </a:p>
          <a:p>
            <a:pPr marL="12700" marR="12700">
              <a:lnSpc>
                <a:spcPct val="150000"/>
              </a:lnSpc>
            </a:pPr>
            <a:r>
              <a:rPr sz="1800" dirty="0" smtClean="0">
                <a:solidFill>
                  <a:srgbClr val="103154"/>
                </a:solidFill>
                <a:latin typeface="宋体"/>
                <a:cs typeface="宋体"/>
              </a:rPr>
              <a:t>2、</a:t>
            </a:r>
            <a:r>
              <a:rPr sz="1800" spc="-10" dirty="0" smtClean="0">
                <a:solidFill>
                  <a:srgbClr val="103154"/>
                </a:solidFill>
                <a:latin typeface="宋体"/>
                <a:cs typeface="宋体"/>
              </a:rPr>
              <a:t> </a:t>
            </a:r>
            <a:r>
              <a:rPr sz="1800" spc="0" dirty="0" smtClean="0">
                <a:solidFill>
                  <a:srgbClr val="103154"/>
                </a:solidFill>
                <a:latin typeface="宋体"/>
                <a:cs typeface="宋体"/>
              </a:rPr>
              <a:t>现有的鉴别技术鉴定为一种的分枝杆菌，有可能在联合应用多个标 识后鉴定为几种分枝杆菌或分为几个亚种。</a:t>
            </a:r>
            <a:endParaRPr sz="1800">
              <a:latin typeface="宋体"/>
              <a:cs typeface="宋体"/>
            </a:endParaRPr>
          </a:p>
        </p:txBody>
      </p:sp>
      <p:sp>
        <p:nvSpPr>
          <p:cNvPr id="9" name="object 9"/>
          <p:cNvSpPr txBox="1"/>
          <p:nvPr/>
        </p:nvSpPr>
        <p:spPr>
          <a:xfrm>
            <a:off x="792923" y="827826"/>
            <a:ext cx="10126133" cy="534670"/>
          </a:xfrm>
          <a:prstGeom prst="rect">
            <a:avLst/>
          </a:prstGeom>
        </p:spPr>
        <p:txBody>
          <a:bodyPr vert="horz" wrap="square" lIns="0" tIns="0" rIns="0" bIns="0" rtlCol="0">
            <a:noAutofit/>
          </a:bodyPr>
          <a:lstStyle/>
          <a:p>
            <a:pPr marL="12700">
              <a:lnSpc>
                <a:spcPts val="4205"/>
              </a:lnSpc>
            </a:pPr>
            <a:r>
              <a:rPr sz="3600" spc="10" dirty="0" smtClean="0">
                <a:solidFill>
                  <a:srgbClr val="174576"/>
                </a:solidFill>
                <a:latin typeface="Adobe 黑体 Std R"/>
                <a:cs typeface="Adobe 黑体 Std R"/>
              </a:rPr>
              <a:t>推荐联合使用多个同源基</a:t>
            </a:r>
            <a:r>
              <a:rPr sz="3600" spc="25" dirty="0" smtClean="0">
                <a:solidFill>
                  <a:srgbClr val="174576"/>
                </a:solidFill>
                <a:latin typeface="Adobe 黑体 Std R"/>
                <a:cs typeface="Adobe 黑体 Std R"/>
              </a:rPr>
              <a:t>因</a:t>
            </a:r>
            <a:r>
              <a:rPr sz="3600" spc="-385" dirty="0" smtClean="0">
                <a:solidFill>
                  <a:srgbClr val="174576"/>
                </a:solidFill>
                <a:latin typeface="Lucida Sans Typewriter"/>
                <a:cs typeface="Lucida Sans Typewriter"/>
              </a:rPr>
              <a:t>/</a:t>
            </a:r>
            <a:r>
              <a:rPr sz="3600" spc="-385" dirty="0" smtClean="0">
                <a:solidFill>
                  <a:srgbClr val="174576"/>
                </a:solidFill>
                <a:latin typeface="Adobe 黑体 Std R"/>
                <a:cs typeface="Adobe 黑体 Std R"/>
              </a:rPr>
              <a:t>序列鉴定</a:t>
            </a:r>
            <a:endParaRPr sz="3600">
              <a:latin typeface="Adobe 黑体 Std R"/>
              <a:cs typeface="Adobe 黑体 Std 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618067" y="776289"/>
            <a:ext cx="10176933" cy="706437"/>
          </a:xfrm>
          <a:prstGeom prst="rect">
            <a:avLst/>
          </a:prstGeom>
          <a:noFill/>
          <a:ln w="9525">
            <a:noFill/>
            <a:miter lim="800000"/>
            <a:headEnd/>
            <a:tailEnd/>
          </a:ln>
        </p:spPr>
        <p:txBody>
          <a:bodyPr>
            <a:spAutoFit/>
          </a:bodyPr>
          <a:lstStyle/>
          <a:p>
            <a:pPr>
              <a:spcBef>
                <a:spcPct val="50000"/>
              </a:spcBef>
            </a:pPr>
            <a:r>
              <a:rPr lang="zh-CN" altLang="zh-CN" sz="4000"/>
              <a:t>实时荧光PCR技术</a:t>
            </a:r>
            <a:r>
              <a:rPr lang="zh-CN" altLang="en-US" sz="4000">
                <a:latin typeface="Arial" charset="0"/>
              </a:rPr>
              <a:t>检测原理</a:t>
            </a:r>
          </a:p>
        </p:txBody>
      </p:sp>
      <p:sp>
        <p:nvSpPr>
          <p:cNvPr id="7171" name="内容占位符 2"/>
          <p:cNvSpPr>
            <a:spLocks noChangeArrowheads="1"/>
          </p:cNvSpPr>
          <p:nvPr/>
        </p:nvSpPr>
        <p:spPr bwMode="auto">
          <a:xfrm>
            <a:off x="508000" y="2514600"/>
            <a:ext cx="11277600" cy="2667000"/>
          </a:xfrm>
          <a:prstGeom prst="rect">
            <a:avLst/>
          </a:prstGeom>
          <a:noFill/>
          <a:ln w="9525">
            <a:noFill/>
            <a:miter lim="800000"/>
            <a:headEnd/>
            <a:tailEnd/>
          </a:ln>
        </p:spPr>
        <p:txBody>
          <a:bodyPr/>
          <a:lstStyle/>
          <a:p>
            <a:pPr marL="469900" indent="-469900">
              <a:lnSpc>
                <a:spcPct val="135000"/>
              </a:lnSpc>
              <a:spcBef>
                <a:spcPct val="20000"/>
              </a:spcBef>
              <a:buClr>
                <a:schemeClr val="accent2"/>
              </a:buClr>
              <a:buFont typeface="Wingdings" pitchFamily="2" charset="2"/>
              <a:buNone/>
            </a:pPr>
            <a:r>
              <a:rPr lang="en-US" altLang="zh-CN" sz="2800"/>
              <a:t>   </a:t>
            </a:r>
            <a:r>
              <a:rPr lang="zh-CN" altLang="zh-CN" sz="2800"/>
              <a:t>实时荧光</a:t>
            </a:r>
            <a:r>
              <a:rPr lang="en-US" altLang="zh-CN" sz="2800"/>
              <a:t>PCR</a:t>
            </a:r>
            <a:r>
              <a:rPr lang="zh-CN" altLang="zh-CN" sz="2800"/>
              <a:t>技术针对结核分枝杆菌与非结核分枝杆菌的特异基因位点设计特异性探针，</a:t>
            </a:r>
            <a:r>
              <a:rPr lang="zh-CN" altLang="en-US" sz="2800"/>
              <a:t>经</a:t>
            </a:r>
            <a:r>
              <a:rPr lang="zh-CN" altLang="zh-CN" sz="2800"/>
              <a:t>荧光定量</a:t>
            </a:r>
            <a:r>
              <a:rPr lang="en-US" altLang="zh-CN" sz="2800"/>
              <a:t>PCR</a:t>
            </a:r>
            <a:r>
              <a:rPr lang="zh-CN" altLang="en-US" sz="2800"/>
              <a:t>扩增</a:t>
            </a:r>
            <a:r>
              <a:rPr lang="zh-CN" altLang="zh-CN" sz="2800"/>
              <a:t>，通过相应基因的</a:t>
            </a:r>
            <a:r>
              <a:rPr lang="en-US" altLang="zh-CN" sz="2800"/>
              <a:t>CT</a:t>
            </a:r>
            <a:r>
              <a:rPr lang="zh-CN" altLang="zh-CN" sz="2800"/>
              <a:t>值来鉴定分枝杆菌为结核分枝杆菌或非结核分枝杆菌。</a:t>
            </a:r>
            <a:endParaRPr lang="zh-CN" altLang="en-US" sz="2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内容占位符 2"/>
          <p:cNvSpPr txBox="1">
            <a:spLocks/>
          </p:cNvSpPr>
          <p:nvPr/>
        </p:nvSpPr>
        <p:spPr>
          <a:xfrm>
            <a:off x="1045029" y="1862608"/>
            <a:ext cx="9761515" cy="40268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u"/>
            </a:pPr>
            <a:r>
              <a:rPr lang="zh-CN" altLang="en-US" sz="240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非结核分枝杆菌</a:t>
            </a:r>
            <a:r>
              <a:rPr lang="en-US" altLang="zh-CN" sz="240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r>
            <a:br>
              <a:rPr lang="en-US" altLang="zh-CN" sz="240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br>
            <a:r>
              <a:rPr lang="zh-CN" altLang="en-US" sz="240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en-US" altLang="zh-CN" sz="240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nontuberculous mycobacteria, NTM</a:t>
            </a:r>
            <a:r>
              <a:rPr lang="zh-CN" altLang="en-US" sz="2400" dirty="0">
                <a:latin typeface="宋体" panose="02010600030101010101" pitchFamily="2" charset="-122"/>
                <a:ea typeface="宋体" panose="02010600030101010101" pitchFamily="2" charset="-122"/>
              </a:rPr>
              <a:t>）</a:t>
            </a:r>
            <a:endParaRPr lang="en-US" altLang="zh-CN" sz="1050" dirty="0">
              <a:latin typeface="宋体" panose="02010600030101010101" pitchFamily="2" charset="-122"/>
              <a:ea typeface="宋体" panose="02010600030101010101" pitchFamily="2" charset="-122"/>
            </a:endParaRPr>
          </a:p>
          <a:p>
            <a:pPr lvl="1">
              <a:lnSpc>
                <a:spcPct val="100000"/>
              </a:lnSpc>
              <a:buFont typeface="Wingdings" panose="05000000000000000000" pitchFamily="2" charset="2"/>
              <a:buChar char="u"/>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lvl="1">
              <a:lnSpc>
                <a:spcPct val="100000"/>
              </a:lnSpc>
              <a:buFont typeface="Wingdings" panose="05000000000000000000" pitchFamily="2" charset="2"/>
              <a:buChar char="u"/>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NTM </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是指除结核分枝杆菌复合群（</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mycobacterium tuberculosis complex,</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MTBC</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 和麻风分枝杆菌（</a:t>
            </a:r>
            <a:r>
              <a:rPr lang="en-US" altLang="zh-CN" sz="2000" i="1" dirty="0">
                <a:latin typeface="Times New Roman" panose="02020603050405020304" pitchFamily="18" charset="0"/>
                <a:ea typeface="宋体" panose="02010600030101010101" pitchFamily="2" charset="-122"/>
                <a:cs typeface="Times New Roman" panose="02020603050405020304" pitchFamily="18" charset="0"/>
              </a:rPr>
              <a:t>M. leprae</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以外的一大类分枝杆菌的总称。</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lvl="1">
              <a:lnSpc>
                <a:spcPct val="100000"/>
              </a:lnSpc>
              <a:buFont typeface="Wingdings" panose="05000000000000000000" pitchFamily="2" charset="2"/>
              <a:buChar char="u"/>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lvl="1">
              <a:lnSpc>
                <a:spcPct val="100000"/>
              </a:lnSpc>
              <a:buFont typeface="Wingdings" panose="05000000000000000000" pitchFamily="2" charset="2"/>
              <a:buChar char="u"/>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部分为人类致病或条件致病菌，我国已报告的临床分离获得的</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NTM</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菌种有</a:t>
            </a: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30</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余种。</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lvl="1">
              <a:lnSpc>
                <a:spcPct val="100000"/>
              </a:lnSpc>
              <a:buFont typeface="Wingdings" panose="05000000000000000000" pitchFamily="2" charset="2"/>
              <a:buChar char="u"/>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lvl="1">
              <a:lnSpc>
                <a:spcPct val="100000"/>
              </a:lnSpc>
              <a:buFont typeface="Wingdings" panose="05000000000000000000" pitchFamily="2" charset="2"/>
              <a:buChar char="u"/>
            </a:pPr>
            <a:r>
              <a:rPr lang="en-US" altLang="zh-CN" sz="2000" dirty="0">
                <a:latin typeface="Times New Roman" panose="02020603050405020304" pitchFamily="18" charset="0"/>
                <a:ea typeface="宋体" panose="02010600030101010101" pitchFamily="2" charset="-122"/>
                <a:cs typeface="Times New Roman" panose="02020603050405020304" pitchFamily="18" charset="0"/>
              </a:rPr>
              <a:t>NTM</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具有易于形成生物膜、耐饥饿、耐极端温度的特点，决定了其能够在水中长期存活。不同菌种生长环境和营养要求可能存在较大差异；</a:t>
            </a:r>
          </a:p>
          <a:p>
            <a:pPr lvl="1">
              <a:lnSpc>
                <a:spcPct val="100000"/>
              </a:lnSpc>
              <a:buFont typeface="Wingdings" panose="05000000000000000000" pitchFamily="2" charset="2"/>
              <a:buChar char="u"/>
            </a:pP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a:extLst>
              <a:ext uri="{FF2B5EF4-FFF2-40B4-BE49-F238E27FC236}">
                <a16:creationId xmlns:a16="http://schemas.microsoft.com/office/drawing/2014/main" xmlns="" id="{4499C118-950D-4D84-A932-57B4CEF0959F}"/>
              </a:ext>
            </a:extLst>
          </p:cNvPr>
          <p:cNvSpPr txBox="1"/>
          <p:nvPr/>
        </p:nvSpPr>
        <p:spPr>
          <a:xfrm>
            <a:off x="1737016" y="6113137"/>
            <a:ext cx="8766810" cy="523220"/>
          </a:xfrm>
          <a:prstGeom prst="rect">
            <a:avLst/>
          </a:prstGeom>
          <a:noFill/>
        </p:spPr>
        <p:txBody>
          <a:bodyPr wrap="square">
            <a:spAutoFit/>
          </a:bodyPr>
          <a:lstStyle/>
          <a:p>
            <a:pPr algn="just"/>
            <a:r>
              <a:rPr lang="zh-CN" altLang="en-US" sz="1400" dirty="0">
                <a:solidFill>
                  <a:srgbClr val="050505"/>
                </a:solidFill>
                <a:latin typeface="Times New Roman" panose="02020603050405020304" pitchFamily="18" charset="0"/>
                <a:cs typeface="Times New Roman" panose="02020603050405020304" pitchFamily="18" charset="0"/>
              </a:rPr>
              <a:t>非结核分枝杆菌病实验室诊断专家共识</a:t>
            </a:r>
            <a:r>
              <a:rPr lang="en-US" altLang="zh-CN" sz="1400" dirty="0">
                <a:solidFill>
                  <a:srgbClr val="050505"/>
                </a:solidFill>
                <a:latin typeface="Times New Roman" panose="02020603050405020304" pitchFamily="18" charset="0"/>
                <a:cs typeface="Times New Roman" panose="02020603050405020304" pitchFamily="18" charset="0"/>
              </a:rPr>
              <a:t>. </a:t>
            </a:r>
            <a:r>
              <a:rPr lang="zh-CN" altLang="en-US" sz="1400" dirty="0">
                <a:solidFill>
                  <a:srgbClr val="050505"/>
                </a:solidFill>
                <a:latin typeface="Times New Roman" panose="02020603050405020304" pitchFamily="18" charset="0"/>
                <a:cs typeface="Times New Roman" panose="02020603050405020304" pitchFamily="18" charset="0"/>
              </a:rPr>
              <a:t>中华结核和呼吸杂志</a:t>
            </a:r>
            <a:r>
              <a:rPr lang="en-US" altLang="zh-CN" sz="1400" dirty="0">
                <a:solidFill>
                  <a:srgbClr val="050505"/>
                </a:solidFill>
                <a:latin typeface="Times New Roman" panose="02020603050405020304" pitchFamily="18" charset="0"/>
                <a:cs typeface="Times New Roman" panose="02020603050405020304" pitchFamily="18" charset="0"/>
              </a:rPr>
              <a:t>, 2016(6): p. 438-443.</a:t>
            </a:r>
          </a:p>
          <a:p>
            <a:pPr algn="just"/>
            <a:r>
              <a:rPr lang="zh-CN" altLang="en-US" sz="1400" dirty="0">
                <a:solidFill>
                  <a:srgbClr val="050505"/>
                </a:solidFill>
                <a:latin typeface="Times New Roman" panose="02020603050405020304" pitchFamily="18" charset="0"/>
                <a:cs typeface="Times New Roman" panose="02020603050405020304" pitchFamily="18" charset="0"/>
              </a:rPr>
              <a:t>唐神结</a:t>
            </a:r>
            <a:r>
              <a:rPr lang="en-US" altLang="zh-CN" sz="1400" dirty="0">
                <a:solidFill>
                  <a:srgbClr val="050505"/>
                </a:solidFill>
                <a:latin typeface="Times New Roman" panose="02020603050405020304" pitchFamily="18" charset="0"/>
                <a:cs typeface="Times New Roman" panose="02020603050405020304" pitchFamily="18" charset="0"/>
              </a:rPr>
              <a:t>, </a:t>
            </a:r>
            <a:r>
              <a:rPr lang="zh-CN" altLang="en-US" sz="1400" dirty="0">
                <a:solidFill>
                  <a:srgbClr val="050505"/>
                </a:solidFill>
                <a:latin typeface="Times New Roman" panose="02020603050405020304" pitchFamily="18" charset="0"/>
                <a:cs typeface="Times New Roman" panose="02020603050405020304" pitchFamily="18" charset="0"/>
              </a:rPr>
              <a:t>非结核分枝杆菌病诊断与治疗专家共识解读</a:t>
            </a:r>
            <a:r>
              <a:rPr lang="en-US" altLang="zh-CN" sz="1400" dirty="0">
                <a:solidFill>
                  <a:srgbClr val="050505"/>
                </a:solidFill>
                <a:latin typeface="Times New Roman" panose="02020603050405020304" pitchFamily="18" charset="0"/>
                <a:cs typeface="Times New Roman" panose="02020603050405020304" pitchFamily="18" charset="0"/>
              </a:rPr>
              <a:t>. </a:t>
            </a:r>
            <a:r>
              <a:rPr lang="zh-CN" altLang="en-US" sz="1400" dirty="0">
                <a:solidFill>
                  <a:srgbClr val="050505"/>
                </a:solidFill>
                <a:latin typeface="Times New Roman" panose="02020603050405020304" pitchFamily="18" charset="0"/>
                <a:cs typeface="Times New Roman" panose="02020603050405020304" pitchFamily="18" charset="0"/>
              </a:rPr>
              <a:t>中国医刊</a:t>
            </a:r>
            <a:r>
              <a:rPr lang="en-US" altLang="zh-CN" sz="1400" dirty="0">
                <a:solidFill>
                  <a:srgbClr val="050505"/>
                </a:solidFill>
                <a:latin typeface="Times New Roman" panose="02020603050405020304" pitchFamily="18" charset="0"/>
                <a:cs typeface="Times New Roman" panose="02020603050405020304" pitchFamily="18" charset="0"/>
              </a:rPr>
              <a:t>, 2016(3): p. 21-24.</a:t>
            </a:r>
          </a:p>
        </p:txBody>
      </p:sp>
    </p:spTree>
    <p:extLst>
      <p:ext uri="{BB962C8B-B14F-4D97-AF65-F5344CB8AC3E}">
        <p14:creationId xmlns:p14="http://schemas.microsoft.com/office/powerpoint/2010/main" xmlns="" val="386621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1219200" y="762000"/>
            <a:ext cx="10261600" cy="708025"/>
          </a:xfrm>
          <a:prstGeom prst="rect">
            <a:avLst/>
          </a:prstGeom>
          <a:noFill/>
          <a:ln w="9525">
            <a:noFill/>
            <a:miter lim="800000"/>
            <a:headEnd/>
            <a:tailEnd/>
          </a:ln>
        </p:spPr>
        <p:txBody>
          <a:bodyPr>
            <a:spAutoFit/>
          </a:bodyPr>
          <a:lstStyle/>
          <a:p>
            <a:pPr>
              <a:spcBef>
                <a:spcPct val="50000"/>
              </a:spcBef>
            </a:pPr>
            <a:r>
              <a:rPr lang="zh-CN" altLang="zh-CN" sz="4000"/>
              <a:t>实时荧光PCR技术</a:t>
            </a:r>
            <a:r>
              <a:rPr lang="zh-CN" altLang="en-US" sz="4000">
                <a:latin typeface="Arial" charset="0"/>
              </a:rPr>
              <a:t>检测结果</a:t>
            </a:r>
          </a:p>
        </p:txBody>
      </p:sp>
      <p:pic>
        <p:nvPicPr>
          <p:cNvPr id="8195" name="Picture 2" descr="I:\Amplification Plot.jpg"/>
          <p:cNvPicPr>
            <a:picLocks noChangeAspect="1" noChangeArrowheads="1"/>
          </p:cNvPicPr>
          <p:nvPr/>
        </p:nvPicPr>
        <p:blipFill>
          <a:blip r:embed="rId2"/>
          <a:srcRect/>
          <a:stretch>
            <a:fillRect/>
          </a:stretch>
        </p:blipFill>
        <p:spPr bwMode="auto">
          <a:xfrm>
            <a:off x="711201" y="2590801"/>
            <a:ext cx="5262033" cy="2466975"/>
          </a:xfrm>
          <a:prstGeom prst="rect">
            <a:avLst/>
          </a:prstGeom>
          <a:noFill/>
          <a:ln w="9525">
            <a:noFill/>
            <a:miter lim="800000"/>
            <a:headEnd/>
            <a:tailEnd/>
          </a:ln>
        </p:spPr>
      </p:pic>
      <p:sp>
        <p:nvSpPr>
          <p:cNvPr id="8196" name="Text Box 5"/>
          <p:cNvSpPr txBox="1">
            <a:spLocks noChangeArrowheads="1"/>
          </p:cNvSpPr>
          <p:nvPr/>
        </p:nvSpPr>
        <p:spPr bwMode="auto">
          <a:xfrm>
            <a:off x="6197600" y="2133600"/>
            <a:ext cx="5080000" cy="3000821"/>
          </a:xfrm>
          <a:prstGeom prst="rect">
            <a:avLst/>
          </a:prstGeom>
          <a:noFill/>
          <a:ln w="9525">
            <a:noFill/>
            <a:miter lim="800000"/>
            <a:headEnd/>
            <a:tailEnd/>
          </a:ln>
        </p:spPr>
        <p:txBody>
          <a:bodyPr>
            <a:spAutoFit/>
          </a:bodyPr>
          <a:lstStyle/>
          <a:p>
            <a:pPr>
              <a:lnSpc>
                <a:spcPct val="135000"/>
              </a:lnSpc>
              <a:spcBef>
                <a:spcPct val="50000"/>
              </a:spcBef>
            </a:pPr>
            <a:r>
              <a:rPr lang="en-US" altLang="zh-CN" sz="2800"/>
              <a:t>    </a:t>
            </a:r>
            <a:r>
              <a:rPr lang="zh-CN" altLang="en-US" sz="2800"/>
              <a:t>只要</a:t>
            </a:r>
            <a:r>
              <a:rPr lang="en-US" altLang="zh-CN" sz="2800"/>
              <a:t>FAM</a:t>
            </a:r>
            <a:r>
              <a:rPr lang="zh-CN" altLang="en-US" sz="2800"/>
              <a:t>通道阳性则为结核分枝杆菌，只有</a:t>
            </a:r>
            <a:r>
              <a:rPr lang="en-US" altLang="zh-CN" sz="2800"/>
              <a:t>VIC</a:t>
            </a:r>
            <a:r>
              <a:rPr lang="zh-CN" altLang="en-US" sz="2800"/>
              <a:t>通道阳性判断为非结核分枝杆菌，两个通道都为阴性则判断为分枝杆菌阴性</a:t>
            </a:r>
            <a:endParaRPr lang="zh-CN" altLang="en-US" sz="2800">
              <a:latin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117600" y="762000"/>
            <a:ext cx="9245600" cy="708025"/>
          </a:xfrm>
          <a:prstGeom prst="rect">
            <a:avLst/>
          </a:prstGeom>
          <a:noFill/>
          <a:ln w="9525">
            <a:noFill/>
            <a:miter lim="800000"/>
            <a:headEnd/>
            <a:tailEnd/>
          </a:ln>
        </p:spPr>
        <p:txBody>
          <a:bodyPr>
            <a:spAutoFit/>
          </a:bodyPr>
          <a:lstStyle/>
          <a:p>
            <a:pPr>
              <a:spcBef>
                <a:spcPct val="50000"/>
              </a:spcBef>
            </a:pPr>
            <a:r>
              <a:rPr lang="zh-CN" altLang="zh-CN" sz="4000"/>
              <a:t>实时荧光PCR技术</a:t>
            </a:r>
            <a:r>
              <a:rPr lang="zh-CN" altLang="en-US" sz="4000"/>
              <a:t>的</a:t>
            </a:r>
            <a:r>
              <a:rPr lang="zh-CN" altLang="en-US" sz="4000">
                <a:latin typeface="Arial" charset="0"/>
              </a:rPr>
              <a:t>临床应用</a:t>
            </a:r>
          </a:p>
        </p:txBody>
      </p:sp>
      <p:sp>
        <p:nvSpPr>
          <p:cNvPr id="9219" name="Text Box 5"/>
          <p:cNvSpPr txBox="1">
            <a:spLocks noChangeArrowheads="1"/>
          </p:cNvSpPr>
          <p:nvPr/>
        </p:nvSpPr>
        <p:spPr bwMode="auto">
          <a:xfrm>
            <a:off x="609600" y="1905000"/>
            <a:ext cx="11176000" cy="2419124"/>
          </a:xfrm>
          <a:prstGeom prst="rect">
            <a:avLst/>
          </a:prstGeom>
          <a:noFill/>
          <a:ln w="9525">
            <a:noFill/>
            <a:miter lim="800000"/>
            <a:headEnd/>
            <a:tailEnd/>
          </a:ln>
        </p:spPr>
        <p:txBody>
          <a:bodyPr>
            <a:spAutoFit/>
          </a:bodyPr>
          <a:lstStyle/>
          <a:p>
            <a:pPr>
              <a:lnSpc>
                <a:spcPct val="135000"/>
              </a:lnSpc>
              <a:spcBef>
                <a:spcPct val="50000"/>
              </a:spcBef>
            </a:pPr>
            <a:r>
              <a:rPr lang="en-US" altLang="zh-CN" sz="2800"/>
              <a:t>      </a:t>
            </a:r>
            <a:r>
              <a:rPr lang="zh-CN" altLang="zh-CN" sz="2800"/>
              <a:t>使用实时荧光</a:t>
            </a:r>
            <a:r>
              <a:rPr lang="en-US" altLang="zh-CN" sz="2800"/>
              <a:t>PCR</a:t>
            </a:r>
            <a:r>
              <a:rPr lang="zh-CN" altLang="zh-CN" sz="2800"/>
              <a:t>技术进行分枝杆菌菌种鉴定在四川省属首次应用，截至</a:t>
            </a:r>
            <a:r>
              <a:rPr lang="en-US" altLang="zh-CN" sz="2800"/>
              <a:t>2019</a:t>
            </a:r>
            <a:r>
              <a:rPr lang="zh-CN" altLang="en-US" sz="2800"/>
              <a:t>年，</a:t>
            </a:r>
            <a:r>
              <a:rPr lang="zh-CN" altLang="zh-CN" sz="2800"/>
              <a:t>使用该方法累计鉴定出</a:t>
            </a:r>
            <a:r>
              <a:rPr lang="en-US" altLang="zh-CN" sz="2800"/>
              <a:t>72</a:t>
            </a:r>
            <a:r>
              <a:rPr lang="zh-CN" altLang="zh-CN" sz="2800"/>
              <a:t>株非结核分枝杆菌。对获得的非结核分枝杆菌进行</a:t>
            </a:r>
            <a:r>
              <a:rPr lang="en-US" altLang="zh-CN" sz="2800" i="1"/>
              <a:t>hsp65</a:t>
            </a:r>
            <a:r>
              <a:rPr lang="zh-CN" altLang="zh-CN" sz="2800"/>
              <a:t>及</a:t>
            </a:r>
            <a:r>
              <a:rPr lang="en-US" altLang="zh-CN" sz="2800" i="1"/>
              <a:t>rpoB</a:t>
            </a:r>
            <a:r>
              <a:rPr lang="zh-CN" altLang="zh-CN" sz="2800"/>
              <a:t>基因测序及序列分析表明，该</a:t>
            </a:r>
            <a:r>
              <a:rPr lang="en-US" altLang="zh-CN" sz="2800"/>
              <a:t>72</a:t>
            </a:r>
            <a:r>
              <a:rPr lang="zh-CN" altLang="zh-CN" sz="2800"/>
              <a:t>株均为非结核分枝杆菌，与实时荧光</a:t>
            </a:r>
            <a:r>
              <a:rPr lang="en-US" altLang="zh-CN" sz="2800"/>
              <a:t>PCR</a:t>
            </a:r>
            <a:r>
              <a:rPr lang="zh-CN" altLang="zh-CN" sz="2800"/>
              <a:t>结果一致。</a:t>
            </a:r>
            <a:endParaRPr lang="zh-CN" altLang="en-US" sz="2800">
              <a:latin typeface="Arial"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5"/>
          <p:cNvSpPr>
            <a:spLocks noChangeArrowheads="1"/>
          </p:cNvSpPr>
          <p:nvPr/>
        </p:nvSpPr>
        <p:spPr bwMode="auto">
          <a:xfrm>
            <a:off x="483599" y="1486470"/>
            <a:ext cx="9004300" cy="4514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p>
            <a:pPr defTabSz="457200" fontAlgn="auto">
              <a:lnSpc>
                <a:spcPts val="2800"/>
              </a:lnSpc>
              <a:spcBef>
                <a:spcPts val="0"/>
              </a:spcBef>
              <a:spcAft>
                <a:spcPts val="0"/>
              </a:spcAft>
            </a:pPr>
            <a:r>
              <a:rPr lang="zh-CN" altLang="en-US" sz="1600" b="1" dirty="0" smtClean="0">
                <a:solidFill>
                  <a:srgbClr val="000000"/>
                </a:solidFill>
                <a:cs typeface="Arial" pitchFamily="34" charset="0"/>
              </a:rPr>
              <a:t>甲酸提取法适用于细胞壁很厚的菌种，获得高质量质谱图</a:t>
            </a:r>
            <a:endParaRPr lang="en-US" sz="1600" b="1" dirty="0">
              <a:solidFill>
                <a:srgbClr val="000000"/>
              </a:solidFill>
              <a:cs typeface="Arial" pitchFamily="34" charset="0"/>
            </a:endParaRPr>
          </a:p>
        </p:txBody>
      </p:sp>
      <p:sp>
        <p:nvSpPr>
          <p:cNvPr id="25" name="Text Box 106"/>
          <p:cNvSpPr txBox="1">
            <a:spLocks noChangeArrowheads="1"/>
          </p:cNvSpPr>
          <p:nvPr/>
        </p:nvSpPr>
        <p:spPr bwMode="auto">
          <a:xfrm>
            <a:off x="330237" y="4113560"/>
            <a:ext cx="8587094" cy="2246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spAutoFit/>
          </a:bodyPr>
          <a:lstStyle>
            <a:lvl1pPr marL="357188" indent="-357188"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marL="285750" indent="-285750" defTabSz="457200" eaLnBrk="1" fontAlgn="auto" hangingPunct="1">
              <a:lnSpc>
                <a:spcPts val="2800"/>
              </a:lnSpc>
              <a:spcBef>
                <a:spcPts val="0"/>
              </a:spcBef>
              <a:spcAft>
                <a:spcPts val="0"/>
              </a:spcAft>
              <a:buFontTx/>
              <a:buChar char="-"/>
            </a:pPr>
            <a:r>
              <a:rPr lang="zh-CN" altLang="en-US" sz="1600" dirty="0" smtClean="0">
                <a:ea typeface="宋体" pitchFamily="2" charset="-122"/>
                <a:cs typeface="Arial" pitchFamily="34" charset="0"/>
              </a:rPr>
              <a:t>取</a:t>
            </a:r>
            <a:r>
              <a:rPr lang="zh-CN" altLang="en-US" sz="1600" dirty="0">
                <a:ea typeface="宋体" pitchFamily="2" charset="-122"/>
                <a:cs typeface="Arial" pitchFamily="34" charset="0"/>
              </a:rPr>
              <a:t>待测微生物</a:t>
            </a:r>
            <a:r>
              <a:rPr lang="zh-CN" altLang="en-US" sz="1600" dirty="0" smtClean="0">
                <a:ea typeface="宋体" pitchFamily="2" charset="-122"/>
                <a:cs typeface="Arial" pitchFamily="34" charset="0"/>
              </a:rPr>
              <a:t>样本</a:t>
            </a:r>
            <a:endParaRPr lang="en-US" altLang="zh-CN" sz="1600" dirty="0" smtClean="0">
              <a:ea typeface="宋体" pitchFamily="2" charset="-122"/>
              <a:cs typeface="Arial" pitchFamily="34" charset="0"/>
            </a:endParaRPr>
          </a:p>
          <a:p>
            <a:pPr marL="285750" indent="-285750" defTabSz="457200" eaLnBrk="1" fontAlgn="auto" hangingPunct="1">
              <a:lnSpc>
                <a:spcPts val="2800"/>
              </a:lnSpc>
              <a:spcBef>
                <a:spcPts val="0"/>
              </a:spcBef>
              <a:spcAft>
                <a:spcPts val="0"/>
              </a:spcAft>
              <a:buFontTx/>
              <a:buChar char="-"/>
            </a:pPr>
            <a:r>
              <a:rPr lang="zh-CN" altLang="en-US" sz="1600" dirty="0" smtClean="0">
                <a:ea typeface="宋体" pitchFamily="2" charset="-122"/>
                <a:cs typeface="Arial" pitchFamily="34" charset="0"/>
              </a:rPr>
              <a:t>加入</a:t>
            </a:r>
            <a:r>
              <a:rPr lang="en-US" altLang="zh-CN" sz="1600" dirty="0" smtClean="0">
                <a:ea typeface="宋体" pitchFamily="2" charset="-122"/>
                <a:cs typeface="Arial" pitchFamily="34" charset="0"/>
              </a:rPr>
              <a:t>300</a:t>
            </a:r>
            <a:r>
              <a:rPr lang="en-US" altLang="zh-CN" sz="1600" dirty="0" smtClean="0">
                <a:latin typeface="Symbol" pitchFamily="18" charset="2"/>
              </a:rPr>
              <a:t>m</a:t>
            </a:r>
            <a:r>
              <a:rPr lang="en-US" altLang="zh-CN" sz="1600" dirty="0" smtClean="0"/>
              <a:t>L</a:t>
            </a:r>
            <a:r>
              <a:rPr lang="zh-CN" altLang="en-US" sz="1600" dirty="0" smtClean="0">
                <a:ea typeface="宋体" pitchFamily="2" charset="-122"/>
                <a:cs typeface="Arial" pitchFamily="34" charset="0"/>
              </a:rPr>
              <a:t>水，混匀；再加</a:t>
            </a:r>
            <a:r>
              <a:rPr lang="en-US" altLang="zh-CN" sz="1600" dirty="0" smtClean="0">
                <a:ea typeface="宋体" pitchFamily="2" charset="-122"/>
                <a:cs typeface="Arial" pitchFamily="34" charset="0"/>
              </a:rPr>
              <a:t>900</a:t>
            </a:r>
            <a:r>
              <a:rPr lang="en-US" altLang="zh-CN" sz="1600" dirty="0" smtClean="0">
                <a:latin typeface="Symbol" pitchFamily="18" charset="2"/>
              </a:rPr>
              <a:t>m</a:t>
            </a:r>
            <a:r>
              <a:rPr lang="en-US" altLang="zh-CN" sz="1600" dirty="0" smtClean="0"/>
              <a:t>L</a:t>
            </a:r>
            <a:r>
              <a:rPr lang="zh-CN" altLang="en-US" sz="1600" dirty="0" smtClean="0">
                <a:ea typeface="宋体" pitchFamily="2" charset="-122"/>
                <a:cs typeface="Arial" pitchFamily="34" charset="0"/>
              </a:rPr>
              <a:t>乙醇，混匀</a:t>
            </a:r>
            <a:endParaRPr lang="de-DE" sz="1600" dirty="0">
              <a:ea typeface="宋体" pitchFamily="2" charset="-122"/>
              <a:cs typeface="Arial" pitchFamily="34" charset="0"/>
            </a:endParaRPr>
          </a:p>
          <a:p>
            <a:pPr marL="0" indent="0" defTabSz="457200" eaLnBrk="1" fontAlgn="auto" hangingPunct="1">
              <a:lnSpc>
                <a:spcPts val="2800"/>
              </a:lnSpc>
              <a:spcBef>
                <a:spcPts val="0"/>
              </a:spcBef>
              <a:spcAft>
                <a:spcPts val="0"/>
              </a:spcAft>
            </a:pPr>
            <a:r>
              <a:rPr lang="en-US" altLang="zh-CN" sz="1600" dirty="0">
                <a:ea typeface="宋体" pitchFamily="2" charset="-122"/>
                <a:cs typeface="Arial" pitchFamily="34" charset="0"/>
              </a:rPr>
              <a:t> </a:t>
            </a:r>
            <a:r>
              <a:rPr lang="en-US" altLang="zh-CN" sz="1600" dirty="0" smtClean="0">
                <a:ea typeface="宋体" pitchFamily="2" charset="-122"/>
                <a:cs typeface="Arial" pitchFamily="34" charset="0"/>
              </a:rPr>
              <a:t>   </a:t>
            </a:r>
            <a:r>
              <a:rPr lang="zh-CN" altLang="en-US" sz="1600" dirty="0" smtClean="0">
                <a:ea typeface="宋体" pitchFamily="2" charset="-122"/>
                <a:cs typeface="Arial" pitchFamily="34" charset="0"/>
              </a:rPr>
              <a:t>（灭活步骤已完成；可以储存或运输或测定）</a:t>
            </a:r>
            <a:endParaRPr lang="de-DE" sz="1600" dirty="0">
              <a:ea typeface="宋体" pitchFamily="2" charset="-122"/>
              <a:cs typeface="Arial" pitchFamily="34" charset="0"/>
            </a:endParaRPr>
          </a:p>
          <a:p>
            <a:pPr marL="285750" indent="-285750" defTabSz="457200" eaLnBrk="1" fontAlgn="auto" hangingPunct="1">
              <a:lnSpc>
                <a:spcPts val="2800"/>
              </a:lnSpc>
              <a:spcBef>
                <a:spcPts val="0"/>
              </a:spcBef>
              <a:spcAft>
                <a:spcPts val="0"/>
              </a:spcAft>
              <a:buFontTx/>
              <a:buChar char="-"/>
            </a:pPr>
            <a:r>
              <a:rPr lang="zh-CN" altLang="en-US" sz="1600" dirty="0" smtClean="0">
                <a:ea typeface="宋体" pitchFamily="2" charset="-122"/>
                <a:cs typeface="Arial" pitchFamily="34" charset="0"/>
              </a:rPr>
              <a:t>加入适量（</a:t>
            </a:r>
            <a:r>
              <a:rPr lang="en-US" altLang="zh-CN" sz="1600" dirty="0" smtClean="0">
                <a:ea typeface="宋体" pitchFamily="2" charset="-122"/>
                <a:cs typeface="Arial" pitchFamily="34" charset="0"/>
              </a:rPr>
              <a:t>10-50</a:t>
            </a:r>
            <a:r>
              <a:rPr lang="en-US" altLang="zh-CN" sz="1600" dirty="0" smtClean="0">
                <a:latin typeface="Symbol" pitchFamily="18" charset="2"/>
              </a:rPr>
              <a:t>m</a:t>
            </a:r>
            <a:r>
              <a:rPr lang="en-US" altLang="zh-CN" sz="1600" dirty="0" smtClean="0"/>
              <a:t>L</a:t>
            </a:r>
            <a:r>
              <a:rPr lang="zh-CN" altLang="en-US" sz="1600" dirty="0" smtClean="0"/>
              <a:t>）</a:t>
            </a:r>
            <a:r>
              <a:rPr lang="en-US" altLang="zh-CN" sz="1600" dirty="0" smtClean="0">
                <a:ea typeface="宋体" pitchFamily="2" charset="-122"/>
                <a:cs typeface="Arial" pitchFamily="34" charset="0"/>
              </a:rPr>
              <a:t> </a:t>
            </a:r>
            <a:r>
              <a:rPr lang="de-DE" sz="1600" dirty="0" smtClean="0">
                <a:ea typeface="宋体" pitchFamily="2" charset="-122"/>
                <a:cs typeface="Arial" pitchFamily="34" charset="0"/>
              </a:rPr>
              <a:t>70%</a:t>
            </a:r>
            <a:r>
              <a:rPr lang="zh-CN" altLang="en-US" sz="1600" dirty="0" smtClean="0">
                <a:ea typeface="宋体" pitchFamily="2" charset="-122"/>
                <a:cs typeface="Arial" pitchFamily="34" charset="0"/>
              </a:rPr>
              <a:t>甲酸</a:t>
            </a:r>
            <a:r>
              <a:rPr lang="zh-CN" altLang="en-US" sz="1600" dirty="0">
                <a:ea typeface="宋体" pitchFamily="2" charset="-122"/>
                <a:cs typeface="Arial" pitchFamily="34" charset="0"/>
              </a:rPr>
              <a:t>溶液，混</a:t>
            </a:r>
            <a:r>
              <a:rPr lang="zh-CN" altLang="en-US" sz="1600" dirty="0" smtClean="0">
                <a:ea typeface="宋体" pitchFamily="2" charset="-122"/>
                <a:cs typeface="Arial" pitchFamily="34" charset="0"/>
              </a:rPr>
              <a:t>匀</a:t>
            </a:r>
            <a:endParaRPr lang="en-US" altLang="zh-CN" sz="1600" dirty="0" smtClean="0">
              <a:ea typeface="宋体" pitchFamily="2" charset="-122"/>
              <a:cs typeface="Arial" pitchFamily="34" charset="0"/>
            </a:endParaRPr>
          </a:p>
          <a:p>
            <a:pPr marL="285750" indent="-285750" defTabSz="457200" eaLnBrk="1" fontAlgn="auto" hangingPunct="1">
              <a:lnSpc>
                <a:spcPts val="2800"/>
              </a:lnSpc>
              <a:spcBef>
                <a:spcPts val="0"/>
              </a:spcBef>
              <a:spcAft>
                <a:spcPts val="0"/>
              </a:spcAft>
              <a:buFontTx/>
              <a:buChar char="-"/>
            </a:pPr>
            <a:r>
              <a:rPr lang="zh-CN" altLang="en-US" sz="1600" dirty="0" smtClean="0">
                <a:ea typeface="宋体" pitchFamily="2" charset="-122"/>
                <a:cs typeface="Arial" pitchFamily="34" charset="0"/>
              </a:rPr>
              <a:t>再加入适量（</a:t>
            </a:r>
            <a:r>
              <a:rPr lang="en-US" altLang="zh-CN" sz="1600" dirty="0" smtClean="0">
                <a:ea typeface="宋体" pitchFamily="2" charset="-122"/>
                <a:cs typeface="Arial" pitchFamily="34" charset="0"/>
              </a:rPr>
              <a:t>10-50</a:t>
            </a:r>
            <a:r>
              <a:rPr lang="en-US" altLang="zh-CN" sz="1600" dirty="0" smtClean="0"/>
              <a:t> </a:t>
            </a:r>
            <a:r>
              <a:rPr lang="en-US" altLang="zh-CN" sz="1600" dirty="0" smtClean="0">
                <a:latin typeface="Symbol" pitchFamily="18" charset="2"/>
              </a:rPr>
              <a:t>m</a:t>
            </a:r>
            <a:r>
              <a:rPr lang="en-US" altLang="zh-CN" sz="1600" dirty="0" smtClean="0"/>
              <a:t>L</a:t>
            </a:r>
            <a:r>
              <a:rPr lang="zh-CN" altLang="en-US" sz="1600" dirty="0" smtClean="0"/>
              <a:t>）</a:t>
            </a:r>
            <a:r>
              <a:rPr lang="zh-CN" altLang="en-US" sz="1600" dirty="0" smtClean="0">
                <a:ea typeface="宋体" pitchFamily="2" charset="-122"/>
                <a:cs typeface="Arial" pitchFamily="34" charset="0"/>
              </a:rPr>
              <a:t>乙腈，混</a:t>
            </a:r>
            <a:r>
              <a:rPr lang="zh-CN" altLang="en-US" sz="1600" dirty="0">
                <a:ea typeface="宋体" pitchFamily="2" charset="-122"/>
                <a:cs typeface="Arial" pitchFamily="34" charset="0"/>
              </a:rPr>
              <a:t>匀，</a:t>
            </a:r>
            <a:r>
              <a:rPr lang="zh-CN" altLang="en-US" sz="1600" dirty="0" smtClean="0">
                <a:ea typeface="宋体" pitchFamily="2" charset="-122"/>
                <a:cs typeface="Arial" pitchFamily="34" charset="0"/>
              </a:rPr>
              <a:t>离心</a:t>
            </a:r>
            <a:endParaRPr lang="en-US" altLang="zh-CN" sz="1600" dirty="0" smtClean="0">
              <a:ea typeface="宋体" pitchFamily="2" charset="-122"/>
              <a:cs typeface="Arial" pitchFamily="34" charset="0"/>
            </a:endParaRPr>
          </a:p>
          <a:p>
            <a:pPr marL="285750" indent="-285750" defTabSz="457200" eaLnBrk="1" fontAlgn="auto" hangingPunct="1">
              <a:lnSpc>
                <a:spcPts val="2800"/>
              </a:lnSpc>
              <a:spcBef>
                <a:spcPts val="0"/>
              </a:spcBef>
              <a:spcAft>
                <a:spcPts val="0"/>
              </a:spcAft>
              <a:buFontTx/>
              <a:buChar char="-"/>
            </a:pPr>
            <a:r>
              <a:rPr lang="zh-CN" altLang="en-US" sz="1600" b="1" dirty="0" smtClean="0">
                <a:solidFill>
                  <a:srgbClr val="FF0000"/>
                </a:solidFill>
                <a:ea typeface="宋体" pitchFamily="2" charset="-122"/>
                <a:cs typeface="Arial" pitchFamily="34" charset="0"/>
              </a:rPr>
              <a:t>取</a:t>
            </a:r>
            <a:r>
              <a:rPr lang="en-US" altLang="zh-CN" sz="1600" b="1" dirty="0">
                <a:solidFill>
                  <a:srgbClr val="FF0000"/>
                </a:solidFill>
              </a:rPr>
              <a:t>1</a:t>
            </a:r>
            <a:r>
              <a:rPr lang="en-US" altLang="zh-CN" sz="1600" b="1" dirty="0">
                <a:solidFill>
                  <a:srgbClr val="FF0000"/>
                </a:solidFill>
                <a:latin typeface="Symbol" pitchFamily="18" charset="2"/>
              </a:rPr>
              <a:t>m</a:t>
            </a:r>
            <a:r>
              <a:rPr lang="en-US" altLang="zh-CN" sz="1600" b="1" dirty="0">
                <a:solidFill>
                  <a:srgbClr val="FF0000"/>
                </a:solidFill>
              </a:rPr>
              <a:t>L</a:t>
            </a:r>
            <a:r>
              <a:rPr lang="zh-CN" altLang="en-US" sz="1600" b="1" dirty="0">
                <a:solidFill>
                  <a:srgbClr val="FF0000"/>
                </a:solidFill>
                <a:ea typeface="宋体" pitchFamily="2" charset="-122"/>
                <a:cs typeface="Arial" pitchFamily="34" charset="0"/>
              </a:rPr>
              <a:t>上</a:t>
            </a:r>
            <a:r>
              <a:rPr lang="zh-CN" altLang="en-US" sz="1600" b="1" dirty="0" smtClean="0">
                <a:solidFill>
                  <a:srgbClr val="FF0000"/>
                </a:solidFill>
                <a:ea typeface="宋体" pitchFamily="2" charset="-122"/>
                <a:cs typeface="Arial" pitchFamily="34" charset="0"/>
              </a:rPr>
              <a:t>清在</a:t>
            </a:r>
            <a:r>
              <a:rPr lang="en-US" altLang="zh-CN" sz="1600" b="1" dirty="0" smtClean="0">
                <a:solidFill>
                  <a:srgbClr val="FF0000"/>
                </a:solidFill>
                <a:ea typeface="宋体" pitchFamily="2" charset="-122"/>
                <a:cs typeface="Arial" pitchFamily="34" charset="0"/>
              </a:rPr>
              <a:t>MALDI</a:t>
            </a:r>
            <a:r>
              <a:rPr lang="zh-CN" altLang="en-US" sz="1600" b="1" dirty="0" smtClean="0">
                <a:solidFill>
                  <a:srgbClr val="FF0000"/>
                </a:solidFill>
                <a:ea typeface="宋体" pitchFamily="2" charset="-122"/>
                <a:cs typeface="Arial" pitchFamily="34" charset="0"/>
              </a:rPr>
              <a:t>靶板上点样</a:t>
            </a:r>
            <a:r>
              <a:rPr lang="de-DE" sz="1600" b="1" dirty="0" smtClean="0">
                <a:solidFill>
                  <a:srgbClr val="FF0000"/>
                </a:solidFill>
                <a:ea typeface="宋体" pitchFamily="2" charset="-122"/>
                <a:cs typeface="Arial" pitchFamily="34" charset="0"/>
              </a:rPr>
              <a:t>  </a:t>
            </a:r>
            <a:r>
              <a:rPr lang="de-DE" sz="1600" b="1" dirty="0" smtClean="0">
                <a:solidFill>
                  <a:srgbClr val="FF0000"/>
                </a:solidFill>
                <a:ea typeface="宋体" pitchFamily="2" charset="-122"/>
                <a:cs typeface="Arial" pitchFamily="34" charset="0"/>
                <a:sym typeface="Wingdings" pitchFamily="2" charset="2"/>
              </a:rPr>
              <a:t></a:t>
            </a:r>
            <a:r>
              <a:rPr lang="zh-CN" altLang="en-US" sz="1600" b="1" dirty="0">
                <a:solidFill>
                  <a:srgbClr val="FF0000"/>
                </a:solidFill>
                <a:ea typeface="宋体" pitchFamily="2" charset="-122"/>
                <a:cs typeface="Arial" pitchFamily="34" charset="0"/>
                <a:sym typeface="Wingdings" pitchFamily="2" charset="2"/>
              </a:rPr>
              <a:t>晾干</a:t>
            </a:r>
            <a:r>
              <a:rPr lang="de-DE" sz="1600" b="1" dirty="0">
                <a:solidFill>
                  <a:srgbClr val="FF0000"/>
                </a:solidFill>
                <a:ea typeface="宋体" pitchFamily="2" charset="-122"/>
                <a:cs typeface="Arial" pitchFamily="34" charset="0"/>
                <a:sym typeface="Wingdings" pitchFamily="2" charset="2"/>
              </a:rPr>
              <a:t> </a:t>
            </a:r>
            <a:r>
              <a:rPr lang="zh-CN" altLang="en-US" sz="1600" b="1" dirty="0" smtClean="0">
                <a:solidFill>
                  <a:srgbClr val="FF0000"/>
                </a:solidFill>
                <a:ea typeface="宋体" pitchFamily="2" charset="-122"/>
                <a:cs typeface="Arial" pitchFamily="34" charset="0"/>
                <a:sym typeface="Wingdings" pitchFamily="2" charset="2"/>
              </a:rPr>
              <a:t>添加</a:t>
            </a:r>
            <a:r>
              <a:rPr lang="en-US" altLang="zh-CN" sz="1600" b="1" dirty="0">
                <a:solidFill>
                  <a:srgbClr val="FF0000"/>
                </a:solidFill>
              </a:rPr>
              <a:t>1</a:t>
            </a:r>
            <a:r>
              <a:rPr lang="en-US" altLang="zh-CN" sz="1600" b="1" dirty="0">
                <a:solidFill>
                  <a:srgbClr val="FF0000"/>
                </a:solidFill>
                <a:latin typeface="Symbol" pitchFamily="18" charset="2"/>
              </a:rPr>
              <a:t>m</a:t>
            </a:r>
            <a:r>
              <a:rPr lang="en-US" altLang="zh-CN" sz="1600" b="1" dirty="0">
                <a:solidFill>
                  <a:srgbClr val="FF0000"/>
                </a:solidFill>
              </a:rPr>
              <a:t>L</a:t>
            </a:r>
            <a:r>
              <a:rPr lang="zh-CN" altLang="en-US" sz="1600" b="1" dirty="0" smtClean="0">
                <a:solidFill>
                  <a:srgbClr val="FF0000"/>
                </a:solidFill>
                <a:ea typeface="宋体" pitchFamily="2" charset="-122"/>
                <a:cs typeface="Arial" pitchFamily="34" charset="0"/>
                <a:sym typeface="Wingdings" pitchFamily="2" charset="2"/>
              </a:rPr>
              <a:t>基质</a:t>
            </a:r>
            <a:r>
              <a:rPr lang="de-DE" sz="1600" b="1" dirty="0" smtClean="0">
                <a:solidFill>
                  <a:srgbClr val="FF0000"/>
                </a:solidFill>
                <a:ea typeface="宋体" pitchFamily="2" charset="-122"/>
                <a:cs typeface="Arial" pitchFamily="34" charset="0"/>
                <a:sym typeface="Wingdings" pitchFamily="2" charset="2"/>
              </a:rPr>
              <a:t> </a:t>
            </a:r>
            <a:r>
              <a:rPr lang="de-DE" sz="1600" b="1" dirty="0">
                <a:solidFill>
                  <a:srgbClr val="FF0000"/>
                </a:solidFill>
                <a:ea typeface="宋体" pitchFamily="2" charset="-122"/>
                <a:cs typeface="Arial" pitchFamily="34" charset="0"/>
                <a:sym typeface="Wingdings" pitchFamily="2" charset="2"/>
              </a:rPr>
              <a:t> </a:t>
            </a:r>
            <a:r>
              <a:rPr lang="zh-CN" altLang="en-US" sz="1600" b="1" dirty="0" smtClean="0">
                <a:solidFill>
                  <a:srgbClr val="FF0000"/>
                </a:solidFill>
                <a:ea typeface="宋体" pitchFamily="2" charset="-122"/>
                <a:cs typeface="Arial" pitchFamily="34" charset="0"/>
                <a:sym typeface="Wingdings" pitchFamily="2" charset="2"/>
              </a:rPr>
              <a:t>晾干</a:t>
            </a:r>
            <a:r>
              <a:rPr lang="de-DE" sz="1600" b="1" dirty="0" smtClean="0">
                <a:solidFill>
                  <a:srgbClr val="FF0000"/>
                </a:solidFill>
                <a:ea typeface="宋体" pitchFamily="2" charset="-122"/>
                <a:cs typeface="Arial" pitchFamily="34" charset="0"/>
                <a:sym typeface="Wingdings" pitchFamily="2" charset="2"/>
              </a:rPr>
              <a:t> </a:t>
            </a:r>
            <a:r>
              <a:rPr lang="de-DE" sz="1600" b="1" dirty="0">
                <a:solidFill>
                  <a:srgbClr val="FF0000"/>
                </a:solidFill>
                <a:ea typeface="宋体" pitchFamily="2" charset="-122"/>
                <a:cs typeface="Arial" pitchFamily="34" charset="0"/>
                <a:sym typeface="Wingdings" pitchFamily="2" charset="2"/>
              </a:rPr>
              <a:t> </a:t>
            </a:r>
            <a:r>
              <a:rPr lang="en-US" altLang="zh-CN" sz="1600" b="1" dirty="0" smtClean="0">
                <a:solidFill>
                  <a:srgbClr val="FF0000"/>
                </a:solidFill>
                <a:ea typeface="宋体" pitchFamily="2" charset="-122"/>
                <a:cs typeface="Arial" pitchFamily="34" charset="0"/>
                <a:sym typeface="Wingdings" pitchFamily="2" charset="2"/>
              </a:rPr>
              <a:t>MALDI-TOF</a:t>
            </a:r>
            <a:r>
              <a:rPr lang="zh-CN" altLang="en-US" sz="1600" b="1" dirty="0" smtClean="0">
                <a:solidFill>
                  <a:srgbClr val="FF0000"/>
                </a:solidFill>
                <a:ea typeface="宋体" pitchFamily="2" charset="-122"/>
                <a:cs typeface="Arial" pitchFamily="34" charset="0"/>
                <a:sym typeface="Wingdings" pitchFamily="2" charset="2"/>
              </a:rPr>
              <a:t>分析测定</a:t>
            </a:r>
            <a:endParaRPr lang="de-DE" sz="1600" b="1" dirty="0">
              <a:solidFill>
                <a:srgbClr val="FF0000"/>
              </a:solidFill>
              <a:ea typeface="宋体" pitchFamily="2" charset="-122"/>
              <a:cs typeface="Arial" pitchFamily="34" charset="0"/>
            </a:endParaRPr>
          </a:p>
        </p:txBody>
      </p:sp>
      <p:pic>
        <p:nvPicPr>
          <p:cNvPr id="27" name="Picture 6"/>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470065" y="3059969"/>
            <a:ext cx="381000" cy="712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9" name="Picture 8"/>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643099" y="3059969"/>
            <a:ext cx="381000" cy="712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 name="Picture 9"/>
          <p:cNvPicPr>
            <a:picLocks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250865" y="3059969"/>
            <a:ext cx="381000" cy="712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1" name="Picture 10"/>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22299" y="3059969"/>
            <a:ext cx="381000" cy="712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2" name="Picture 11"/>
          <p:cNvPicPr>
            <a:picLocks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803565" y="3040917"/>
            <a:ext cx="381000" cy="712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3" name="AutoShape 13"/>
          <p:cNvSpPr>
            <a:spLocks/>
          </p:cNvSpPr>
          <p:nvPr/>
        </p:nvSpPr>
        <p:spPr bwMode="auto">
          <a:xfrm rot="10800000" flipH="1">
            <a:off x="10803565" y="2583662"/>
            <a:ext cx="381000" cy="428677"/>
          </a:xfrm>
          <a:custGeom>
            <a:avLst/>
            <a:gdLst>
              <a:gd name="T0" fmla="*/ 0 w 21600"/>
              <a:gd name="T1" fmla="*/ 2147483647 h 21600"/>
              <a:gd name="T2" fmla="*/ 2147483647 w 21600"/>
              <a:gd name="T3" fmla="*/ 2147483647 h 21600"/>
              <a:gd name="T4" fmla="*/ 2147483647 w 21600"/>
              <a:gd name="T5" fmla="*/ 0 h 21600"/>
              <a:gd name="T6" fmla="*/ 2147483647 w 21600"/>
              <a:gd name="T7" fmla="*/ 0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0 w 21600"/>
              <a:gd name="T17" fmla="*/ 2147483647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14400"/>
                </a:moveTo>
                <a:lnTo>
                  <a:pt x="5400" y="14400"/>
                </a:lnTo>
                <a:lnTo>
                  <a:pt x="5400" y="0"/>
                </a:lnTo>
                <a:lnTo>
                  <a:pt x="16200" y="0"/>
                </a:lnTo>
                <a:lnTo>
                  <a:pt x="16200" y="14400"/>
                </a:lnTo>
                <a:lnTo>
                  <a:pt x="21600" y="14400"/>
                </a:lnTo>
                <a:lnTo>
                  <a:pt x="10800" y="21600"/>
                </a:lnTo>
                <a:lnTo>
                  <a:pt x="0" y="14400"/>
                </a:lnTo>
                <a:close/>
                <a:moveTo>
                  <a:pt x="0" y="14400"/>
                </a:moveTo>
              </a:path>
            </a:pathLst>
          </a:custGeom>
          <a:solidFill>
            <a:schemeClr val="accent1"/>
          </a:solidFill>
          <a:ln w="25400">
            <a:solidFill>
              <a:srgbClr val="98A0A1"/>
            </a:solidFill>
            <a:miter lim="800000"/>
            <a:headEnd/>
            <a:tailEnd/>
          </a:ln>
        </p:spPr>
        <p:txBody>
          <a:bodyPr lIns="0" tIns="0" rIns="0" bIns="0"/>
          <a:lstStyle/>
          <a:p>
            <a:pPr defTabSz="457200" fontAlgn="auto">
              <a:spcBef>
                <a:spcPts val="0"/>
              </a:spcBef>
              <a:spcAft>
                <a:spcPts val="0"/>
              </a:spcAft>
            </a:pPr>
            <a:endParaRPr lang="de-DE">
              <a:solidFill>
                <a:srgbClr val="000000"/>
              </a:solidFill>
              <a:cs typeface="Arial" pitchFamily="34" charset="0"/>
            </a:endParaRPr>
          </a:p>
        </p:txBody>
      </p:sp>
      <p:sp>
        <p:nvSpPr>
          <p:cNvPr id="34" name="Freeform 14"/>
          <p:cNvSpPr>
            <a:spLocks/>
          </p:cNvSpPr>
          <p:nvPr/>
        </p:nvSpPr>
        <p:spPr bwMode="auto">
          <a:xfrm rot="5400000">
            <a:off x="8123500" y="1187726"/>
            <a:ext cx="285785" cy="5492915"/>
          </a:xfrm>
          <a:custGeom>
            <a:avLst/>
            <a:gdLst>
              <a:gd name="T0" fmla="*/ 0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w 21600"/>
              <a:gd name="T13" fmla="*/ 2147483647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cubicBezTo>
                  <a:pt x="5965" y="0"/>
                  <a:pt x="10800" y="56"/>
                  <a:pt x="10800" y="126"/>
                </a:cubicBezTo>
                <a:lnTo>
                  <a:pt x="10800" y="10674"/>
                </a:lnTo>
                <a:cubicBezTo>
                  <a:pt x="10800" y="10744"/>
                  <a:pt x="15635" y="10800"/>
                  <a:pt x="21600" y="10800"/>
                </a:cubicBezTo>
                <a:cubicBezTo>
                  <a:pt x="15635" y="10800"/>
                  <a:pt x="10800" y="10856"/>
                  <a:pt x="10800" y="10926"/>
                </a:cubicBezTo>
                <a:lnTo>
                  <a:pt x="10800" y="21474"/>
                </a:lnTo>
                <a:cubicBezTo>
                  <a:pt x="10800" y="21544"/>
                  <a:pt x="5965" y="21600"/>
                  <a:pt x="0" y="21600"/>
                </a:cubicBezTo>
              </a:path>
            </a:pathLst>
          </a:custGeom>
          <a:noFill/>
          <a:ln w="38100" cap="flat">
            <a:solidFill>
              <a:srgbClr val="CAD5D7"/>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pPr defTabSz="457200" fontAlgn="auto">
              <a:spcBef>
                <a:spcPts val="0"/>
              </a:spcBef>
              <a:spcAft>
                <a:spcPts val="0"/>
              </a:spcAft>
            </a:pPr>
            <a:endParaRPr lang="de-DE">
              <a:solidFill>
                <a:srgbClr val="000000"/>
              </a:solidFill>
              <a:cs typeface="Arial" pitchFamily="34" charset="0"/>
            </a:endParaRPr>
          </a:p>
        </p:txBody>
      </p:sp>
      <p:sp>
        <p:nvSpPr>
          <p:cNvPr id="35" name="AutoShape 16"/>
          <p:cNvSpPr>
            <a:spLocks/>
          </p:cNvSpPr>
          <p:nvPr/>
        </p:nvSpPr>
        <p:spPr bwMode="auto">
          <a:xfrm>
            <a:off x="3798299" y="2602714"/>
            <a:ext cx="2133600" cy="457256"/>
          </a:xfrm>
          <a:prstGeom prst="curvedDownArrow">
            <a:avLst>
              <a:gd name="adj1" fmla="val 70000"/>
              <a:gd name="adj2" fmla="val 140000"/>
              <a:gd name="adj3" fmla="val 33333"/>
            </a:avLst>
          </a:prstGeom>
          <a:solidFill>
            <a:schemeClr val="accent1"/>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defTabSz="457200" fontAlgn="auto">
              <a:spcBef>
                <a:spcPts val="0"/>
              </a:spcBef>
              <a:spcAft>
                <a:spcPts val="0"/>
              </a:spcAft>
            </a:pPr>
            <a:endParaRPr lang="de-DE">
              <a:solidFill>
                <a:srgbClr val="000000"/>
              </a:solidFill>
              <a:cs typeface="Arial" pitchFamily="34" charset="0"/>
            </a:endParaRPr>
          </a:p>
        </p:txBody>
      </p:sp>
      <p:sp>
        <p:nvSpPr>
          <p:cNvPr id="36" name="Text Box 17"/>
          <p:cNvSpPr txBox="1">
            <a:spLocks/>
          </p:cNvSpPr>
          <p:nvPr/>
        </p:nvSpPr>
        <p:spPr bwMode="auto">
          <a:xfrm>
            <a:off x="4280899" y="2057400"/>
            <a:ext cx="1219200" cy="2975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7200" eaLnBrk="1" fontAlgn="auto" hangingPunct="1">
              <a:lnSpc>
                <a:spcPts val="1600"/>
              </a:lnSpc>
              <a:spcBef>
                <a:spcPct val="50000"/>
              </a:spcBef>
              <a:spcAft>
                <a:spcPts val="0"/>
              </a:spcAft>
            </a:pPr>
            <a:r>
              <a:rPr lang="zh-CN" altLang="en-US" sz="1200" dirty="0" smtClean="0">
                <a:solidFill>
                  <a:srgbClr val="000000"/>
                </a:solidFill>
                <a:ea typeface="宋体" pitchFamily="2" charset="-122"/>
                <a:cs typeface="Arial" pitchFamily="34" charset="0"/>
                <a:sym typeface="Verdana" pitchFamily="34" charset="0"/>
              </a:rPr>
              <a:t>取微生物样本</a:t>
            </a:r>
            <a:endParaRPr lang="en-US" sz="1200" dirty="0">
              <a:solidFill>
                <a:srgbClr val="000000"/>
              </a:solidFill>
              <a:ea typeface="宋体" pitchFamily="2" charset="-122"/>
              <a:cs typeface="Arial" pitchFamily="34" charset="0"/>
              <a:sym typeface="Verdana" pitchFamily="34" charset="0"/>
            </a:endParaRPr>
          </a:p>
        </p:txBody>
      </p:sp>
      <p:sp>
        <p:nvSpPr>
          <p:cNvPr id="38" name="Text Box 19"/>
          <p:cNvSpPr txBox="1">
            <a:spLocks/>
          </p:cNvSpPr>
          <p:nvPr/>
        </p:nvSpPr>
        <p:spPr bwMode="auto">
          <a:xfrm>
            <a:off x="5711957" y="1916832"/>
            <a:ext cx="2016225" cy="5027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lvl="0" algn="ctr" defTabSz="457200" eaLnBrk="1" fontAlgn="auto" hangingPunct="1">
              <a:lnSpc>
                <a:spcPts val="1600"/>
              </a:lnSpc>
              <a:spcBef>
                <a:spcPts val="0"/>
              </a:spcBef>
              <a:spcAft>
                <a:spcPts val="0"/>
              </a:spcAft>
            </a:pPr>
            <a:r>
              <a:rPr lang="en-US" altLang="zh-CN" sz="1200" dirty="0" smtClean="0">
                <a:solidFill>
                  <a:srgbClr val="000000"/>
                </a:solidFill>
                <a:ea typeface="宋体" pitchFamily="2" charset="-122"/>
                <a:cs typeface="Arial" pitchFamily="34" charset="0"/>
              </a:rPr>
              <a:t>300uL </a:t>
            </a:r>
            <a:r>
              <a:rPr lang="zh-CN" altLang="en-US" sz="1200" dirty="0" smtClean="0">
                <a:solidFill>
                  <a:srgbClr val="000000"/>
                </a:solidFill>
                <a:ea typeface="宋体" pitchFamily="2" charset="-122"/>
                <a:cs typeface="Arial" pitchFamily="34" charset="0"/>
              </a:rPr>
              <a:t>水，混匀</a:t>
            </a:r>
            <a:r>
              <a:rPr lang="en-US" altLang="zh-CN" sz="1200" dirty="0" smtClean="0">
                <a:solidFill>
                  <a:srgbClr val="000000"/>
                </a:solidFill>
                <a:ea typeface="宋体" pitchFamily="2" charset="-122"/>
                <a:cs typeface="Arial" pitchFamily="34" charset="0"/>
              </a:rPr>
              <a:t>900uL </a:t>
            </a:r>
            <a:r>
              <a:rPr lang="zh-CN" altLang="en-US" sz="1200" dirty="0" smtClean="0">
                <a:solidFill>
                  <a:srgbClr val="000000"/>
                </a:solidFill>
                <a:ea typeface="宋体" pitchFamily="2" charset="-122"/>
                <a:cs typeface="Arial" pitchFamily="34" charset="0"/>
              </a:rPr>
              <a:t>乙醇，灭活</a:t>
            </a:r>
            <a:endParaRPr lang="de-DE" sz="1200" dirty="0">
              <a:solidFill>
                <a:srgbClr val="000000"/>
              </a:solidFill>
              <a:ea typeface="宋体" pitchFamily="2" charset="-122"/>
              <a:cs typeface="Arial" pitchFamily="34" charset="0"/>
            </a:endParaRPr>
          </a:p>
        </p:txBody>
      </p:sp>
      <p:sp>
        <p:nvSpPr>
          <p:cNvPr id="39" name="AutoShape 20"/>
          <p:cNvSpPr>
            <a:spLocks/>
          </p:cNvSpPr>
          <p:nvPr/>
        </p:nvSpPr>
        <p:spPr bwMode="auto">
          <a:xfrm>
            <a:off x="6643099" y="2450296"/>
            <a:ext cx="406400" cy="533465"/>
          </a:xfrm>
          <a:prstGeom prst="downArrow">
            <a:avLst>
              <a:gd name="adj1" fmla="val 50000"/>
              <a:gd name="adj2" fmla="val 43750"/>
            </a:avLst>
          </a:prstGeom>
          <a:solidFill>
            <a:schemeClr val="accent1"/>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defTabSz="457200" fontAlgn="auto">
              <a:spcBef>
                <a:spcPts val="0"/>
              </a:spcBef>
              <a:spcAft>
                <a:spcPts val="0"/>
              </a:spcAft>
            </a:pPr>
            <a:endParaRPr lang="de-DE">
              <a:solidFill>
                <a:srgbClr val="000000"/>
              </a:solidFill>
              <a:cs typeface="Arial" pitchFamily="34" charset="0"/>
            </a:endParaRPr>
          </a:p>
        </p:txBody>
      </p:sp>
      <p:sp>
        <p:nvSpPr>
          <p:cNvPr id="40" name="Text Box 21"/>
          <p:cNvSpPr txBox="1">
            <a:spLocks/>
          </p:cNvSpPr>
          <p:nvPr/>
        </p:nvSpPr>
        <p:spPr bwMode="auto">
          <a:xfrm>
            <a:off x="7430452" y="1883576"/>
            <a:ext cx="1524000" cy="5027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7200" eaLnBrk="1" fontAlgn="auto" hangingPunct="1">
              <a:lnSpc>
                <a:spcPts val="1600"/>
              </a:lnSpc>
              <a:spcBef>
                <a:spcPts val="0"/>
              </a:spcBef>
              <a:spcAft>
                <a:spcPts val="0"/>
              </a:spcAft>
            </a:pPr>
            <a:r>
              <a:rPr lang="zh-CN" altLang="en-US" sz="1200" dirty="0" smtClean="0">
                <a:solidFill>
                  <a:srgbClr val="000000"/>
                </a:solidFill>
                <a:ea typeface="宋体" pitchFamily="2" charset="-122"/>
                <a:cs typeface="Arial" pitchFamily="34" charset="0"/>
                <a:sym typeface="Verdana" pitchFamily="34" charset="0"/>
              </a:rPr>
              <a:t>弃去上清液</a:t>
            </a:r>
            <a:endParaRPr lang="en-US" altLang="zh-CN" sz="1200" dirty="0" smtClean="0">
              <a:solidFill>
                <a:srgbClr val="000000"/>
              </a:solidFill>
              <a:ea typeface="宋体" pitchFamily="2" charset="-122"/>
              <a:cs typeface="Arial" pitchFamily="34" charset="0"/>
              <a:sym typeface="Verdana" pitchFamily="34" charset="0"/>
            </a:endParaRPr>
          </a:p>
          <a:p>
            <a:pPr algn="ctr" defTabSz="457200" eaLnBrk="1" fontAlgn="auto" hangingPunct="1">
              <a:lnSpc>
                <a:spcPts val="1600"/>
              </a:lnSpc>
              <a:spcBef>
                <a:spcPts val="0"/>
              </a:spcBef>
              <a:spcAft>
                <a:spcPts val="0"/>
              </a:spcAft>
            </a:pPr>
            <a:r>
              <a:rPr lang="zh-CN" altLang="en-US" sz="1200" dirty="0" smtClean="0">
                <a:solidFill>
                  <a:srgbClr val="000000"/>
                </a:solidFill>
                <a:ea typeface="宋体" pitchFamily="2" charset="-122"/>
                <a:cs typeface="Arial" pitchFamily="34" charset="0"/>
                <a:sym typeface="Verdana" pitchFamily="34" charset="0"/>
              </a:rPr>
              <a:t>留取沉淀</a:t>
            </a:r>
            <a:endParaRPr lang="en-US" sz="1200" dirty="0">
              <a:solidFill>
                <a:srgbClr val="000000"/>
              </a:solidFill>
              <a:ea typeface="宋体" pitchFamily="2" charset="-122"/>
              <a:cs typeface="Arial" pitchFamily="34" charset="0"/>
              <a:sym typeface="Verdana" pitchFamily="34" charset="0"/>
            </a:endParaRPr>
          </a:p>
        </p:txBody>
      </p:sp>
      <p:sp>
        <p:nvSpPr>
          <p:cNvPr id="41" name="AutoShape 22"/>
          <p:cNvSpPr>
            <a:spLocks/>
          </p:cNvSpPr>
          <p:nvPr/>
        </p:nvSpPr>
        <p:spPr bwMode="auto">
          <a:xfrm>
            <a:off x="8250865" y="2450296"/>
            <a:ext cx="304800" cy="533465"/>
          </a:xfrm>
          <a:prstGeom prst="downArrow">
            <a:avLst>
              <a:gd name="adj1" fmla="val 50000"/>
              <a:gd name="adj2" fmla="val 58333"/>
            </a:avLst>
          </a:prstGeom>
          <a:solidFill>
            <a:schemeClr val="accent1"/>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defTabSz="457200" fontAlgn="auto">
              <a:spcBef>
                <a:spcPts val="0"/>
              </a:spcBef>
              <a:spcAft>
                <a:spcPts val="0"/>
              </a:spcAft>
            </a:pPr>
            <a:endParaRPr lang="de-DE">
              <a:solidFill>
                <a:srgbClr val="000000"/>
              </a:solidFill>
              <a:cs typeface="Arial" pitchFamily="34" charset="0"/>
            </a:endParaRPr>
          </a:p>
        </p:txBody>
      </p:sp>
      <p:sp>
        <p:nvSpPr>
          <p:cNvPr id="42" name="Text Box 23"/>
          <p:cNvSpPr txBox="1">
            <a:spLocks/>
          </p:cNvSpPr>
          <p:nvPr/>
        </p:nvSpPr>
        <p:spPr bwMode="auto">
          <a:xfrm>
            <a:off x="8854117" y="1901970"/>
            <a:ext cx="1543049" cy="5027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7200" eaLnBrk="1" fontAlgn="auto" hangingPunct="1">
              <a:lnSpc>
                <a:spcPts val="1600"/>
              </a:lnSpc>
              <a:spcBef>
                <a:spcPts val="0"/>
              </a:spcBef>
              <a:spcAft>
                <a:spcPts val="0"/>
              </a:spcAft>
            </a:pPr>
            <a:r>
              <a:rPr lang="de-DE" sz="1200" dirty="0">
                <a:ea typeface="宋体" pitchFamily="2" charset="-122"/>
                <a:cs typeface="Arial" pitchFamily="34" charset="0"/>
              </a:rPr>
              <a:t>70</a:t>
            </a:r>
            <a:r>
              <a:rPr lang="de-DE" sz="1200" dirty="0" smtClean="0">
                <a:ea typeface="宋体" pitchFamily="2" charset="-122"/>
                <a:cs typeface="Arial" pitchFamily="34" charset="0"/>
              </a:rPr>
              <a:t>%</a:t>
            </a:r>
            <a:r>
              <a:rPr lang="zh-CN" altLang="en-US" sz="1200" dirty="0" smtClean="0">
                <a:ea typeface="宋体" pitchFamily="2" charset="-122"/>
                <a:cs typeface="Arial" pitchFamily="34" charset="0"/>
              </a:rPr>
              <a:t>甲酸</a:t>
            </a:r>
            <a:endParaRPr lang="en-US" altLang="zh-CN" sz="1200" dirty="0" smtClean="0">
              <a:ea typeface="宋体" pitchFamily="2" charset="-122"/>
              <a:cs typeface="Arial" pitchFamily="34" charset="0"/>
            </a:endParaRPr>
          </a:p>
          <a:p>
            <a:pPr algn="ctr" defTabSz="457200" eaLnBrk="1" fontAlgn="auto" hangingPunct="1">
              <a:lnSpc>
                <a:spcPts val="1600"/>
              </a:lnSpc>
              <a:spcBef>
                <a:spcPts val="0"/>
              </a:spcBef>
              <a:spcAft>
                <a:spcPts val="0"/>
              </a:spcAft>
            </a:pPr>
            <a:r>
              <a:rPr lang="zh-CN" altLang="en-US" sz="1200" dirty="0" smtClean="0">
                <a:ea typeface="宋体" pitchFamily="2" charset="-122"/>
                <a:cs typeface="Arial" pitchFamily="34" charset="0"/>
              </a:rPr>
              <a:t>乙腈提取</a:t>
            </a:r>
            <a:endParaRPr lang="en-US" sz="1200" b="1" dirty="0">
              <a:solidFill>
                <a:srgbClr val="000000"/>
              </a:solidFill>
              <a:ea typeface="宋体" pitchFamily="2" charset="-122"/>
              <a:cs typeface="Arial" pitchFamily="34" charset="0"/>
              <a:sym typeface="Verdana" pitchFamily="34" charset="0"/>
            </a:endParaRPr>
          </a:p>
        </p:txBody>
      </p:sp>
      <p:sp>
        <p:nvSpPr>
          <p:cNvPr id="43" name="AutoShape 24"/>
          <p:cNvSpPr>
            <a:spLocks/>
          </p:cNvSpPr>
          <p:nvPr/>
        </p:nvSpPr>
        <p:spPr bwMode="auto">
          <a:xfrm>
            <a:off x="9470065" y="2450296"/>
            <a:ext cx="304800" cy="533465"/>
          </a:xfrm>
          <a:prstGeom prst="downArrow">
            <a:avLst>
              <a:gd name="adj1" fmla="val 50000"/>
              <a:gd name="adj2" fmla="val 58333"/>
            </a:avLst>
          </a:prstGeom>
          <a:solidFill>
            <a:schemeClr val="accent1"/>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defTabSz="457200" fontAlgn="auto">
              <a:spcBef>
                <a:spcPts val="0"/>
              </a:spcBef>
              <a:spcAft>
                <a:spcPts val="0"/>
              </a:spcAft>
            </a:pPr>
            <a:endParaRPr lang="de-DE">
              <a:solidFill>
                <a:srgbClr val="000000"/>
              </a:solidFill>
              <a:cs typeface="Arial" pitchFamily="34" charset="0"/>
            </a:endParaRPr>
          </a:p>
        </p:txBody>
      </p:sp>
      <p:sp>
        <p:nvSpPr>
          <p:cNvPr id="44" name="Text Box 23"/>
          <p:cNvSpPr txBox="1">
            <a:spLocks/>
          </p:cNvSpPr>
          <p:nvPr/>
        </p:nvSpPr>
        <p:spPr bwMode="auto">
          <a:xfrm>
            <a:off x="10168302" y="1935879"/>
            <a:ext cx="1784349" cy="5027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defTabSz="457200" eaLnBrk="1" fontAlgn="auto" hangingPunct="1">
              <a:lnSpc>
                <a:spcPts val="1600"/>
              </a:lnSpc>
              <a:spcBef>
                <a:spcPts val="0"/>
              </a:spcBef>
              <a:spcAft>
                <a:spcPts val="0"/>
              </a:spcAft>
            </a:pPr>
            <a:r>
              <a:rPr lang="zh-CN" altLang="en-US" sz="1200" b="1" dirty="0">
                <a:solidFill>
                  <a:srgbClr val="C00000"/>
                </a:solidFill>
                <a:ea typeface="宋体" pitchFamily="2" charset="-122"/>
                <a:cs typeface="Arial" pitchFamily="34" charset="0"/>
                <a:sym typeface="Verdana" pitchFamily="34" charset="0"/>
              </a:rPr>
              <a:t>取</a:t>
            </a:r>
            <a:r>
              <a:rPr lang="zh-CN" altLang="en-US" sz="1200" b="1" dirty="0" smtClean="0">
                <a:solidFill>
                  <a:srgbClr val="C00000"/>
                </a:solidFill>
                <a:ea typeface="宋体" pitchFamily="2" charset="-122"/>
                <a:cs typeface="Arial" pitchFamily="34" charset="0"/>
                <a:sym typeface="Verdana" pitchFamily="34" charset="0"/>
              </a:rPr>
              <a:t>上清液</a:t>
            </a:r>
            <a:endParaRPr lang="en-US" altLang="zh-CN" sz="1200" b="1" dirty="0" smtClean="0">
              <a:solidFill>
                <a:srgbClr val="C00000"/>
              </a:solidFill>
              <a:ea typeface="宋体" pitchFamily="2" charset="-122"/>
              <a:cs typeface="Arial" pitchFamily="34" charset="0"/>
              <a:sym typeface="Verdana" pitchFamily="34" charset="0"/>
            </a:endParaRPr>
          </a:p>
          <a:p>
            <a:pPr algn="ctr" defTabSz="457200" eaLnBrk="1" fontAlgn="auto" hangingPunct="1">
              <a:lnSpc>
                <a:spcPts val="1600"/>
              </a:lnSpc>
              <a:spcBef>
                <a:spcPts val="0"/>
              </a:spcBef>
              <a:spcAft>
                <a:spcPts val="0"/>
              </a:spcAft>
            </a:pPr>
            <a:r>
              <a:rPr lang="zh-CN" altLang="en-US" sz="1200" b="1" dirty="0">
                <a:solidFill>
                  <a:srgbClr val="C00000"/>
                </a:solidFill>
                <a:ea typeface="宋体" pitchFamily="2" charset="-122"/>
                <a:cs typeface="Arial" pitchFamily="34" charset="0"/>
                <a:sym typeface="Verdana" pitchFamily="34" charset="0"/>
              </a:rPr>
              <a:t>点样</a:t>
            </a:r>
            <a:r>
              <a:rPr lang="zh-CN" altLang="en-US" sz="1200" b="1" dirty="0" smtClean="0">
                <a:solidFill>
                  <a:srgbClr val="C00000"/>
                </a:solidFill>
                <a:ea typeface="宋体" pitchFamily="2" charset="-122"/>
                <a:cs typeface="Arial" pitchFamily="34" charset="0"/>
                <a:sym typeface="Verdana" pitchFamily="34" charset="0"/>
              </a:rPr>
              <a:t>分析</a:t>
            </a:r>
            <a:endParaRPr lang="en-US" sz="1200" b="1" dirty="0">
              <a:solidFill>
                <a:srgbClr val="C00000"/>
              </a:solidFill>
              <a:ea typeface="宋体" pitchFamily="2" charset="-122"/>
              <a:cs typeface="Arial" pitchFamily="34" charset="0"/>
              <a:sym typeface="Verdana" pitchFamily="34" charset="0"/>
            </a:endParaRPr>
          </a:p>
        </p:txBody>
      </p:sp>
      <p:sp>
        <p:nvSpPr>
          <p:cNvPr id="23" name="Rectangle 22"/>
          <p:cNvSpPr/>
          <p:nvPr/>
        </p:nvSpPr>
        <p:spPr>
          <a:xfrm>
            <a:off x="527381" y="1023119"/>
            <a:ext cx="8718219" cy="400110"/>
          </a:xfrm>
          <a:prstGeom prst="rect">
            <a:avLst/>
          </a:prstGeom>
        </p:spPr>
        <p:txBody>
          <a:bodyPr wrap="square">
            <a:spAutoFit/>
          </a:bodyPr>
          <a:lstStyle/>
          <a:p>
            <a:pPr algn="ctr"/>
            <a:r>
              <a:rPr lang="zh-CN" altLang="en-US" sz="2000" b="1" dirty="0" smtClean="0">
                <a:solidFill>
                  <a:srgbClr val="FF0000"/>
                </a:solidFill>
              </a:rPr>
              <a:t>甲酸提取法</a:t>
            </a:r>
            <a:endParaRPr lang="de-DE" sz="2000" b="1" dirty="0">
              <a:solidFill>
                <a:srgbClr val="FF0000"/>
              </a:solidFill>
            </a:endParaRPr>
          </a:p>
        </p:txBody>
      </p:sp>
      <p:sp>
        <p:nvSpPr>
          <p:cNvPr id="37" name="Title 1"/>
          <p:cNvSpPr txBox="1">
            <a:spLocks/>
          </p:cNvSpPr>
          <p:nvPr/>
        </p:nvSpPr>
        <p:spPr bwMode="auto">
          <a:xfrm>
            <a:off x="711200" y="228601"/>
            <a:ext cx="8476339" cy="766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0099"/>
                </a:solidFill>
                <a:latin typeface="+mj-lt"/>
                <a:ea typeface="+mj-ea"/>
                <a:cs typeface="+mj-cs"/>
              </a:defRPr>
            </a:lvl1pPr>
            <a:lvl2pPr algn="ctr" rtl="0" eaLnBrk="0" fontAlgn="base" hangingPunct="0">
              <a:spcBef>
                <a:spcPct val="0"/>
              </a:spcBef>
              <a:spcAft>
                <a:spcPct val="0"/>
              </a:spcAft>
              <a:defRPr sz="3600" b="1">
                <a:solidFill>
                  <a:srgbClr val="000099"/>
                </a:solidFill>
                <a:latin typeface="Arial" pitchFamily="34" charset="0"/>
                <a:ea typeface="宋体" pitchFamily="2" charset="-122"/>
              </a:defRPr>
            </a:lvl2pPr>
            <a:lvl3pPr algn="ctr" rtl="0" eaLnBrk="0" fontAlgn="base" hangingPunct="0">
              <a:spcBef>
                <a:spcPct val="0"/>
              </a:spcBef>
              <a:spcAft>
                <a:spcPct val="0"/>
              </a:spcAft>
              <a:defRPr sz="3600" b="1">
                <a:solidFill>
                  <a:srgbClr val="000099"/>
                </a:solidFill>
                <a:latin typeface="Arial" pitchFamily="34" charset="0"/>
                <a:ea typeface="宋体" pitchFamily="2" charset="-122"/>
              </a:defRPr>
            </a:lvl3pPr>
            <a:lvl4pPr algn="ctr" rtl="0" eaLnBrk="0" fontAlgn="base" hangingPunct="0">
              <a:spcBef>
                <a:spcPct val="0"/>
              </a:spcBef>
              <a:spcAft>
                <a:spcPct val="0"/>
              </a:spcAft>
              <a:defRPr sz="3600" b="1">
                <a:solidFill>
                  <a:srgbClr val="000099"/>
                </a:solidFill>
                <a:latin typeface="Arial" pitchFamily="34" charset="0"/>
                <a:ea typeface="宋体" pitchFamily="2" charset="-122"/>
              </a:defRPr>
            </a:lvl4pPr>
            <a:lvl5pPr algn="ctr" rtl="0" eaLnBrk="0" fontAlgn="base" hangingPunct="0">
              <a:spcBef>
                <a:spcPct val="0"/>
              </a:spcBef>
              <a:spcAft>
                <a:spcPct val="0"/>
              </a:spcAft>
              <a:defRPr sz="3600" b="1">
                <a:solidFill>
                  <a:srgbClr val="000099"/>
                </a:solidFill>
                <a:latin typeface="Arial" pitchFamily="34" charset="0"/>
                <a:ea typeface="宋体" pitchFamily="2" charset="-122"/>
              </a:defRPr>
            </a:lvl5pPr>
            <a:lvl6pPr marL="457200" algn="ctr" rtl="0" fontAlgn="base">
              <a:spcBef>
                <a:spcPct val="0"/>
              </a:spcBef>
              <a:spcAft>
                <a:spcPct val="0"/>
              </a:spcAft>
              <a:defRPr sz="3600" b="1">
                <a:solidFill>
                  <a:srgbClr val="000099"/>
                </a:solidFill>
                <a:latin typeface="Arial" pitchFamily="34" charset="0"/>
                <a:ea typeface="宋体" pitchFamily="2" charset="-122"/>
              </a:defRPr>
            </a:lvl6pPr>
            <a:lvl7pPr marL="914400" algn="ctr" rtl="0" fontAlgn="base">
              <a:spcBef>
                <a:spcPct val="0"/>
              </a:spcBef>
              <a:spcAft>
                <a:spcPct val="0"/>
              </a:spcAft>
              <a:defRPr sz="3600" b="1">
                <a:solidFill>
                  <a:srgbClr val="000099"/>
                </a:solidFill>
                <a:latin typeface="Arial" pitchFamily="34" charset="0"/>
                <a:ea typeface="宋体" pitchFamily="2" charset="-122"/>
              </a:defRPr>
            </a:lvl7pPr>
            <a:lvl8pPr marL="1371600" algn="ctr" rtl="0" fontAlgn="base">
              <a:spcBef>
                <a:spcPct val="0"/>
              </a:spcBef>
              <a:spcAft>
                <a:spcPct val="0"/>
              </a:spcAft>
              <a:defRPr sz="3600" b="1">
                <a:solidFill>
                  <a:srgbClr val="000099"/>
                </a:solidFill>
                <a:latin typeface="Arial" pitchFamily="34" charset="0"/>
                <a:ea typeface="宋体" pitchFamily="2" charset="-122"/>
              </a:defRPr>
            </a:lvl8pPr>
            <a:lvl9pPr marL="1828800" algn="ctr" rtl="0" fontAlgn="base">
              <a:spcBef>
                <a:spcPct val="0"/>
              </a:spcBef>
              <a:spcAft>
                <a:spcPct val="0"/>
              </a:spcAft>
              <a:defRPr sz="3600" b="1">
                <a:solidFill>
                  <a:srgbClr val="000099"/>
                </a:solidFill>
                <a:latin typeface="Arial" pitchFamily="34" charset="0"/>
                <a:ea typeface="宋体" pitchFamily="2" charset="-122"/>
              </a:defRPr>
            </a:lvl9pPr>
          </a:lstStyle>
          <a:p>
            <a:r>
              <a:rPr lang="zh-CN" altLang="en-US" sz="3200" kern="0" dirty="0" smtClean="0">
                <a:latin typeface="Arial" panose="020B0604020202020204" pitchFamily="34" charset="0"/>
                <a:ea typeface="宋体" panose="02010600030101010101" pitchFamily="2" charset="-122"/>
              </a:rPr>
              <a:t>样品制备</a:t>
            </a:r>
            <a:endParaRPr lang="en-US" altLang="zh-TW" sz="3200" kern="0" dirty="0" smtClean="0">
              <a:latin typeface="Arial" panose="020B0604020202020204" pitchFamily="34" charset="0"/>
              <a:ea typeface="宋体" panose="02010600030101010101" pitchFamily="2" charset="-122"/>
            </a:endParaRPr>
          </a:p>
        </p:txBody>
      </p:sp>
      <p:pic>
        <p:nvPicPr>
          <p:cNvPr id="46" name="Picture 45"/>
          <p:cNvPicPr>
            <a:picLocks noChangeAspect="1"/>
          </p:cNvPicPr>
          <p:nvPr/>
        </p:nvPicPr>
        <p:blipFill rotWithShape="1">
          <a:blip r:embed="rId6">
            <a:extLst>
              <a:ext uri="{28A0092B-C50C-407E-A947-70E740481C1C}">
                <a14:useLocalDpi xmlns:a14="http://schemas.microsoft.com/office/drawing/2010/main" xmlns="" val="0"/>
              </a:ext>
            </a:extLst>
          </a:blip>
          <a:srcRect l="6171" t="2762" r="69210" b="76074"/>
          <a:stretch/>
        </p:blipFill>
        <p:spPr>
          <a:xfrm>
            <a:off x="770539" y="2288100"/>
            <a:ext cx="3027760" cy="1646082"/>
          </a:xfrm>
          <a:prstGeom prst="rect">
            <a:avLst/>
          </a:prstGeom>
        </p:spPr>
      </p:pic>
    </p:spTree>
    <p:extLst>
      <p:ext uri="{BB962C8B-B14F-4D97-AF65-F5344CB8AC3E}">
        <p14:creationId xmlns:p14="http://schemas.microsoft.com/office/powerpoint/2010/main" xmlns="" val="2418445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50" name="Rechteck 27"/>
          <p:cNvSpPr>
            <a:spLocks noChangeArrowheads="1"/>
          </p:cNvSpPr>
          <p:nvPr/>
        </p:nvSpPr>
        <p:spPr bwMode="auto">
          <a:xfrm>
            <a:off x="603251" y="1388065"/>
            <a:ext cx="11074399"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400" b="1" dirty="0">
                <a:solidFill>
                  <a:srgbClr val="FF0000"/>
                </a:solidFill>
              </a:rPr>
              <a:t>Matrix Assisted</a:t>
            </a:r>
            <a:r>
              <a:rPr lang="en-US" sz="2400" dirty="0">
                <a:solidFill>
                  <a:srgbClr val="FF0000"/>
                </a:solidFill>
              </a:rPr>
              <a:t> </a:t>
            </a:r>
            <a:r>
              <a:rPr lang="en-US" sz="2400" dirty="0">
                <a:solidFill>
                  <a:srgbClr val="000000"/>
                </a:solidFill>
              </a:rPr>
              <a:t>Laser </a:t>
            </a:r>
            <a:r>
              <a:rPr lang="en-US" sz="2400" dirty="0" smtClean="0">
                <a:solidFill>
                  <a:srgbClr val="000000"/>
                </a:solidFill>
              </a:rPr>
              <a:t>Desorption Ionization</a:t>
            </a:r>
            <a:endParaRPr lang="en-US" sz="2400" dirty="0">
              <a:solidFill>
                <a:srgbClr val="000000"/>
              </a:solidFill>
            </a:endParaRPr>
          </a:p>
          <a:p>
            <a:r>
              <a:rPr lang="zh-CN" altLang="en-US" sz="2400" b="1" dirty="0" smtClean="0">
                <a:solidFill>
                  <a:srgbClr val="FF0000"/>
                </a:solidFill>
              </a:rPr>
              <a:t>基质辅助</a:t>
            </a:r>
            <a:r>
              <a:rPr lang="zh-CN" altLang="en-US" sz="2400" dirty="0" smtClean="0">
                <a:solidFill>
                  <a:srgbClr val="000000"/>
                </a:solidFill>
              </a:rPr>
              <a:t>激光解析电离</a:t>
            </a:r>
            <a:endParaRPr lang="en-US" sz="2400" dirty="0">
              <a:solidFill>
                <a:srgbClr val="000000"/>
              </a:solidFill>
            </a:endParaRPr>
          </a:p>
        </p:txBody>
      </p:sp>
      <p:sp>
        <p:nvSpPr>
          <p:cNvPr id="30" name="Title 1"/>
          <p:cNvSpPr txBox="1">
            <a:spLocks/>
          </p:cNvSpPr>
          <p:nvPr/>
        </p:nvSpPr>
        <p:spPr bwMode="auto">
          <a:xfrm>
            <a:off x="-1" y="376638"/>
            <a:ext cx="10101940" cy="766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0099"/>
                </a:solidFill>
                <a:latin typeface="+mj-lt"/>
                <a:ea typeface="+mj-ea"/>
                <a:cs typeface="+mj-cs"/>
              </a:defRPr>
            </a:lvl1pPr>
            <a:lvl2pPr algn="ctr" rtl="0" eaLnBrk="0" fontAlgn="base" hangingPunct="0">
              <a:spcBef>
                <a:spcPct val="0"/>
              </a:spcBef>
              <a:spcAft>
                <a:spcPct val="0"/>
              </a:spcAft>
              <a:defRPr sz="3600" b="1">
                <a:solidFill>
                  <a:srgbClr val="000099"/>
                </a:solidFill>
                <a:latin typeface="Arial" pitchFamily="34" charset="0"/>
                <a:ea typeface="宋体" pitchFamily="2" charset="-122"/>
              </a:defRPr>
            </a:lvl2pPr>
            <a:lvl3pPr algn="ctr" rtl="0" eaLnBrk="0" fontAlgn="base" hangingPunct="0">
              <a:spcBef>
                <a:spcPct val="0"/>
              </a:spcBef>
              <a:spcAft>
                <a:spcPct val="0"/>
              </a:spcAft>
              <a:defRPr sz="3600" b="1">
                <a:solidFill>
                  <a:srgbClr val="000099"/>
                </a:solidFill>
                <a:latin typeface="Arial" pitchFamily="34" charset="0"/>
                <a:ea typeface="宋体" pitchFamily="2" charset="-122"/>
              </a:defRPr>
            </a:lvl3pPr>
            <a:lvl4pPr algn="ctr" rtl="0" eaLnBrk="0" fontAlgn="base" hangingPunct="0">
              <a:spcBef>
                <a:spcPct val="0"/>
              </a:spcBef>
              <a:spcAft>
                <a:spcPct val="0"/>
              </a:spcAft>
              <a:defRPr sz="3600" b="1">
                <a:solidFill>
                  <a:srgbClr val="000099"/>
                </a:solidFill>
                <a:latin typeface="Arial" pitchFamily="34" charset="0"/>
                <a:ea typeface="宋体" pitchFamily="2" charset="-122"/>
              </a:defRPr>
            </a:lvl4pPr>
            <a:lvl5pPr algn="ctr" rtl="0" eaLnBrk="0" fontAlgn="base" hangingPunct="0">
              <a:spcBef>
                <a:spcPct val="0"/>
              </a:spcBef>
              <a:spcAft>
                <a:spcPct val="0"/>
              </a:spcAft>
              <a:defRPr sz="3600" b="1">
                <a:solidFill>
                  <a:srgbClr val="000099"/>
                </a:solidFill>
                <a:latin typeface="Arial" pitchFamily="34" charset="0"/>
                <a:ea typeface="宋体" pitchFamily="2" charset="-122"/>
              </a:defRPr>
            </a:lvl5pPr>
            <a:lvl6pPr marL="457200" algn="ctr" rtl="0" fontAlgn="base">
              <a:spcBef>
                <a:spcPct val="0"/>
              </a:spcBef>
              <a:spcAft>
                <a:spcPct val="0"/>
              </a:spcAft>
              <a:defRPr sz="3600" b="1">
                <a:solidFill>
                  <a:srgbClr val="000099"/>
                </a:solidFill>
                <a:latin typeface="Arial" pitchFamily="34" charset="0"/>
                <a:ea typeface="宋体" pitchFamily="2" charset="-122"/>
              </a:defRPr>
            </a:lvl6pPr>
            <a:lvl7pPr marL="914400" algn="ctr" rtl="0" fontAlgn="base">
              <a:spcBef>
                <a:spcPct val="0"/>
              </a:spcBef>
              <a:spcAft>
                <a:spcPct val="0"/>
              </a:spcAft>
              <a:defRPr sz="3600" b="1">
                <a:solidFill>
                  <a:srgbClr val="000099"/>
                </a:solidFill>
                <a:latin typeface="Arial" pitchFamily="34" charset="0"/>
                <a:ea typeface="宋体" pitchFamily="2" charset="-122"/>
              </a:defRPr>
            </a:lvl7pPr>
            <a:lvl8pPr marL="1371600" algn="ctr" rtl="0" fontAlgn="base">
              <a:spcBef>
                <a:spcPct val="0"/>
              </a:spcBef>
              <a:spcAft>
                <a:spcPct val="0"/>
              </a:spcAft>
              <a:defRPr sz="3600" b="1">
                <a:solidFill>
                  <a:srgbClr val="000099"/>
                </a:solidFill>
                <a:latin typeface="Arial" pitchFamily="34" charset="0"/>
                <a:ea typeface="宋体" pitchFamily="2" charset="-122"/>
              </a:defRPr>
            </a:lvl8pPr>
            <a:lvl9pPr marL="1828800" algn="ctr" rtl="0" fontAlgn="base">
              <a:spcBef>
                <a:spcPct val="0"/>
              </a:spcBef>
              <a:spcAft>
                <a:spcPct val="0"/>
              </a:spcAft>
              <a:defRPr sz="3600" b="1">
                <a:solidFill>
                  <a:srgbClr val="000099"/>
                </a:solidFill>
                <a:latin typeface="Arial" pitchFamily="34" charset="0"/>
                <a:ea typeface="宋体" pitchFamily="2" charset="-122"/>
              </a:defRPr>
            </a:lvl9pPr>
          </a:lstStyle>
          <a:p>
            <a:r>
              <a:rPr lang="en-US" altLang="zh-CN" sz="3200" kern="0" dirty="0" smtClean="0">
                <a:latin typeface="Arial" panose="020B0604020202020204" pitchFamily="34" charset="0"/>
              </a:rPr>
              <a:t>MALDI</a:t>
            </a:r>
            <a:r>
              <a:rPr lang="zh-CN" altLang="en-US" sz="3200" kern="0" dirty="0" smtClean="0">
                <a:latin typeface="Arial" panose="020B0604020202020204" pitchFamily="34" charset="0"/>
              </a:rPr>
              <a:t>基本原理</a:t>
            </a:r>
            <a:endParaRPr lang="en-US" altLang="zh-TW" sz="3200" kern="0" dirty="0" smtClean="0">
              <a:latin typeface="Arial" panose="020B0604020202020204" pitchFamily="34" charset="0"/>
              <a:ea typeface="宋体" panose="02010600030101010101" pitchFamily="2" charset="-122"/>
            </a:endParaRPr>
          </a:p>
        </p:txBody>
      </p:sp>
      <p:sp>
        <p:nvSpPr>
          <p:cNvPr id="28" name="TextBox 27"/>
          <p:cNvSpPr txBox="1"/>
          <p:nvPr/>
        </p:nvSpPr>
        <p:spPr>
          <a:xfrm>
            <a:off x="1984485" y="4876800"/>
            <a:ext cx="7870716" cy="810478"/>
          </a:xfrm>
          <a:prstGeom prst="rect">
            <a:avLst/>
          </a:prstGeom>
          <a:noFill/>
        </p:spPr>
        <p:txBody>
          <a:bodyPr wrap="square" rtlCol="0">
            <a:spAutoFit/>
          </a:bodyPr>
          <a:lstStyle/>
          <a:p>
            <a:pPr>
              <a:lnSpc>
                <a:spcPts val="2800"/>
              </a:lnSpc>
            </a:pPr>
            <a:r>
              <a:rPr lang="zh-CN" altLang="en-US" dirty="0" smtClean="0">
                <a:solidFill>
                  <a:srgbClr val="000000"/>
                </a:solidFill>
              </a:rPr>
              <a:t>基质：</a:t>
            </a:r>
            <a:r>
              <a:rPr lang="en-US" altLang="zh-CN" dirty="0" smtClean="0">
                <a:solidFill>
                  <a:srgbClr val="000000"/>
                </a:solidFill>
              </a:rPr>
              <a:t>HCCA</a:t>
            </a:r>
          </a:p>
          <a:p>
            <a:pPr>
              <a:lnSpc>
                <a:spcPts val="2800"/>
              </a:lnSpc>
            </a:pPr>
            <a:r>
              <a:rPr lang="zh-CN" altLang="en-US" dirty="0" smtClean="0">
                <a:solidFill>
                  <a:srgbClr val="000000"/>
                </a:solidFill>
              </a:rPr>
              <a:t>溶剂：乙腈</a:t>
            </a:r>
            <a:r>
              <a:rPr lang="en-US" altLang="zh-CN" dirty="0" smtClean="0">
                <a:solidFill>
                  <a:srgbClr val="000000"/>
                </a:solidFill>
              </a:rPr>
              <a:t>:</a:t>
            </a:r>
            <a:r>
              <a:rPr lang="zh-CN" altLang="en-US" dirty="0" smtClean="0">
                <a:solidFill>
                  <a:srgbClr val="000000"/>
                </a:solidFill>
              </a:rPr>
              <a:t>水</a:t>
            </a:r>
            <a:r>
              <a:rPr lang="en-US" altLang="zh-CN" dirty="0" smtClean="0">
                <a:solidFill>
                  <a:srgbClr val="000000"/>
                </a:solidFill>
              </a:rPr>
              <a:t>:</a:t>
            </a:r>
            <a:r>
              <a:rPr lang="zh-CN" altLang="en-US" dirty="0" smtClean="0">
                <a:solidFill>
                  <a:srgbClr val="000000"/>
                </a:solidFill>
              </a:rPr>
              <a:t>三氟乙酸 </a:t>
            </a:r>
            <a:r>
              <a:rPr lang="en-US" altLang="zh-CN" dirty="0" smtClean="0">
                <a:solidFill>
                  <a:srgbClr val="000000"/>
                </a:solidFill>
              </a:rPr>
              <a:t>(ACN:H2O:TFA = 50:47.5:2.5)</a:t>
            </a:r>
          </a:p>
        </p:txBody>
      </p:sp>
      <p:sp>
        <p:nvSpPr>
          <p:cNvPr id="31" name="Rectangle 15"/>
          <p:cNvSpPr>
            <a:spLocks/>
          </p:cNvSpPr>
          <p:nvPr/>
        </p:nvSpPr>
        <p:spPr bwMode="auto">
          <a:xfrm>
            <a:off x="3194050" y="4053933"/>
            <a:ext cx="5238751" cy="276999"/>
          </a:xfrm>
          <a:prstGeom prst="rect">
            <a:avLst/>
          </a:prstGeom>
          <a:noFill/>
          <a:ln w="12700">
            <a:noFill/>
            <a:miter lim="800000"/>
            <a:headEnd/>
            <a:tailEnd/>
          </a:ln>
        </p:spPr>
        <p:txBody>
          <a:bodyPr wrap="square" lIns="0" tIns="0" rIns="40639" bIns="0">
            <a:spAutoFit/>
          </a:bodyPr>
          <a:lstStyle/>
          <a:p>
            <a:pPr marL="39688" algn="ctr"/>
            <a:r>
              <a:rPr lang="zh-CN" altLang="en-US" dirty="0" smtClean="0">
                <a:solidFill>
                  <a:srgbClr val="000000"/>
                </a:solidFill>
                <a:latin typeface="Calibri"/>
                <a:ea typeface="宋体"/>
                <a:sym typeface="Lucida Grande" charset="0"/>
              </a:rPr>
              <a:t>基质：</a:t>
            </a:r>
            <a:r>
              <a:rPr lang="en-US" altLang="zh-CN" dirty="0" smtClean="0">
                <a:solidFill>
                  <a:srgbClr val="000000"/>
                </a:solidFill>
              </a:rPr>
              <a:t>α-</a:t>
            </a:r>
            <a:r>
              <a:rPr lang="zh-CN" altLang="en-US" dirty="0">
                <a:solidFill>
                  <a:srgbClr val="000000"/>
                </a:solidFill>
              </a:rPr>
              <a:t>氰基</a:t>
            </a:r>
            <a:r>
              <a:rPr lang="en-US" altLang="zh-CN" dirty="0">
                <a:solidFill>
                  <a:srgbClr val="000000"/>
                </a:solidFill>
              </a:rPr>
              <a:t>-4-</a:t>
            </a:r>
            <a:r>
              <a:rPr lang="zh-CN" altLang="en-US" dirty="0">
                <a:solidFill>
                  <a:srgbClr val="000000"/>
                </a:solidFill>
              </a:rPr>
              <a:t>羟基肉桂</a:t>
            </a:r>
            <a:r>
              <a:rPr lang="zh-CN" altLang="en-US" dirty="0" smtClean="0">
                <a:solidFill>
                  <a:srgbClr val="000000"/>
                </a:solidFill>
              </a:rPr>
              <a:t>酸</a:t>
            </a:r>
            <a:r>
              <a:rPr lang="en-US" altLang="zh-CN" dirty="0" smtClean="0">
                <a:solidFill>
                  <a:srgbClr val="000000"/>
                </a:solidFill>
              </a:rPr>
              <a:t>; </a:t>
            </a:r>
            <a:r>
              <a:rPr lang="en-US" altLang="zh-TW" dirty="0" smtClean="0">
                <a:solidFill>
                  <a:srgbClr val="000000"/>
                </a:solidFill>
                <a:latin typeface="Calibri"/>
                <a:ea typeface="新細明體"/>
                <a:sym typeface="Lucida Grande" charset="0"/>
              </a:rPr>
              <a:t>HCCA</a:t>
            </a:r>
            <a:endParaRPr lang="en-US" altLang="zh-TW" dirty="0">
              <a:solidFill>
                <a:srgbClr val="000000"/>
              </a:solidFill>
              <a:latin typeface="Calibri"/>
              <a:ea typeface="新細明體"/>
              <a:sym typeface="Lucida Grande" charset="0"/>
            </a:endParaRPr>
          </a:p>
        </p:txBody>
      </p:sp>
      <p:pic>
        <p:nvPicPr>
          <p:cNvPr id="32" name="Picture 2" descr="alpha-Cyano-4-hydroxycinnamic acid, CHCA MALDI-MS matrix structure, CAS # 28166-41-8&#1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62400" y="2514600"/>
            <a:ext cx="3860800" cy="13754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938935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f der gleichen Seite des Rechtecks liegende Ecken abrunden 4"/>
          <p:cNvSpPr/>
          <p:nvPr/>
        </p:nvSpPr>
        <p:spPr>
          <a:xfrm>
            <a:off x="3187700" y="4790122"/>
            <a:ext cx="5048251" cy="1143000"/>
          </a:xfrm>
          <a:prstGeom prst="round2SameRect">
            <a:avLst>
              <a:gd name="adj1" fmla="val 33290"/>
              <a:gd name="adj2" fmla="val 0"/>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8" name="Rechteck 7"/>
          <p:cNvSpPr/>
          <p:nvPr/>
        </p:nvSpPr>
        <p:spPr>
          <a:xfrm>
            <a:off x="2711451" y="5933122"/>
            <a:ext cx="6000749" cy="28575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9" name="Raute 8"/>
          <p:cNvSpPr/>
          <p:nvPr/>
        </p:nvSpPr>
        <p:spPr>
          <a:xfrm>
            <a:off x="3759200" y="5433060"/>
            <a:ext cx="381000" cy="285750"/>
          </a:xfrm>
          <a:prstGeom prst="diamon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10" name="Raute 9"/>
          <p:cNvSpPr/>
          <p:nvPr/>
        </p:nvSpPr>
        <p:spPr>
          <a:xfrm>
            <a:off x="4235451" y="5075872"/>
            <a:ext cx="381000" cy="285750"/>
          </a:xfrm>
          <a:prstGeom prst="diamon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11" name="Raute 10"/>
          <p:cNvSpPr/>
          <p:nvPr/>
        </p:nvSpPr>
        <p:spPr>
          <a:xfrm>
            <a:off x="5187951" y="5504497"/>
            <a:ext cx="381000" cy="285750"/>
          </a:xfrm>
          <a:prstGeom prst="diamon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12" name="Raute 11"/>
          <p:cNvSpPr/>
          <p:nvPr/>
        </p:nvSpPr>
        <p:spPr>
          <a:xfrm>
            <a:off x="5854700" y="5585460"/>
            <a:ext cx="381000" cy="285750"/>
          </a:xfrm>
          <a:prstGeom prst="diamon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13" name="Raute 12"/>
          <p:cNvSpPr/>
          <p:nvPr/>
        </p:nvSpPr>
        <p:spPr>
          <a:xfrm>
            <a:off x="5473700" y="4861560"/>
            <a:ext cx="381000" cy="285750"/>
          </a:xfrm>
          <a:prstGeom prst="diamon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14" name="Raute 13"/>
          <p:cNvSpPr/>
          <p:nvPr/>
        </p:nvSpPr>
        <p:spPr>
          <a:xfrm>
            <a:off x="7569200" y="5147310"/>
            <a:ext cx="381000" cy="285750"/>
          </a:xfrm>
          <a:prstGeom prst="diamon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15" name="Raute 14"/>
          <p:cNvSpPr/>
          <p:nvPr/>
        </p:nvSpPr>
        <p:spPr>
          <a:xfrm>
            <a:off x="6140451" y="5290185"/>
            <a:ext cx="381000" cy="285750"/>
          </a:xfrm>
          <a:prstGeom prst="diamon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16" name="Raute 15"/>
          <p:cNvSpPr/>
          <p:nvPr/>
        </p:nvSpPr>
        <p:spPr>
          <a:xfrm>
            <a:off x="6902451" y="5361622"/>
            <a:ext cx="381000" cy="285750"/>
          </a:xfrm>
          <a:prstGeom prst="diamon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641039" name="Textfeld 16"/>
          <p:cNvSpPr txBox="1">
            <a:spLocks noChangeArrowheads="1"/>
          </p:cNvSpPr>
          <p:nvPr/>
        </p:nvSpPr>
        <p:spPr bwMode="auto">
          <a:xfrm>
            <a:off x="8997951" y="5861685"/>
            <a:ext cx="70083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0"/>
              </a:spcBef>
              <a:defRPr sz="2400">
                <a:solidFill>
                  <a:schemeClr val="tx1"/>
                </a:solidFill>
                <a:latin typeface="Arial" pitchFamily="34" charset="0"/>
                <a:ea typeface="ＭＳ Ｐゴシック" pitchFamily="34" charset="-128"/>
              </a:defRPr>
            </a:lvl1pPr>
            <a:lvl2pPr marL="742950" indent="-285750" eaLnBrk="0" hangingPunct="0">
              <a:spcBef>
                <a:spcPct val="0"/>
              </a:spcBef>
              <a:defRPr sz="2400">
                <a:solidFill>
                  <a:schemeClr val="tx1"/>
                </a:solidFill>
                <a:latin typeface="Arial" pitchFamily="34" charset="0"/>
                <a:ea typeface="ＭＳ Ｐゴシック" pitchFamily="34" charset="-128"/>
              </a:defRPr>
            </a:lvl2pPr>
            <a:lvl3pPr marL="1143000" indent="-228600" eaLnBrk="0" hangingPunct="0">
              <a:spcBef>
                <a:spcPct val="0"/>
              </a:spcBef>
              <a:defRPr sz="2400">
                <a:solidFill>
                  <a:schemeClr val="tx1"/>
                </a:solidFill>
                <a:latin typeface="Arial" pitchFamily="34" charset="0"/>
                <a:ea typeface="ＭＳ Ｐゴシック" pitchFamily="34" charset="-128"/>
              </a:defRPr>
            </a:lvl3pPr>
            <a:lvl4pPr marL="1600200" indent="-228600" eaLnBrk="0" hangingPunct="0">
              <a:spcBef>
                <a:spcPct val="0"/>
              </a:spcBef>
              <a:defRPr sz="2400">
                <a:solidFill>
                  <a:schemeClr val="tx1"/>
                </a:solidFill>
                <a:latin typeface="Arial" pitchFamily="34" charset="0"/>
                <a:ea typeface="ＭＳ Ｐゴシック" pitchFamily="34" charset="-128"/>
              </a:defRPr>
            </a:lvl4pPr>
            <a:lvl5pPr marL="2057400" indent="-228600" eaLnBrk="0" hangingPunct="0">
              <a:spcBef>
                <a:spcPct val="0"/>
              </a:spcBef>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zh-CN" altLang="en-US" sz="2000" b="1" dirty="0" smtClean="0">
                <a:solidFill>
                  <a:srgbClr val="000000"/>
                </a:solidFill>
                <a:ea typeface="宋体" pitchFamily="2" charset="-122"/>
              </a:rPr>
              <a:t>靶板</a:t>
            </a:r>
            <a:endParaRPr lang="en-US" sz="2000" b="1" dirty="0">
              <a:solidFill>
                <a:srgbClr val="000000"/>
              </a:solidFill>
              <a:ea typeface="宋体" pitchFamily="2" charset="-122"/>
            </a:endParaRPr>
          </a:p>
        </p:txBody>
      </p:sp>
      <p:sp>
        <p:nvSpPr>
          <p:cNvPr id="641040" name="Textfeld 17"/>
          <p:cNvSpPr txBox="1">
            <a:spLocks noChangeArrowheads="1"/>
          </p:cNvSpPr>
          <p:nvPr/>
        </p:nvSpPr>
        <p:spPr bwMode="auto">
          <a:xfrm>
            <a:off x="8997951" y="4575810"/>
            <a:ext cx="95891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0"/>
              </a:spcBef>
              <a:defRPr sz="2400">
                <a:solidFill>
                  <a:schemeClr val="tx1"/>
                </a:solidFill>
                <a:latin typeface="Arial" pitchFamily="34" charset="0"/>
                <a:ea typeface="ＭＳ Ｐゴシック" pitchFamily="34" charset="-128"/>
              </a:defRPr>
            </a:lvl1pPr>
            <a:lvl2pPr marL="742950" indent="-285750" eaLnBrk="0" hangingPunct="0">
              <a:spcBef>
                <a:spcPct val="0"/>
              </a:spcBef>
              <a:defRPr sz="2400">
                <a:solidFill>
                  <a:schemeClr val="tx1"/>
                </a:solidFill>
                <a:latin typeface="Arial" pitchFamily="34" charset="0"/>
                <a:ea typeface="ＭＳ Ｐゴシック" pitchFamily="34" charset="-128"/>
              </a:defRPr>
            </a:lvl2pPr>
            <a:lvl3pPr marL="1143000" indent="-228600" eaLnBrk="0" hangingPunct="0">
              <a:spcBef>
                <a:spcPct val="0"/>
              </a:spcBef>
              <a:defRPr sz="2400">
                <a:solidFill>
                  <a:schemeClr val="tx1"/>
                </a:solidFill>
                <a:latin typeface="Arial" pitchFamily="34" charset="0"/>
                <a:ea typeface="ＭＳ Ｐゴシック" pitchFamily="34" charset="-128"/>
              </a:defRPr>
            </a:lvl3pPr>
            <a:lvl4pPr marL="1600200" indent="-228600" eaLnBrk="0" hangingPunct="0">
              <a:spcBef>
                <a:spcPct val="0"/>
              </a:spcBef>
              <a:defRPr sz="2400">
                <a:solidFill>
                  <a:schemeClr val="tx1"/>
                </a:solidFill>
                <a:latin typeface="Arial" pitchFamily="34" charset="0"/>
                <a:ea typeface="ＭＳ Ｐゴシック" pitchFamily="34" charset="-128"/>
              </a:defRPr>
            </a:lvl4pPr>
            <a:lvl5pPr marL="2057400" indent="-228600" eaLnBrk="0" hangingPunct="0">
              <a:spcBef>
                <a:spcPct val="0"/>
              </a:spcBef>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zh-CN" altLang="en-US" sz="2000" b="1" dirty="0" smtClean="0">
                <a:solidFill>
                  <a:srgbClr val="000000"/>
                </a:solidFill>
                <a:ea typeface="宋体" pitchFamily="2" charset="-122"/>
              </a:rPr>
              <a:t>微生物</a:t>
            </a:r>
            <a:endParaRPr lang="en-US" sz="2000" b="1" dirty="0">
              <a:solidFill>
                <a:srgbClr val="000000"/>
              </a:solidFill>
              <a:ea typeface="宋体" pitchFamily="2" charset="-122"/>
            </a:endParaRPr>
          </a:p>
        </p:txBody>
      </p:sp>
      <p:sp>
        <p:nvSpPr>
          <p:cNvPr id="641041" name="Textfeld 18"/>
          <p:cNvSpPr txBox="1">
            <a:spLocks noChangeArrowheads="1"/>
          </p:cNvSpPr>
          <p:nvPr/>
        </p:nvSpPr>
        <p:spPr bwMode="auto">
          <a:xfrm>
            <a:off x="7664451" y="4147185"/>
            <a:ext cx="226055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0"/>
              </a:spcBef>
              <a:defRPr sz="2400">
                <a:solidFill>
                  <a:schemeClr val="tx1"/>
                </a:solidFill>
                <a:latin typeface="Arial" pitchFamily="34" charset="0"/>
                <a:ea typeface="ＭＳ Ｐゴシック" pitchFamily="34" charset="-128"/>
              </a:defRPr>
            </a:lvl1pPr>
            <a:lvl2pPr marL="742950" indent="-285750" eaLnBrk="0" hangingPunct="0">
              <a:spcBef>
                <a:spcPct val="0"/>
              </a:spcBef>
              <a:defRPr sz="2400">
                <a:solidFill>
                  <a:schemeClr val="tx1"/>
                </a:solidFill>
                <a:latin typeface="Arial" pitchFamily="34" charset="0"/>
                <a:ea typeface="ＭＳ Ｐゴシック" pitchFamily="34" charset="-128"/>
              </a:defRPr>
            </a:lvl2pPr>
            <a:lvl3pPr marL="1143000" indent="-228600" eaLnBrk="0" hangingPunct="0">
              <a:spcBef>
                <a:spcPct val="0"/>
              </a:spcBef>
              <a:defRPr sz="2400">
                <a:solidFill>
                  <a:schemeClr val="tx1"/>
                </a:solidFill>
                <a:latin typeface="Arial" pitchFamily="34" charset="0"/>
                <a:ea typeface="ＭＳ Ｐゴシック" pitchFamily="34" charset="-128"/>
              </a:defRPr>
            </a:lvl3pPr>
            <a:lvl4pPr marL="1600200" indent="-228600" eaLnBrk="0" hangingPunct="0">
              <a:spcBef>
                <a:spcPct val="0"/>
              </a:spcBef>
              <a:defRPr sz="2400">
                <a:solidFill>
                  <a:schemeClr val="tx1"/>
                </a:solidFill>
                <a:latin typeface="Arial" pitchFamily="34" charset="0"/>
                <a:ea typeface="ＭＳ Ｐゴシック" pitchFamily="34" charset="-128"/>
              </a:defRPr>
            </a:lvl4pPr>
            <a:lvl5pPr marL="2057400" indent="-228600" eaLnBrk="0" hangingPunct="0">
              <a:spcBef>
                <a:spcPct val="0"/>
              </a:spcBef>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zh-CN" altLang="en-US" sz="2000" b="1" dirty="0" smtClean="0">
                <a:solidFill>
                  <a:srgbClr val="000000"/>
                </a:solidFill>
                <a:ea typeface="宋体" pitchFamily="2" charset="-122"/>
              </a:rPr>
              <a:t>添加</a:t>
            </a:r>
            <a:r>
              <a:rPr lang="en-US" altLang="zh-CN" sz="2000" b="1" dirty="0" smtClean="0">
                <a:solidFill>
                  <a:srgbClr val="000000"/>
                </a:solidFill>
                <a:ea typeface="宋体" pitchFamily="2" charset="-122"/>
              </a:rPr>
              <a:t>1uL</a:t>
            </a:r>
            <a:r>
              <a:rPr lang="zh-CN" altLang="en-US" sz="2000" b="1" dirty="0" smtClean="0">
                <a:solidFill>
                  <a:srgbClr val="000000"/>
                </a:solidFill>
                <a:ea typeface="宋体" pitchFamily="2" charset="-122"/>
              </a:rPr>
              <a:t>基质溶液 </a:t>
            </a:r>
            <a:endParaRPr lang="en-US" sz="2000" b="1" dirty="0">
              <a:solidFill>
                <a:srgbClr val="000000"/>
              </a:solidFill>
              <a:ea typeface="宋体" pitchFamily="2" charset="-122"/>
            </a:endParaRPr>
          </a:p>
        </p:txBody>
      </p:sp>
      <p:cxnSp>
        <p:nvCxnSpPr>
          <p:cNvPr id="20" name="Gewinkelte Verbindung 19"/>
          <p:cNvCxnSpPr>
            <a:cxnSpLocks noChangeShapeType="1"/>
            <a:stCxn id="641040" idx="1"/>
            <a:endCxn id="14" idx="3"/>
          </p:cNvCxnSpPr>
          <p:nvPr/>
        </p:nvCxnSpPr>
        <p:spPr bwMode="auto">
          <a:xfrm rot="10800000" flipV="1">
            <a:off x="7950201" y="4775865"/>
            <a:ext cx="1047751" cy="514320"/>
          </a:xfrm>
          <a:prstGeom prst="bentConnector3">
            <a:avLst>
              <a:gd name="adj1" fmla="val 50000"/>
            </a:avLst>
          </a:prstGeom>
          <a:noFill/>
          <a:ln w="38100" algn="ctr">
            <a:solidFill>
              <a:schemeClr val="accent1">
                <a:lumMod val="50000"/>
              </a:schemeClr>
            </a:solidFill>
            <a:miter lim="800000"/>
            <a:headEnd/>
            <a:tailEnd type="arrow" w="med" len="med"/>
          </a:ln>
          <a:extLst>
            <a:ext uri="{909E8E84-426E-40DD-AFC4-6F175D3DCCD1}">
              <a14:hiddenFill xmlns:a14="http://schemas.microsoft.com/office/drawing/2010/main" xmlns="">
                <a:noFill/>
              </a14:hiddenFill>
            </a:ext>
          </a:extLst>
        </p:spPr>
      </p:cxnSp>
      <p:cxnSp>
        <p:nvCxnSpPr>
          <p:cNvPr id="21" name="Form 20"/>
          <p:cNvCxnSpPr>
            <a:stCxn id="641041" idx="1"/>
          </p:cNvCxnSpPr>
          <p:nvPr/>
        </p:nvCxnSpPr>
        <p:spPr>
          <a:xfrm rot="10800000" flipV="1">
            <a:off x="6997703" y="4347240"/>
            <a:ext cx="666748" cy="655606"/>
          </a:xfrm>
          <a:prstGeom prst="bentConnector3">
            <a:avLst>
              <a:gd name="adj1" fmla="val 50000"/>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 name="Gruppieren 23"/>
          <p:cNvGrpSpPr>
            <a:grpSpLocks/>
          </p:cNvGrpSpPr>
          <p:nvPr/>
        </p:nvGrpSpPr>
        <p:grpSpPr bwMode="auto">
          <a:xfrm>
            <a:off x="4616451" y="5075872"/>
            <a:ext cx="2095500" cy="642938"/>
            <a:chOff x="4000496" y="5429264"/>
            <a:chExt cx="1571636" cy="642942"/>
          </a:xfrm>
        </p:grpSpPr>
        <p:sp>
          <p:nvSpPr>
            <p:cNvPr id="23" name="Raute 22"/>
            <p:cNvSpPr/>
            <p:nvPr/>
          </p:nvSpPr>
          <p:spPr>
            <a:xfrm>
              <a:off x="4000496" y="5715016"/>
              <a:ext cx="142876" cy="142876"/>
            </a:xfrm>
            <a:prstGeom prst="diamond">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24" name="Raute 23"/>
            <p:cNvSpPr/>
            <p:nvPr/>
          </p:nvSpPr>
          <p:spPr>
            <a:xfrm>
              <a:off x="4214809" y="5500702"/>
              <a:ext cx="142876" cy="142876"/>
            </a:xfrm>
            <a:prstGeom prst="diamond">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25" name="Raute 24"/>
            <p:cNvSpPr/>
            <p:nvPr/>
          </p:nvSpPr>
          <p:spPr>
            <a:xfrm>
              <a:off x="4786313" y="5786454"/>
              <a:ext cx="142876" cy="142876"/>
            </a:xfrm>
            <a:prstGeom prst="diamond">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26" name="Raute 25"/>
            <p:cNvSpPr/>
            <p:nvPr/>
          </p:nvSpPr>
          <p:spPr>
            <a:xfrm>
              <a:off x="5429256" y="5429264"/>
              <a:ext cx="142876" cy="142876"/>
            </a:xfrm>
            <a:prstGeom prst="diamond">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27" name="Raute 26"/>
            <p:cNvSpPr/>
            <p:nvPr/>
          </p:nvSpPr>
          <p:spPr>
            <a:xfrm>
              <a:off x="4143372" y="5929330"/>
              <a:ext cx="142876" cy="142876"/>
            </a:xfrm>
            <a:prstGeom prst="diamond">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grpSp>
      <p:sp>
        <p:nvSpPr>
          <p:cNvPr id="641050" name="Rechteck 27"/>
          <p:cNvSpPr>
            <a:spLocks noChangeArrowheads="1"/>
          </p:cNvSpPr>
          <p:nvPr/>
        </p:nvSpPr>
        <p:spPr bwMode="auto">
          <a:xfrm>
            <a:off x="603251" y="1455003"/>
            <a:ext cx="11074399"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ts val="3000"/>
              </a:lnSpc>
            </a:pPr>
            <a:r>
              <a:rPr lang="en-US" sz="2400" b="1" dirty="0">
                <a:solidFill>
                  <a:srgbClr val="FF0000"/>
                </a:solidFill>
              </a:rPr>
              <a:t>Matrix Assisted</a:t>
            </a:r>
            <a:r>
              <a:rPr lang="en-US" sz="2400" dirty="0">
                <a:solidFill>
                  <a:srgbClr val="FF0000"/>
                </a:solidFill>
              </a:rPr>
              <a:t> </a:t>
            </a:r>
            <a:r>
              <a:rPr lang="en-US" sz="2400" dirty="0">
                <a:solidFill>
                  <a:srgbClr val="000000"/>
                </a:solidFill>
              </a:rPr>
              <a:t>Laser </a:t>
            </a:r>
            <a:r>
              <a:rPr lang="en-US" sz="2400" dirty="0" smtClean="0">
                <a:solidFill>
                  <a:srgbClr val="000000"/>
                </a:solidFill>
              </a:rPr>
              <a:t>Desorption Ionization</a:t>
            </a:r>
            <a:endParaRPr lang="en-US" sz="2400" dirty="0">
              <a:solidFill>
                <a:srgbClr val="000000"/>
              </a:solidFill>
            </a:endParaRPr>
          </a:p>
          <a:p>
            <a:pPr>
              <a:lnSpc>
                <a:spcPts val="3000"/>
              </a:lnSpc>
            </a:pPr>
            <a:r>
              <a:rPr lang="zh-CN" altLang="en-US" sz="2400" b="1" dirty="0" smtClean="0">
                <a:solidFill>
                  <a:srgbClr val="FF0000"/>
                </a:solidFill>
              </a:rPr>
              <a:t>基质辅助</a:t>
            </a:r>
            <a:r>
              <a:rPr lang="zh-CN" altLang="en-US" sz="2400" dirty="0" smtClean="0">
                <a:solidFill>
                  <a:srgbClr val="000000"/>
                </a:solidFill>
              </a:rPr>
              <a:t>激光解析电离</a:t>
            </a:r>
            <a:endParaRPr lang="en-US" sz="2400" dirty="0">
              <a:solidFill>
                <a:srgbClr val="000000"/>
              </a:solidFill>
            </a:endParaRPr>
          </a:p>
        </p:txBody>
      </p:sp>
      <p:sp>
        <p:nvSpPr>
          <p:cNvPr id="30" name="Title 1"/>
          <p:cNvSpPr txBox="1">
            <a:spLocks/>
          </p:cNvSpPr>
          <p:nvPr/>
        </p:nvSpPr>
        <p:spPr bwMode="auto">
          <a:xfrm>
            <a:off x="-1" y="376638"/>
            <a:ext cx="10101940" cy="766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0099"/>
                </a:solidFill>
                <a:latin typeface="+mj-lt"/>
                <a:ea typeface="+mj-ea"/>
                <a:cs typeface="+mj-cs"/>
              </a:defRPr>
            </a:lvl1pPr>
            <a:lvl2pPr algn="ctr" rtl="0" eaLnBrk="0" fontAlgn="base" hangingPunct="0">
              <a:spcBef>
                <a:spcPct val="0"/>
              </a:spcBef>
              <a:spcAft>
                <a:spcPct val="0"/>
              </a:spcAft>
              <a:defRPr sz="3600" b="1">
                <a:solidFill>
                  <a:srgbClr val="000099"/>
                </a:solidFill>
                <a:latin typeface="Arial" pitchFamily="34" charset="0"/>
                <a:ea typeface="宋体" pitchFamily="2" charset="-122"/>
              </a:defRPr>
            </a:lvl2pPr>
            <a:lvl3pPr algn="ctr" rtl="0" eaLnBrk="0" fontAlgn="base" hangingPunct="0">
              <a:spcBef>
                <a:spcPct val="0"/>
              </a:spcBef>
              <a:spcAft>
                <a:spcPct val="0"/>
              </a:spcAft>
              <a:defRPr sz="3600" b="1">
                <a:solidFill>
                  <a:srgbClr val="000099"/>
                </a:solidFill>
                <a:latin typeface="Arial" pitchFamily="34" charset="0"/>
                <a:ea typeface="宋体" pitchFamily="2" charset="-122"/>
              </a:defRPr>
            </a:lvl3pPr>
            <a:lvl4pPr algn="ctr" rtl="0" eaLnBrk="0" fontAlgn="base" hangingPunct="0">
              <a:spcBef>
                <a:spcPct val="0"/>
              </a:spcBef>
              <a:spcAft>
                <a:spcPct val="0"/>
              </a:spcAft>
              <a:defRPr sz="3600" b="1">
                <a:solidFill>
                  <a:srgbClr val="000099"/>
                </a:solidFill>
                <a:latin typeface="Arial" pitchFamily="34" charset="0"/>
                <a:ea typeface="宋体" pitchFamily="2" charset="-122"/>
              </a:defRPr>
            </a:lvl4pPr>
            <a:lvl5pPr algn="ctr" rtl="0" eaLnBrk="0" fontAlgn="base" hangingPunct="0">
              <a:spcBef>
                <a:spcPct val="0"/>
              </a:spcBef>
              <a:spcAft>
                <a:spcPct val="0"/>
              </a:spcAft>
              <a:defRPr sz="3600" b="1">
                <a:solidFill>
                  <a:srgbClr val="000099"/>
                </a:solidFill>
                <a:latin typeface="Arial" pitchFamily="34" charset="0"/>
                <a:ea typeface="宋体" pitchFamily="2" charset="-122"/>
              </a:defRPr>
            </a:lvl5pPr>
            <a:lvl6pPr marL="457200" algn="ctr" rtl="0" fontAlgn="base">
              <a:spcBef>
                <a:spcPct val="0"/>
              </a:spcBef>
              <a:spcAft>
                <a:spcPct val="0"/>
              </a:spcAft>
              <a:defRPr sz="3600" b="1">
                <a:solidFill>
                  <a:srgbClr val="000099"/>
                </a:solidFill>
                <a:latin typeface="Arial" pitchFamily="34" charset="0"/>
                <a:ea typeface="宋体" pitchFamily="2" charset="-122"/>
              </a:defRPr>
            </a:lvl6pPr>
            <a:lvl7pPr marL="914400" algn="ctr" rtl="0" fontAlgn="base">
              <a:spcBef>
                <a:spcPct val="0"/>
              </a:spcBef>
              <a:spcAft>
                <a:spcPct val="0"/>
              </a:spcAft>
              <a:defRPr sz="3600" b="1">
                <a:solidFill>
                  <a:srgbClr val="000099"/>
                </a:solidFill>
                <a:latin typeface="Arial" pitchFamily="34" charset="0"/>
                <a:ea typeface="宋体" pitchFamily="2" charset="-122"/>
              </a:defRPr>
            </a:lvl7pPr>
            <a:lvl8pPr marL="1371600" algn="ctr" rtl="0" fontAlgn="base">
              <a:spcBef>
                <a:spcPct val="0"/>
              </a:spcBef>
              <a:spcAft>
                <a:spcPct val="0"/>
              </a:spcAft>
              <a:defRPr sz="3600" b="1">
                <a:solidFill>
                  <a:srgbClr val="000099"/>
                </a:solidFill>
                <a:latin typeface="Arial" pitchFamily="34" charset="0"/>
                <a:ea typeface="宋体" pitchFamily="2" charset="-122"/>
              </a:defRPr>
            </a:lvl8pPr>
            <a:lvl9pPr marL="1828800" algn="ctr" rtl="0" fontAlgn="base">
              <a:spcBef>
                <a:spcPct val="0"/>
              </a:spcBef>
              <a:spcAft>
                <a:spcPct val="0"/>
              </a:spcAft>
              <a:defRPr sz="3600" b="1">
                <a:solidFill>
                  <a:srgbClr val="000099"/>
                </a:solidFill>
                <a:latin typeface="Arial" pitchFamily="34" charset="0"/>
                <a:ea typeface="宋体" pitchFamily="2" charset="-122"/>
              </a:defRPr>
            </a:lvl9pPr>
          </a:lstStyle>
          <a:p>
            <a:r>
              <a:rPr lang="en-US" altLang="zh-CN" sz="3200" kern="0" dirty="0" smtClean="0">
                <a:latin typeface="Arial" panose="020B0604020202020204" pitchFamily="34" charset="0"/>
              </a:rPr>
              <a:t>MALDI</a:t>
            </a:r>
            <a:r>
              <a:rPr lang="zh-CN" altLang="en-US" sz="3200" kern="0" dirty="0" smtClean="0">
                <a:latin typeface="Arial" panose="020B0604020202020204" pitchFamily="34" charset="0"/>
              </a:rPr>
              <a:t>基本原理</a:t>
            </a:r>
            <a:endParaRPr lang="en-US" altLang="zh-TW" sz="3200" kern="0" dirty="0" smtClean="0">
              <a:latin typeface="Arial" panose="020B0604020202020204" pitchFamily="34" charset="0"/>
              <a:ea typeface="宋体" panose="02010600030101010101" pitchFamily="2" charset="-122"/>
            </a:endParaRPr>
          </a:p>
        </p:txBody>
      </p:sp>
      <p:sp>
        <p:nvSpPr>
          <p:cNvPr id="29" name="Rechteck 27"/>
          <p:cNvSpPr>
            <a:spLocks noChangeArrowheads="1"/>
          </p:cNvSpPr>
          <p:nvPr/>
        </p:nvSpPr>
        <p:spPr bwMode="auto">
          <a:xfrm>
            <a:off x="683714" y="2590801"/>
            <a:ext cx="10993935" cy="12464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ts val="3000"/>
              </a:lnSpc>
            </a:pPr>
            <a:r>
              <a:rPr lang="zh-CN" altLang="en-US" sz="2400" dirty="0" smtClean="0">
                <a:solidFill>
                  <a:srgbClr val="000000"/>
                </a:solidFill>
              </a:rPr>
              <a:t>基质溶液的功能：</a:t>
            </a:r>
            <a:r>
              <a:rPr lang="en-US" sz="2400" dirty="0" smtClean="0">
                <a:solidFill>
                  <a:srgbClr val="000000"/>
                </a:solidFill>
              </a:rPr>
              <a:t> </a:t>
            </a:r>
          </a:p>
          <a:p>
            <a:pPr>
              <a:lnSpc>
                <a:spcPts val="3000"/>
              </a:lnSpc>
            </a:pPr>
            <a:r>
              <a:rPr lang="en-US" sz="2000" dirty="0" smtClean="0">
                <a:solidFill>
                  <a:srgbClr val="000000"/>
                </a:solidFill>
              </a:rPr>
              <a:t>	1) </a:t>
            </a:r>
            <a:r>
              <a:rPr lang="zh-CN" altLang="en-US" sz="2000" dirty="0" smtClean="0">
                <a:solidFill>
                  <a:srgbClr val="000000"/>
                </a:solidFill>
              </a:rPr>
              <a:t>裂解细胞壁，提取胞内蛋白</a:t>
            </a:r>
            <a:endParaRPr lang="en-US" sz="2000" dirty="0">
              <a:solidFill>
                <a:srgbClr val="000000"/>
              </a:solidFill>
            </a:endParaRPr>
          </a:p>
          <a:p>
            <a:pPr>
              <a:lnSpc>
                <a:spcPts val="3000"/>
              </a:lnSpc>
            </a:pPr>
            <a:r>
              <a:rPr lang="en-US" sz="2000" dirty="0" smtClean="0">
                <a:solidFill>
                  <a:srgbClr val="000000"/>
                </a:solidFill>
              </a:rPr>
              <a:t>	2) </a:t>
            </a:r>
            <a:r>
              <a:rPr lang="zh-CN" altLang="en-US" sz="2000" dirty="0" smtClean="0">
                <a:solidFill>
                  <a:srgbClr val="000000"/>
                </a:solidFill>
              </a:rPr>
              <a:t>蛋白</a:t>
            </a:r>
            <a:r>
              <a:rPr lang="zh-CN" altLang="en-US" sz="2000" dirty="0">
                <a:solidFill>
                  <a:srgbClr val="000000"/>
                </a:solidFill>
              </a:rPr>
              <a:t>与基质形成</a:t>
            </a:r>
            <a:r>
              <a:rPr lang="zh-CN" altLang="en-US" sz="2000" dirty="0" smtClean="0">
                <a:solidFill>
                  <a:srgbClr val="000000"/>
                </a:solidFill>
              </a:rPr>
              <a:t>结晶</a:t>
            </a:r>
            <a:endParaRPr lang="en-US" sz="2000" dirty="0">
              <a:solidFill>
                <a:srgbClr val="000000"/>
              </a:solidFill>
            </a:endParaRPr>
          </a:p>
        </p:txBody>
      </p:sp>
    </p:spTree>
    <p:extLst>
      <p:ext uri="{BB962C8B-B14F-4D97-AF65-F5344CB8AC3E}">
        <p14:creationId xmlns:p14="http://schemas.microsoft.com/office/powerpoint/2010/main" xmlns="" val="39960960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Pfeil nach unten 28"/>
          <p:cNvSpPr/>
          <p:nvPr/>
        </p:nvSpPr>
        <p:spPr>
          <a:xfrm rot="19005263">
            <a:off x="4106191" y="3506376"/>
            <a:ext cx="774700" cy="1355438"/>
          </a:xfrm>
          <a:prstGeom prst="downArrow">
            <a:avLst/>
          </a:prstGeom>
          <a:solidFill>
            <a:schemeClr val="accent2">
              <a:lumMod val="60000"/>
              <a:lumOff val="40000"/>
            </a:schemeClr>
          </a:solid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5" name="Auf der gleichen Seite des Rechtecks liegende Ecken abrunden 4"/>
          <p:cNvSpPr/>
          <p:nvPr/>
        </p:nvSpPr>
        <p:spPr>
          <a:xfrm>
            <a:off x="3221567" y="4775200"/>
            <a:ext cx="5048251" cy="1143000"/>
          </a:xfrm>
          <a:prstGeom prst="round2SameRect">
            <a:avLst>
              <a:gd name="adj1" fmla="val 33290"/>
              <a:gd name="adj2" fmla="val 0"/>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8" name="Rechteck 7"/>
          <p:cNvSpPr/>
          <p:nvPr/>
        </p:nvSpPr>
        <p:spPr>
          <a:xfrm>
            <a:off x="2745318" y="5918200"/>
            <a:ext cx="6000749" cy="28575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9" name="Raute 8"/>
          <p:cNvSpPr/>
          <p:nvPr/>
        </p:nvSpPr>
        <p:spPr>
          <a:xfrm>
            <a:off x="3793067" y="5418138"/>
            <a:ext cx="381000" cy="285750"/>
          </a:xfrm>
          <a:prstGeom prst="diamon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10" name="Raute 9"/>
          <p:cNvSpPr/>
          <p:nvPr/>
        </p:nvSpPr>
        <p:spPr>
          <a:xfrm>
            <a:off x="4269317" y="5060950"/>
            <a:ext cx="381000" cy="285750"/>
          </a:xfrm>
          <a:prstGeom prst="diamon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11" name="Raute 10"/>
          <p:cNvSpPr/>
          <p:nvPr/>
        </p:nvSpPr>
        <p:spPr>
          <a:xfrm>
            <a:off x="5221817" y="5489575"/>
            <a:ext cx="381000" cy="285750"/>
          </a:xfrm>
          <a:prstGeom prst="diamon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12" name="Raute 11"/>
          <p:cNvSpPr/>
          <p:nvPr/>
        </p:nvSpPr>
        <p:spPr>
          <a:xfrm>
            <a:off x="5888567" y="5570538"/>
            <a:ext cx="381000" cy="285750"/>
          </a:xfrm>
          <a:prstGeom prst="diamon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13" name="Raute 12"/>
          <p:cNvSpPr/>
          <p:nvPr/>
        </p:nvSpPr>
        <p:spPr>
          <a:xfrm>
            <a:off x="5507567" y="4846638"/>
            <a:ext cx="381000" cy="285750"/>
          </a:xfrm>
          <a:prstGeom prst="diamon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14" name="Raute 13"/>
          <p:cNvSpPr/>
          <p:nvPr/>
        </p:nvSpPr>
        <p:spPr>
          <a:xfrm>
            <a:off x="7603067" y="5132388"/>
            <a:ext cx="381000" cy="285750"/>
          </a:xfrm>
          <a:prstGeom prst="diamon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15" name="Raute 14"/>
          <p:cNvSpPr/>
          <p:nvPr/>
        </p:nvSpPr>
        <p:spPr>
          <a:xfrm>
            <a:off x="6174317" y="5275263"/>
            <a:ext cx="381000" cy="285750"/>
          </a:xfrm>
          <a:prstGeom prst="diamon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16" name="Raute 15"/>
          <p:cNvSpPr/>
          <p:nvPr/>
        </p:nvSpPr>
        <p:spPr>
          <a:xfrm>
            <a:off x="6936317" y="5346700"/>
            <a:ext cx="381000" cy="285750"/>
          </a:xfrm>
          <a:prstGeom prst="diamon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grpSp>
        <p:nvGrpSpPr>
          <p:cNvPr id="2" name="Gruppieren 23"/>
          <p:cNvGrpSpPr>
            <a:grpSpLocks/>
          </p:cNvGrpSpPr>
          <p:nvPr/>
        </p:nvGrpSpPr>
        <p:grpSpPr bwMode="auto">
          <a:xfrm>
            <a:off x="4650318" y="5060950"/>
            <a:ext cx="2095500" cy="642938"/>
            <a:chOff x="4000496" y="5429264"/>
            <a:chExt cx="1571636" cy="642942"/>
          </a:xfrm>
        </p:grpSpPr>
        <p:sp>
          <p:nvSpPr>
            <p:cNvPr id="23" name="Raute 22"/>
            <p:cNvSpPr/>
            <p:nvPr/>
          </p:nvSpPr>
          <p:spPr>
            <a:xfrm>
              <a:off x="4000496" y="5715016"/>
              <a:ext cx="142876" cy="142876"/>
            </a:xfrm>
            <a:prstGeom prst="diamond">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24" name="Raute 23"/>
            <p:cNvSpPr/>
            <p:nvPr/>
          </p:nvSpPr>
          <p:spPr>
            <a:xfrm>
              <a:off x="4214809" y="5500702"/>
              <a:ext cx="142876" cy="142876"/>
            </a:xfrm>
            <a:prstGeom prst="diamond">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25" name="Raute 24"/>
            <p:cNvSpPr/>
            <p:nvPr/>
          </p:nvSpPr>
          <p:spPr>
            <a:xfrm>
              <a:off x="4786313" y="5786454"/>
              <a:ext cx="142876" cy="142876"/>
            </a:xfrm>
            <a:prstGeom prst="diamond">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26" name="Raute 25"/>
            <p:cNvSpPr/>
            <p:nvPr/>
          </p:nvSpPr>
          <p:spPr>
            <a:xfrm>
              <a:off x="5429256" y="5429264"/>
              <a:ext cx="142876" cy="142876"/>
            </a:xfrm>
            <a:prstGeom prst="diamond">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27" name="Raute 26"/>
            <p:cNvSpPr/>
            <p:nvPr/>
          </p:nvSpPr>
          <p:spPr>
            <a:xfrm>
              <a:off x="4143372" y="5929330"/>
              <a:ext cx="142876" cy="142876"/>
            </a:xfrm>
            <a:prstGeom prst="diamond">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grpSp>
      <p:sp>
        <p:nvSpPr>
          <p:cNvPr id="31" name="Rechteck 27"/>
          <p:cNvSpPr>
            <a:spLocks noChangeArrowheads="1"/>
          </p:cNvSpPr>
          <p:nvPr/>
        </p:nvSpPr>
        <p:spPr bwMode="auto">
          <a:xfrm>
            <a:off x="1625601" y="1377171"/>
            <a:ext cx="9555652" cy="20159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ts val="3000"/>
              </a:lnSpc>
            </a:pPr>
            <a:r>
              <a:rPr lang="en-US" sz="2400" dirty="0">
                <a:solidFill>
                  <a:srgbClr val="000000"/>
                </a:solidFill>
              </a:rPr>
              <a:t>Matrix Assisted </a:t>
            </a:r>
            <a:r>
              <a:rPr lang="en-US" sz="2400" b="1" dirty="0">
                <a:solidFill>
                  <a:srgbClr val="FF0000"/>
                </a:solidFill>
              </a:rPr>
              <a:t>Laser</a:t>
            </a:r>
            <a:r>
              <a:rPr lang="en-US" sz="2400" dirty="0">
                <a:solidFill>
                  <a:srgbClr val="000000"/>
                </a:solidFill>
              </a:rPr>
              <a:t> Desorption/Ionization</a:t>
            </a:r>
          </a:p>
          <a:p>
            <a:pPr>
              <a:lnSpc>
                <a:spcPts val="3000"/>
              </a:lnSpc>
            </a:pPr>
            <a:r>
              <a:rPr lang="zh-CN" altLang="en-US" sz="2400" dirty="0" smtClean="0">
                <a:solidFill>
                  <a:srgbClr val="000000"/>
                </a:solidFill>
              </a:rPr>
              <a:t>基质辅助</a:t>
            </a:r>
            <a:r>
              <a:rPr lang="zh-CN" altLang="en-US" sz="2400" b="1" dirty="0" smtClean="0">
                <a:solidFill>
                  <a:srgbClr val="FF0000"/>
                </a:solidFill>
              </a:rPr>
              <a:t>激光</a:t>
            </a:r>
            <a:r>
              <a:rPr lang="zh-CN" altLang="en-US" sz="2400" dirty="0" smtClean="0">
                <a:solidFill>
                  <a:srgbClr val="000000"/>
                </a:solidFill>
              </a:rPr>
              <a:t>解析电离</a:t>
            </a:r>
            <a:endParaRPr lang="en-US" sz="2400" dirty="0">
              <a:solidFill>
                <a:srgbClr val="000000"/>
              </a:solidFill>
            </a:endParaRPr>
          </a:p>
          <a:p>
            <a:pPr>
              <a:lnSpc>
                <a:spcPts val="3000"/>
              </a:lnSpc>
            </a:pPr>
            <a:endParaRPr lang="en-US" sz="2000" dirty="0">
              <a:solidFill>
                <a:srgbClr val="000000"/>
              </a:solidFill>
            </a:endParaRPr>
          </a:p>
          <a:p>
            <a:pPr>
              <a:lnSpc>
                <a:spcPts val="3000"/>
              </a:lnSpc>
            </a:pPr>
            <a:r>
              <a:rPr lang="zh-CN" altLang="en-US" sz="2400" dirty="0">
                <a:solidFill>
                  <a:srgbClr val="000000"/>
                </a:solidFill>
              </a:rPr>
              <a:t>基质的功能：</a:t>
            </a:r>
            <a:r>
              <a:rPr lang="en-US" sz="2400" dirty="0">
                <a:solidFill>
                  <a:srgbClr val="000000"/>
                </a:solidFill>
              </a:rPr>
              <a:t> </a:t>
            </a:r>
          </a:p>
          <a:p>
            <a:pPr>
              <a:lnSpc>
                <a:spcPts val="3000"/>
              </a:lnSpc>
            </a:pPr>
            <a:r>
              <a:rPr lang="en-US" sz="2000" dirty="0" smtClean="0">
                <a:solidFill>
                  <a:srgbClr val="000000"/>
                </a:solidFill>
              </a:rPr>
              <a:t>	3) </a:t>
            </a:r>
            <a:r>
              <a:rPr lang="zh-CN" altLang="en-US" sz="2000" dirty="0" smtClean="0">
                <a:solidFill>
                  <a:srgbClr val="000000"/>
                </a:solidFill>
              </a:rPr>
              <a:t>吸收激光能量</a:t>
            </a:r>
            <a:endParaRPr lang="en-US" sz="2000" dirty="0">
              <a:solidFill>
                <a:srgbClr val="000000"/>
              </a:solidFill>
            </a:endParaRPr>
          </a:p>
        </p:txBody>
      </p:sp>
      <p:sp>
        <p:nvSpPr>
          <p:cNvPr id="22" name="Title 1"/>
          <p:cNvSpPr txBox="1">
            <a:spLocks/>
          </p:cNvSpPr>
          <p:nvPr/>
        </p:nvSpPr>
        <p:spPr bwMode="auto">
          <a:xfrm>
            <a:off x="-1" y="376638"/>
            <a:ext cx="10101940" cy="766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0099"/>
                </a:solidFill>
                <a:latin typeface="+mj-lt"/>
                <a:ea typeface="+mj-ea"/>
                <a:cs typeface="+mj-cs"/>
              </a:defRPr>
            </a:lvl1pPr>
            <a:lvl2pPr algn="ctr" rtl="0" eaLnBrk="0" fontAlgn="base" hangingPunct="0">
              <a:spcBef>
                <a:spcPct val="0"/>
              </a:spcBef>
              <a:spcAft>
                <a:spcPct val="0"/>
              </a:spcAft>
              <a:defRPr sz="3600" b="1">
                <a:solidFill>
                  <a:srgbClr val="000099"/>
                </a:solidFill>
                <a:latin typeface="Arial" pitchFamily="34" charset="0"/>
                <a:ea typeface="宋体" pitchFamily="2" charset="-122"/>
              </a:defRPr>
            </a:lvl2pPr>
            <a:lvl3pPr algn="ctr" rtl="0" eaLnBrk="0" fontAlgn="base" hangingPunct="0">
              <a:spcBef>
                <a:spcPct val="0"/>
              </a:spcBef>
              <a:spcAft>
                <a:spcPct val="0"/>
              </a:spcAft>
              <a:defRPr sz="3600" b="1">
                <a:solidFill>
                  <a:srgbClr val="000099"/>
                </a:solidFill>
                <a:latin typeface="Arial" pitchFamily="34" charset="0"/>
                <a:ea typeface="宋体" pitchFamily="2" charset="-122"/>
              </a:defRPr>
            </a:lvl3pPr>
            <a:lvl4pPr algn="ctr" rtl="0" eaLnBrk="0" fontAlgn="base" hangingPunct="0">
              <a:spcBef>
                <a:spcPct val="0"/>
              </a:spcBef>
              <a:spcAft>
                <a:spcPct val="0"/>
              </a:spcAft>
              <a:defRPr sz="3600" b="1">
                <a:solidFill>
                  <a:srgbClr val="000099"/>
                </a:solidFill>
                <a:latin typeface="Arial" pitchFamily="34" charset="0"/>
                <a:ea typeface="宋体" pitchFamily="2" charset="-122"/>
              </a:defRPr>
            </a:lvl4pPr>
            <a:lvl5pPr algn="ctr" rtl="0" eaLnBrk="0" fontAlgn="base" hangingPunct="0">
              <a:spcBef>
                <a:spcPct val="0"/>
              </a:spcBef>
              <a:spcAft>
                <a:spcPct val="0"/>
              </a:spcAft>
              <a:defRPr sz="3600" b="1">
                <a:solidFill>
                  <a:srgbClr val="000099"/>
                </a:solidFill>
                <a:latin typeface="Arial" pitchFamily="34" charset="0"/>
                <a:ea typeface="宋体" pitchFamily="2" charset="-122"/>
              </a:defRPr>
            </a:lvl5pPr>
            <a:lvl6pPr marL="457200" algn="ctr" rtl="0" fontAlgn="base">
              <a:spcBef>
                <a:spcPct val="0"/>
              </a:spcBef>
              <a:spcAft>
                <a:spcPct val="0"/>
              </a:spcAft>
              <a:defRPr sz="3600" b="1">
                <a:solidFill>
                  <a:srgbClr val="000099"/>
                </a:solidFill>
                <a:latin typeface="Arial" pitchFamily="34" charset="0"/>
                <a:ea typeface="宋体" pitchFamily="2" charset="-122"/>
              </a:defRPr>
            </a:lvl6pPr>
            <a:lvl7pPr marL="914400" algn="ctr" rtl="0" fontAlgn="base">
              <a:spcBef>
                <a:spcPct val="0"/>
              </a:spcBef>
              <a:spcAft>
                <a:spcPct val="0"/>
              </a:spcAft>
              <a:defRPr sz="3600" b="1">
                <a:solidFill>
                  <a:srgbClr val="000099"/>
                </a:solidFill>
                <a:latin typeface="Arial" pitchFamily="34" charset="0"/>
                <a:ea typeface="宋体" pitchFamily="2" charset="-122"/>
              </a:defRPr>
            </a:lvl7pPr>
            <a:lvl8pPr marL="1371600" algn="ctr" rtl="0" fontAlgn="base">
              <a:spcBef>
                <a:spcPct val="0"/>
              </a:spcBef>
              <a:spcAft>
                <a:spcPct val="0"/>
              </a:spcAft>
              <a:defRPr sz="3600" b="1">
                <a:solidFill>
                  <a:srgbClr val="000099"/>
                </a:solidFill>
                <a:latin typeface="Arial" pitchFamily="34" charset="0"/>
                <a:ea typeface="宋体" pitchFamily="2" charset="-122"/>
              </a:defRPr>
            </a:lvl8pPr>
            <a:lvl9pPr marL="1828800" algn="ctr" rtl="0" fontAlgn="base">
              <a:spcBef>
                <a:spcPct val="0"/>
              </a:spcBef>
              <a:spcAft>
                <a:spcPct val="0"/>
              </a:spcAft>
              <a:defRPr sz="3600" b="1">
                <a:solidFill>
                  <a:srgbClr val="000099"/>
                </a:solidFill>
                <a:latin typeface="Arial" pitchFamily="34" charset="0"/>
                <a:ea typeface="宋体" pitchFamily="2" charset="-122"/>
              </a:defRPr>
            </a:lvl9pPr>
          </a:lstStyle>
          <a:p>
            <a:r>
              <a:rPr lang="en-US" altLang="zh-CN" sz="3200" kern="0" dirty="0" smtClean="0">
                <a:latin typeface="Arial" panose="020B0604020202020204" pitchFamily="34" charset="0"/>
              </a:rPr>
              <a:t>MALDI</a:t>
            </a:r>
            <a:r>
              <a:rPr lang="zh-CN" altLang="en-US" sz="3200" kern="0" dirty="0" smtClean="0">
                <a:latin typeface="Arial" panose="020B0604020202020204" pitchFamily="34" charset="0"/>
              </a:rPr>
              <a:t>基本原理</a:t>
            </a:r>
            <a:endParaRPr lang="en-US" altLang="zh-TW" sz="3200" kern="0" dirty="0" smtClean="0">
              <a:latin typeface="Arial" panose="020B0604020202020204" pitchFamily="34" charset="0"/>
              <a:ea typeface="宋体" panose="02010600030101010101" pitchFamily="2" charset="-122"/>
            </a:endParaRPr>
          </a:p>
        </p:txBody>
      </p:sp>
      <p:sp>
        <p:nvSpPr>
          <p:cNvPr id="28" name="Textfeld 16"/>
          <p:cNvSpPr txBox="1">
            <a:spLocks noChangeArrowheads="1"/>
          </p:cNvSpPr>
          <p:nvPr/>
        </p:nvSpPr>
        <p:spPr bwMode="auto">
          <a:xfrm>
            <a:off x="8997951" y="5808663"/>
            <a:ext cx="70083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0"/>
              </a:spcBef>
              <a:defRPr sz="2400">
                <a:solidFill>
                  <a:schemeClr val="tx1"/>
                </a:solidFill>
                <a:latin typeface="Arial" pitchFamily="34" charset="0"/>
                <a:ea typeface="ＭＳ Ｐゴシック" pitchFamily="34" charset="-128"/>
              </a:defRPr>
            </a:lvl1pPr>
            <a:lvl2pPr marL="742950" indent="-285750" eaLnBrk="0" hangingPunct="0">
              <a:spcBef>
                <a:spcPct val="0"/>
              </a:spcBef>
              <a:defRPr sz="2400">
                <a:solidFill>
                  <a:schemeClr val="tx1"/>
                </a:solidFill>
                <a:latin typeface="Arial" pitchFamily="34" charset="0"/>
                <a:ea typeface="ＭＳ Ｐゴシック" pitchFamily="34" charset="-128"/>
              </a:defRPr>
            </a:lvl2pPr>
            <a:lvl3pPr marL="1143000" indent="-228600" eaLnBrk="0" hangingPunct="0">
              <a:spcBef>
                <a:spcPct val="0"/>
              </a:spcBef>
              <a:defRPr sz="2400">
                <a:solidFill>
                  <a:schemeClr val="tx1"/>
                </a:solidFill>
                <a:latin typeface="Arial" pitchFamily="34" charset="0"/>
                <a:ea typeface="ＭＳ Ｐゴシック" pitchFamily="34" charset="-128"/>
              </a:defRPr>
            </a:lvl3pPr>
            <a:lvl4pPr marL="1600200" indent="-228600" eaLnBrk="0" hangingPunct="0">
              <a:spcBef>
                <a:spcPct val="0"/>
              </a:spcBef>
              <a:defRPr sz="2400">
                <a:solidFill>
                  <a:schemeClr val="tx1"/>
                </a:solidFill>
                <a:latin typeface="Arial" pitchFamily="34" charset="0"/>
                <a:ea typeface="ＭＳ Ｐゴシック" pitchFamily="34" charset="-128"/>
              </a:defRPr>
            </a:lvl4pPr>
            <a:lvl5pPr marL="2057400" indent="-228600" eaLnBrk="0" hangingPunct="0">
              <a:spcBef>
                <a:spcPct val="0"/>
              </a:spcBef>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zh-CN" altLang="en-US" sz="2000" b="1" dirty="0" smtClean="0">
                <a:solidFill>
                  <a:srgbClr val="000000"/>
                </a:solidFill>
                <a:ea typeface="宋体" pitchFamily="2" charset="-122"/>
              </a:rPr>
              <a:t>靶板</a:t>
            </a:r>
            <a:endParaRPr lang="en-US" sz="2000" b="1" dirty="0">
              <a:solidFill>
                <a:srgbClr val="000000"/>
              </a:solidFill>
              <a:ea typeface="宋体" pitchFamily="2" charset="-122"/>
            </a:endParaRPr>
          </a:p>
        </p:txBody>
      </p:sp>
    </p:spTree>
    <p:extLst>
      <p:ext uri="{BB962C8B-B14F-4D97-AF65-F5344CB8AC3E}">
        <p14:creationId xmlns:p14="http://schemas.microsoft.com/office/powerpoint/2010/main" xmlns="" val="33030544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aute 29"/>
          <p:cNvSpPr/>
          <p:nvPr/>
        </p:nvSpPr>
        <p:spPr>
          <a:xfrm>
            <a:off x="5524500" y="4786313"/>
            <a:ext cx="381000" cy="285750"/>
          </a:xfrm>
          <a:prstGeom prst="diamon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0000"/>
                </a:solidFill>
                <a:latin typeface="Arial" pitchFamily="34" charset="0"/>
                <a:ea typeface="宋体" pitchFamily="2" charset="-122"/>
              </a:rPr>
              <a:t>+</a:t>
            </a:r>
          </a:p>
        </p:txBody>
      </p:sp>
      <p:sp>
        <p:nvSpPr>
          <p:cNvPr id="31" name="Raute 30"/>
          <p:cNvSpPr/>
          <p:nvPr/>
        </p:nvSpPr>
        <p:spPr>
          <a:xfrm>
            <a:off x="7143751" y="4714875"/>
            <a:ext cx="381000" cy="285750"/>
          </a:xfrm>
          <a:prstGeom prst="diamon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0000"/>
                </a:solidFill>
                <a:latin typeface="Arial" pitchFamily="34" charset="0"/>
                <a:ea typeface="宋体" pitchFamily="2" charset="-122"/>
              </a:rPr>
              <a:t>+</a:t>
            </a:r>
          </a:p>
        </p:txBody>
      </p:sp>
      <p:sp>
        <p:nvSpPr>
          <p:cNvPr id="32" name="Raute 31"/>
          <p:cNvSpPr/>
          <p:nvPr/>
        </p:nvSpPr>
        <p:spPr>
          <a:xfrm>
            <a:off x="6381751" y="4572000"/>
            <a:ext cx="381000" cy="285750"/>
          </a:xfrm>
          <a:prstGeom prst="diamon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0000"/>
                </a:solidFill>
                <a:latin typeface="Arial" pitchFamily="34" charset="0"/>
                <a:ea typeface="宋体" pitchFamily="2" charset="-122"/>
              </a:rPr>
              <a:t>+</a:t>
            </a:r>
          </a:p>
        </p:txBody>
      </p:sp>
      <p:sp>
        <p:nvSpPr>
          <p:cNvPr id="33" name="Auf der gleichen Seite des Rechtecks liegende Ecken abrunden 32"/>
          <p:cNvSpPr/>
          <p:nvPr/>
        </p:nvSpPr>
        <p:spPr>
          <a:xfrm>
            <a:off x="3905251" y="5143500"/>
            <a:ext cx="5048249" cy="1143000"/>
          </a:xfrm>
          <a:prstGeom prst="round2SameRect">
            <a:avLst>
              <a:gd name="adj1" fmla="val 33290"/>
              <a:gd name="adj2" fmla="val 0"/>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34" name="Rechteck 33"/>
          <p:cNvSpPr/>
          <p:nvPr/>
        </p:nvSpPr>
        <p:spPr>
          <a:xfrm>
            <a:off x="3429000" y="6286500"/>
            <a:ext cx="6000751" cy="28575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35" name="Raute 34"/>
          <p:cNvSpPr/>
          <p:nvPr/>
        </p:nvSpPr>
        <p:spPr>
          <a:xfrm>
            <a:off x="4476751" y="5786438"/>
            <a:ext cx="381000" cy="285750"/>
          </a:xfrm>
          <a:prstGeom prst="diamon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36" name="Raute 35"/>
          <p:cNvSpPr/>
          <p:nvPr/>
        </p:nvSpPr>
        <p:spPr>
          <a:xfrm>
            <a:off x="4953000" y="5429250"/>
            <a:ext cx="381000" cy="285750"/>
          </a:xfrm>
          <a:prstGeom prst="diamon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37" name="Raute 36"/>
          <p:cNvSpPr/>
          <p:nvPr/>
        </p:nvSpPr>
        <p:spPr>
          <a:xfrm>
            <a:off x="5905500" y="5857875"/>
            <a:ext cx="381000" cy="285750"/>
          </a:xfrm>
          <a:prstGeom prst="diamon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38" name="Raute 37"/>
          <p:cNvSpPr/>
          <p:nvPr/>
        </p:nvSpPr>
        <p:spPr>
          <a:xfrm>
            <a:off x="6572251" y="5938838"/>
            <a:ext cx="381000" cy="285750"/>
          </a:xfrm>
          <a:prstGeom prst="diamon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39" name="Raute 38"/>
          <p:cNvSpPr/>
          <p:nvPr/>
        </p:nvSpPr>
        <p:spPr>
          <a:xfrm>
            <a:off x="6191251" y="5214938"/>
            <a:ext cx="381000" cy="285750"/>
          </a:xfrm>
          <a:prstGeom prst="diamon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40" name="Raute 39"/>
          <p:cNvSpPr/>
          <p:nvPr/>
        </p:nvSpPr>
        <p:spPr>
          <a:xfrm>
            <a:off x="8286751" y="5500688"/>
            <a:ext cx="381000" cy="285750"/>
          </a:xfrm>
          <a:prstGeom prst="diamon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41" name="Raute 40"/>
          <p:cNvSpPr/>
          <p:nvPr/>
        </p:nvSpPr>
        <p:spPr>
          <a:xfrm>
            <a:off x="6858000" y="5643563"/>
            <a:ext cx="381000" cy="285750"/>
          </a:xfrm>
          <a:prstGeom prst="diamon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42" name="Raute 41"/>
          <p:cNvSpPr/>
          <p:nvPr/>
        </p:nvSpPr>
        <p:spPr>
          <a:xfrm>
            <a:off x="7620000" y="5715000"/>
            <a:ext cx="381000" cy="285750"/>
          </a:xfrm>
          <a:prstGeom prst="diamon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43" name="Raute 42"/>
          <p:cNvSpPr/>
          <p:nvPr/>
        </p:nvSpPr>
        <p:spPr>
          <a:xfrm>
            <a:off x="5619751" y="4214813"/>
            <a:ext cx="381000" cy="285750"/>
          </a:xfrm>
          <a:prstGeom prst="diamon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000000"/>
                </a:solidFill>
                <a:latin typeface="Arial" pitchFamily="34" charset="0"/>
                <a:ea typeface="宋体" pitchFamily="2" charset="-122"/>
              </a:rPr>
              <a:t>+</a:t>
            </a:r>
          </a:p>
        </p:txBody>
      </p:sp>
      <p:grpSp>
        <p:nvGrpSpPr>
          <p:cNvPr id="2" name="Gruppieren 33"/>
          <p:cNvGrpSpPr>
            <a:grpSpLocks/>
          </p:cNvGrpSpPr>
          <p:nvPr/>
        </p:nvGrpSpPr>
        <p:grpSpPr bwMode="auto">
          <a:xfrm>
            <a:off x="5334001" y="5429250"/>
            <a:ext cx="2095500" cy="642938"/>
            <a:chOff x="4000496" y="5429264"/>
            <a:chExt cx="1571636" cy="642942"/>
          </a:xfrm>
        </p:grpSpPr>
        <p:sp>
          <p:nvSpPr>
            <p:cNvPr id="45" name="Raute 44"/>
            <p:cNvSpPr/>
            <p:nvPr/>
          </p:nvSpPr>
          <p:spPr>
            <a:xfrm>
              <a:off x="4000496" y="5715016"/>
              <a:ext cx="142876" cy="142876"/>
            </a:xfrm>
            <a:prstGeom prst="diamond">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46" name="Raute 45"/>
            <p:cNvSpPr/>
            <p:nvPr/>
          </p:nvSpPr>
          <p:spPr>
            <a:xfrm>
              <a:off x="4214811" y="5500702"/>
              <a:ext cx="142876" cy="142876"/>
            </a:xfrm>
            <a:prstGeom prst="diamond">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47" name="Raute 46"/>
            <p:cNvSpPr/>
            <p:nvPr/>
          </p:nvSpPr>
          <p:spPr>
            <a:xfrm>
              <a:off x="4786315" y="5786454"/>
              <a:ext cx="142876" cy="142876"/>
            </a:xfrm>
            <a:prstGeom prst="diamond">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48" name="Raute 47"/>
            <p:cNvSpPr/>
            <p:nvPr/>
          </p:nvSpPr>
          <p:spPr>
            <a:xfrm>
              <a:off x="5429256" y="5429264"/>
              <a:ext cx="142876" cy="142876"/>
            </a:xfrm>
            <a:prstGeom prst="diamond">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49" name="Raute 48"/>
            <p:cNvSpPr/>
            <p:nvPr/>
          </p:nvSpPr>
          <p:spPr>
            <a:xfrm>
              <a:off x="4143372" y="5929330"/>
              <a:ext cx="142876" cy="142876"/>
            </a:xfrm>
            <a:prstGeom prst="diamond">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grpSp>
      <p:grpSp>
        <p:nvGrpSpPr>
          <p:cNvPr id="3" name="Gruppieren 53"/>
          <p:cNvGrpSpPr>
            <a:grpSpLocks/>
          </p:cNvGrpSpPr>
          <p:nvPr/>
        </p:nvGrpSpPr>
        <p:grpSpPr bwMode="auto">
          <a:xfrm>
            <a:off x="5334000" y="4286251"/>
            <a:ext cx="2571751" cy="428625"/>
            <a:chOff x="4000496" y="4286256"/>
            <a:chExt cx="1928826" cy="428628"/>
          </a:xfrm>
        </p:grpSpPr>
        <p:sp>
          <p:nvSpPr>
            <p:cNvPr id="51" name="Raute 50"/>
            <p:cNvSpPr/>
            <p:nvPr/>
          </p:nvSpPr>
          <p:spPr>
            <a:xfrm>
              <a:off x="5214942" y="4286256"/>
              <a:ext cx="142876" cy="142876"/>
            </a:xfrm>
            <a:prstGeom prst="diamond">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52" name="Raute 51"/>
            <p:cNvSpPr/>
            <p:nvPr/>
          </p:nvSpPr>
          <p:spPr>
            <a:xfrm>
              <a:off x="5786446" y="4572008"/>
              <a:ext cx="142876" cy="142876"/>
            </a:xfrm>
            <a:prstGeom prst="diamond">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53" name="Raute 52"/>
            <p:cNvSpPr/>
            <p:nvPr/>
          </p:nvSpPr>
          <p:spPr>
            <a:xfrm>
              <a:off x="4786314" y="4357695"/>
              <a:ext cx="142876" cy="142876"/>
            </a:xfrm>
            <a:prstGeom prst="diamond">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54" name="Raute 53"/>
            <p:cNvSpPr/>
            <p:nvPr/>
          </p:nvSpPr>
          <p:spPr>
            <a:xfrm>
              <a:off x="4000496" y="4429132"/>
              <a:ext cx="142876" cy="142876"/>
            </a:xfrm>
            <a:prstGeom prst="diamond">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grpSp>
      <p:grpSp>
        <p:nvGrpSpPr>
          <p:cNvPr id="4" name="Gruppieren 52"/>
          <p:cNvGrpSpPr>
            <a:grpSpLocks/>
          </p:cNvGrpSpPr>
          <p:nvPr/>
        </p:nvGrpSpPr>
        <p:grpSpPr bwMode="auto">
          <a:xfrm>
            <a:off x="4953001" y="4279901"/>
            <a:ext cx="3238500" cy="720725"/>
            <a:chOff x="3714744" y="4279760"/>
            <a:chExt cx="2428892" cy="720876"/>
          </a:xfrm>
        </p:grpSpPr>
        <p:sp>
          <p:nvSpPr>
            <p:cNvPr id="56" name="Ellipse 55"/>
            <p:cNvSpPr/>
            <p:nvPr/>
          </p:nvSpPr>
          <p:spPr>
            <a:xfrm>
              <a:off x="5286380" y="4643374"/>
              <a:ext cx="79376" cy="71452"/>
            </a:xfrm>
            <a:prstGeom prst="ellipse">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57" name="Ellipse 56"/>
            <p:cNvSpPr/>
            <p:nvPr/>
          </p:nvSpPr>
          <p:spPr>
            <a:xfrm>
              <a:off x="5635632" y="4571921"/>
              <a:ext cx="79376" cy="71453"/>
            </a:xfrm>
            <a:prstGeom prst="ellipse">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58" name="Ellipse 57"/>
            <p:cNvSpPr/>
            <p:nvPr/>
          </p:nvSpPr>
          <p:spPr>
            <a:xfrm>
              <a:off x="5072067" y="4857731"/>
              <a:ext cx="79376" cy="71453"/>
            </a:xfrm>
            <a:prstGeom prst="ellipse">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59" name="Ellipse 58"/>
            <p:cNvSpPr/>
            <p:nvPr/>
          </p:nvSpPr>
          <p:spPr>
            <a:xfrm>
              <a:off x="4497387" y="4786279"/>
              <a:ext cx="88901" cy="80979"/>
            </a:xfrm>
            <a:prstGeom prst="ellipse">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60" name="Ellipse 59"/>
            <p:cNvSpPr/>
            <p:nvPr/>
          </p:nvSpPr>
          <p:spPr>
            <a:xfrm>
              <a:off x="4000496" y="4724353"/>
              <a:ext cx="71439" cy="65102"/>
            </a:xfrm>
            <a:prstGeom prst="ellipse">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61" name="Ellipse 60"/>
            <p:cNvSpPr/>
            <p:nvPr/>
          </p:nvSpPr>
          <p:spPr>
            <a:xfrm>
              <a:off x="4714876" y="4279760"/>
              <a:ext cx="85726" cy="77804"/>
            </a:xfrm>
            <a:prstGeom prst="ellipse">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62" name="Ellipse 61"/>
            <p:cNvSpPr/>
            <p:nvPr/>
          </p:nvSpPr>
          <p:spPr>
            <a:xfrm>
              <a:off x="5700721" y="4857731"/>
              <a:ext cx="85726" cy="77804"/>
            </a:xfrm>
            <a:prstGeom prst="ellipse">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63" name="Ellipse 62"/>
            <p:cNvSpPr/>
            <p:nvPr/>
          </p:nvSpPr>
          <p:spPr>
            <a:xfrm>
              <a:off x="5500695" y="4343273"/>
              <a:ext cx="95251" cy="85743"/>
            </a:xfrm>
            <a:prstGeom prst="ellipse">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64" name="Ellipse 63"/>
            <p:cNvSpPr/>
            <p:nvPr/>
          </p:nvSpPr>
          <p:spPr>
            <a:xfrm>
              <a:off x="3771894" y="4857731"/>
              <a:ext cx="85726" cy="71453"/>
            </a:xfrm>
            <a:prstGeom prst="ellipse">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65" name="Ellipse 64"/>
            <p:cNvSpPr/>
            <p:nvPr/>
          </p:nvSpPr>
          <p:spPr>
            <a:xfrm>
              <a:off x="4200522" y="4571921"/>
              <a:ext cx="85726" cy="77804"/>
            </a:xfrm>
            <a:prstGeom prst="ellipse">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66" name="Ellipse 65"/>
            <p:cNvSpPr/>
            <p:nvPr/>
          </p:nvSpPr>
          <p:spPr>
            <a:xfrm>
              <a:off x="5072067" y="4500469"/>
              <a:ext cx="79376" cy="71452"/>
            </a:xfrm>
            <a:prstGeom prst="ellipse">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67" name="Ellipse 66"/>
            <p:cNvSpPr/>
            <p:nvPr/>
          </p:nvSpPr>
          <p:spPr>
            <a:xfrm>
              <a:off x="4500563" y="4929184"/>
              <a:ext cx="79376" cy="71452"/>
            </a:xfrm>
            <a:prstGeom prst="ellipse">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68" name="Ellipse 67"/>
            <p:cNvSpPr/>
            <p:nvPr/>
          </p:nvSpPr>
          <p:spPr>
            <a:xfrm>
              <a:off x="4572000" y="4500469"/>
              <a:ext cx="79376" cy="71452"/>
            </a:xfrm>
            <a:prstGeom prst="ellipse">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69" name="Ellipse 68"/>
            <p:cNvSpPr/>
            <p:nvPr/>
          </p:nvSpPr>
          <p:spPr>
            <a:xfrm>
              <a:off x="5929323" y="4500469"/>
              <a:ext cx="79376" cy="71452"/>
            </a:xfrm>
            <a:prstGeom prst="ellipse">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70" name="Ellipse 69"/>
            <p:cNvSpPr/>
            <p:nvPr/>
          </p:nvSpPr>
          <p:spPr>
            <a:xfrm>
              <a:off x="6064260" y="4714826"/>
              <a:ext cx="79376" cy="71453"/>
            </a:xfrm>
            <a:prstGeom prst="ellipse">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71" name="Ellipse 70"/>
            <p:cNvSpPr/>
            <p:nvPr/>
          </p:nvSpPr>
          <p:spPr>
            <a:xfrm>
              <a:off x="4349748" y="4643374"/>
              <a:ext cx="79376" cy="71452"/>
            </a:xfrm>
            <a:prstGeom prst="ellipse">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sp>
          <p:nvSpPr>
            <p:cNvPr id="72" name="Ellipse 71"/>
            <p:cNvSpPr/>
            <p:nvPr/>
          </p:nvSpPr>
          <p:spPr>
            <a:xfrm>
              <a:off x="3714744" y="4435368"/>
              <a:ext cx="71439" cy="65102"/>
            </a:xfrm>
            <a:prstGeom prst="ellipse">
              <a:avLst/>
            </a:prstGeom>
            <a:solidFill>
              <a:schemeClr val="accent1">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pitchFamily="34" charset="0"/>
                <a:ea typeface="宋体" pitchFamily="2" charset="-122"/>
              </a:endParaRPr>
            </a:p>
          </p:txBody>
        </p:sp>
      </p:grpSp>
      <p:sp>
        <p:nvSpPr>
          <p:cNvPr id="50" name="Rechteck 27"/>
          <p:cNvSpPr>
            <a:spLocks noChangeArrowheads="1"/>
          </p:cNvSpPr>
          <p:nvPr/>
        </p:nvSpPr>
        <p:spPr bwMode="auto">
          <a:xfrm>
            <a:off x="609600" y="1398181"/>
            <a:ext cx="10769600" cy="24006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ts val="3000"/>
              </a:lnSpc>
            </a:pPr>
            <a:r>
              <a:rPr lang="en-US" sz="2400" dirty="0">
                <a:solidFill>
                  <a:srgbClr val="000000"/>
                </a:solidFill>
              </a:rPr>
              <a:t>Matrix Assisted Laser </a:t>
            </a:r>
            <a:r>
              <a:rPr lang="en-US" sz="2400" b="1" dirty="0">
                <a:solidFill>
                  <a:srgbClr val="FF0000"/>
                </a:solidFill>
              </a:rPr>
              <a:t>Desorption/Ionization</a:t>
            </a:r>
          </a:p>
          <a:p>
            <a:pPr>
              <a:lnSpc>
                <a:spcPts val="3000"/>
              </a:lnSpc>
            </a:pPr>
            <a:r>
              <a:rPr lang="zh-CN" altLang="en-US" sz="2400" dirty="0" smtClean="0">
                <a:solidFill>
                  <a:srgbClr val="000000"/>
                </a:solidFill>
              </a:rPr>
              <a:t>基质辅助激光</a:t>
            </a:r>
            <a:r>
              <a:rPr lang="zh-CN" altLang="en-US" sz="2400" b="1" dirty="0" smtClean="0">
                <a:solidFill>
                  <a:srgbClr val="FF0000"/>
                </a:solidFill>
              </a:rPr>
              <a:t>解析电离</a:t>
            </a:r>
            <a:endParaRPr lang="en-US" sz="2400" b="1" dirty="0">
              <a:solidFill>
                <a:srgbClr val="FF0000"/>
              </a:solidFill>
            </a:endParaRPr>
          </a:p>
          <a:p>
            <a:pPr>
              <a:lnSpc>
                <a:spcPts val="3000"/>
              </a:lnSpc>
            </a:pPr>
            <a:endParaRPr lang="en-US" sz="2000" dirty="0">
              <a:solidFill>
                <a:srgbClr val="000000"/>
              </a:solidFill>
            </a:endParaRPr>
          </a:p>
          <a:p>
            <a:pPr>
              <a:lnSpc>
                <a:spcPts val="3000"/>
              </a:lnSpc>
            </a:pPr>
            <a:r>
              <a:rPr lang="zh-CN" altLang="en-US" sz="2400" dirty="0">
                <a:solidFill>
                  <a:srgbClr val="000000"/>
                </a:solidFill>
              </a:rPr>
              <a:t>基质的功能：</a:t>
            </a:r>
            <a:r>
              <a:rPr lang="en-US" sz="2400" dirty="0">
                <a:solidFill>
                  <a:srgbClr val="000000"/>
                </a:solidFill>
              </a:rPr>
              <a:t> </a:t>
            </a:r>
          </a:p>
          <a:p>
            <a:pPr>
              <a:lnSpc>
                <a:spcPts val="3000"/>
              </a:lnSpc>
            </a:pPr>
            <a:r>
              <a:rPr lang="en-US" sz="2000" dirty="0" smtClean="0">
                <a:solidFill>
                  <a:srgbClr val="000000"/>
                </a:solidFill>
              </a:rPr>
              <a:t>	4) </a:t>
            </a:r>
            <a:r>
              <a:rPr lang="zh-CN" altLang="en-US" sz="2000" dirty="0" smtClean="0">
                <a:solidFill>
                  <a:srgbClr val="000000"/>
                </a:solidFill>
              </a:rPr>
              <a:t>解析：形成的结晶快速爆炸性蒸发，将蛋白质带入气相</a:t>
            </a:r>
            <a:endParaRPr lang="en-US" sz="2000" dirty="0" smtClean="0">
              <a:solidFill>
                <a:srgbClr val="000000"/>
              </a:solidFill>
            </a:endParaRPr>
          </a:p>
          <a:p>
            <a:pPr>
              <a:lnSpc>
                <a:spcPts val="3000"/>
              </a:lnSpc>
            </a:pPr>
            <a:r>
              <a:rPr lang="en-US" sz="2000" dirty="0">
                <a:solidFill>
                  <a:srgbClr val="000000"/>
                </a:solidFill>
              </a:rPr>
              <a:t>	</a:t>
            </a:r>
            <a:r>
              <a:rPr lang="en-US" sz="2000" dirty="0" smtClean="0">
                <a:solidFill>
                  <a:srgbClr val="000000"/>
                </a:solidFill>
              </a:rPr>
              <a:t>5) </a:t>
            </a:r>
            <a:r>
              <a:rPr lang="zh-CN" altLang="en-US" sz="2000" dirty="0" smtClean="0">
                <a:solidFill>
                  <a:srgbClr val="000000"/>
                </a:solidFill>
              </a:rPr>
              <a:t>电离：使蛋白质分子带正电荷</a:t>
            </a:r>
            <a:endParaRPr lang="en-US" sz="2000" dirty="0">
              <a:solidFill>
                <a:srgbClr val="000000"/>
              </a:solidFill>
            </a:endParaRPr>
          </a:p>
        </p:txBody>
      </p:sp>
      <p:sp>
        <p:nvSpPr>
          <p:cNvPr id="73" name="Title 1"/>
          <p:cNvSpPr txBox="1">
            <a:spLocks/>
          </p:cNvSpPr>
          <p:nvPr/>
        </p:nvSpPr>
        <p:spPr bwMode="auto">
          <a:xfrm>
            <a:off x="-1" y="376638"/>
            <a:ext cx="10101940" cy="766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0099"/>
                </a:solidFill>
                <a:latin typeface="+mj-lt"/>
                <a:ea typeface="+mj-ea"/>
                <a:cs typeface="+mj-cs"/>
              </a:defRPr>
            </a:lvl1pPr>
            <a:lvl2pPr algn="ctr" rtl="0" eaLnBrk="0" fontAlgn="base" hangingPunct="0">
              <a:spcBef>
                <a:spcPct val="0"/>
              </a:spcBef>
              <a:spcAft>
                <a:spcPct val="0"/>
              </a:spcAft>
              <a:defRPr sz="3600" b="1">
                <a:solidFill>
                  <a:srgbClr val="000099"/>
                </a:solidFill>
                <a:latin typeface="Arial" pitchFamily="34" charset="0"/>
                <a:ea typeface="宋体" pitchFamily="2" charset="-122"/>
              </a:defRPr>
            </a:lvl2pPr>
            <a:lvl3pPr algn="ctr" rtl="0" eaLnBrk="0" fontAlgn="base" hangingPunct="0">
              <a:spcBef>
                <a:spcPct val="0"/>
              </a:spcBef>
              <a:spcAft>
                <a:spcPct val="0"/>
              </a:spcAft>
              <a:defRPr sz="3600" b="1">
                <a:solidFill>
                  <a:srgbClr val="000099"/>
                </a:solidFill>
                <a:latin typeface="Arial" pitchFamily="34" charset="0"/>
                <a:ea typeface="宋体" pitchFamily="2" charset="-122"/>
              </a:defRPr>
            </a:lvl3pPr>
            <a:lvl4pPr algn="ctr" rtl="0" eaLnBrk="0" fontAlgn="base" hangingPunct="0">
              <a:spcBef>
                <a:spcPct val="0"/>
              </a:spcBef>
              <a:spcAft>
                <a:spcPct val="0"/>
              </a:spcAft>
              <a:defRPr sz="3600" b="1">
                <a:solidFill>
                  <a:srgbClr val="000099"/>
                </a:solidFill>
                <a:latin typeface="Arial" pitchFamily="34" charset="0"/>
                <a:ea typeface="宋体" pitchFamily="2" charset="-122"/>
              </a:defRPr>
            </a:lvl4pPr>
            <a:lvl5pPr algn="ctr" rtl="0" eaLnBrk="0" fontAlgn="base" hangingPunct="0">
              <a:spcBef>
                <a:spcPct val="0"/>
              </a:spcBef>
              <a:spcAft>
                <a:spcPct val="0"/>
              </a:spcAft>
              <a:defRPr sz="3600" b="1">
                <a:solidFill>
                  <a:srgbClr val="000099"/>
                </a:solidFill>
                <a:latin typeface="Arial" pitchFamily="34" charset="0"/>
                <a:ea typeface="宋体" pitchFamily="2" charset="-122"/>
              </a:defRPr>
            </a:lvl5pPr>
            <a:lvl6pPr marL="457200" algn="ctr" rtl="0" fontAlgn="base">
              <a:spcBef>
                <a:spcPct val="0"/>
              </a:spcBef>
              <a:spcAft>
                <a:spcPct val="0"/>
              </a:spcAft>
              <a:defRPr sz="3600" b="1">
                <a:solidFill>
                  <a:srgbClr val="000099"/>
                </a:solidFill>
                <a:latin typeface="Arial" pitchFamily="34" charset="0"/>
                <a:ea typeface="宋体" pitchFamily="2" charset="-122"/>
              </a:defRPr>
            </a:lvl6pPr>
            <a:lvl7pPr marL="914400" algn="ctr" rtl="0" fontAlgn="base">
              <a:spcBef>
                <a:spcPct val="0"/>
              </a:spcBef>
              <a:spcAft>
                <a:spcPct val="0"/>
              </a:spcAft>
              <a:defRPr sz="3600" b="1">
                <a:solidFill>
                  <a:srgbClr val="000099"/>
                </a:solidFill>
                <a:latin typeface="Arial" pitchFamily="34" charset="0"/>
                <a:ea typeface="宋体" pitchFamily="2" charset="-122"/>
              </a:defRPr>
            </a:lvl7pPr>
            <a:lvl8pPr marL="1371600" algn="ctr" rtl="0" fontAlgn="base">
              <a:spcBef>
                <a:spcPct val="0"/>
              </a:spcBef>
              <a:spcAft>
                <a:spcPct val="0"/>
              </a:spcAft>
              <a:defRPr sz="3600" b="1">
                <a:solidFill>
                  <a:srgbClr val="000099"/>
                </a:solidFill>
                <a:latin typeface="Arial" pitchFamily="34" charset="0"/>
                <a:ea typeface="宋体" pitchFamily="2" charset="-122"/>
              </a:defRPr>
            </a:lvl8pPr>
            <a:lvl9pPr marL="1828800" algn="ctr" rtl="0" fontAlgn="base">
              <a:spcBef>
                <a:spcPct val="0"/>
              </a:spcBef>
              <a:spcAft>
                <a:spcPct val="0"/>
              </a:spcAft>
              <a:defRPr sz="3600" b="1">
                <a:solidFill>
                  <a:srgbClr val="000099"/>
                </a:solidFill>
                <a:latin typeface="Arial" pitchFamily="34" charset="0"/>
                <a:ea typeface="宋体" pitchFamily="2" charset="-122"/>
              </a:defRPr>
            </a:lvl9pPr>
          </a:lstStyle>
          <a:p>
            <a:r>
              <a:rPr lang="en-US" altLang="zh-CN" sz="3200" kern="0" dirty="0" smtClean="0">
                <a:latin typeface="Arial" panose="020B0604020202020204" pitchFamily="34" charset="0"/>
              </a:rPr>
              <a:t>MALDI</a:t>
            </a:r>
            <a:r>
              <a:rPr lang="zh-CN" altLang="en-US" sz="3200" kern="0" dirty="0" smtClean="0">
                <a:latin typeface="Arial" panose="020B0604020202020204" pitchFamily="34" charset="0"/>
              </a:rPr>
              <a:t>基本原理</a:t>
            </a:r>
            <a:endParaRPr lang="en-US" altLang="zh-TW" sz="3200" kern="0" dirty="0" smtClean="0">
              <a:latin typeface="Arial" panose="020B0604020202020204" pitchFamily="34" charset="0"/>
              <a:ea typeface="宋体" panose="02010600030101010101" pitchFamily="2" charset="-122"/>
            </a:endParaRPr>
          </a:p>
        </p:txBody>
      </p:sp>
      <p:sp>
        <p:nvSpPr>
          <p:cNvPr id="55" name="Textfeld 16"/>
          <p:cNvSpPr txBox="1">
            <a:spLocks noChangeArrowheads="1"/>
          </p:cNvSpPr>
          <p:nvPr/>
        </p:nvSpPr>
        <p:spPr bwMode="auto">
          <a:xfrm>
            <a:off x="9428757" y="6229290"/>
            <a:ext cx="70083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0"/>
              </a:spcBef>
              <a:defRPr sz="2400">
                <a:solidFill>
                  <a:schemeClr val="tx1"/>
                </a:solidFill>
                <a:latin typeface="Arial" pitchFamily="34" charset="0"/>
                <a:ea typeface="ＭＳ Ｐゴシック" pitchFamily="34" charset="-128"/>
              </a:defRPr>
            </a:lvl1pPr>
            <a:lvl2pPr marL="742950" indent="-285750" eaLnBrk="0" hangingPunct="0">
              <a:spcBef>
                <a:spcPct val="0"/>
              </a:spcBef>
              <a:defRPr sz="2400">
                <a:solidFill>
                  <a:schemeClr val="tx1"/>
                </a:solidFill>
                <a:latin typeface="Arial" pitchFamily="34" charset="0"/>
                <a:ea typeface="ＭＳ Ｐゴシック" pitchFamily="34" charset="-128"/>
              </a:defRPr>
            </a:lvl2pPr>
            <a:lvl3pPr marL="1143000" indent="-228600" eaLnBrk="0" hangingPunct="0">
              <a:spcBef>
                <a:spcPct val="0"/>
              </a:spcBef>
              <a:defRPr sz="2400">
                <a:solidFill>
                  <a:schemeClr val="tx1"/>
                </a:solidFill>
                <a:latin typeface="Arial" pitchFamily="34" charset="0"/>
                <a:ea typeface="ＭＳ Ｐゴシック" pitchFamily="34" charset="-128"/>
              </a:defRPr>
            </a:lvl3pPr>
            <a:lvl4pPr marL="1600200" indent="-228600" eaLnBrk="0" hangingPunct="0">
              <a:spcBef>
                <a:spcPct val="0"/>
              </a:spcBef>
              <a:defRPr sz="2400">
                <a:solidFill>
                  <a:schemeClr val="tx1"/>
                </a:solidFill>
                <a:latin typeface="Arial" pitchFamily="34" charset="0"/>
                <a:ea typeface="ＭＳ Ｐゴシック" pitchFamily="34" charset="-128"/>
              </a:defRPr>
            </a:lvl4pPr>
            <a:lvl5pPr marL="2057400" indent="-228600" eaLnBrk="0" hangingPunct="0">
              <a:spcBef>
                <a:spcPct val="0"/>
              </a:spcBef>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zh-CN" altLang="en-US" sz="2000" b="1" dirty="0" smtClean="0">
                <a:solidFill>
                  <a:srgbClr val="000000"/>
                </a:solidFill>
                <a:ea typeface="宋体" pitchFamily="2" charset="-122"/>
              </a:rPr>
              <a:t>靶板</a:t>
            </a:r>
            <a:endParaRPr lang="en-US" sz="2000" b="1" dirty="0">
              <a:solidFill>
                <a:srgbClr val="000000"/>
              </a:solidFill>
              <a:ea typeface="宋体" pitchFamily="2" charset="-122"/>
            </a:endParaRPr>
          </a:p>
        </p:txBody>
      </p:sp>
    </p:spTree>
    <p:extLst>
      <p:ext uri="{BB962C8B-B14F-4D97-AF65-F5344CB8AC3E}">
        <p14:creationId xmlns:p14="http://schemas.microsoft.com/office/powerpoint/2010/main" xmlns="" val="17297417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8611" name="Rectangle 3"/>
          <p:cNvSpPr>
            <a:spLocks noChangeArrowheads="1"/>
          </p:cNvSpPr>
          <p:nvPr/>
        </p:nvSpPr>
        <p:spPr bwMode="auto">
          <a:xfrm>
            <a:off x="1320800" y="2012483"/>
            <a:ext cx="609600" cy="276999"/>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0" tIns="0" rIns="0" bIns="0" anchor="ctr">
            <a:spAutoFit/>
          </a:bodyPr>
          <a:lstStyle/>
          <a:p>
            <a:pPr>
              <a:defRPr/>
            </a:pPr>
            <a:endParaRPr lang="en-US">
              <a:solidFill>
                <a:srgbClr val="000000"/>
              </a:solidFill>
            </a:endParaRPr>
          </a:p>
        </p:txBody>
      </p:sp>
      <p:sp>
        <p:nvSpPr>
          <p:cNvPr id="40964" name="Rectangle 4"/>
          <p:cNvSpPr>
            <a:spLocks noChangeArrowheads="1"/>
          </p:cNvSpPr>
          <p:nvPr/>
        </p:nvSpPr>
        <p:spPr bwMode="auto">
          <a:xfrm>
            <a:off x="1295401" y="3369469"/>
            <a:ext cx="9793817" cy="276999"/>
          </a:xfrm>
          <a:prstGeom prst="rect">
            <a:avLst/>
          </a:prstGeom>
          <a:gradFill rotWithShape="1">
            <a:gsLst>
              <a:gs pos="0">
                <a:srgbClr val="63637C"/>
              </a:gs>
              <a:gs pos="50000">
                <a:srgbClr val="CCCCFF"/>
              </a:gs>
              <a:gs pos="100000">
                <a:srgbClr val="63637C"/>
              </a:gs>
            </a:gsLst>
            <a:lin ang="5400000" scaled="1"/>
          </a:gra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ctr">
            <a:spAutoFit/>
          </a:bodyPr>
          <a:lstStyle/>
          <a:p>
            <a:endParaRPr lang="en-US">
              <a:solidFill>
                <a:srgbClr val="000000"/>
              </a:solidFill>
            </a:endParaRPr>
          </a:p>
        </p:txBody>
      </p:sp>
      <p:sp>
        <p:nvSpPr>
          <p:cNvPr id="40965" name="Rectangle 5"/>
          <p:cNvSpPr>
            <a:spLocks noChangeArrowheads="1"/>
          </p:cNvSpPr>
          <p:nvPr/>
        </p:nvSpPr>
        <p:spPr bwMode="auto">
          <a:xfrm>
            <a:off x="1295401" y="3369469"/>
            <a:ext cx="9793817" cy="2087563"/>
          </a:xfrm>
          <a:prstGeom prst="rect">
            <a:avLst/>
          </a:prstGeom>
          <a:noFill/>
          <a:ln w="19050">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662" tIns="46038" rIns="93662" bIns="46038" anchor="ctr"/>
          <a:lstStyle/>
          <a:p>
            <a:endParaRPr lang="en-US">
              <a:solidFill>
                <a:srgbClr val="000000"/>
              </a:solidFill>
            </a:endParaRPr>
          </a:p>
        </p:txBody>
      </p:sp>
      <p:sp>
        <p:nvSpPr>
          <p:cNvPr id="40966" name="Rectangle 6"/>
          <p:cNvSpPr>
            <a:spLocks noChangeArrowheads="1"/>
          </p:cNvSpPr>
          <p:nvPr/>
        </p:nvSpPr>
        <p:spPr bwMode="auto">
          <a:xfrm>
            <a:off x="1625600" y="3534569"/>
            <a:ext cx="203200" cy="1828800"/>
          </a:xfrm>
          <a:prstGeom prst="rect">
            <a:avLst/>
          </a:prstGeom>
          <a:noFill/>
          <a:ln w="12700">
            <a:solidFill>
              <a:schemeClr val="tx1"/>
            </a:solidFill>
            <a:prstDash val="dash"/>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662" tIns="46038" rIns="93662" bIns="46038" anchor="ctr"/>
          <a:lstStyle/>
          <a:p>
            <a:endParaRPr lang="en-US">
              <a:solidFill>
                <a:srgbClr val="000000"/>
              </a:solidFill>
            </a:endParaRPr>
          </a:p>
        </p:txBody>
      </p:sp>
      <p:grpSp>
        <p:nvGrpSpPr>
          <p:cNvPr id="2" name="Group 7"/>
          <p:cNvGrpSpPr>
            <a:grpSpLocks/>
          </p:cNvGrpSpPr>
          <p:nvPr/>
        </p:nvGrpSpPr>
        <p:grpSpPr bwMode="auto">
          <a:xfrm>
            <a:off x="1625600" y="3153569"/>
            <a:ext cx="2540000" cy="990600"/>
            <a:chOff x="768" y="1344"/>
            <a:chExt cx="1200" cy="624"/>
          </a:xfrm>
        </p:grpSpPr>
        <p:sp>
          <p:nvSpPr>
            <p:cNvPr id="41026" name="AutoShape 8"/>
            <p:cNvSpPr>
              <a:spLocks noChangeArrowheads="1"/>
            </p:cNvSpPr>
            <p:nvPr/>
          </p:nvSpPr>
          <p:spPr bwMode="auto">
            <a:xfrm rot="-7674672">
              <a:off x="1152" y="1392"/>
              <a:ext cx="192" cy="960"/>
            </a:xfrm>
            <a:prstGeom prst="triangle">
              <a:avLst>
                <a:gd name="adj" fmla="val 50000"/>
              </a:avLst>
            </a:prstGeom>
            <a:gradFill rotWithShape="1">
              <a:gsLst>
                <a:gs pos="0">
                  <a:srgbClr val="57DCFB"/>
                </a:gs>
                <a:gs pos="50000">
                  <a:srgbClr val="286674"/>
                </a:gs>
                <a:gs pos="100000">
                  <a:srgbClr val="57DCFB"/>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662" tIns="46038" rIns="93662" bIns="46038" anchor="ctr"/>
            <a:lstStyle/>
            <a:p>
              <a:endParaRPr lang="en-US">
                <a:solidFill>
                  <a:srgbClr val="000000"/>
                </a:solidFill>
              </a:endParaRPr>
            </a:p>
          </p:txBody>
        </p:sp>
        <p:sp>
          <p:nvSpPr>
            <p:cNvPr id="41027" name="Rectangle 9"/>
            <p:cNvSpPr>
              <a:spLocks noChangeArrowheads="1"/>
            </p:cNvSpPr>
            <p:nvPr/>
          </p:nvSpPr>
          <p:spPr bwMode="auto">
            <a:xfrm rot="-2355351">
              <a:off x="1584" y="1344"/>
              <a:ext cx="384" cy="192"/>
            </a:xfrm>
            <a:prstGeom prst="rect">
              <a:avLst/>
            </a:prstGeom>
            <a:gradFill rotWithShape="1">
              <a:gsLst>
                <a:gs pos="0">
                  <a:srgbClr val="57DCFB"/>
                </a:gs>
                <a:gs pos="50000">
                  <a:srgbClr val="27616F"/>
                </a:gs>
                <a:gs pos="100000">
                  <a:srgbClr val="57DCFB"/>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662" tIns="46038" rIns="93662" bIns="46038" anchor="ctr"/>
            <a:lstStyle/>
            <a:p>
              <a:endParaRPr lang="en-US">
                <a:solidFill>
                  <a:srgbClr val="000000"/>
                </a:solidFill>
              </a:endParaRPr>
            </a:p>
          </p:txBody>
        </p:sp>
      </p:grpSp>
      <p:grpSp>
        <p:nvGrpSpPr>
          <p:cNvPr id="3" name="Group 10"/>
          <p:cNvGrpSpPr>
            <a:grpSpLocks/>
          </p:cNvGrpSpPr>
          <p:nvPr/>
        </p:nvGrpSpPr>
        <p:grpSpPr bwMode="auto">
          <a:xfrm>
            <a:off x="1625600" y="3534569"/>
            <a:ext cx="304800" cy="1828800"/>
            <a:chOff x="768" y="1584"/>
            <a:chExt cx="144" cy="1152"/>
          </a:xfrm>
        </p:grpSpPr>
        <p:sp>
          <p:nvSpPr>
            <p:cNvPr id="41024" name="Rectangle 11"/>
            <p:cNvSpPr>
              <a:spLocks noChangeArrowheads="1"/>
            </p:cNvSpPr>
            <p:nvPr/>
          </p:nvSpPr>
          <p:spPr bwMode="auto">
            <a:xfrm>
              <a:off x="768" y="1584"/>
              <a:ext cx="96" cy="1152"/>
            </a:xfrm>
            <a:prstGeom prst="rect">
              <a:avLst/>
            </a:prstGeom>
            <a:solidFill>
              <a:srgbClr val="003399"/>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662" tIns="46038" rIns="93662" bIns="46038" anchor="ctr"/>
            <a:lstStyle/>
            <a:p>
              <a:endParaRPr lang="en-US">
                <a:solidFill>
                  <a:srgbClr val="000000"/>
                </a:solidFill>
              </a:endParaRPr>
            </a:p>
          </p:txBody>
        </p:sp>
        <p:sp>
          <p:nvSpPr>
            <p:cNvPr id="41025" name="Rectangle 12"/>
            <p:cNvSpPr>
              <a:spLocks noChangeArrowheads="1"/>
            </p:cNvSpPr>
            <p:nvPr/>
          </p:nvSpPr>
          <p:spPr bwMode="auto">
            <a:xfrm>
              <a:off x="864" y="1968"/>
              <a:ext cx="48" cy="336"/>
            </a:xfrm>
            <a:prstGeom prst="rect">
              <a:avLst/>
            </a:prstGeom>
            <a:solidFill>
              <a:schemeClr val="accent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662" tIns="46038" rIns="93662" bIns="46038" anchor="ctr"/>
            <a:lstStyle/>
            <a:p>
              <a:endParaRPr lang="en-US">
                <a:solidFill>
                  <a:srgbClr val="000000"/>
                </a:solidFill>
              </a:endParaRPr>
            </a:p>
          </p:txBody>
        </p:sp>
      </p:grpSp>
      <p:sp>
        <p:nvSpPr>
          <p:cNvPr id="40969" name="Rectangle 13"/>
          <p:cNvSpPr>
            <a:spLocks noChangeArrowheads="1"/>
          </p:cNvSpPr>
          <p:nvPr/>
        </p:nvSpPr>
        <p:spPr bwMode="auto">
          <a:xfrm rot="-2368621">
            <a:off x="3759200" y="2315369"/>
            <a:ext cx="2438400" cy="457200"/>
          </a:xfrm>
          <a:prstGeom prst="rect">
            <a:avLst/>
          </a:prstGeom>
          <a:gradFill rotWithShape="1">
            <a:gsLst>
              <a:gs pos="0">
                <a:srgbClr val="3333FF"/>
              </a:gs>
              <a:gs pos="50000">
                <a:srgbClr val="131361"/>
              </a:gs>
              <a:gs pos="100000">
                <a:srgbClr val="3333FF"/>
              </a:gs>
            </a:gsLst>
            <a:lin ang="5400000" scaled="1"/>
          </a:gradFill>
          <a:ln w="1905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662" tIns="46038" rIns="93662" bIns="46038" anchor="ctr"/>
          <a:lstStyle/>
          <a:p>
            <a:endParaRPr lang="en-US">
              <a:solidFill>
                <a:srgbClr val="000000"/>
              </a:solidFill>
            </a:endParaRPr>
          </a:p>
        </p:txBody>
      </p:sp>
      <p:sp>
        <p:nvSpPr>
          <p:cNvPr id="40970" name="Text Box 14"/>
          <p:cNvSpPr txBox="1">
            <a:spLocks noChangeArrowheads="1"/>
          </p:cNvSpPr>
          <p:nvPr/>
        </p:nvSpPr>
        <p:spPr bwMode="auto">
          <a:xfrm rot="-2342915">
            <a:off x="4182992" y="2336524"/>
            <a:ext cx="1590216" cy="4623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3662" tIns="46038" rIns="93662" bIns="46038">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spcBef>
                <a:spcPct val="50000"/>
              </a:spcBef>
            </a:pPr>
            <a:r>
              <a:rPr lang="zh-CN" altLang="en-US" sz="2400" b="1" dirty="0" smtClean="0">
                <a:solidFill>
                  <a:srgbClr val="FFFFFF"/>
                </a:solidFill>
                <a:latin typeface="宋体"/>
                <a:ea typeface="宋体"/>
              </a:rPr>
              <a:t>激光</a:t>
            </a:r>
            <a:endParaRPr lang="de-DE" altLang="zh-TW" sz="2400" b="1" dirty="0">
              <a:solidFill>
                <a:srgbClr val="FFFFFF"/>
              </a:solidFill>
              <a:latin typeface="新細明體"/>
              <a:ea typeface="新細明體"/>
            </a:endParaRPr>
          </a:p>
        </p:txBody>
      </p:sp>
      <p:sp>
        <p:nvSpPr>
          <p:cNvPr id="40971" name="Line 15"/>
          <p:cNvSpPr>
            <a:spLocks noChangeShapeType="1"/>
          </p:cNvSpPr>
          <p:nvPr/>
        </p:nvSpPr>
        <p:spPr bwMode="auto">
          <a:xfrm>
            <a:off x="4165600" y="3534569"/>
            <a:ext cx="0" cy="1828800"/>
          </a:xfrm>
          <a:prstGeom prst="line">
            <a:avLst/>
          </a:prstGeom>
          <a:noFill/>
          <a:ln w="381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662" tIns="46038" rIns="93662" bIns="46038" anchor="ctr"/>
          <a:lstStyle/>
          <a:p>
            <a:endParaRPr lang="en-US">
              <a:solidFill>
                <a:srgbClr val="000000"/>
              </a:solidFill>
            </a:endParaRPr>
          </a:p>
        </p:txBody>
      </p:sp>
      <p:sp>
        <p:nvSpPr>
          <p:cNvPr id="40972" name="Line 16"/>
          <p:cNvSpPr>
            <a:spLocks noChangeShapeType="1"/>
          </p:cNvSpPr>
          <p:nvPr/>
        </p:nvSpPr>
        <p:spPr bwMode="auto">
          <a:xfrm>
            <a:off x="5181600" y="3534569"/>
            <a:ext cx="0" cy="1828800"/>
          </a:xfrm>
          <a:prstGeom prst="line">
            <a:avLst/>
          </a:prstGeom>
          <a:noFill/>
          <a:ln w="38100">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662" tIns="46038" rIns="93662" bIns="46038" anchor="ctr"/>
          <a:lstStyle/>
          <a:p>
            <a:endParaRPr lang="en-US">
              <a:solidFill>
                <a:srgbClr val="000000"/>
              </a:solidFill>
            </a:endParaRPr>
          </a:p>
        </p:txBody>
      </p:sp>
      <p:sp>
        <p:nvSpPr>
          <p:cNvPr id="40973" name="Oval 17"/>
          <p:cNvSpPr>
            <a:spLocks noChangeArrowheads="1"/>
          </p:cNvSpPr>
          <p:nvPr/>
        </p:nvSpPr>
        <p:spPr bwMode="auto">
          <a:xfrm>
            <a:off x="1930400" y="4144169"/>
            <a:ext cx="508000" cy="45720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662" tIns="46038" rIns="93662" bIns="46038" anchor="ctr"/>
          <a:lstStyle/>
          <a:p>
            <a:endParaRPr lang="en-US">
              <a:solidFill>
                <a:srgbClr val="000000"/>
              </a:solidFill>
            </a:endParaRPr>
          </a:p>
        </p:txBody>
      </p:sp>
      <p:grpSp>
        <p:nvGrpSpPr>
          <p:cNvPr id="4" name="Group 18"/>
          <p:cNvGrpSpPr>
            <a:grpSpLocks/>
          </p:cNvGrpSpPr>
          <p:nvPr/>
        </p:nvGrpSpPr>
        <p:grpSpPr bwMode="auto">
          <a:xfrm>
            <a:off x="719667" y="3944144"/>
            <a:ext cx="2336800" cy="990600"/>
            <a:chOff x="336" y="1824"/>
            <a:chExt cx="1104" cy="624"/>
          </a:xfrm>
        </p:grpSpPr>
        <p:grpSp>
          <p:nvGrpSpPr>
            <p:cNvPr id="5" name="Group 19"/>
            <p:cNvGrpSpPr>
              <a:grpSpLocks/>
            </p:cNvGrpSpPr>
            <p:nvPr/>
          </p:nvGrpSpPr>
          <p:grpSpPr bwMode="auto">
            <a:xfrm>
              <a:off x="912" y="1824"/>
              <a:ext cx="528" cy="624"/>
              <a:chOff x="912" y="1824"/>
              <a:chExt cx="528" cy="624"/>
            </a:xfrm>
          </p:grpSpPr>
          <p:sp>
            <p:nvSpPr>
              <p:cNvPr id="41020" name="Oval 20"/>
              <p:cNvSpPr>
                <a:spLocks noChangeArrowheads="1"/>
              </p:cNvSpPr>
              <p:nvPr/>
            </p:nvSpPr>
            <p:spPr bwMode="auto">
              <a:xfrm>
                <a:off x="912" y="1824"/>
                <a:ext cx="528" cy="624"/>
              </a:xfrm>
              <a:prstGeom prst="ellipse">
                <a:avLst/>
              </a:prstGeom>
              <a:solidFill>
                <a:srgbClr val="E4ECFA"/>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662" tIns="46038" rIns="93662" bIns="46038" anchor="ctr"/>
              <a:lstStyle/>
              <a:p>
                <a:endParaRPr lang="en-US">
                  <a:solidFill>
                    <a:srgbClr val="000000"/>
                  </a:solidFill>
                </a:endParaRPr>
              </a:p>
            </p:txBody>
          </p:sp>
          <p:sp>
            <p:nvSpPr>
              <p:cNvPr id="41021" name="Oval 21"/>
              <p:cNvSpPr>
                <a:spLocks noChangeArrowheads="1"/>
              </p:cNvSpPr>
              <p:nvPr/>
            </p:nvSpPr>
            <p:spPr bwMode="auto">
              <a:xfrm>
                <a:off x="912" y="1920"/>
                <a:ext cx="384" cy="432"/>
              </a:xfrm>
              <a:prstGeom prst="ellipse">
                <a:avLst/>
              </a:prstGeom>
              <a:solidFill>
                <a:srgbClr val="0BFF79"/>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662" tIns="46038" rIns="93662" bIns="46038" anchor="ctr"/>
              <a:lstStyle/>
              <a:p>
                <a:endParaRPr lang="en-US">
                  <a:solidFill>
                    <a:srgbClr val="000000"/>
                  </a:solidFill>
                </a:endParaRPr>
              </a:p>
            </p:txBody>
          </p:sp>
          <p:sp>
            <p:nvSpPr>
              <p:cNvPr id="41022" name="Oval 22"/>
              <p:cNvSpPr>
                <a:spLocks noChangeArrowheads="1"/>
              </p:cNvSpPr>
              <p:nvPr/>
            </p:nvSpPr>
            <p:spPr bwMode="auto">
              <a:xfrm>
                <a:off x="912" y="1968"/>
                <a:ext cx="288" cy="336"/>
              </a:xfrm>
              <a:prstGeom prst="ellipse">
                <a:avLst/>
              </a:prstGeom>
              <a:solidFill>
                <a:srgbClr val="FD785D"/>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662" tIns="46038" rIns="93662" bIns="46038" anchor="ctr"/>
              <a:lstStyle/>
              <a:p>
                <a:endParaRPr lang="en-US">
                  <a:solidFill>
                    <a:srgbClr val="000000"/>
                  </a:solidFill>
                </a:endParaRPr>
              </a:p>
            </p:txBody>
          </p:sp>
          <p:sp>
            <p:nvSpPr>
              <p:cNvPr id="41023" name="Oval 23"/>
              <p:cNvSpPr>
                <a:spLocks noChangeArrowheads="1"/>
              </p:cNvSpPr>
              <p:nvPr/>
            </p:nvSpPr>
            <p:spPr bwMode="auto">
              <a:xfrm>
                <a:off x="912" y="2016"/>
                <a:ext cx="192" cy="240"/>
              </a:xfrm>
              <a:prstGeom prst="ellipse">
                <a:avLst/>
              </a:prstGeom>
              <a:gradFill rotWithShape="1">
                <a:gsLst>
                  <a:gs pos="0">
                    <a:schemeClr val="hlink"/>
                  </a:gs>
                  <a:gs pos="100000">
                    <a:srgbClr val="FF6600"/>
                  </a:gs>
                </a:gsLst>
                <a:lin ang="0" scaled="1"/>
              </a:gra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662" tIns="46038" rIns="93662" bIns="46038" anchor="ctr"/>
              <a:lstStyle/>
              <a:p>
                <a:endParaRPr lang="en-US">
                  <a:solidFill>
                    <a:srgbClr val="000000"/>
                  </a:solidFill>
                </a:endParaRPr>
              </a:p>
            </p:txBody>
          </p:sp>
        </p:grpSp>
        <p:sp>
          <p:nvSpPr>
            <p:cNvPr id="41019" name="Rectangle 24"/>
            <p:cNvSpPr>
              <a:spLocks noChangeArrowheads="1"/>
            </p:cNvSpPr>
            <p:nvPr/>
          </p:nvSpPr>
          <p:spPr bwMode="auto">
            <a:xfrm>
              <a:off x="336" y="2064"/>
              <a:ext cx="48" cy="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662" tIns="46038" rIns="93662" bIns="46038" anchor="ctr"/>
            <a:lstStyle/>
            <a:p>
              <a:endParaRPr lang="en-US">
                <a:solidFill>
                  <a:srgbClr val="000000"/>
                </a:solidFill>
              </a:endParaRPr>
            </a:p>
          </p:txBody>
        </p:sp>
      </p:grpSp>
      <p:sp>
        <p:nvSpPr>
          <p:cNvPr id="40975" name="Rectangle 25"/>
          <p:cNvSpPr>
            <a:spLocks noChangeArrowheads="1"/>
          </p:cNvSpPr>
          <p:nvPr/>
        </p:nvSpPr>
        <p:spPr bwMode="auto">
          <a:xfrm>
            <a:off x="10886017" y="3512344"/>
            <a:ext cx="203200" cy="1828800"/>
          </a:xfrm>
          <a:prstGeom prst="rect">
            <a:avLst/>
          </a:prstGeom>
          <a:solidFill>
            <a:srgbClr val="022D9A"/>
          </a:solidFill>
          <a:ln w="1905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662" tIns="46038" rIns="93662" bIns="46038" anchor="ctr"/>
          <a:lstStyle/>
          <a:p>
            <a:endParaRPr lang="en-US">
              <a:solidFill>
                <a:srgbClr val="000000"/>
              </a:solidFill>
            </a:endParaRPr>
          </a:p>
        </p:txBody>
      </p:sp>
      <p:grpSp>
        <p:nvGrpSpPr>
          <p:cNvPr id="6" name="Group 27"/>
          <p:cNvGrpSpPr>
            <a:grpSpLocks/>
          </p:cNvGrpSpPr>
          <p:nvPr/>
        </p:nvGrpSpPr>
        <p:grpSpPr bwMode="auto">
          <a:xfrm>
            <a:off x="1016000" y="4067969"/>
            <a:ext cx="2946400" cy="838200"/>
            <a:chOff x="480" y="1920"/>
            <a:chExt cx="1392" cy="528"/>
          </a:xfrm>
        </p:grpSpPr>
        <p:grpSp>
          <p:nvGrpSpPr>
            <p:cNvPr id="7" name="Group 28"/>
            <p:cNvGrpSpPr>
              <a:grpSpLocks/>
            </p:cNvGrpSpPr>
            <p:nvPr/>
          </p:nvGrpSpPr>
          <p:grpSpPr bwMode="auto">
            <a:xfrm>
              <a:off x="1488" y="1920"/>
              <a:ext cx="384" cy="528"/>
              <a:chOff x="1488" y="1920"/>
              <a:chExt cx="384" cy="528"/>
            </a:xfrm>
          </p:grpSpPr>
          <p:sp>
            <p:nvSpPr>
              <p:cNvPr id="41010" name="Oval 29"/>
              <p:cNvSpPr>
                <a:spLocks noChangeArrowheads="1"/>
              </p:cNvSpPr>
              <p:nvPr/>
            </p:nvSpPr>
            <p:spPr bwMode="auto">
              <a:xfrm>
                <a:off x="1488" y="1920"/>
                <a:ext cx="96" cy="96"/>
              </a:xfrm>
              <a:prstGeom prst="ellipse">
                <a:avLst/>
              </a:prstGeom>
              <a:solidFill>
                <a:schemeClr val="hlink"/>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662" tIns="46038" rIns="93662" bIns="46038" anchor="ctr"/>
              <a:lstStyle/>
              <a:p>
                <a:endParaRPr lang="en-US">
                  <a:solidFill>
                    <a:srgbClr val="000000"/>
                  </a:solidFill>
                </a:endParaRPr>
              </a:p>
            </p:txBody>
          </p:sp>
          <p:sp>
            <p:nvSpPr>
              <p:cNvPr id="41011" name="Oval 30"/>
              <p:cNvSpPr>
                <a:spLocks noChangeArrowheads="1"/>
              </p:cNvSpPr>
              <p:nvPr/>
            </p:nvSpPr>
            <p:spPr bwMode="auto">
              <a:xfrm>
                <a:off x="1536" y="2064"/>
                <a:ext cx="96" cy="96"/>
              </a:xfrm>
              <a:prstGeom prst="ellipse">
                <a:avLst/>
              </a:prstGeom>
              <a:solidFill>
                <a:schemeClr val="hlink"/>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662" tIns="46038" rIns="93662" bIns="46038" anchor="ctr"/>
              <a:lstStyle/>
              <a:p>
                <a:endParaRPr lang="en-US">
                  <a:solidFill>
                    <a:srgbClr val="000000"/>
                  </a:solidFill>
                </a:endParaRPr>
              </a:p>
            </p:txBody>
          </p:sp>
          <p:sp>
            <p:nvSpPr>
              <p:cNvPr id="41012" name="Oval 31"/>
              <p:cNvSpPr>
                <a:spLocks noChangeArrowheads="1"/>
              </p:cNvSpPr>
              <p:nvPr/>
            </p:nvSpPr>
            <p:spPr bwMode="auto">
              <a:xfrm>
                <a:off x="1680" y="2112"/>
                <a:ext cx="96" cy="96"/>
              </a:xfrm>
              <a:prstGeom prst="ellipse">
                <a:avLst/>
              </a:prstGeom>
              <a:solidFill>
                <a:schemeClr val="hlink"/>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662" tIns="46038" rIns="93662" bIns="46038" anchor="ctr"/>
              <a:lstStyle/>
              <a:p>
                <a:endParaRPr lang="en-US">
                  <a:solidFill>
                    <a:srgbClr val="000000"/>
                  </a:solidFill>
                </a:endParaRPr>
              </a:p>
            </p:txBody>
          </p:sp>
          <p:sp>
            <p:nvSpPr>
              <p:cNvPr id="41013" name="Oval 32"/>
              <p:cNvSpPr>
                <a:spLocks noChangeArrowheads="1"/>
              </p:cNvSpPr>
              <p:nvPr/>
            </p:nvSpPr>
            <p:spPr bwMode="auto">
              <a:xfrm>
                <a:off x="1632" y="2352"/>
                <a:ext cx="96" cy="96"/>
              </a:xfrm>
              <a:prstGeom prst="ellipse">
                <a:avLst/>
              </a:prstGeom>
              <a:solidFill>
                <a:schemeClr val="hlink"/>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662" tIns="46038" rIns="93662" bIns="46038" anchor="ctr"/>
              <a:lstStyle/>
              <a:p>
                <a:endParaRPr lang="en-US">
                  <a:solidFill>
                    <a:srgbClr val="000000"/>
                  </a:solidFill>
                </a:endParaRPr>
              </a:p>
            </p:txBody>
          </p:sp>
          <p:sp>
            <p:nvSpPr>
              <p:cNvPr id="41014" name="Oval 33"/>
              <p:cNvSpPr>
                <a:spLocks noChangeArrowheads="1"/>
              </p:cNvSpPr>
              <p:nvPr/>
            </p:nvSpPr>
            <p:spPr bwMode="auto">
              <a:xfrm>
                <a:off x="1680" y="1968"/>
                <a:ext cx="48" cy="48"/>
              </a:xfrm>
              <a:prstGeom prst="ellipse">
                <a:avLst/>
              </a:prstGeom>
              <a:solidFill>
                <a:schemeClr val="hlink"/>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662" tIns="46038" rIns="93662" bIns="46038" anchor="ctr"/>
              <a:lstStyle/>
              <a:p>
                <a:endParaRPr lang="en-US">
                  <a:solidFill>
                    <a:srgbClr val="000000"/>
                  </a:solidFill>
                </a:endParaRPr>
              </a:p>
            </p:txBody>
          </p:sp>
          <p:sp>
            <p:nvSpPr>
              <p:cNvPr id="41015" name="Oval 34"/>
              <p:cNvSpPr>
                <a:spLocks noChangeArrowheads="1"/>
              </p:cNvSpPr>
              <p:nvPr/>
            </p:nvSpPr>
            <p:spPr bwMode="auto">
              <a:xfrm>
                <a:off x="1488" y="2256"/>
                <a:ext cx="48" cy="48"/>
              </a:xfrm>
              <a:prstGeom prst="ellipse">
                <a:avLst/>
              </a:prstGeom>
              <a:solidFill>
                <a:schemeClr val="hlink"/>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662" tIns="46038" rIns="93662" bIns="46038" anchor="ctr"/>
              <a:lstStyle/>
              <a:p>
                <a:endParaRPr lang="en-US">
                  <a:solidFill>
                    <a:srgbClr val="000000"/>
                  </a:solidFill>
                </a:endParaRPr>
              </a:p>
            </p:txBody>
          </p:sp>
          <p:sp>
            <p:nvSpPr>
              <p:cNvPr id="41016" name="Oval 35"/>
              <p:cNvSpPr>
                <a:spLocks noChangeArrowheads="1"/>
              </p:cNvSpPr>
              <p:nvPr/>
            </p:nvSpPr>
            <p:spPr bwMode="auto">
              <a:xfrm>
                <a:off x="1632" y="2208"/>
                <a:ext cx="48" cy="48"/>
              </a:xfrm>
              <a:prstGeom prst="ellipse">
                <a:avLst/>
              </a:prstGeom>
              <a:solidFill>
                <a:schemeClr val="hlink"/>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662" tIns="46038" rIns="93662" bIns="46038" anchor="ctr"/>
              <a:lstStyle/>
              <a:p>
                <a:endParaRPr lang="en-US">
                  <a:solidFill>
                    <a:srgbClr val="000000"/>
                  </a:solidFill>
                </a:endParaRPr>
              </a:p>
            </p:txBody>
          </p:sp>
          <p:sp>
            <p:nvSpPr>
              <p:cNvPr id="41017" name="Oval 36"/>
              <p:cNvSpPr>
                <a:spLocks noChangeArrowheads="1"/>
              </p:cNvSpPr>
              <p:nvPr/>
            </p:nvSpPr>
            <p:spPr bwMode="auto">
              <a:xfrm>
                <a:off x="1824" y="2112"/>
                <a:ext cx="48" cy="48"/>
              </a:xfrm>
              <a:prstGeom prst="ellipse">
                <a:avLst/>
              </a:prstGeom>
              <a:solidFill>
                <a:schemeClr val="hlink"/>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662" tIns="46038" rIns="93662" bIns="46038" anchor="ctr"/>
              <a:lstStyle/>
              <a:p>
                <a:endParaRPr lang="en-US">
                  <a:solidFill>
                    <a:srgbClr val="000000"/>
                  </a:solidFill>
                </a:endParaRPr>
              </a:p>
            </p:txBody>
          </p:sp>
        </p:grpSp>
        <p:sp>
          <p:nvSpPr>
            <p:cNvPr id="41009" name="Rectangle 37"/>
            <p:cNvSpPr>
              <a:spLocks noChangeArrowheads="1"/>
            </p:cNvSpPr>
            <p:nvPr/>
          </p:nvSpPr>
          <p:spPr bwMode="auto">
            <a:xfrm>
              <a:off x="480" y="2112"/>
              <a:ext cx="96" cy="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662" tIns="46038" rIns="93662" bIns="46038" anchor="ctr"/>
            <a:lstStyle/>
            <a:p>
              <a:endParaRPr lang="en-US">
                <a:solidFill>
                  <a:srgbClr val="000000"/>
                </a:solidFill>
              </a:endParaRPr>
            </a:p>
          </p:txBody>
        </p:sp>
      </p:grpSp>
      <p:grpSp>
        <p:nvGrpSpPr>
          <p:cNvPr id="8" name="Group 38"/>
          <p:cNvGrpSpPr>
            <a:grpSpLocks/>
          </p:cNvGrpSpPr>
          <p:nvPr/>
        </p:nvGrpSpPr>
        <p:grpSpPr bwMode="auto">
          <a:xfrm>
            <a:off x="3314701" y="3991769"/>
            <a:ext cx="7734300" cy="838200"/>
            <a:chOff x="1584" y="1872"/>
            <a:chExt cx="4944" cy="528"/>
          </a:xfrm>
        </p:grpSpPr>
        <p:grpSp>
          <p:nvGrpSpPr>
            <p:cNvPr id="9" name="Group 39"/>
            <p:cNvGrpSpPr>
              <a:grpSpLocks/>
            </p:cNvGrpSpPr>
            <p:nvPr/>
          </p:nvGrpSpPr>
          <p:grpSpPr bwMode="auto">
            <a:xfrm>
              <a:off x="5232" y="1872"/>
              <a:ext cx="1296" cy="528"/>
              <a:chOff x="5232" y="1872"/>
              <a:chExt cx="1296" cy="528"/>
            </a:xfrm>
          </p:grpSpPr>
          <p:sp>
            <p:nvSpPr>
              <p:cNvPr id="41000" name="Oval 40"/>
              <p:cNvSpPr>
                <a:spLocks noChangeArrowheads="1"/>
              </p:cNvSpPr>
              <p:nvPr/>
            </p:nvSpPr>
            <p:spPr bwMode="auto">
              <a:xfrm>
                <a:off x="5232" y="1872"/>
                <a:ext cx="96" cy="96"/>
              </a:xfrm>
              <a:prstGeom prst="ellipse">
                <a:avLst/>
              </a:prstGeom>
              <a:solidFill>
                <a:schemeClr val="hlink"/>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662" tIns="46038" rIns="93662" bIns="46038" anchor="ctr"/>
              <a:lstStyle/>
              <a:p>
                <a:endParaRPr lang="en-US">
                  <a:solidFill>
                    <a:srgbClr val="000000"/>
                  </a:solidFill>
                </a:endParaRPr>
              </a:p>
            </p:txBody>
          </p:sp>
          <p:sp>
            <p:nvSpPr>
              <p:cNvPr id="41001" name="Oval 41"/>
              <p:cNvSpPr>
                <a:spLocks noChangeArrowheads="1"/>
              </p:cNvSpPr>
              <p:nvPr/>
            </p:nvSpPr>
            <p:spPr bwMode="auto">
              <a:xfrm>
                <a:off x="5280" y="2016"/>
                <a:ext cx="96" cy="96"/>
              </a:xfrm>
              <a:prstGeom prst="ellipse">
                <a:avLst/>
              </a:prstGeom>
              <a:solidFill>
                <a:schemeClr val="hlink"/>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662" tIns="46038" rIns="93662" bIns="46038" anchor="ctr"/>
              <a:lstStyle/>
              <a:p>
                <a:endParaRPr lang="en-US">
                  <a:solidFill>
                    <a:srgbClr val="000000"/>
                  </a:solidFill>
                </a:endParaRPr>
              </a:p>
            </p:txBody>
          </p:sp>
          <p:sp>
            <p:nvSpPr>
              <p:cNvPr id="41002" name="Oval 42"/>
              <p:cNvSpPr>
                <a:spLocks noChangeArrowheads="1"/>
              </p:cNvSpPr>
              <p:nvPr/>
            </p:nvSpPr>
            <p:spPr bwMode="auto">
              <a:xfrm>
                <a:off x="5376" y="2112"/>
                <a:ext cx="96" cy="96"/>
              </a:xfrm>
              <a:prstGeom prst="ellipse">
                <a:avLst/>
              </a:prstGeom>
              <a:solidFill>
                <a:schemeClr val="hlink"/>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662" tIns="46038" rIns="93662" bIns="46038" anchor="ctr"/>
              <a:lstStyle/>
              <a:p>
                <a:endParaRPr lang="en-US">
                  <a:solidFill>
                    <a:srgbClr val="000000"/>
                  </a:solidFill>
                </a:endParaRPr>
              </a:p>
            </p:txBody>
          </p:sp>
          <p:sp>
            <p:nvSpPr>
              <p:cNvPr id="41003" name="Oval 43"/>
              <p:cNvSpPr>
                <a:spLocks noChangeArrowheads="1"/>
              </p:cNvSpPr>
              <p:nvPr/>
            </p:nvSpPr>
            <p:spPr bwMode="auto">
              <a:xfrm>
                <a:off x="5280" y="2304"/>
                <a:ext cx="96" cy="96"/>
              </a:xfrm>
              <a:prstGeom prst="ellipse">
                <a:avLst/>
              </a:prstGeom>
              <a:solidFill>
                <a:schemeClr val="hlink"/>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662" tIns="46038" rIns="93662" bIns="46038" anchor="ctr"/>
              <a:lstStyle/>
              <a:p>
                <a:endParaRPr lang="en-US">
                  <a:solidFill>
                    <a:srgbClr val="000000"/>
                  </a:solidFill>
                </a:endParaRPr>
              </a:p>
            </p:txBody>
          </p:sp>
          <p:sp>
            <p:nvSpPr>
              <p:cNvPr id="41004" name="Oval 44"/>
              <p:cNvSpPr>
                <a:spLocks noChangeArrowheads="1"/>
              </p:cNvSpPr>
              <p:nvPr/>
            </p:nvSpPr>
            <p:spPr bwMode="auto">
              <a:xfrm>
                <a:off x="6432" y="1872"/>
                <a:ext cx="48" cy="48"/>
              </a:xfrm>
              <a:prstGeom prst="ellipse">
                <a:avLst/>
              </a:prstGeom>
              <a:solidFill>
                <a:schemeClr val="hlink"/>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662" tIns="46038" rIns="93662" bIns="46038" anchor="ctr"/>
              <a:lstStyle/>
              <a:p>
                <a:endParaRPr lang="en-US">
                  <a:solidFill>
                    <a:srgbClr val="000000"/>
                  </a:solidFill>
                </a:endParaRPr>
              </a:p>
            </p:txBody>
          </p:sp>
          <p:sp>
            <p:nvSpPr>
              <p:cNvPr id="41005" name="Oval 45"/>
              <p:cNvSpPr>
                <a:spLocks noChangeArrowheads="1"/>
              </p:cNvSpPr>
              <p:nvPr/>
            </p:nvSpPr>
            <p:spPr bwMode="auto">
              <a:xfrm>
                <a:off x="6432" y="2304"/>
                <a:ext cx="48" cy="48"/>
              </a:xfrm>
              <a:prstGeom prst="ellipse">
                <a:avLst/>
              </a:prstGeom>
              <a:solidFill>
                <a:schemeClr val="hlink"/>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662" tIns="46038" rIns="93662" bIns="46038" anchor="ctr"/>
              <a:lstStyle/>
              <a:p>
                <a:endParaRPr lang="en-US">
                  <a:solidFill>
                    <a:srgbClr val="000000"/>
                  </a:solidFill>
                </a:endParaRPr>
              </a:p>
            </p:txBody>
          </p:sp>
          <p:sp>
            <p:nvSpPr>
              <p:cNvPr id="41006" name="Oval 46"/>
              <p:cNvSpPr>
                <a:spLocks noChangeArrowheads="1"/>
              </p:cNvSpPr>
              <p:nvPr/>
            </p:nvSpPr>
            <p:spPr bwMode="auto">
              <a:xfrm>
                <a:off x="6432" y="2160"/>
                <a:ext cx="48" cy="48"/>
              </a:xfrm>
              <a:prstGeom prst="ellipse">
                <a:avLst/>
              </a:prstGeom>
              <a:solidFill>
                <a:schemeClr val="hlink"/>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662" tIns="46038" rIns="93662" bIns="46038" anchor="ctr"/>
              <a:lstStyle/>
              <a:p>
                <a:endParaRPr lang="en-US">
                  <a:solidFill>
                    <a:srgbClr val="000000"/>
                  </a:solidFill>
                </a:endParaRPr>
              </a:p>
            </p:txBody>
          </p:sp>
          <p:sp>
            <p:nvSpPr>
              <p:cNvPr id="41007" name="Oval 47"/>
              <p:cNvSpPr>
                <a:spLocks noChangeArrowheads="1"/>
              </p:cNvSpPr>
              <p:nvPr/>
            </p:nvSpPr>
            <p:spPr bwMode="auto">
              <a:xfrm>
                <a:off x="6480" y="2016"/>
                <a:ext cx="48" cy="48"/>
              </a:xfrm>
              <a:prstGeom prst="ellipse">
                <a:avLst/>
              </a:prstGeom>
              <a:solidFill>
                <a:schemeClr val="hlink"/>
              </a:solidFill>
              <a:ln>
                <a:noFill/>
              </a:ln>
              <a:effectLst/>
              <a:extLst>
                <a:ext uri="{91240B29-F687-4F45-9708-019B960494DF}">
                  <a14:hiddenLine xmlns:a14="http://schemas.microsoft.com/office/drawing/2010/main" xmlns="" w="12700">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662" tIns="46038" rIns="93662" bIns="46038" anchor="ctr"/>
              <a:lstStyle/>
              <a:p>
                <a:endParaRPr lang="en-US">
                  <a:solidFill>
                    <a:srgbClr val="000000"/>
                  </a:solidFill>
                </a:endParaRPr>
              </a:p>
            </p:txBody>
          </p:sp>
        </p:grpSp>
        <p:sp>
          <p:nvSpPr>
            <p:cNvPr id="40999" name="Rectangle 48"/>
            <p:cNvSpPr>
              <a:spLocks noChangeArrowheads="1"/>
            </p:cNvSpPr>
            <p:nvPr/>
          </p:nvSpPr>
          <p:spPr bwMode="auto">
            <a:xfrm>
              <a:off x="1584" y="2112"/>
              <a:ext cx="96" cy="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662" tIns="46038" rIns="93662" bIns="46038" anchor="ctr"/>
            <a:lstStyle/>
            <a:p>
              <a:endParaRPr lang="en-US">
                <a:solidFill>
                  <a:srgbClr val="000000"/>
                </a:solidFill>
              </a:endParaRPr>
            </a:p>
          </p:txBody>
        </p:sp>
      </p:grpSp>
      <p:sp>
        <p:nvSpPr>
          <p:cNvPr id="40979" name="Rectangle 49"/>
          <p:cNvSpPr>
            <a:spLocks noChangeArrowheads="1"/>
          </p:cNvSpPr>
          <p:nvPr/>
        </p:nvSpPr>
        <p:spPr bwMode="auto">
          <a:xfrm>
            <a:off x="11089218" y="3872707"/>
            <a:ext cx="1102783" cy="12192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662" tIns="46038" rIns="93662" bIns="46038" anchor="ctr"/>
          <a:lstStyle/>
          <a:p>
            <a:endParaRPr lang="en-US">
              <a:solidFill>
                <a:srgbClr val="000000"/>
              </a:solidFill>
            </a:endParaRPr>
          </a:p>
        </p:txBody>
      </p:sp>
      <p:sp>
        <p:nvSpPr>
          <p:cNvPr id="40985" name="Oval 57"/>
          <p:cNvSpPr>
            <a:spLocks noChangeArrowheads="1"/>
          </p:cNvSpPr>
          <p:nvPr/>
        </p:nvSpPr>
        <p:spPr bwMode="auto">
          <a:xfrm rot="3264000">
            <a:off x="3060700" y="3432969"/>
            <a:ext cx="685800" cy="203200"/>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3662" tIns="46038" rIns="93662" bIns="46038" anchor="ctr"/>
          <a:lstStyle/>
          <a:p>
            <a:endParaRPr lang="en-US">
              <a:solidFill>
                <a:srgbClr val="000000"/>
              </a:solidFill>
            </a:endParaRPr>
          </a:p>
        </p:txBody>
      </p:sp>
      <p:sp>
        <p:nvSpPr>
          <p:cNvPr id="40993" name="Freeform 65"/>
          <p:cNvSpPr>
            <a:spLocks/>
          </p:cNvSpPr>
          <p:nvPr/>
        </p:nvSpPr>
        <p:spPr bwMode="auto">
          <a:xfrm>
            <a:off x="11089218" y="3369469"/>
            <a:ext cx="2116" cy="2097088"/>
          </a:xfrm>
          <a:custGeom>
            <a:avLst/>
            <a:gdLst>
              <a:gd name="T0" fmla="*/ 0 w 1"/>
              <a:gd name="T1" fmla="*/ 0 h 1321"/>
              <a:gd name="T2" fmla="*/ 0 w 1"/>
              <a:gd name="T3" fmla="*/ 2097088 h 1321"/>
              <a:gd name="T4" fmla="*/ 0 60000 65536"/>
              <a:gd name="T5" fmla="*/ 0 60000 65536"/>
            </a:gdLst>
            <a:ahLst/>
            <a:cxnLst>
              <a:cxn ang="T4">
                <a:pos x="T0" y="T1"/>
              </a:cxn>
              <a:cxn ang="T5">
                <a:pos x="T2" y="T3"/>
              </a:cxn>
            </a:cxnLst>
            <a:rect l="0" t="0" r="r" b="b"/>
            <a:pathLst>
              <a:path w="1" h="1321">
                <a:moveTo>
                  <a:pt x="0" y="0"/>
                </a:moveTo>
                <a:lnTo>
                  <a:pt x="0" y="1321"/>
                </a:ln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662" tIns="46038" rIns="93662" bIns="46038"/>
          <a:lstStyle/>
          <a:p>
            <a:endParaRPr lang="en-US">
              <a:solidFill>
                <a:srgbClr val="000000"/>
              </a:solidFill>
            </a:endParaRPr>
          </a:p>
        </p:txBody>
      </p:sp>
      <p:sp>
        <p:nvSpPr>
          <p:cNvPr id="40995" name="Rectangle 67"/>
          <p:cNvSpPr>
            <a:spLocks noChangeArrowheads="1"/>
          </p:cNvSpPr>
          <p:nvPr/>
        </p:nvSpPr>
        <p:spPr bwMode="auto">
          <a:xfrm>
            <a:off x="2639484" y="6524625"/>
            <a:ext cx="65" cy="276999"/>
          </a:xfrm>
          <a:prstGeom prst="rect">
            <a:avLst/>
          </a:prstGeom>
          <a:noFill/>
          <a:ln>
            <a:noFill/>
          </a:ln>
          <a:effectLst/>
          <a:extLst>
            <a:ext uri="{909E8E84-426E-40DD-AFC4-6F175D3DCCD1}">
              <a14:hiddenFill xmlns:a14="http://schemas.microsoft.com/office/drawing/2010/main" xmlns="">
                <a:solidFill>
                  <a:srgbClr val="FFFFFF">
                    <a:alpha val="0"/>
                  </a:srgbClr>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0" tIns="0" rIns="0" bIns="0" anchor="ctr">
            <a:spAutoFit/>
          </a:bodyPr>
          <a:lstStyle/>
          <a:p>
            <a:endParaRPr lang="en-US">
              <a:solidFill>
                <a:srgbClr val="000000"/>
              </a:solidFill>
            </a:endParaRPr>
          </a:p>
        </p:txBody>
      </p:sp>
      <p:sp>
        <p:nvSpPr>
          <p:cNvPr id="67" name="Text Box 49"/>
          <p:cNvSpPr txBox="1">
            <a:spLocks noChangeArrowheads="1"/>
          </p:cNvSpPr>
          <p:nvPr/>
        </p:nvSpPr>
        <p:spPr bwMode="auto">
          <a:xfrm>
            <a:off x="5985" y="5562600"/>
            <a:ext cx="1879600" cy="369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662" tIns="46038" rIns="93662" bIns="46038">
            <a:spAutoFit/>
          </a:bodyPr>
          <a:lstStyle>
            <a:lvl1pPr eaLnBrk="0" hangingPunct="0">
              <a:defRPr sz="1600">
                <a:solidFill>
                  <a:schemeClr val="tx1"/>
                </a:solidFill>
                <a:latin typeface="Verdana" pitchFamily="34" charset="0"/>
                <a:ea typeface="宋体" pitchFamily="2" charset="-122"/>
              </a:defRPr>
            </a:lvl1pPr>
            <a:lvl2pPr marL="742950" indent="-285750" eaLnBrk="0" hangingPunct="0">
              <a:defRPr sz="1600">
                <a:solidFill>
                  <a:schemeClr val="tx1"/>
                </a:solidFill>
                <a:latin typeface="Verdana" pitchFamily="34" charset="0"/>
                <a:ea typeface="宋体" pitchFamily="2" charset="-122"/>
              </a:defRPr>
            </a:lvl2pPr>
            <a:lvl3pPr marL="1143000" indent="-228600" eaLnBrk="0" hangingPunct="0">
              <a:defRPr sz="1600">
                <a:solidFill>
                  <a:schemeClr val="tx1"/>
                </a:solidFill>
                <a:latin typeface="Verdana" pitchFamily="34" charset="0"/>
                <a:ea typeface="宋体" pitchFamily="2" charset="-122"/>
              </a:defRPr>
            </a:lvl3pPr>
            <a:lvl4pPr marL="1600200" indent="-228600" eaLnBrk="0" hangingPunct="0">
              <a:defRPr sz="1600">
                <a:solidFill>
                  <a:schemeClr val="tx1"/>
                </a:solidFill>
                <a:latin typeface="Verdana" pitchFamily="34" charset="0"/>
                <a:ea typeface="宋体" pitchFamily="2" charset="-122"/>
              </a:defRPr>
            </a:lvl4pPr>
            <a:lvl5pPr marL="2057400" indent="-228600" eaLnBrk="0" hangingPunct="0">
              <a:defRPr sz="1600">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sz="1600">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sz="1600">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sz="1600">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sz="1600">
                <a:solidFill>
                  <a:schemeClr val="tx1"/>
                </a:solidFill>
                <a:latin typeface="Verdana" pitchFamily="34" charset="0"/>
                <a:ea typeface="宋体" pitchFamily="2" charset="-122"/>
              </a:defRPr>
            </a:lvl9pPr>
          </a:lstStyle>
          <a:p>
            <a:pPr algn="ctr">
              <a:spcBef>
                <a:spcPct val="50000"/>
              </a:spcBef>
            </a:pPr>
            <a:r>
              <a:rPr lang="zh-CN" altLang="de-DE" sz="1800" b="1" dirty="0">
                <a:solidFill>
                  <a:srgbClr val="000099"/>
                </a:solidFill>
                <a:latin typeface="Arial" pitchFamily="34" charset="0"/>
              </a:rPr>
              <a:t>样品靶板</a:t>
            </a:r>
          </a:p>
        </p:txBody>
      </p:sp>
      <p:sp>
        <p:nvSpPr>
          <p:cNvPr id="68" name="Line 68"/>
          <p:cNvSpPr>
            <a:spLocks noChangeShapeType="1"/>
          </p:cNvSpPr>
          <p:nvPr/>
        </p:nvSpPr>
        <p:spPr bwMode="auto">
          <a:xfrm flipV="1">
            <a:off x="1021985" y="5089526"/>
            <a:ext cx="508000" cy="462757"/>
          </a:xfrm>
          <a:prstGeom prst="line">
            <a:avLst/>
          </a:prstGeom>
          <a:noFill/>
          <a:ln w="57150">
            <a:solidFill>
              <a:srgbClr val="000099"/>
            </a:solidFill>
            <a:round/>
            <a:headEnd/>
            <a:tailEnd type="triangle" w="med" len="med"/>
          </a:ln>
          <a:extLst>
            <a:ext uri="{909E8E84-426E-40DD-AFC4-6F175D3DCCD1}">
              <a14:hiddenFill xmlns:a14="http://schemas.microsoft.com/office/drawing/2010/main" xmlns="">
                <a:noFill/>
              </a14:hiddenFill>
            </a:ext>
          </a:extLst>
        </p:spPr>
        <p:txBody>
          <a:bodyPr wrap="none" lIns="93662" tIns="46038" rIns="93662" bIns="46038" anchor="ctr"/>
          <a:lstStyle/>
          <a:p>
            <a:endParaRPr lang="en-US" sz="1600">
              <a:solidFill>
                <a:srgbClr val="000000"/>
              </a:solidFill>
            </a:endParaRPr>
          </a:p>
        </p:txBody>
      </p:sp>
      <p:grpSp>
        <p:nvGrpSpPr>
          <p:cNvPr id="10" name="Group 69"/>
          <p:cNvGrpSpPr>
            <a:grpSpLocks/>
          </p:cNvGrpSpPr>
          <p:nvPr/>
        </p:nvGrpSpPr>
        <p:grpSpPr bwMode="auto">
          <a:xfrm>
            <a:off x="1883837" y="4830159"/>
            <a:ext cx="1350434" cy="1101725"/>
            <a:chOff x="923" y="2185"/>
            <a:chExt cx="638" cy="694"/>
          </a:xfrm>
        </p:grpSpPr>
        <p:sp>
          <p:nvSpPr>
            <p:cNvPr id="70" name="Text Box 51"/>
            <p:cNvSpPr txBox="1">
              <a:spLocks noChangeArrowheads="1"/>
            </p:cNvSpPr>
            <p:nvPr/>
          </p:nvSpPr>
          <p:spPr bwMode="auto">
            <a:xfrm>
              <a:off x="923" y="2646"/>
              <a:ext cx="638"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3662" tIns="46038" rIns="93662" bIns="46038">
              <a:spAutoFit/>
            </a:bodyPr>
            <a:lstStyle>
              <a:lvl1pPr eaLnBrk="0" hangingPunct="0">
                <a:defRPr sz="1600">
                  <a:solidFill>
                    <a:schemeClr val="tx1"/>
                  </a:solidFill>
                  <a:latin typeface="Verdana" pitchFamily="34" charset="0"/>
                  <a:ea typeface="宋体" pitchFamily="2" charset="-122"/>
                </a:defRPr>
              </a:lvl1pPr>
              <a:lvl2pPr marL="742950" indent="-285750" eaLnBrk="0" hangingPunct="0">
                <a:defRPr sz="1600">
                  <a:solidFill>
                    <a:schemeClr val="tx1"/>
                  </a:solidFill>
                  <a:latin typeface="Verdana" pitchFamily="34" charset="0"/>
                  <a:ea typeface="宋体" pitchFamily="2" charset="-122"/>
                </a:defRPr>
              </a:lvl2pPr>
              <a:lvl3pPr marL="1143000" indent="-228600" eaLnBrk="0" hangingPunct="0">
                <a:defRPr sz="1600">
                  <a:solidFill>
                    <a:schemeClr val="tx1"/>
                  </a:solidFill>
                  <a:latin typeface="Verdana" pitchFamily="34" charset="0"/>
                  <a:ea typeface="宋体" pitchFamily="2" charset="-122"/>
                </a:defRPr>
              </a:lvl3pPr>
              <a:lvl4pPr marL="1600200" indent="-228600" eaLnBrk="0" hangingPunct="0">
                <a:defRPr sz="1600">
                  <a:solidFill>
                    <a:schemeClr val="tx1"/>
                  </a:solidFill>
                  <a:latin typeface="Verdana" pitchFamily="34" charset="0"/>
                  <a:ea typeface="宋体" pitchFamily="2" charset="-122"/>
                </a:defRPr>
              </a:lvl4pPr>
              <a:lvl5pPr marL="2057400" indent="-228600" eaLnBrk="0" hangingPunct="0">
                <a:defRPr sz="1600">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sz="1600">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sz="1600">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sz="1600">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sz="1600">
                  <a:solidFill>
                    <a:schemeClr val="tx1"/>
                  </a:solidFill>
                  <a:latin typeface="Verdana" pitchFamily="34" charset="0"/>
                  <a:ea typeface="宋体" pitchFamily="2" charset="-122"/>
                </a:defRPr>
              </a:lvl9pPr>
            </a:lstStyle>
            <a:p>
              <a:pPr algn="ctr"/>
              <a:r>
                <a:rPr lang="zh-CN" altLang="de-DE" sz="1800" b="1" dirty="0">
                  <a:solidFill>
                    <a:srgbClr val="000099"/>
                  </a:solidFill>
                  <a:latin typeface="Arial" pitchFamily="34" charset="0"/>
                </a:rPr>
                <a:t>细菌与基质</a:t>
              </a:r>
              <a:endParaRPr lang="de-DE" altLang="zh-TW" sz="1800" b="1" dirty="0">
                <a:solidFill>
                  <a:srgbClr val="000099"/>
                </a:solidFill>
                <a:latin typeface="Arial" pitchFamily="34" charset="0"/>
              </a:endParaRPr>
            </a:p>
          </p:txBody>
        </p:sp>
        <p:sp>
          <p:nvSpPr>
            <p:cNvPr id="71" name="Line 52"/>
            <p:cNvSpPr>
              <a:spLocks noChangeShapeType="1"/>
            </p:cNvSpPr>
            <p:nvPr/>
          </p:nvSpPr>
          <p:spPr bwMode="auto">
            <a:xfrm flipH="1" flipV="1">
              <a:off x="945" y="2185"/>
              <a:ext cx="148" cy="461"/>
            </a:xfrm>
            <a:prstGeom prst="line">
              <a:avLst/>
            </a:prstGeom>
            <a:noFill/>
            <a:ln w="57150">
              <a:solidFill>
                <a:srgbClr val="000099"/>
              </a:solidFill>
              <a:round/>
              <a:headEnd/>
              <a:tailEnd type="triangle" w="med" len="med"/>
            </a:ln>
            <a:extLst>
              <a:ext uri="{909E8E84-426E-40DD-AFC4-6F175D3DCCD1}">
                <a14:hiddenFill xmlns:a14="http://schemas.microsoft.com/office/drawing/2010/main" xmlns="">
                  <a:noFill/>
                </a14:hiddenFill>
              </a:ext>
            </a:extLst>
          </p:spPr>
          <p:txBody>
            <a:bodyPr wrap="none" lIns="93662" tIns="46038" rIns="93662" bIns="46038" anchor="ctr"/>
            <a:lstStyle/>
            <a:p>
              <a:endParaRPr lang="en-US">
                <a:solidFill>
                  <a:srgbClr val="000000"/>
                </a:solidFill>
              </a:endParaRPr>
            </a:p>
          </p:txBody>
        </p:sp>
      </p:grpSp>
      <p:sp>
        <p:nvSpPr>
          <p:cNvPr id="72" name="Text Box 19"/>
          <p:cNvSpPr txBox="1">
            <a:spLocks noChangeArrowheads="1"/>
          </p:cNvSpPr>
          <p:nvPr/>
        </p:nvSpPr>
        <p:spPr bwMode="auto">
          <a:xfrm>
            <a:off x="1625600" y="6019800"/>
            <a:ext cx="190711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defPPr>
              <a:defRPr lang="de-DE"/>
            </a:defPPr>
            <a:lvl1pPr algn="l" rtl="0" fontAlgn="base">
              <a:spcBef>
                <a:spcPct val="20000"/>
              </a:spcBef>
              <a:spcAft>
                <a:spcPct val="0"/>
              </a:spcAft>
              <a:defRPr sz="1400" b="1" kern="1200">
                <a:solidFill>
                  <a:schemeClr val="tx1"/>
                </a:solidFill>
                <a:latin typeface="Arial" pitchFamily="34" charset="0"/>
                <a:ea typeface="MS PGothic" pitchFamily="34" charset="-128"/>
                <a:cs typeface="+mn-cs"/>
              </a:defRPr>
            </a:lvl1pPr>
            <a:lvl2pPr marL="457200" algn="l" rtl="0" fontAlgn="base">
              <a:spcBef>
                <a:spcPct val="20000"/>
              </a:spcBef>
              <a:spcAft>
                <a:spcPct val="0"/>
              </a:spcAft>
              <a:defRPr sz="1400" b="1" kern="1200">
                <a:solidFill>
                  <a:schemeClr val="tx1"/>
                </a:solidFill>
                <a:latin typeface="Arial" pitchFamily="34" charset="0"/>
                <a:ea typeface="MS PGothic" pitchFamily="34" charset="-128"/>
                <a:cs typeface="+mn-cs"/>
              </a:defRPr>
            </a:lvl2pPr>
            <a:lvl3pPr marL="914400" algn="l" rtl="0" fontAlgn="base">
              <a:spcBef>
                <a:spcPct val="20000"/>
              </a:spcBef>
              <a:spcAft>
                <a:spcPct val="0"/>
              </a:spcAft>
              <a:defRPr sz="1400" b="1" kern="1200">
                <a:solidFill>
                  <a:schemeClr val="tx1"/>
                </a:solidFill>
                <a:latin typeface="Arial" pitchFamily="34" charset="0"/>
                <a:ea typeface="MS PGothic" pitchFamily="34" charset="-128"/>
                <a:cs typeface="+mn-cs"/>
              </a:defRPr>
            </a:lvl3pPr>
            <a:lvl4pPr marL="1371600" algn="l" rtl="0" fontAlgn="base">
              <a:spcBef>
                <a:spcPct val="20000"/>
              </a:spcBef>
              <a:spcAft>
                <a:spcPct val="0"/>
              </a:spcAft>
              <a:defRPr sz="1400" b="1" kern="1200">
                <a:solidFill>
                  <a:schemeClr val="tx1"/>
                </a:solidFill>
                <a:latin typeface="Arial" pitchFamily="34" charset="0"/>
                <a:ea typeface="MS PGothic" pitchFamily="34" charset="-128"/>
                <a:cs typeface="+mn-cs"/>
              </a:defRPr>
            </a:lvl4pPr>
            <a:lvl5pPr marL="1828800" algn="l" rtl="0" fontAlgn="base">
              <a:spcBef>
                <a:spcPct val="20000"/>
              </a:spcBef>
              <a:spcAft>
                <a:spcPct val="0"/>
              </a:spcAft>
              <a:defRPr sz="1400" b="1" kern="1200">
                <a:solidFill>
                  <a:schemeClr val="tx1"/>
                </a:solidFill>
                <a:latin typeface="Arial" pitchFamily="34" charset="0"/>
                <a:ea typeface="MS PGothic" pitchFamily="34" charset="-128"/>
                <a:cs typeface="+mn-cs"/>
              </a:defRPr>
            </a:lvl5pPr>
            <a:lvl6pPr marL="2286000" algn="l" defTabSz="914400" rtl="0" eaLnBrk="1" latinLnBrk="0" hangingPunct="1">
              <a:defRPr sz="1400" b="1" kern="1200">
                <a:solidFill>
                  <a:schemeClr val="tx1"/>
                </a:solidFill>
                <a:latin typeface="Arial" pitchFamily="34" charset="0"/>
                <a:ea typeface="MS PGothic" pitchFamily="34" charset="-128"/>
                <a:cs typeface="+mn-cs"/>
              </a:defRPr>
            </a:lvl6pPr>
            <a:lvl7pPr marL="2743200" algn="l" defTabSz="914400" rtl="0" eaLnBrk="1" latinLnBrk="0" hangingPunct="1">
              <a:defRPr sz="1400" b="1" kern="1200">
                <a:solidFill>
                  <a:schemeClr val="tx1"/>
                </a:solidFill>
                <a:latin typeface="Arial" pitchFamily="34" charset="0"/>
                <a:ea typeface="MS PGothic" pitchFamily="34" charset="-128"/>
                <a:cs typeface="+mn-cs"/>
              </a:defRPr>
            </a:lvl7pPr>
            <a:lvl8pPr marL="3200400" algn="l" defTabSz="914400" rtl="0" eaLnBrk="1" latinLnBrk="0" hangingPunct="1">
              <a:defRPr sz="1400" b="1" kern="1200">
                <a:solidFill>
                  <a:schemeClr val="tx1"/>
                </a:solidFill>
                <a:latin typeface="Arial" pitchFamily="34" charset="0"/>
                <a:ea typeface="MS PGothic" pitchFamily="34" charset="-128"/>
                <a:cs typeface="+mn-cs"/>
              </a:defRPr>
            </a:lvl8pPr>
            <a:lvl9pPr marL="3657600" algn="l" defTabSz="914400" rtl="0" eaLnBrk="1" latinLnBrk="0" hangingPunct="1">
              <a:defRPr sz="1400" b="1" kern="1200">
                <a:solidFill>
                  <a:schemeClr val="tx1"/>
                </a:solidFill>
                <a:latin typeface="Arial" pitchFamily="34" charset="0"/>
                <a:ea typeface="MS PGothic" pitchFamily="34" charset="-128"/>
                <a:cs typeface="+mn-cs"/>
              </a:defRPr>
            </a:lvl9pPr>
          </a:lstStyle>
          <a:p>
            <a:pPr algn="ctr">
              <a:spcBef>
                <a:spcPct val="50000"/>
              </a:spcBef>
            </a:pPr>
            <a:r>
              <a:rPr lang="zh-CN" altLang="en-US" sz="2400" dirty="0">
                <a:solidFill>
                  <a:srgbClr val="000000"/>
                </a:solidFill>
                <a:latin typeface="Calibri"/>
                <a:ea typeface="宋体"/>
              </a:rPr>
              <a:t>离子源</a:t>
            </a:r>
          </a:p>
        </p:txBody>
      </p:sp>
      <p:sp>
        <p:nvSpPr>
          <p:cNvPr id="73" name="Text Box 20"/>
          <p:cNvSpPr txBox="1">
            <a:spLocks noChangeArrowheads="1"/>
          </p:cNvSpPr>
          <p:nvPr/>
        </p:nvSpPr>
        <p:spPr bwMode="auto">
          <a:xfrm>
            <a:off x="4926243" y="6019800"/>
            <a:ext cx="253576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defPPr>
              <a:defRPr lang="de-DE"/>
            </a:defPPr>
            <a:lvl1pPr algn="l" rtl="0" fontAlgn="base">
              <a:spcBef>
                <a:spcPct val="20000"/>
              </a:spcBef>
              <a:spcAft>
                <a:spcPct val="0"/>
              </a:spcAft>
              <a:defRPr sz="1400" b="1" kern="1200">
                <a:solidFill>
                  <a:schemeClr val="tx1"/>
                </a:solidFill>
                <a:latin typeface="Arial" pitchFamily="34" charset="0"/>
                <a:ea typeface="MS PGothic" pitchFamily="34" charset="-128"/>
                <a:cs typeface="+mn-cs"/>
              </a:defRPr>
            </a:lvl1pPr>
            <a:lvl2pPr marL="457200" algn="l" rtl="0" fontAlgn="base">
              <a:spcBef>
                <a:spcPct val="20000"/>
              </a:spcBef>
              <a:spcAft>
                <a:spcPct val="0"/>
              </a:spcAft>
              <a:defRPr sz="1400" b="1" kern="1200">
                <a:solidFill>
                  <a:schemeClr val="tx1"/>
                </a:solidFill>
                <a:latin typeface="Arial" pitchFamily="34" charset="0"/>
                <a:ea typeface="MS PGothic" pitchFamily="34" charset="-128"/>
                <a:cs typeface="+mn-cs"/>
              </a:defRPr>
            </a:lvl2pPr>
            <a:lvl3pPr marL="914400" algn="l" rtl="0" fontAlgn="base">
              <a:spcBef>
                <a:spcPct val="20000"/>
              </a:spcBef>
              <a:spcAft>
                <a:spcPct val="0"/>
              </a:spcAft>
              <a:defRPr sz="1400" b="1" kern="1200">
                <a:solidFill>
                  <a:schemeClr val="tx1"/>
                </a:solidFill>
                <a:latin typeface="Arial" pitchFamily="34" charset="0"/>
                <a:ea typeface="MS PGothic" pitchFamily="34" charset="-128"/>
                <a:cs typeface="+mn-cs"/>
              </a:defRPr>
            </a:lvl3pPr>
            <a:lvl4pPr marL="1371600" algn="l" rtl="0" fontAlgn="base">
              <a:spcBef>
                <a:spcPct val="20000"/>
              </a:spcBef>
              <a:spcAft>
                <a:spcPct val="0"/>
              </a:spcAft>
              <a:defRPr sz="1400" b="1" kern="1200">
                <a:solidFill>
                  <a:schemeClr val="tx1"/>
                </a:solidFill>
                <a:latin typeface="Arial" pitchFamily="34" charset="0"/>
                <a:ea typeface="MS PGothic" pitchFamily="34" charset="-128"/>
                <a:cs typeface="+mn-cs"/>
              </a:defRPr>
            </a:lvl4pPr>
            <a:lvl5pPr marL="1828800" algn="l" rtl="0" fontAlgn="base">
              <a:spcBef>
                <a:spcPct val="20000"/>
              </a:spcBef>
              <a:spcAft>
                <a:spcPct val="0"/>
              </a:spcAft>
              <a:defRPr sz="1400" b="1" kern="1200">
                <a:solidFill>
                  <a:schemeClr val="tx1"/>
                </a:solidFill>
                <a:latin typeface="Arial" pitchFamily="34" charset="0"/>
                <a:ea typeface="MS PGothic" pitchFamily="34" charset="-128"/>
                <a:cs typeface="+mn-cs"/>
              </a:defRPr>
            </a:lvl5pPr>
            <a:lvl6pPr marL="2286000" algn="l" defTabSz="914400" rtl="0" eaLnBrk="1" latinLnBrk="0" hangingPunct="1">
              <a:defRPr sz="1400" b="1" kern="1200">
                <a:solidFill>
                  <a:schemeClr val="tx1"/>
                </a:solidFill>
                <a:latin typeface="Arial" pitchFamily="34" charset="0"/>
                <a:ea typeface="MS PGothic" pitchFamily="34" charset="-128"/>
                <a:cs typeface="+mn-cs"/>
              </a:defRPr>
            </a:lvl6pPr>
            <a:lvl7pPr marL="2743200" algn="l" defTabSz="914400" rtl="0" eaLnBrk="1" latinLnBrk="0" hangingPunct="1">
              <a:defRPr sz="1400" b="1" kern="1200">
                <a:solidFill>
                  <a:schemeClr val="tx1"/>
                </a:solidFill>
                <a:latin typeface="Arial" pitchFamily="34" charset="0"/>
                <a:ea typeface="MS PGothic" pitchFamily="34" charset="-128"/>
                <a:cs typeface="+mn-cs"/>
              </a:defRPr>
            </a:lvl7pPr>
            <a:lvl8pPr marL="3200400" algn="l" defTabSz="914400" rtl="0" eaLnBrk="1" latinLnBrk="0" hangingPunct="1">
              <a:defRPr sz="1400" b="1" kern="1200">
                <a:solidFill>
                  <a:schemeClr val="tx1"/>
                </a:solidFill>
                <a:latin typeface="Arial" pitchFamily="34" charset="0"/>
                <a:ea typeface="MS PGothic" pitchFamily="34" charset="-128"/>
                <a:cs typeface="+mn-cs"/>
              </a:defRPr>
            </a:lvl8pPr>
            <a:lvl9pPr marL="3657600" algn="l" defTabSz="914400" rtl="0" eaLnBrk="1" latinLnBrk="0" hangingPunct="1">
              <a:defRPr sz="1400" b="1" kern="1200">
                <a:solidFill>
                  <a:schemeClr val="tx1"/>
                </a:solidFill>
                <a:latin typeface="Arial" pitchFamily="34" charset="0"/>
                <a:ea typeface="MS PGothic" pitchFamily="34" charset="-128"/>
                <a:cs typeface="+mn-cs"/>
              </a:defRPr>
            </a:lvl9pPr>
          </a:lstStyle>
          <a:p>
            <a:pPr algn="ctr">
              <a:spcBef>
                <a:spcPct val="50000"/>
              </a:spcBef>
            </a:pPr>
            <a:r>
              <a:rPr lang="zh-CN" altLang="en-US" sz="2400" dirty="0">
                <a:solidFill>
                  <a:srgbClr val="000000"/>
                </a:solidFill>
                <a:latin typeface="Calibri"/>
                <a:ea typeface="宋体"/>
              </a:rPr>
              <a:t>质量分析器</a:t>
            </a:r>
          </a:p>
        </p:txBody>
      </p:sp>
      <p:sp>
        <p:nvSpPr>
          <p:cNvPr id="74" name="Text Box 20"/>
          <p:cNvSpPr txBox="1">
            <a:spLocks noChangeArrowheads="1"/>
          </p:cNvSpPr>
          <p:nvPr/>
        </p:nvSpPr>
        <p:spPr bwMode="auto">
          <a:xfrm>
            <a:off x="9554634" y="6019800"/>
            <a:ext cx="253576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defPPr>
              <a:defRPr lang="de-DE"/>
            </a:defPPr>
            <a:lvl1pPr algn="l" rtl="0" fontAlgn="base">
              <a:spcBef>
                <a:spcPct val="20000"/>
              </a:spcBef>
              <a:spcAft>
                <a:spcPct val="0"/>
              </a:spcAft>
              <a:defRPr sz="1400" b="1" kern="1200">
                <a:solidFill>
                  <a:schemeClr val="tx1"/>
                </a:solidFill>
                <a:latin typeface="Arial" pitchFamily="34" charset="0"/>
                <a:ea typeface="MS PGothic" pitchFamily="34" charset="-128"/>
                <a:cs typeface="+mn-cs"/>
              </a:defRPr>
            </a:lvl1pPr>
            <a:lvl2pPr marL="457200" algn="l" rtl="0" fontAlgn="base">
              <a:spcBef>
                <a:spcPct val="20000"/>
              </a:spcBef>
              <a:spcAft>
                <a:spcPct val="0"/>
              </a:spcAft>
              <a:defRPr sz="1400" b="1" kern="1200">
                <a:solidFill>
                  <a:schemeClr val="tx1"/>
                </a:solidFill>
                <a:latin typeface="Arial" pitchFamily="34" charset="0"/>
                <a:ea typeface="MS PGothic" pitchFamily="34" charset="-128"/>
                <a:cs typeface="+mn-cs"/>
              </a:defRPr>
            </a:lvl2pPr>
            <a:lvl3pPr marL="914400" algn="l" rtl="0" fontAlgn="base">
              <a:spcBef>
                <a:spcPct val="20000"/>
              </a:spcBef>
              <a:spcAft>
                <a:spcPct val="0"/>
              </a:spcAft>
              <a:defRPr sz="1400" b="1" kern="1200">
                <a:solidFill>
                  <a:schemeClr val="tx1"/>
                </a:solidFill>
                <a:latin typeface="Arial" pitchFamily="34" charset="0"/>
                <a:ea typeface="MS PGothic" pitchFamily="34" charset="-128"/>
                <a:cs typeface="+mn-cs"/>
              </a:defRPr>
            </a:lvl3pPr>
            <a:lvl4pPr marL="1371600" algn="l" rtl="0" fontAlgn="base">
              <a:spcBef>
                <a:spcPct val="20000"/>
              </a:spcBef>
              <a:spcAft>
                <a:spcPct val="0"/>
              </a:spcAft>
              <a:defRPr sz="1400" b="1" kern="1200">
                <a:solidFill>
                  <a:schemeClr val="tx1"/>
                </a:solidFill>
                <a:latin typeface="Arial" pitchFamily="34" charset="0"/>
                <a:ea typeface="MS PGothic" pitchFamily="34" charset="-128"/>
                <a:cs typeface="+mn-cs"/>
              </a:defRPr>
            </a:lvl4pPr>
            <a:lvl5pPr marL="1828800" algn="l" rtl="0" fontAlgn="base">
              <a:spcBef>
                <a:spcPct val="20000"/>
              </a:spcBef>
              <a:spcAft>
                <a:spcPct val="0"/>
              </a:spcAft>
              <a:defRPr sz="1400" b="1" kern="1200">
                <a:solidFill>
                  <a:schemeClr val="tx1"/>
                </a:solidFill>
                <a:latin typeface="Arial" pitchFamily="34" charset="0"/>
                <a:ea typeface="MS PGothic" pitchFamily="34" charset="-128"/>
                <a:cs typeface="+mn-cs"/>
              </a:defRPr>
            </a:lvl5pPr>
            <a:lvl6pPr marL="2286000" algn="l" defTabSz="914400" rtl="0" eaLnBrk="1" latinLnBrk="0" hangingPunct="1">
              <a:defRPr sz="1400" b="1" kern="1200">
                <a:solidFill>
                  <a:schemeClr val="tx1"/>
                </a:solidFill>
                <a:latin typeface="Arial" pitchFamily="34" charset="0"/>
                <a:ea typeface="MS PGothic" pitchFamily="34" charset="-128"/>
                <a:cs typeface="+mn-cs"/>
              </a:defRPr>
            </a:lvl6pPr>
            <a:lvl7pPr marL="2743200" algn="l" defTabSz="914400" rtl="0" eaLnBrk="1" latinLnBrk="0" hangingPunct="1">
              <a:defRPr sz="1400" b="1" kern="1200">
                <a:solidFill>
                  <a:schemeClr val="tx1"/>
                </a:solidFill>
                <a:latin typeface="Arial" pitchFamily="34" charset="0"/>
                <a:ea typeface="MS PGothic" pitchFamily="34" charset="-128"/>
                <a:cs typeface="+mn-cs"/>
              </a:defRPr>
            </a:lvl7pPr>
            <a:lvl8pPr marL="3200400" algn="l" defTabSz="914400" rtl="0" eaLnBrk="1" latinLnBrk="0" hangingPunct="1">
              <a:defRPr sz="1400" b="1" kern="1200">
                <a:solidFill>
                  <a:schemeClr val="tx1"/>
                </a:solidFill>
                <a:latin typeface="Arial" pitchFamily="34" charset="0"/>
                <a:ea typeface="MS PGothic" pitchFamily="34" charset="-128"/>
                <a:cs typeface="+mn-cs"/>
              </a:defRPr>
            </a:lvl8pPr>
            <a:lvl9pPr marL="3657600" algn="l" defTabSz="914400" rtl="0" eaLnBrk="1" latinLnBrk="0" hangingPunct="1">
              <a:defRPr sz="1400" b="1" kern="1200">
                <a:solidFill>
                  <a:schemeClr val="tx1"/>
                </a:solidFill>
                <a:latin typeface="Arial" pitchFamily="34" charset="0"/>
                <a:ea typeface="MS PGothic" pitchFamily="34" charset="-128"/>
                <a:cs typeface="+mn-cs"/>
              </a:defRPr>
            </a:lvl9pPr>
          </a:lstStyle>
          <a:p>
            <a:pPr algn="ctr">
              <a:spcBef>
                <a:spcPct val="50000"/>
              </a:spcBef>
            </a:pPr>
            <a:r>
              <a:rPr lang="zh-CN" altLang="en-US" sz="2400" dirty="0" smtClean="0">
                <a:solidFill>
                  <a:srgbClr val="000000"/>
                </a:solidFill>
                <a:latin typeface="Calibri"/>
                <a:ea typeface="宋体"/>
              </a:rPr>
              <a:t>离子检测器</a:t>
            </a:r>
            <a:endParaRPr lang="zh-CN" altLang="en-US" sz="2400" dirty="0">
              <a:solidFill>
                <a:srgbClr val="000000"/>
              </a:solidFill>
              <a:latin typeface="Calibri"/>
              <a:ea typeface="宋体"/>
            </a:endParaRPr>
          </a:p>
        </p:txBody>
      </p:sp>
      <p:sp>
        <p:nvSpPr>
          <p:cNvPr id="75" name="Text Box 61"/>
          <p:cNvSpPr txBox="1">
            <a:spLocks noChangeArrowheads="1"/>
          </p:cNvSpPr>
          <p:nvPr/>
        </p:nvSpPr>
        <p:spPr bwMode="auto">
          <a:xfrm>
            <a:off x="8432801" y="3032125"/>
            <a:ext cx="1118895" cy="369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3662" tIns="46038" rIns="93662" bIns="46038">
            <a:spAutoFit/>
          </a:bodyPr>
          <a:lstStyle>
            <a:lvl1pPr eaLnBrk="0" hangingPunct="0">
              <a:defRPr sz="1600">
                <a:solidFill>
                  <a:schemeClr val="tx1"/>
                </a:solidFill>
                <a:latin typeface="Verdana" pitchFamily="34" charset="0"/>
                <a:ea typeface="宋体" pitchFamily="2" charset="-122"/>
              </a:defRPr>
            </a:lvl1pPr>
            <a:lvl2pPr marL="742950" indent="-285750" eaLnBrk="0" hangingPunct="0">
              <a:defRPr sz="1600">
                <a:solidFill>
                  <a:schemeClr val="tx1"/>
                </a:solidFill>
                <a:latin typeface="Verdana" pitchFamily="34" charset="0"/>
                <a:ea typeface="宋体" pitchFamily="2" charset="-122"/>
              </a:defRPr>
            </a:lvl2pPr>
            <a:lvl3pPr marL="1143000" indent="-228600" eaLnBrk="0" hangingPunct="0">
              <a:defRPr sz="1600">
                <a:solidFill>
                  <a:schemeClr val="tx1"/>
                </a:solidFill>
                <a:latin typeface="Verdana" pitchFamily="34" charset="0"/>
                <a:ea typeface="宋体" pitchFamily="2" charset="-122"/>
              </a:defRPr>
            </a:lvl3pPr>
            <a:lvl4pPr marL="1600200" indent="-228600" eaLnBrk="0" hangingPunct="0">
              <a:defRPr sz="1600">
                <a:solidFill>
                  <a:schemeClr val="tx1"/>
                </a:solidFill>
                <a:latin typeface="Verdana" pitchFamily="34" charset="0"/>
                <a:ea typeface="宋体" pitchFamily="2" charset="-122"/>
              </a:defRPr>
            </a:lvl4pPr>
            <a:lvl5pPr marL="2057400" indent="-228600" eaLnBrk="0" hangingPunct="0">
              <a:defRPr sz="1600">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sz="1600">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sz="1600">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sz="1600">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sz="1600">
                <a:solidFill>
                  <a:schemeClr val="tx1"/>
                </a:solidFill>
                <a:latin typeface="Verdana" pitchFamily="34" charset="0"/>
                <a:ea typeface="宋体" pitchFamily="2" charset="-122"/>
              </a:defRPr>
            </a:lvl9pPr>
          </a:lstStyle>
          <a:p>
            <a:r>
              <a:rPr lang="zh-CN" altLang="de-DE" sz="1800" b="1" dirty="0">
                <a:solidFill>
                  <a:srgbClr val="000099"/>
                </a:solidFill>
                <a:latin typeface="Arial" pitchFamily="34" charset="0"/>
              </a:rPr>
              <a:t>真空系统</a:t>
            </a:r>
            <a:endParaRPr lang="de-DE" altLang="zh-TW" sz="1800" b="1" dirty="0">
              <a:solidFill>
                <a:srgbClr val="000099"/>
              </a:solidFill>
              <a:latin typeface="Arial" pitchFamily="34" charset="0"/>
            </a:endParaRPr>
          </a:p>
        </p:txBody>
      </p:sp>
      <p:sp>
        <p:nvSpPr>
          <p:cNvPr id="76" name="Rectangle 75"/>
          <p:cNvSpPr/>
          <p:nvPr/>
        </p:nvSpPr>
        <p:spPr>
          <a:xfrm>
            <a:off x="406400" y="152400"/>
            <a:ext cx="10261600" cy="1374735"/>
          </a:xfrm>
          <a:prstGeom prst="rect">
            <a:avLst/>
          </a:prstGeom>
        </p:spPr>
        <p:txBody>
          <a:bodyPr wrap="square">
            <a:spAutoFit/>
          </a:bodyPr>
          <a:lstStyle/>
          <a:p>
            <a:pPr algn="ctr">
              <a:lnSpc>
                <a:spcPts val="2000"/>
              </a:lnSpc>
            </a:pPr>
            <a:r>
              <a:rPr lang="en-US" altLang="zh-TW" b="1" dirty="0" smtClean="0">
                <a:solidFill>
                  <a:srgbClr val="FF0000"/>
                </a:solidFill>
                <a:latin typeface="Calibri"/>
                <a:ea typeface="新細明體"/>
              </a:rPr>
              <a:t>M</a:t>
            </a:r>
            <a:r>
              <a:rPr lang="en-US" altLang="zh-TW" dirty="0" smtClean="0">
                <a:solidFill>
                  <a:srgbClr val="000099"/>
                </a:solidFill>
                <a:latin typeface="Calibri"/>
                <a:ea typeface="新細明體"/>
              </a:rPr>
              <a:t>atrix </a:t>
            </a:r>
            <a:r>
              <a:rPr lang="en-US" altLang="zh-TW" b="1" dirty="0" smtClean="0">
                <a:solidFill>
                  <a:srgbClr val="FF0000"/>
                </a:solidFill>
                <a:latin typeface="Calibri"/>
                <a:ea typeface="新細明體"/>
              </a:rPr>
              <a:t>A</a:t>
            </a:r>
            <a:r>
              <a:rPr lang="en-US" altLang="zh-TW" dirty="0" smtClean="0">
                <a:solidFill>
                  <a:srgbClr val="000099"/>
                </a:solidFill>
                <a:latin typeface="Calibri"/>
                <a:ea typeface="新細明體"/>
              </a:rPr>
              <a:t>ssisted </a:t>
            </a:r>
            <a:r>
              <a:rPr lang="en-US" altLang="zh-TW" b="1" dirty="0" smtClean="0">
                <a:solidFill>
                  <a:srgbClr val="FF0000"/>
                </a:solidFill>
                <a:latin typeface="Calibri"/>
                <a:ea typeface="新細明體"/>
              </a:rPr>
              <a:t>L</a:t>
            </a:r>
            <a:r>
              <a:rPr lang="en-US" altLang="zh-TW" dirty="0" smtClean="0">
                <a:solidFill>
                  <a:srgbClr val="000099"/>
                </a:solidFill>
                <a:latin typeface="Calibri"/>
                <a:ea typeface="新細明體"/>
              </a:rPr>
              <a:t>aser </a:t>
            </a:r>
            <a:r>
              <a:rPr lang="en-US" altLang="zh-TW" b="1" dirty="0" smtClean="0">
                <a:solidFill>
                  <a:srgbClr val="FF0000"/>
                </a:solidFill>
                <a:latin typeface="Calibri"/>
                <a:ea typeface="新細明體"/>
              </a:rPr>
              <a:t>D</a:t>
            </a:r>
            <a:r>
              <a:rPr lang="en-US" altLang="zh-TW" dirty="0" smtClean="0">
                <a:solidFill>
                  <a:srgbClr val="000099"/>
                </a:solidFill>
                <a:latin typeface="Calibri"/>
                <a:ea typeface="新細明體"/>
              </a:rPr>
              <a:t>esorption </a:t>
            </a:r>
            <a:r>
              <a:rPr lang="en-US" altLang="zh-TW" b="1" dirty="0" smtClean="0">
                <a:solidFill>
                  <a:srgbClr val="000099"/>
                </a:solidFill>
                <a:latin typeface="Calibri"/>
                <a:ea typeface="新細明體"/>
              </a:rPr>
              <a:t>I</a:t>
            </a:r>
            <a:r>
              <a:rPr lang="en-US" altLang="zh-TW" dirty="0" smtClean="0">
                <a:solidFill>
                  <a:srgbClr val="000099"/>
                </a:solidFill>
                <a:latin typeface="Calibri"/>
                <a:ea typeface="新細明體"/>
              </a:rPr>
              <a:t>onization-</a:t>
            </a:r>
          </a:p>
          <a:p>
            <a:pPr algn="ctr">
              <a:lnSpc>
                <a:spcPts val="2000"/>
              </a:lnSpc>
            </a:pPr>
            <a:r>
              <a:rPr lang="en-US" altLang="zh-TW" b="1" dirty="0" smtClean="0">
                <a:solidFill>
                  <a:srgbClr val="FF0000"/>
                </a:solidFill>
                <a:latin typeface="Calibri"/>
                <a:ea typeface="新細明體"/>
              </a:rPr>
              <a:t>T</a:t>
            </a:r>
            <a:r>
              <a:rPr lang="en-US" altLang="zh-TW" dirty="0" smtClean="0">
                <a:solidFill>
                  <a:srgbClr val="000099"/>
                </a:solidFill>
                <a:latin typeface="Calibri"/>
                <a:ea typeface="新細明體"/>
              </a:rPr>
              <a:t>ime </a:t>
            </a:r>
            <a:r>
              <a:rPr lang="en-US" altLang="zh-TW" b="1" dirty="0" smtClean="0">
                <a:solidFill>
                  <a:srgbClr val="FF0000"/>
                </a:solidFill>
                <a:latin typeface="Calibri"/>
                <a:ea typeface="新細明體"/>
              </a:rPr>
              <a:t>O</a:t>
            </a:r>
            <a:r>
              <a:rPr lang="en-US" altLang="zh-TW" dirty="0" smtClean="0">
                <a:solidFill>
                  <a:srgbClr val="000099"/>
                </a:solidFill>
                <a:latin typeface="Calibri"/>
                <a:ea typeface="新細明體"/>
              </a:rPr>
              <a:t>f </a:t>
            </a:r>
            <a:r>
              <a:rPr lang="en-US" altLang="zh-TW" b="1" dirty="0" smtClean="0">
                <a:solidFill>
                  <a:srgbClr val="FF0000"/>
                </a:solidFill>
                <a:latin typeface="Calibri"/>
                <a:ea typeface="新細明體"/>
              </a:rPr>
              <a:t>F</a:t>
            </a:r>
            <a:r>
              <a:rPr lang="en-US" altLang="zh-TW" dirty="0" smtClean="0">
                <a:solidFill>
                  <a:srgbClr val="000099"/>
                </a:solidFill>
                <a:latin typeface="Calibri"/>
                <a:ea typeface="新細明體"/>
              </a:rPr>
              <a:t>light </a:t>
            </a:r>
            <a:r>
              <a:rPr lang="en-US" altLang="zh-CN" b="1" dirty="0" smtClean="0">
                <a:solidFill>
                  <a:srgbClr val="FF0000"/>
                </a:solidFill>
                <a:latin typeface="Calibri"/>
                <a:ea typeface="宋体"/>
              </a:rPr>
              <a:t>M</a:t>
            </a:r>
            <a:r>
              <a:rPr lang="en-US" altLang="zh-CN" dirty="0" smtClean="0">
                <a:solidFill>
                  <a:srgbClr val="000099"/>
                </a:solidFill>
                <a:latin typeface="Calibri"/>
                <a:ea typeface="宋体"/>
              </a:rPr>
              <a:t>ass </a:t>
            </a:r>
            <a:r>
              <a:rPr lang="en-US" altLang="zh-CN" b="1" dirty="0" smtClean="0">
                <a:solidFill>
                  <a:srgbClr val="FF0000"/>
                </a:solidFill>
                <a:latin typeface="Calibri"/>
                <a:ea typeface="宋体"/>
              </a:rPr>
              <a:t>S</a:t>
            </a:r>
            <a:r>
              <a:rPr lang="en-US" altLang="zh-CN" dirty="0" smtClean="0">
                <a:solidFill>
                  <a:srgbClr val="000099"/>
                </a:solidFill>
                <a:latin typeface="Calibri"/>
                <a:ea typeface="宋体"/>
              </a:rPr>
              <a:t>pectrometer</a:t>
            </a:r>
          </a:p>
          <a:p>
            <a:pPr algn="ctr">
              <a:lnSpc>
                <a:spcPts val="2400"/>
              </a:lnSpc>
              <a:spcBef>
                <a:spcPts val="600"/>
              </a:spcBef>
            </a:pPr>
            <a:r>
              <a:rPr lang="zh-CN" altLang="en-US" sz="2400" b="1" dirty="0" smtClean="0">
                <a:solidFill>
                  <a:srgbClr val="000099"/>
                </a:solidFill>
                <a:latin typeface="Calibri"/>
                <a:ea typeface="宋体"/>
              </a:rPr>
              <a:t>基质</a:t>
            </a:r>
            <a:r>
              <a:rPr lang="zh-CN" altLang="en-US" sz="2400" b="1" dirty="0">
                <a:solidFill>
                  <a:srgbClr val="000099"/>
                </a:solidFill>
                <a:latin typeface="Calibri"/>
                <a:ea typeface="宋体"/>
              </a:rPr>
              <a:t>辅助激光</a:t>
            </a:r>
            <a:r>
              <a:rPr lang="zh-CN" altLang="en-US" sz="2400" b="1" dirty="0" smtClean="0">
                <a:solidFill>
                  <a:srgbClr val="000099"/>
                </a:solidFill>
                <a:latin typeface="Calibri"/>
                <a:ea typeface="宋体"/>
              </a:rPr>
              <a:t>解析电离</a:t>
            </a:r>
            <a:r>
              <a:rPr lang="en-US" altLang="zh-CN" sz="2400" b="1" dirty="0" smtClean="0">
                <a:solidFill>
                  <a:srgbClr val="000099"/>
                </a:solidFill>
                <a:latin typeface="宋体"/>
                <a:ea typeface="宋体"/>
              </a:rPr>
              <a:t>-</a:t>
            </a:r>
            <a:r>
              <a:rPr lang="zh-CN" altLang="en-US" sz="2400" b="1" dirty="0" smtClean="0">
                <a:solidFill>
                  <a:srgbClr val="000099"/>
                </a:solidFill>
                <a:latin typeface="Calibri"/>
                <a:ea typeface="宋体"/>
              </a:rPr>
              <a:t>飞行时间质谱</a:t>
            </a:r>
            <a:r>
              <a:rPr lang="zh-TW" altLang="en-US" sz="2400" b="1" dirty="0" smtClean="0">
                <a:solidFill>
                  <a:srgbClr val="000099"/>
                </a:solidFill>
                <a:latin typeface="Calibri"/>
                <a:ea typeface="新細明體"/>
              </a:rPr>
              <a:t>仪</a:t>
            </a:r>
            <a:endParaRPr lang="en-US" altLang="zh-TW" sz="2400" b="1" dirty="0" smtClean="0">
              <a:solidFill>
                <a:srgbClr val="000099"/>
              </a:solidFill>
              <a:latin typeface="Calibri"/>
              <a:ea typeface="新細明體"/>
            </a:endParaRPr>
          </a:p>
          <a:p>
            <a:pPr algn="ctr">
              <a:lnSpc>
                <a:spcPts val="2400"/>
              </a:lnSpc>
              <a:spcBef>
                <a:spcPts val="600"/>
              </a:spcBef>
            </a:pPr>
            <a:r>
              <a:rPr lang="en-US" altLang="zh-CN" sz="2400" b="1" dirty="0">
                <a:solidFill>
                  <a:srgbClr val="FF0000"/>
                </a:solidFill>
              </a:rPr>
              <a:t>MALDI-TOF </a:t>
            </a:r>
            <a:r>
              <a:rPr lang="en-US" altLang="zh-CN" sz="2400" b="1" dirty="0" smtClean="0">
                <a:solidFill>
                  <a:srgbClr val="FF0000"/>
                </a:solidFill>
              </a:rPr>
              <a:t>MS</a:t>
            </a:r>
            <a:endParaRPr lang="de-DE" sz="2400" b="1" dirty="0">
              <a:solidFill>
                <a:srgbClr val="FF0000"/>
              </a:solidFill>
            </a:endParaRPr>
          </a:p>
        </p:txBody>
      </p:sp>
      <p:sp>
        <p:nvSpPr>
          <p:cNvPr id="77" name="Freeform 60"/>
          <p:cNvSpPr>
            <a:spLocks/>
          </p:cNvSpPr>
          <p:nvPr/>
        </p:nvSpPr>
        <p:spPr bwMode="auto">
          <a:xfrm>
            <a:off x="8087253" y="1447800"/>
            <a:ext cx="3149600" cy="762000"/>
          </a:xfrm>
          <a:custGeom>
            <a:avLst/>
            <a:gdLst>
              <a:gd name="T0" fmla="*/ 0 w 1488"/>
              <a:gd name="T1" fmla="*/ 2147483647 h 480"/>
              <a:gd name="T2" fmla="*/ 2147483647 w 1488"/>
              <a:gd name="T3" fmla="*/ 2147483647 h 480"/>
              <a:gd name="T4" fmla="*/ 2147483647 w 1488"/>
              <a:gd name="T5" fmla="*/ 2147483647 h 480"/>
              <a:gd name="T6" fmla="*/ 2147483647 w 1488"/>
              <a:gd name="T7" fmla="*/ 2147483647 h 480"/>
              <a:gd name="T8" fmla="*/ 2147483647 w 1488"/>
              <a:gd name="T9" fmla="*/ 2147483647 h 480"/>
              <a:gd name="T10" fmla="*/ 2147483647 w 1488"/>
              <a:gd name="T11" fmla="*/ 0 h 480"/>
              <a:gd name="T12" fmla="*/ 2147483647 w 1488"/>
              <a:gd name="T13" fmla="*/ 2147483647 h 480"/>
              <a:gd name="T14" fmla="*/ 2147483647 w 1488"/>
              <a:gd name="T15" fmla="*/ 2147483647 h 480"/>
              <a:gd name="T16" fmla="*/ 0 w 1488"/>
              <a:gd name="T17" fmla="*/ 2147483647 h 4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8"/>
              <a:gd name="T28" fmla="*/ 0 h 480"/>
              <a:gd name="T29" fmla="*/ 1488 w 1488"/>
              <a:gd name="T30" fmla="*/ 480 h 4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8" h="480">
                <a:moveTo>
                  <a:pt x="0" y="480"/>
                </a:moveTo>
                <a:lnTo>
                  <a:pt x="384" y="480"/>
                </a:lnTo>
                <a:lnTo>
                  <a:pt x="432" y="48"/>
                </a:lnTo>
                <a:lnTo>
                  <a:pt x="480" y="480"/>
                </a:lnTo>
                <a:lnTo>
                  <a:pt x="864" y="480"/>
                </a:lnTo>
                <a:lnTo>
                  <a:pt x="912" y="0"/>
                </a:lnTo>
                <a:lnTo>
                  <a:pt x="960" y="480"/>
                </a:lnTo>
                <a:lnTo>
                  <a:pt x="1488" y="480"/>
                </a:lnTo>
                <a:lnTo>
                  <a:pt x="0" y="480"/>
                </a:lnTo>
                <a:close/>
              </a:path>
            </a:pathLst>
          </a:custGeom>
          <a:solidFill>
            <a:schemeClr val="hlink"/>
          </a:solidFill>
          <a:ln w="38100" cap="flat" cmpd="sng">
            <a:solidFill>
              <a:srgbClr val="022D9A"/>
            </a:solidFill>
            <a:prstDash val="solid"/>
            <a:round/>
            <a:headEnd/>
            <a:tailEnd/>
          </a:ln>
        </p:spPr>
        <p:txBody>
          <a:bodyPr wrap="none" lIns="93662" tIns="46038" rIns="93662" bIns="46038" anchor="ctr"/>
          <a:lstStyle/>
          <a:p>
            <a:endParaRPr lang="en-US" sz="1600">
              <a:solidFill>
                <a:srgbClr val="000000"/>
              </a:solidFill>
            </a:endParaRPr>
          </a:p>
        </p:txBody>
      </p:sp>
      <p:sp>
        <p:nvSpPr>
          <p:cNvPr id="78" name="Text Box 65"/>
          <p:cNvSpPr txBox="1">
            <a:spLocks noChangeArrowheads="1"/>
          </p:cNvSpPr>
          <p:nvPr/>
        </p:nvSpPr>
        <p:spPr bwMode="auto">
          <a:xfrm>
            <a:off x="6624736" y="2286001"/>
            <a:ext cx="5537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662" tIns="46038" rIns="93662" bIns="46038">
            <a:spAutoFit/>
          </a:bodyPr>
          <a:lstStyle>
            <a:lvl1pPr eaLnBrk="0" hangingPunct="0">
              <a:defRPr sz="1600">
                <a:solidFill>
                  <a:schemeClr val="tx1"/>
                </a:solidFill>
                <a:latin typeface="Verdana" pitchFamily="34" charset="0"/>
                <a:ea typeface="宋体" pitchFamily="2" charset="-122"/>
              </a:defRPr>
            </a:lvl1pPr>
            <a:lvl2pPr marL="742950" indent="-285750" eaLnBrk="0" hangingPunct="0">
              <a:defRPr sz="1600">
                <a:solidFill>
                  <a:schemeClr val="tx1"/>
                </a:solidFill>
                <a:latin typeface="Verdana" pitchFamily="34" charset="0"/>
                <a:ea typeface="宋体" pitchFamily="2" charset="-122"/>
              </a:defRPr>
            </a:lvl2pPr>
            <a:lvl3pPr marL="1143000" indent="-228600" eaLnBrk="0" hangingPunct="0">
              <a:defRPr sz="1600">
                <a:solidFill>
                  <a:schemeClr val="tx1"/>
                </a:solidFill>
                <a:latin typeface="Verdana" pitchFamily="34" charset="0"/>
                <a:ea typeface="宋体" pitchFamily="2" charset="-122"/>
              </a:defRPr>
            </a:lvl3pPr>
            <a:lvl4pPr marL="1600200" indent="-228600" eaLnBrk="0" hangingPunct="0">
              <a:defRPr sz="1600">
                <a:solidFill>
                  <a:schemeClr val="tx1"/>
                </a:solidFill>
                <a:latin typeface="Verdana" pitchFamily="34" charset="0"/>
                <a:ea typeface="宋体" pitchFamily="2" charset="-122"/>
              </a:defRPr>
            </a:lvl4pPr>
            <a:lvl5pPr marL="2057400" indent="-228600" eaLnBrk="0" hangingPunct="0">
              <a:defRPr sz="1600">
                <a:solidFill>
                  <a:schemeClr val="tx1"/>
                </a:solidFill>
                <a:latin typeface="Verdana" pitchFamily="34" charset="0"/>
                <a:ea typeface="宋体" pitchFamily="2" charset="-122"/>
              </a:defRPr>
            </a:lvl5pPr>
            <a:lvl6pPr marL="2514600" indent="-228600" eaLnBrk="0" fontAlgn="base" hangingPunct="0">
              <a:spcBef>
                <a:spcPct val="0"/>
              </a:spcBef>
              <a:spcAft>
                <a:spcPct val="0"/>
              </a:spcAft>
              <a:defRPr sz="1600">
                <a:solidFill>
                  <a:schemeClr val="tx1"/>
                </a:solidFill>
                <a:latin typeface="Verdana" pitchFamily="34" charset="0"/>
                <a:ea typeface="宋体" pitchFamily="2" charset="-122"/>
              </a:defRPr>
            </a:lvl6pPr>
            <a:lvl7pPr marL="2971800" indent="-228600" eaLnBrk="0" fontAlgn="base" hangingPunct="0">
              <a:spcBef>
                <a:spcPct val="0"/>
              </a:spcBef>
              <a:spcAft>
                <a:spcPct val="0"/>
              </a:spcAft>
              <a:defRPr sz="1600">
                <a:solidFill>
                  <a:schemeClr val="tx1"/>
                </a:solidFill>
                <a:latin typeface="Verdana" pitchFamily="34" charset="0"/>
                <a:ea typeface="宋体" pitchFamily="2" charset="-122"/>
              </a:defRPr>
            </a:lvl7pPr>
            <a:lvl8pPr marL="3429000" indent="-228600" eaLnBrk="0" fontAlgn="base" hangingPunct="0">
              <a:spcBef>
                <a:spcPct val="0"/>
              </a:spcBef>
              <a:spcAft>
                <a:spcPct val="0"/>
              </a:spcAft>
              <a:defRPr sz="1600">
                <a:solidFill>
                  <a:schemeClr val="tx1"/>
                </a:solidFill>
                <a:latin typeface="Verdana" pitchFamily="34" charset="0"/>
                <a:ea typeface="宋体" pitchFamily="2" charset="-122"/>
              </a:defRPr>
            </a:lvl8pPr>
            <a:lvl9pPr marL="3886200" indent="-228600" eaLnBrk="0" fontAlgn="base" hangingPunct="0">
              <a:spcBef>
                <a:spcPct val="0"/>
              </a:spcBef>
              <a:spcAft>
                <a:spcPct val="0"/>
              </a:spcAft>
              <a:defRPr sz="1600">
                <a:solidFill>
                  <a:schemeClr val="tx1"/>
                </a:solidFill>
                <a:latin typeface="Verdana" pitchFamily="34" charset="0"/>
                <a:ea typeface="宋体" pitchFamily="2" charset="-122"/>
              </a:defRPr>
            </a:lvl9pPr>
          </a:lstStyle>
          <a:p>
            <a:pPr algn="ctr">
              <a:spcBef>
                <a:spcPct val="50000"/>
              </a:spcBef>
            </a:pPr>
            <a:r>
              <a:rPr lang="zh-CN" altLang="de-DE" sz="2400" b="1" dirty="0">
                <a:solidFill>
                  <a:srgbClr val="CC3300"/>
                </a:solidFill>
                <a:latin typeface="Arial" pitchFamily="34" charset="0"/>
              </a:rPr>
              <a:t>几秒钟即可得到</a:t>
            </a:r>
            <a:r>
              <a:rPr lang="zh-CN" altLang="en-US" sz="2400" b="1" dirty="0">
                <a:solidFill>
                  <a:srgbClr val="CC3300"/>
                </a:solidFill>
                <a:latin typeface="Arial" pitchFamily="34" charset="0"/>
              </a:rPr>
              <a:t>细菌指纹谱</a:t>
            </a:r>
            <a:endParaRPr lang="de-DE" altLang="zh-TW" sz="2400" b="1" dirty="0">
              <a:solidFill>
                <a:srgbClr val="CC3300"/>
              </a:solidFill>
              <a:latin typeface="Arial" pitchFamily="34" charset="0"/>
              <a:ea typeface="標楷體" pitchFamily="65" charset="-120"/>
            </a:endParaRPr>
          </a:p>
        </p:txBody>
      </p:sp>
    </p:spTree>
    <p:extLst>
      <p:ext uri="{BB962C8B-B14F-4D97-AF65-F5344CB8AC3E}">
        <p14:creationId xmlns:p14="http://schemas.microsoft.com/office/powerpoint/2010/main" xmlns="" val="12062002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wipe(down)">
                                      <p:cBhvr>
                                        <p:cTn id="13" dur="500"/>
                                        <p:tgtEl>
                                          <p:spTgt spid="6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wipe(down)">
                                      <p:cBhvr>
                                        <p:cTn id="16" dur="500"/>
                                        <p:tgtEl>
                                          <p:spTgt spid="67"/>
                                        </p:tgtEl>
                                      </p:cBhvr>
                                    </p:animEffect>
                                  </p:childTnLst>
                                </p:cTn>
                              </p:par>
                              <p:par>
                                <p:cTn id="17" presetID="2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36" fill="hold" nodeType="clickPar">
                      <p:stCondLst>
                        <p:cond delay="indefinite"/>
                      </p:stCondLst>
                      <p:childTnLst>
                        <p:par>
                          <p:cTn id="37" fill="hold" nodeType="withGroup">
                            <p:stCondLst>
                              <p:cond delay="0"/>
                            </p:stCondLst>
                            <p:childTnLst>
                              <p:par>
                                <p:cTn id="38" presetID="12" presetClass="entr" presetSubtype="8"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lide(fromLeft)">
                                      <p:cBhvr>
                                        <p:cTn id="40" dur="500"/>
                                        <p:tgtEl>
                                          <p:spTgt spid="8"/>
                                        </p:tgtEl>
                                      </p:cBhvr>
                                    </p:animEffect>
                                  </p:childTnLst>
                                  <p:subTnLst>
                                    <p:set>
                                      <p:cBhvr override="childStyle">
                                        <p:cTn dur="1" fill="hold" display="0" masterRel="sameClick" afterEffect="1">
                                          <p:stCondLst>
                                            <p:cond evt="end" delay="0">
                                              <p:tn val="38"/>
                                            </p:cond>
                                          </p:stCondLst>
                                        </p:cTn>
                                        <p:tgtEl>
                                          <p:spTgt spid="8"/>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left)">
                                      <p:cBhvr>
                                        <p:cTn id="45" dur="500"/>
                                        <p:tgtEl>
                                          <p:spTgt spid="78"/>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7"/>
                                        </p:tgtEl>
                                        <p:attrNameLst>
                                          <p:attrName>style.visibility</p:attrName>
                                        </p:attrNameLst>
                                      </p:cBhvr>
                                      <p:to>
                                        <p:strVal val="visible"/>
                                      </p:to>
                                    </p:set>
                                    <p:animEffect transition="in" filter="wipe(left)">
                                      <p:cBhvr>
                                        <p:cTn id="4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animBg="1"/>
      <p:bldP spid="77" grpId="0" animBg="1"/>
      <p:bldP spid="7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idx="1"/>
          </p:nvPr>
        </p:nvSpPr>
        <p:spPr>
          <a:xfrm>
            <a:off x="508001" y="4953000"/>
            <a:ext cx="6462183" cy="1600200"/>
          </a:xfrm>
        </p:spPr>
        <p:txBody>
          <a:bodyPr>
            <a:normAutofit fontScale="77500" lnSpcReduction="20000"/>
          </a:bodyPr>
          <a:lstStyle/>
          <a:p>
            <a:pPr marL="0" indent="0" algn="just">
              <a:spcBef>
                <a:spcPts val="600"/>
              </a:spcBef>
              <a:buNone/>
            </a:pPr>
            <a:r>
              <a:rPr lang="de-DE" altLang="zh-CN" b="0" dirty="0" smtClean="0">
                <a:solidFill>
                  <a:schemeClr val="tx1"/>
                </a:solidFill>
              </a:rPr>
              <a:t>E=U·z=1/2mv</a:t>
            </a:r>
            <a:r>
              <a:rPr lang="de-DE" altLang="zh-CN" b="0" baseline="30000" dirty="0" smtClean="0">
                <a:solidFill>
                  <a:schemeClr val="tx1"/>
                </a:solidFill>
              </a:rPr>
              <a:t>2</a:t>
            </a:r>
            <a:r>
              <a:rPr lang="de-DE" altLang="zh-CN" b="0" dirty="0" smtClean="0">
                <a:solidFill>
                  <a:schemeClr val="tx1"/>
                </a:solidFill>
              </a:rPr>
              <a:t>  </a:t>
            </a:r>
            <a:r>
              <a:rPr lang="zh-CN" altLang="en-US" b="0" dirty="0" smtClean="0">
                <a:solidFill>
                  <a:schemeClr val="tx1"/>
                </a:solidFill>
              </a:rPr>
              <a:t>和</a:t>
            </a:r>
            <a:r>
              <a:rPr lang="zh-CN" altLang="de-DE" b="0" dirty="0" smtClean="0">
                <a:solidFill>
                  <a:schemeClr val="tx1"/>
                </a:solidFill>
              </a:rPr>
              <a:t>  </a:t>
            </a:r>
            <a:r>
              <a:rPr lang="de-DE" altLang="zh-CN" b="0" dirty="0" smtClean="0">
                <a:solidFill>
                  <a:schemeClr val="tx1"/>
                </a:solidFill>
              </a:rPr>
              <a:t>t=</a:t>
            </a:r>
            <a:r>
              <a:rPr lang="en-US" altLang="zh-CN" b="0" dirty="0" smtClean="0">
                <a:solidFill>
                  <a:schemeClr val="tx1"/>
                </a:solidFill>
              </a:rPr>
              <a:t>L/v</a:t>
            </a:r>
            <a:r>
              <a:rPr lang="de-DE" altLang="zh-CN" b="0" dirty="0" smtClean="0">
                <a:solidFill>
                  <a:schemeClr val="tx1"/>
                </a:solidFill>
              </a:rPr>
              <a:t> </a:t>
            </a:r>
          </a:p>
          <a:p>
            <a:pPr marL="0" indent="0" algn="just">
              <a:spcBef>
                <a:spcPts val="600"/>
              </a:spcBef>
              <a:buNone/>
            </a:pPr>
            <a:r>
              <a:rPr lang="en-US" altLang="zh-CN" b="0" dirty="0" smtClean="0">
                <a:solidFill>
                  <a:schemeClr val="tx1"/>
                </a:solidFill>
              </a:rPr>
              <a:t>E</a:t>
            </a:r>
            <a:r>
              <a:rPr lang="en-US" altLang="zh-CN" b="0" dirty="0">
                <a:solidFill>
                  <a:schemeClr val="tx1"/>
                </a:solidFill>
              </a:rPr>
              <a:t>：</a:t>
            </a:r>
            <a:r>
              <a:rPr lang="zh-CN" altLang="en-US" b="0" dirty="0">
                <a:solidFill>
                  <a:schemeClr val="tx1"/>
                </a:solidFill>
              </a:rPr>
              <a:t>离子在加速电场获得的</a:t>
            </a:r>
            <a:r>
              <a:rPr lang="zh-CN" altLang="en-US" b="0" dirty="0" smtClean="0">
                <a:solidFill>
                  <a:schemeClr val="tx1"/>
                </a:solidFill>
              </a:rPr>
              <a:t>动能；</a:t>
            </a:r>
            <a:r>
              <a:rPr lang="en-US" altLang="zh-CN" b="0" dirty="0" smtClean="0">
                <a:solidFill>
                  <a:schemeClr val="tx1"/>
                </a:solidFill>
              </a:rPr>
              <a:t>U</a:t>
            </a:r>
            <a:r>
              <a:rPr lang="en-US" altLang="zh-CN" b="0" dirty="0">
                <a:solidFill>
                  <a:schemeClr val="tx1"/>
                </a:solidFill>
              </a:rPr>
              <a:t>：</a:t>
            </a:r>
            <a:r>
              <a:rPr lang="zh-CN" altLang="en-US" b="0" dirty="0">
                <a:solidFill>
                  <a:schemeClr val="tx1"/>
                </a:solidFill>
              </a:rPr>
              <a:t>加速电场电压</a:t>
            </a:r>
          </a:p>
          <a:p>
            <a:pPr marL="0" indent="0">
              <a:spcBef>
                <a:spcPts val="600"/>
              </a:spcBef>
              <a:buNone/>
            </a:pPr>
            <a:r>
              <a:rPr lang="en-US" altLang="zh-CN" b="0" dirty="0">
                <a:solidFill>
                  <a:schemeClr val="tx1"/>
                </a:solidFill>
              </a:rPr>
              <a:t>z：</a:t>
            </a:r>
            <a:r>
              <a:rPr lang="zh-CN" altLang="en-US" b="0" dirty="0">
                <a:solidFill>
                  <a:schemeClr val="tx1"/>
                </a:solidFill>
              </a:rPr>
              <a:t>离子所带电荷</a:t>
            </a:r>
            <a:r>
              <a:rPr lang="zh-CN" altLang="en-US" b="0" dirty="0" smtClean="0">
                <a:solidFill>
                  <a:schemeClr val="tx1"/>
                </a:solidFill>
              </a:rPr>
              <a:t>;              </a:t>
            </a:r>
            <a:r>
              <a:rPr lang="en-US" altLang="zh-CN" b="0" dirty="0" smtClean="0">
                <a:solidFill>
                  <a:schemeClr val="tx1"/>
                </a:solidFill>
              </a:rPr>
              <a:t>m</a:t>
            </a:r>
            <a:r>
              <a:rPr lang="en-US" altLang="zh-CN" b="0" dirty="0">
                <a:solidFill>
                  <a:schemeClr val="tx1"/>
                </a:solidFill>
              </a:rPr>
              <a:t>：</a:t>
            </a:r>
            <a:r>
              <a:rPr lang="zh-CN" altLang="en-US" b="0" dirty="0">
                <a:solidFill>
                  <a:schemeClr val="tx1"/>
                </a:solidFill>
              </a:rPr>
              <a:t>离子质量</a:t>
            </a:r>
          </a:p>
          <a:p>
            <a:pPr marL="0" indent="0">
              <a:spcBef>
                <a:spcPts val="600"/>
              </a:spcBef>
              <a:buNone/>
            </a:pPr>
            <a:r>
              <a:rPr lang="en-US" altLang="zh-CN" b="0" dirty="0">
                <a:solidFill>
                  <a:schemeClr val="tx1"/>
                </a:solidFill>
              </a:rPr>
              <a:t>v：</a:t>
            </a:r>
            <a:r>
              <a:rPr lang="zh-CN" altLang="en-US" b="0" dirty="0">
                <a:solidFill>
                  <a:schemeClr val="tx1"/>
                </a:solidFill>
              </a:rPr>
              <a:t>离子飞行速度</a:t>
            </a:r>
            <a:r>
              <a:rPr lang="zh-CN" altLang="en-US" b="0" dirty="0" smtClean="0">
                <a:solidFill>
                  <a:schemeClr val="tx1"/>
                </a:solidFill>
              </a:rPr>
              <a:t>;              </a:t>
            </a:r>
            <a:r>
              <a:rPr lang="en-US" altLang="zh-CN" b="0" dirty="0" smtClean="0">
                <a:solidFill>
                  <a:schemeClr val="tx1"/>
                </a:solidFill>
              </a:rPr>
              <a:t>L</a:t>
            </a:r>
            <a:r>
              <a:rPr lang="en-US" altLang="zh-CN" b="0" dirty="0">
                <a:solidFill>
                  <a:schemeClr val="tx1"/>
                </a:solidFill>
              </a:rPr>
              <a:t>：</a:t>
            </a:r>
            <a:r>
              <a:rPr lang="zh-CN" altLang="en-US" b="0" dirty="0">
                <a:solidFill>
                  <a:schemeClr val="tx1"/>
                </a:solidFill>
              </a:rPr>
              <a:t>飞行管道长度</a:t>
            </a:r>
          </a:p>
          <a:p>
            <a:pPr marL="0" indent="0">
              <a:spcBef>
                <a:spcPts val="600"/>
              </a:spcBef>
              <a:buNone/>
            </a:pPr>
            <a:r>
              <a:rPr lang="en-US" altLang="zh-CN" b="0" dirty="0">
                <a:solidFill>
                  <a:schemeClr val="tx1"/>
                </a:solidFill>
              </a:rPr>
              <a:t>t：</a:t>
            </a:r>
            <a:r>
              <a:rPr lang="zh-CN" altLang="en-US" b="0" dirty="0">
                <a:solidFill>
                  <a:schemeClr val="tx1"/>
                </a:solidFill>
              </a:rPr>
              <a:t>离子飞行时间</a:t>
            </a:r>
            <a:r>
              <a:rPr lang="zh-CN" altLang="en-US" b="0" dirty="0" smtClean="0">
                <a:solidFill>
                  <a:schemeClr val="tx1"/>
                </a:solidFill>
              </a:rPr>
              <a:t>;               </a:t>
            </a:r>
            <a:r>
              <a:rPr lang="en-US" altLang="zh-CN" b="0" dirty="0" smtClean="0">
                <a:solidFill>
                  <a:schemeClr val="tx1"/>
                </a:solidFill>
              </a:rPr>
              <a:t>c</a:t>
            </a:r>
            <a:r>
              <a:rPr lang="en-US" altLang="zh-CN" b="0" dirty="0">
                <a:solidFill>
                  <a:schemeClr val="tx1"/>
                </a:solidFill>
              </a:rPr>
              <a:t>：</a:t>
            </a:r>
            <a:r>
              <a:rPr lang="zh-CN" altLang="en-US" b="0" dirty="0" smtClean="0">
                <a:solidFill>
                  <a:schemeClr val="tx1"/>
                </a:solidFill>
              </a:rPr>
              <a:t>常数 </a:t>
            </a:r>
            <a:endParaRPr lang="zh-CN" altLang="en-US" b="0" dirty="0">
              <a:solidFill>
                <a:schemeClr val="tx1"/>
              </a:solidFill>
            </a:endParaRPr>
          </a:p>
        </p:txBody>
      </p:sp>
      <p:pic>
        <p:nvPicPr>
          <p:cNvPr id="508931" name="Picture 3" descr="to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63651" y="1524000"/>
            <a:ext cx="8997949" cy="2197100"/>
          </a:xfrm>
          <a:prstGeom prst="rect">
            <a:avLst/>
          </a:prstGeom>
          <a:noFill/>
          <a:extLst>
            <a:ext uri="{909E8E84-426E-40DD-AFC4-6F175D3DCCD1}">
              <a14:hiddenFill xmlns:a14="http://schemas.microsoft.com/office/drawing/2010/main" xmlns="">
                <a:solidFill>
                  <a:srgbClr val="FFFFFF"/>
                </a:solidFill>
              </a14:hiddenFill>
            </a:ext>
          </a:extLst>
        </p:spPr>
      </p:pic>
      <p:sp>
        <p:nvSpPr>
          <p:cNvPr id="508933" name="Text Box 5"/>
          <p:cNvSpPr txBox="1">
            <a:spLocks noChangeArrowheads="1"/>
          </p:cNvSpPr>
          <p:nvPr/>
        </p:nvSpPr>
        <p:spPr bwMode="auto">
          <a:xfrm>
            <a:off x="3865033" y="3733801"/>
            <a:ext cx="3539067" cy="6469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3662" tIns="46038" rIns="93662" bIns="46038">
            <a:spAutoFit/>
          </a:bodyPr>
          <a:lstStyle>
            <a:lvl1pPr eaLnBrk="0" hangingPunct="0">
              <a:spcBef>
                <a:spcPct val="0"/>
              </a:spcBef>
              <a:defRPr sz="2400">
                <a:solidFill>
                  <a:schemeClr val="tx1"/>
                </a:solidFill>
                <a:latin typeface="Arial" pitchFamily="34" charset="0"/>
                <a:ea typeface="MS PGothic" pitchFamily="34" charset="-128"/>
              </a:defRPr>
            </a:lvl1pPr>
            <a:lvl2pPr marL="571500" eaLnBrk="0" hangingPunct="0">
              <a:spcBef>
                <a:spcPct val="0"/>
              </a:spcBef>
              <a:defRPr sz="2400">
                <a:solidFill>
                  <a:schemeClr val="tx1"/>
                </a:solidFill>
                <a:latin typeface="Arial" pitchFamily="34" charset="0"/>
                <a:ea typeface="MS PGothic" pitchFamily="34" charset="-128"/>
              </a:defRPr>
            </a:lvl2pPr>
            <a:lvl3pPr marL="1143000" eaLnBrk="0" hangingPunct="0">
              <a:spcBef>
                <a:spcPct val="0"/>
              </a:spcBef>
              <a:defRPr sz="2400">
                <a:solidFill>
                  <a:schemeClr val="tx1"/>
                </a:solidFill>
                <a:latin typeface="Arial" pitchFamily="34" charset="0"/>
                <a:ea typeface="MS PGothic" pitchFamily="34" charset="-128"/>
              </a:defRPr>
            </a:lvl3pPr>
            <a:lvl4pPr marL="1714500" eaLnBrk="0" hangingPunct="0">
              <a:spcBef>
                <a:spcPct val="0"/>
              </a:spcBef>
              <a:defRPr sz="2400">
                <a:solidFill>
                  <a:schemeClr val="tx1"/>
                </a:solidFill>
                <a:latin typeface="Arial" pitchFamily="34" charset="0"/>
                <a:ea typeface="MS PGothic" pitchFamily="34" charset="-128"/>
              </a:defRPr>
            </a:lvl4pPr>
            <a:lvl5pPr marL="2286000" eaLnBrk="0" hangingPunct="0">
              <a:spcBef>
                <a:spcPct val="0"/>
              </a:spcBef>
              <a:defRPr sz="2400">
                <a:solidFill>
                  <a:schemeClr val="tx1"/>
                </a:solidFill>
                <a:latin typeface="Arial" pitchFamily="34" charset="0"/>
                <a:ea typeface="MS PGothic" pitchFamily="34" charset="-128"/>
              </a:defRPr>
            </a:lvl5pPr>
            <a:lvl6pPr marL="2743200" eaLnBrk="0" fontAlgn="base" hangingPunct="0">
              <a:spcBef>
                <a:spcPct val="0"/>
              </a:spcBef>
              <a:spcAft>
                <a:spcPct val="0"/>
              </a:spcAft>
              <a:defRPr sz="2400">
                <a:solidFill>
                  <a:schemeClr val="tx1"/>
                </a:solidFill>
                <a:latin typeface="Arial" pitchFamily="34" charset="0"/>
                <a:ea typeface="MS PGothic" pitchFamily="34" charset="-128"/>
              </a:defRPr>
            </a:lvl6pPr>
            <a:lvl7pPr marL="3200400" eaLnBrk="0" fontAlgn="base" hangingPunct="0">
              <a:spcBef>
                <a:spcPct val="0"/>
              </a:spcBef>
              <a:spcAft>
                <a:spcPct val="0"/>
              </a:spcAft>
              <a:defRPr sz="2400">
                <a:solidFill>
                  <a:schemeClr val="tx1"/>
                </a:solidFill>
                <a:latin typeface="Arial" pitchFamily="34" charset="0"/>
                <a:ea typeface="MS PGothic" pitchFamily="34" charset="-128"/>
              </a:defRPr>
            </a:lvl7pPr>
            <a:lvl8pPr marL="3657600" eaLnBrk="0" fontAlgn="base" hangingPunct="0">
              <a:spcBef>
                <a:spcPct val="0"/>
              </a:spcBef>
              <a:spcAft>
                <a:spcPct val="0"/>
              </a:spcAft>
              <a:defRPr sz="2400">
                <a:solidFill>
                  <a:schemeClr val="tx1"/>
                </a:solidFill>
                <a:latin typeface="Arial" pitchFamily="34" charset="0"/>
                <a:ea typeface="MS PGothic" pitchFamily="34" charset="-128"/>
              </a:defRPr>
            </a:lvl8pPr>
            <a:lvl9pPr marL="4114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spcBef>
                <a:spcPct val="50000"/>
              </a:spcBef>
            </a:pPr>
            <a:r>
              <a:rPr lang="fr-FR" altLang="zh-CN" sz="3600" dirty="0" smtClean="0">
                <a:solidFill>
                  <a:srgbClr val="FF33CC"/>
                </a:solidFill>
                <a:ea typeface="+mn-ea"/>
                <a:cs typeface="Arial" pitchFamily="34" charset="0"/>
              </a:rPr>
              <a:t>t = c · </a:t>
            </a:r>
            <a:r>
              <a:rPr lang="en-US" altLang="zh-CN" sz="3600" dirty="0" smtClean="0">
                <a:solidFill>
                  <a:srgbClr val="FF33CC"/>
                </a:solidFill>
                <a:ea typeface="+mn-ea"/>
                <a:cs typeface="Arial" pitchFamily="34" charset="0"/>
              </a:rPr>
              <a:t>m/z</a:t>
            </a:r>
            <a:endParaRPr lang="zh-CN" altLang="en-US" sz="3600" dirty="0">
              <a:solidFill>
                <a:srgbClr val="FF33CC"/>
              </a:solidFill>
              <a:ea typeface="+mn-ea"/>
              <a:cs typeface="Arial" pitchFamily="34" charset="0"/>
            </a:endParaRPr>
          </a:p>
        </p:txBody>
      </p:sp>
      <p:grpSp>
        <p:nvGrpSpPr>
          <p:cNvPr id="2" name="Group 6"/>
          <p:cNvGrpSpPr>
            <a:grpSpLocks/>
          </p:cNvGrpSpPr>
          <p:nvPr/>
        </p:nvGrpSpPr>
        <p:grpSpPr bwMode="auto">
          <a:xfrm>
            <a:off x="5384801" y="3877083"/>
            <a:ext cx="1452033" cy="480488"/>
            <a:chOff x="2203" y="2370"/>
            <a:chExt cx="464" cy="192"/>
          </a:xfrm>
        </p:grpSpPr>
        <p:sp>
          <p:nvSpPr>
            <p:cNvPr id="508935" name="Line 7"/>
            <p:cNvSpPr>
              <a:spLocks noChangeShapeType="1"/>
            </p:cNvSpPr>
            <p:nvPr/>
          </p:nvSpPr>
          <p:spPr bwMode="auto">
            <a:xfrm>
              <a:off x="2280" y="2370"/>
              <a:ext cx="387" cy="0"/>
            </a:xfrm>
            <a:prstGeom prst="line">
              <a:avLst/>
            </a:prstGeom>
            <a:noFill/>
            <a:ln w="28575">
              <a:solidFill>
                <a:srgbClr val="FF00FF"/>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sz="2000">
                <a:latin typeface="+mn-lt"/>
                <a:ea typeface="+mn-ea"/>
              </a:endParaRPr>
            </a:p>
          </p:txBody>
        </p:sp>
        <p:sp>
          <p:nvSpPr>
            <p:cNvPr id="508936" name="Line 8"/>
            <p:cNvSpPr>
              <a:spLocks noChangeShapeType="1"/>
            </p:cNvSpPr>
            <p:nvPr/>
          </p:nvSpPr>
          <p:spPr bwMode="auto">
            <a:xfrm>
              <a:off x="2280" y="2370"/>
              <a:ext cx="0" cy="192"/>
            </a:xfrm>
            <a:prstGeom prst="line">
              <a:avLst/>
            </a:prstGeom>
            <a:noFill/>
            <a:ln w="28575">
              <a:solidFill>
                <a:srgbClr val="FF00FF"/>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sz="2000">
                <a:latin typeface="+mn-lt"/>
                <a:ea typeface="+mn-ea"/>
              </a:endParaRPr>
            </a:p>
          </p:txBody>
        </p:sp>
        <p:sp>
          <p:nvSpPr>
            <p:cNvPr id="508937" name="Line 9"/>
            <p:cNvSpPr>
              <a:spLocks noChangeShapeType="1"/>
            </p:cNvSpPr>
            <p:nvPr/>
          </p:nvSpPr>
          <p:spPr bwMode="auto">
            <a:xfrm flipH="1" flipV="1">
              <a:off x="2203" y="2514"/>
              <a:ext cx="77" cy="48"/>
            </a:xfrm>
            <a:prstGeom prst="line">
              <a:avLst/>
            </a:prstGeom>
            <a:noFill/>
            <a:ln w="28575">
              <a:solidFill>
                <a:srgbClr val="FF00FF"/>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sz="2000">
                <a:latin typeface="+mn-lt"/>
                <a:ea typeface="+mn-ea"/>
              </a:endParaRPr>
            </a:p>
          </p:txBody>
        </p:sp>
      </p:grpSp>
      <p:sp>
        <p:nvSpPr>
          <p:cNvPr id="10" name="Title 1"/>
          <p:cNvSpPr txBox="1">
            <a:spLocks/>
          </p:cNvSpPr>
          <p:nvPr/>
        </p:nvSpPr>
        <p:spPr bwMode="auto">
          <a:xfrm>
            <a:off x="-1" y="376638"/>
            <a:ext cx="10101940" cy="766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0099"/>
                </a:solidFill>
                <a:latin typeface="+mj-lt"/>
                <a:ea typeface="+mj-ea"/>
                <a:cs typeface="+mj-cs"/>
              </a:defRPr>
            </a:lvl1pPr>
            <a:lvl2pPr algn="ctr" rtl="0" eaLnBrk="0" fontAlgn="base" hangingPunct="0">
              <a:spcBef>
                <a:spcPct val="0"/>
              </a:spcBef>
              <a:spcAft>
                <a:spcPct val="0"/>
              </a:spcAft>
              <a:defRPr sz="3600" b="1">
                <a:solidFill>
                  <a:srgbClr val="000099"/>
                </a:solidFill>
                <a:latin typeface="Arial" pitchFamily="34" charset="0"/>
                <a:ea typeface="宋体" pitchFamily="2" charset="-122"/>
              </a:defRPr>
            </a:lvl2pPr>
            <a:lvl3pPr algn="ctr" rtl="0" eaLnBrk="0" fontAlgn="base" hangingPunct="0">
              <a:spcBef>
                <a:spcPct val="0"/>
              </a:spcBef>
              <a:spcAft>
                <a:spcPct val="0"/>
              </a:spcAft>
              <a:defRPr sz="3600" b="1">
                <a:solidFill>
                  <a:srgbClr val="000099"/>
                </a:solidFill>
                <a:latin typeface="Arial" pitchFamily="34" charset="0"/>
                <a:ea typeface="宋体" pitchFamily="2" charset="-122"/>
              </a:defRPr>
            </a:lvl3pPr>
            <a:lvl4pPr algn="ctr" rtl="0" eaLnBrk="0" fontAlgn="base" hangingPunct="0">
              <a:spcBef>
                <a:spcPct val="0"/>
              </a:spcBef>
              <a:spcAft>
                <a:spcPct val="0"/>
              </a:spcAft>
              <a:defRPr sz="3600" b="1">
                <a:solidFill>
                  <a:srgbClr val="000099"/>
                </a:solidFill>
                <a:latin typeface="Arial" pitchFamily="34" charset="0"/>
                <a:ea typeface="宋体" pitchFamily="2" charset="-122"/>
              </a:defRPr>
            </a:lvl4pPr>
            <a:lvl5pPr algn="ctr" rtl="0" eaLnBrk="0" fontAlgn="base" hangingPunct="0">
              <a:spcBef>
                <a:spcPct val="0"/>
              </a:spcBef>
              <a:spcAft>
                <a:spcPct val="0"/>
              </a:spcAft>
              <a:defRPr sz="3600" b="1">
                <a:solidFill>
                  <a:srgbClr val="000099"/>
                </a:solidFill>
                <a:latin typeface="Arial" pitchFamily="34" charset="0"/>
                <a:ea typeface="宋体" pitchFamily="2" charset="-122"/>
              </a:defRPr>
            </a:lvl5pPr>
            <a:lvl6pPr marL="457200" algn="ctr" rtl="0" fontAlgn="base">
              <a:spcBef>
                <a:spcPct val="0"/>
              </a:spcBef>
              <a:spcAft>
                <a:spcPct val="0"/>
              </a:spcAft>
              <a:defRPr sz="3600" b="1">
                <a:solidFill>
                  <a:srgbClr val="000099"/>
                </a:solidFill>
                <a:latin typeface="Arial" pitchFamily="34" charset="0"/>
                <a:ea typeface="宋体" pitchFamily="2" charset="-122"/>
              </a:defRPr>
            </a:lvl6pPr>
            <a:lvl7pPr marL="914400" algn="ctr" rtl="0" fontAlgn="base">
              <a:spcBef>
                <a:spcPct val="0"/>
              </a:spcBef>
              <a:spcAft>
                <a:spcPct val="0"/>
              </a:spcAft>
              <a:defRPr sz="3600" b="1">
                <a:solidFill>
                  <a:srgbClr val="000099"/>
                </a:solidFill>
                <a:latin typeface="Arial" pitchFamily="34" charset="0"/>
                <a:ea typeface="宋体" pitchFamily="2" charset="-122"/>
              </a:defRPr>
            </a:lvl7pPr>
            <a:lvl8pPr marL="1371600" algn="ctr" rtl="0" fontAlgn="base">
              <a:spcBef>
                <a:spcPct val="0"/>
              </a:spcBef>
              <a:spcAft>
                <a:spcPct val="0"/>
              </a:spcAft>
              <a:defRPr sz="3600" b="1">
                <a:solidFill>
                  <a:srgbClr val="000099"/>
                </a:solidFill>
                <a:latin typeface="Arial" pitchFamily="34" charset="0"/>
                <a:ea typeface="宋体" pitchFamily="2" charset="-122"/>
              </a:defRPr>
            </a:lvl8pPr>
            <a:lvl9pPr marL="1828800" algn="ctr" rtl="0" fontAlgn="base">
              <a:spcBef>
                <a:spcPct val="0"/>
              </a:spcBef>
              <a:spcAft>
                <a:spcPct val="0"/>
              </a:spcAft>
              <a:defRPr sz="3600" b="1">
                <a:solidFill>
                  <a:srgbClr val="000099"/>
                </a:solidFill>
                <a:latin typeface="Arial" pitchFamily="34" charset="0"/>
                <a:ea typeface="宋体" pitchFamily="2" charset="-122"/>
              </a:defRPr>
            </a:lvl9pPr>
          </a:lstStyle>
          <a:p>
            <a:r>
              <a:rPr lang="en-US" altLang="zh-TW" sz="3200" kern="0" dirty="0" smtClean="0">
                <a:latin typeface="+mn-lt"/>
                <a:ea typeface="+mn-ea"/>
              </a:rPr>
              <a:t>TOF </a:t>
            </a:r>
            <a:r>
              <a:rPr lang="zh-CN" altLang="en-US" sz="3200" kern="0" dirty="0" smtClean="0">
                <a:latin typeface="+mn-lt"/>
                <a:ea typeface="+mn-ea"/>
              </a:rPr>
              <a:t>工作原理</a:t>
            </a:r>
            <a:endParaRPr lang="en-US" altLang="zh-TW" sz="3200" kern="0" dirty="0">
              <a:latin typeface="+mn-lt"/>
              <a:ea typeface="+mn-ea"/>
            </a:endParaRPr>
          </a:p>
        </p:txBody>
      </p:sp>
      <p:sp>
        <p:nvSpPr>
          <p:cNvPr id="11" name="TextBox 10"/>
          <p:cNvSpPr txBox="1"/>
          <p:nvPr/>
        </p:nvSpPr>
        <p:spPr>
          <a:xfrm>
            <a:off x="2235200" y="1600201"/>
            <a:ext cx="778933" cy="276999"/>
          </a:xfrm>
          <a:prstGeom prst="rect">
            <a:avLst/>
          </a:prstGeom>
          <a:solidFill>
            <a:schemeClr val="bg1"/>
          </a:solidFill>
        </p:spPr>
        <p:txBody>
          <a:bodyPr wrap="square" rtlCol="0">
            <a:spAutoFit/>
          </a:bodyPr>
          <a:lstStyle/>
          <a:p>
            <a:r>
              <a:rPr lang="zh-CN" altLang="en-US" sz="1200" dirty="0" smtClean="0"/>
              <a:t>激光</a:t>
            </a:r>
            <a:endParaRPr lang="en-US" sz="1200" dirty="0"/>
          </a:p>
        </p:txBody>
      </p:sp>
      <p:sp>
        <p:nvSpPr>
          <p:cNvPr id="12" name="TextBox 11"/>
          <p:cNvSpPr txBox="1"/>
          <p:nvPr/>
        </p:nvSpPr>
        <p:spPr>
          <a:xfrm>
            <a:off x="1727200" y="2895601"/>
            <a:ext cx="914400" cy="646331"/>
          </a:xfrm>
          <a:prstGeom prst="rect">
            <a:avLst/>
          </a:prstGeom>
          <a:solidFill>
            <a:schemeClr val="bg1"/>
          </a:solidFill>
        </p:spPr>
        <p:txBody>
          <a:bodyPr wrap="square" rtlCol="0">
            <a:spAutoFit/>
          </a:bodyPr>
          <a:lstStyle/>
          <a:p>
            <a:endParaRPr lang="en-US" altLang="zh-CN" sz="1200" dirty="0" smtClean="0"/>
          </a:p>
          <a:p>
            <a:r>
              <a:rPr lang="zh-CN" altLang="en-US" sz="1200" dirty="0" smtClean="0"/>
              <a:t>离子源</a:t>
            </a:r>
          </a:p>
          <a:p>
            <a:endParaRPr lang="en-US" sz="1200" dirty="0"/>
          </a:p>
        </p:txBody>
      </p:sp>
      <p:grpSp>
        <p:nvGrpSpPr>
          <p:cNvPr id="3" name="Group 1"/>
          <p:cNvGrpSpPr/>
          <p:nvPr/>
        </p:nvGrpSpPr>
        <p:grpSpPr>
          <a:xfrm>
            <a:off x="7574495" y="4257663"/>
            <a:ext cx="4033305" cy="1357281"/>
            <a:chOff x="6211135" y="4389431"/>
            <a:chExt cx="2799515" cy="1143038"/>
          </a:xfrm>
        </p:grpSpPr>
        <p:sp>
          <p:nvSpPr>
            <p:cNvPr id="13" name="Line 90"/>
            <p:cNvSpPr>
              <a:spLocks noChangeAspect="1" noChangeShapeType="1"/>
            </p:cNvSpPr>
            <p:nvPr/>
          </p:nvSpPr>
          <p:spPr bwMode="auto">
            <a:xfrm flipV="1">
              <a:off x="6432550" y="4389431"/>
              <a:ext cx="0" cy="938213"/>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3662" tIns="46038" rIns="93662" bIns="46038" anchor="ctr"/>
            <a:lstStyle/>
            <a:p>
              <a:endParaRPr lang="en-US"/>
            </a:p>
          </p:txBody>
        </p:sp>
        <p:sp>
          <p:nvSpPr>
            <p:cNvPr id="14" name="Line 91"/>
            <p:cNvSpPr>
              <a:spLocks noChangeAspect="1" noChangeShapeType="1"/>
            </p:cNvSpPr>
            <p:nvPr/>
          </p:nvSpPr>
          <p:spPr bwMode="auto">
            <a:xfrm>
              <a:off x="6437313" y="5324469"/>
              <a:ext cx="2573337" cy="0"/>
            </a:xfrm>
            <a:prstGeom prst="line">
              <a:avLst/>
            </a:prstGeom>
            <a:noFill/>
            <a:ln w="127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lIns="93662" tIns="46038" rIns="93662" bIns="46038" anchor="ctr"/>
            <a:lstStyle/>
            <a:p>
              <a:endParaRPr lang="en-US"/>
            </a:p>
          </p:txBody>
        </p:sp>
        <p:sp>
          <p:nvSpPr>
            <p:cNvPr id="15" name="Text Box 92"/>
            <p:cNvSpPr txBox="1">
              <a:spLocks noChangeAspect="1" noChangeArrowheads="1"/>
            </p:cNvSpPr>
            <p:nvPr/>
          </p:nvSpPr>
          <p:spPr bwMode="auto">
            <a:xfrm>
              <a:off x="8357855" y="5318092"/>
              <a:ext cx="587475" cy="214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038" rIns="93662" bIns="46038" anchor="ctr">
              <a:spAutoFit/>
            </a:bodyPr>
            <a:lstStyle>
              <a:lvl1pPr defTabSz="762000" eaLnBrk="0" hangingPunct="0">
                <a:spcBef>
                  <a:spcPct val="20000"/>
                </a:spcBef>
                <a:buClr>
                  <a:srgbClr val="FF0000"/>
                </a:buClr>
                <a:buFont typeface="Arial" pitchFamily="34" charset="0"/>
                <a:buChar char="•"/>
                <a:defRPr sz="2800" b="1">
                  <a:solidFill>
                    <a:srgbClr val="0000FF"/>
                  </a:solidFill>
                  <a:latin typeface="Arial" pitchFamily="34" charset="0"/>
                  <a:ea typeface="宋体" pitchFamily="2" charset="-122"/>
                </a:defRPr>
              </a:lvl1pPr>
              <a:lvl2pPr marL="742950" indent="-285750" defTabSz="762000" eaLnBrk="0" hangingPunct="0">
                <a:spcBef>
                  <a:spcPct val="20000"/>
                </a:spcBef>
                <a:buClr>
                  <a:srgbClr val="FF0000"/>
                </a:buClr>
                <a:buFont typeface="Arial" pitchFamily="34" charset="0"/>
                <a:buChar char="•"/>
                <a:defRPr sz="2400">
                  <a:solidFill>
                    <a:schemeClr val="tx1"/>
                  </a:solidFill>
                  <a:latin typeface="Arial" pitchFamily="34" charset="0"/>
                  <a:ea typeface="宋体" pitchFamily="2" charset="-122"/>
                </a:defRPr>
              </a:lvl2pPr>
              <a:lvl3pPr marL="1143000" indent="-228600" defTabSz="762000" eaLnBrk="0" hangingPunct="0">
                <a:spcBef>
                  <a:spcPct val="20000"/>
                </a:spcBef>
                <a:buClr>
                  <a:srgbClr val="FF0000"/>
                </a:buClr>
                <a:buFont typeface="Arial" pitchFamily="34" charset="0"/>
                <a:buChar char="•"/>
                <a:defRPr sz="2000">
                  <a:solidFill>
                    <a:schemeClr val="tx1"/>
                  </a:solidFill>
                  <a:latin typeface="Arial" pitchFamily="34" charset="0"/>
                  <a:ea typeface="宋体" pitchFamily="2" charset="-122"/>
                </a:defRPr>
              </a:lvl3pPr>
              <a:lvl4pPr marL="1600200" indent="-228600" defTabSz="762000" eaLnBrk="0" hangingPunct="0">
                <a:spcBef>
                  <a:spcPct val="20000"/>
                </a:spcBef>
                <a:buClr>
                  <a:srgbClr val="FF0000"/>
                </a:buClr>
                <a:buFont typeface="Arial" pitchFamily="34" charset="0"/>
                <a:buChar char="•"/>
                <a:defRPr sz="1600">
                  <a:solidFill>
                    <a:schemeClr val="tx1"/>
                  </a:solidFill>
                  <a:latin typeface="Arial" pitchFamily="34" charset="0"/>
                  <a:ea typeface="宋体" pitchFamily="2" charset="-122"/>
                </a:defRPr>
              </a:lvl4pPr>
              <a:lvl5pPr marL="2057400" indent="-228600" defTabSz="762000" eaLnBrk="0" hangingPunct="0">
                <a:spcBef>
                  <a:spcPct val="20000"/>
                </a:spcBef>
                <a:buClr>
                  <a:srgbClr val="FF0000"/>
                </a:buClr>
                <a:buFont typeface="Arial" pitchFamily="34" charset="0"/>
                <a:buChar char="•"/>
                <a:defRPr sz="1200">
                  <a:solidFill>
                    <a:schemeClr val="tx1"/>
                  </a:solidFill>
                  <a:latin typeface="Arial" pitchFamily="34" charset="0"/>
                  <a:ea typeface="宋体" pitchFamily="2" charset="-122"/>
                </a:defRPr>
              </a:lvl5pPr>
              <a:lvl6pPr marL="2514600" indent="-228600" defTabSz="762000" eaLnBrk="0" fontAlgn="base" hangingPunct="0">
                <a:spcBef>
                  <a:spcPct val="20000"/>
                </a:spcBef>
                <a:spcAft>
                  <a:spcPct val="0"/>
                </a:spcAft>
                <a:buClr>
                  <a:srgbClr val="FF0000"/>
                </a:buClr>
                <a:buFont typeface="Arial" pitchFamily="34" charset="0"/>
                <a:buChar char="•"/>
                <a:defRPr sz="1200">
                  <a:solidFill>
                    <a:schemeClr val="tx1"/>
                  </a:solidFill>
                  <a:latin typeface="Arial" pitchFamily="34" charset="0"/>
                  <a:ea typeface="宋体" pitchFamily="2" charset="-122"/>
                </a:defRPr>
              </a:lvl6pPr>
              <a:lvl7pPr marL="2971800" indent="-228600" defTabSz="762000" eaLnBrk="0" fontAlgn="base" hangingPunct="0">
                <a:spcBef>
                  <a:spcPct val="20000"/>
                </a:spcBef>
                <a:spcAft>
                  <a:spcPct val="0"/>
                </a:spcAft>
                <a:buClr>
                  <a:srgbClr val="FF0000"/>
                </a:buClr>
                <a:buFont typeface="Arial" pitchFamily="34" charset="0"/>
                <a:buChar char="•"/>
                <a:defRPr sz="1200">
                  <a:solidFill>
                    <a:schemeClr val="tx1"/>
                  </a:solidFill>
                  <a:latin typeface="Arial" pitchFamily="34" charset="0"/>
                  <a:ea typeface="宋体" pitchFamily="2" charset="-122"/>
                </a:defRPr>
              </a:lvl7pPr>
              <a:lvl8pPr marL="3429000" indent="-228600" defTabSz="762000" eaLnBrk="0" fontAlgn="base" hangingPunct="0">
                <a:spcBef>
                  <a:spcPct val="20000"/>
                </a:spcBef>
                <a:spcAft>
                  <a:spcPct val="0"/>
                </a:spcAft>
                <a:buClr>
                  <a:srgbClr val="FF0000"/>
                </a:buClr>
                <a:buFont typeface="Arial" pitchFamily="34" charset="0"/>
                <a:buChar char="•"/>
                <a:defRPr sz="1200">
                  <a:solidFill>
                    <a:schemeClr val="tx1"/>
                  </a:solidFill>
                  <a:latin typeface="Arial" pitchFamily="34" charset="0"/>
                  <a:ea typeface="宋体" pitchFamily="2" charset="-122"/>
                </a:defRPr>
              </a:lvl8pPr>
              <a:lvl9pPr marL="3886200" indent="-228600" defTabSz="762000" eaLnBrk="0" fontAlgn="base" hangingPunct="0">
                <a:spcBef>
                  <a:spcPct val="20000"/>
                </a:spcBef>
                <a:spcAft>
                  <a:spcPct val="0"/>
                </a:spcAft>
                <a:buClr>
                  <a:srgbClr val="FF0000"/>
                </a:buClr>
                <a:buFont typeface="Arial" pitchFamily="34" charset="0"/>
                <a:buChar char="•"/>
                <a:defRPr sz="1200">
                  <a:solidFill>
                    <a:schemeClr val="tx1"/>
                  </a:solidFill>
                  <a:latin typeface="Arial" pitchFamily="34" charset="0"/>
                  <a:ea typeface="宋体" pitchFamily="2" charset="-122"/>
                </a:defRPr>
              </a:lvl9pPr>
            </a:lstStyle>
            <a:p>
              <a:pPr algn="ctr">
                <a:spcBef>
                  <a:spcPct val="100000"/>
                </a:spcBef>
                <a:buClrTx/>
                <a:buFontTx/>
                <a:buNone/>
              </a:pPr>
              <a:r>
                <a:rPr lang="zh-CN" altLang="en-US" sz="1050" b="0" dirty="0" smtClean="0">
                  <a:solidFill>
                    <a:schemeClr val="tx1"/>
                  </a:solidFill>
                  <a:latin typeface="+mn-lt"/>
                  <a:ea typeface="+mn-ea"/>
                </a:rPr>
                <a:t>质荷比</a:t>
              </a:r>
              <a:r>
                <a:rPr lang="en-US" altLang="zh-TW" sz="1050" b="0" dirty="0">
                  <a:solidFill>
                    <a:schemeClr val="tx1"/>
                  </a:solidFill>
                </a:rPr>
                <a:t>m/z </a:t>
              </a:r>
              <a:endParaRPr lang="en-US" altLang="zh-TW" sz="1050" b="0" dirty="0">
                <a:solidFill>
                  <a:schemeClr val="tx1"/>
                </a:solidFill>
                <a:latin typeface="+mn-lt"/>
                <a:ea typeface="+mn-ea"/>
              </a:endParaRPr>
            </a:p>
          </p:txBody>
        </p:sp>
        <p:sp>
          <p:nvSpPr>
            <p:cNvPr id="16" name="Freeform 93"/>
            <p:cNvSpPr>
              <a:spLocks noChangeAspect="1"/>
            </p:cNvSpPr>
            <p:nvPr/>
          </p:nvSpPr>
          <p:spPr bwMode="auto">
            <a:xfrm>
              <a:off x="7122209" y="4474719"/>
              <a:ext cx="98425" cy="860425"/>
            </a:xfrm>
            <a:custGeom>
              <a:avLst/>
              <a:gdLst>
                <a:gd name="T0" fmla="*/ 0 w 247"/>
                <a:gd name="T1" fmla="*/ 2147483647 h 601"/>
                <a:gd name="T2" fmla="*/ 2147483647 w 247"/>
                <a:gd name="T3" fmla="*/ 2147483647 h 601"/>
                <a:gd name="T4" fmla="*/ 2147483647 w 247"/>
                <a:gd name="T5" fmla="*/ 2147483647 h 601"/>
                <a:gd name="T6" fmla="*/ 0 60000 65536"/>
                <a:gd name="T7" fmla="*/ 0 60000 65536"/>
                <a:gd name="T8" fmla="*/ 0 60000 65536"/>
                <a:gd name="T9" fmla="*/ 0 w 247"/>
                <a:gd name="T10" fmla="*/ 0 h 601"/>
                <a:gd name="T11" fmla="*/ 247 w 247"/>
                <a:gd name="T12" fmla="*/ 601 h 601"/>
              </a:gdLst>
              <a:ahLst/>
              <a:cxnLst>
                <a:cxn ang="T6">
                  <a:pos x="T0" y="T1"/>
                </a:cxn>
                <a:cxn ang="T7">
                  <a:pos x="T2" y="T3"/>
                </a:cxn>
                <a:cxn ang="T8">
                  <a:pos x="T4" y="T5"/>
                </a:cxn>
              </a:cxnLst>
              <a:rect l="T9" t="T10" r="T11" b="T12"/>
              <a:pathLst>
                <a:path w="247" h="601">
                  <a:moveTo>
                    <a:pt x="0" y="601"/>
                  </a:moveTo>
                  <a:cubicBezTo>
                    <a:pt x="41" y="301"/>
                    <a:pt x="82" y="2"/>
                    <a:pt x="123" y="1"/>
                  </a:cubicBezTo>
                  <a:cubicBezTo>
                    <a:pt x="164" y="0"/>
                    <a:pt x="226" y="494"/>
                    <a:pt x="247" y="592"/>
                  </a:cubicBezTo>
                </a:path>
              </a:pathLst>
            </a:custGeom>
            <a:noFill/>
            <a:ln w="25400" cap="flat" cmpd="sng">
              <a:solidFill>
                <a:schemeClr val="tx1"/>
              </a:solidFill>
              <a:prstDash val="solid"/>
              <a:round/>
              <a:headEnd/>
              <a:tailEnd/>
            </a:ln>
            <a:extLst>
              <a:ext uri="{909E8E84-426E-40DD-AFC4-6F175D3DCCD1}">
                <a14:hiddenFill xmlns:a14="http://schemas.microsoft.com/office/drawing/2010/main" xmlns="">
                  <a:solidFill>
                    <a:srgbClr val="FFFFFF"/>
                  </a:solidFill>
                </a14:hiddenFill>
              </a:ext>
            </a:extLst>
          </p:spPr>
          <p:txBody>
            <a:bodyPr wrap="none" lIns="93662" tIns="46038" rIns="93662" bIns="46038" anchor="ctr"/>
            <a:lstStyle/>
            <a:p>
              <a:endParaRPr lang="en-US"/>
            </a:p>
          </p:txBody>
        </p:sp>
        <p:sp>
          <p:nvSpPr>
            <p:cNvPr id="17" name="Freeform 94"/>
            <p:cNvSpPr>
              <a:spLocks noChangeAspect="1"/>
            </p:cNvSpPr>
            <p:nvPr/>
          </p:nvSpPr>
          <p:spPr bwMode="auto">
            <a:xfrm>
              <a:off x="8040688" y="4473569"/>
              <a:ext cx="98425" cy="858837"/>
            </a:xfrm>
            <a:custGeom>
              <a:avLst/>
              <a:gdLst>
                <a:gd name="T0" fmla="*/ 0 w 247"/>
                <a:gd name="T1" fmla="*/ 2147483647 h 601"/>
                <a:gd name="T2" fmla="*/ 2147483647 w 247"/>
                <a:gd name="T3" fmla="*/ 2147483647 h 601"/>
                <a:gd name="T4" fmla="*/ 2147483647 w 247"/>
                <a:gd name="T5" fmla="*/ 2147483647 h 601"/>
                <a:gd name="T6" fmla="*/ 0 60000 65536"/>
                <a:gd name="T7" fmla="*/ 0 60000 65536"/>
                <a:gd name="T8" fmla="*/ 0 60000 65536"/>
                <a:gd name="T9" fmla="*/ 0 w 247"/>
                <a:gd name="T10" fmla="*/ 0 h 601"/>
                <a:gd name="T11" fmla="*/ 247 w 247"/>
                <a:gd name="T12" fmla="*/ 601 h 601"/>
              </a:gdLst>
              <a:ahLst/>
              <a:cxnLst>
                <a:cxn ang="T6">
                  <a:pos x="T0" y="T1"/>
                </a:cxn>
                <a:cxn ang="T7">
                  <a:pos x="T2" y="T3"/>
                </a:cxn>
                <a:cxn ang="T8">
                  <a:pos x="T4" y="T5"/>
                </a:cxn>
              </a:cxnLst>
              <a:rect l="T9" t="T10" r="T11" b="T12"/>
              <a:pathLst>
                <a:path w="247" h="601">
                  <a:moveTo>
                    <a:pt x="0" y="601"/>
                  </a:moveTo>
                  <a:cubicBezTo>
                    <a:pt x="41" y="301"/>
                    <a:pt x="82" y="2"/>
                    <a:pt x="123" y="1"/>
                  </a:cubicBezTo>
                  <a:cubicBezTo>
                    <a:pt x="164" y="0"/>
                    <a:pt x="226" y="494"/>
                    <a:pt x="247" y="592"/>
                  </a:cubicBezTo>
                </a:path>
              </a:pathLst>
            </a:custGeom>
            <a:noFill/>
            <a:ln w="25400" cap="flat" cmpd="sng">
              <a:solidFill>
                <a:srgbClr val="C00000"/>
              </a:solidFill>
              <a:prstDash val="solid"/>
              <a:round/>
              <a:headEnd/>
              <a:tailEnd/>
            </a:ln>
            <a:extLst>
              <a:ext uri="{909E8E84-426E-40DD-AFC4-6F175D3DCCD1}">
                <a14:hiddenFill xmlns:a14="http://schemas.microsoft.com/office/drawing/2010/main" xmlns="">
                  <a:solidFill>
                    <a:srgbClr val="FFFFFF"/>
                  </a:solidFill>
                </a14:hiddenFill>
              </a:ext>
            </a:extLst>
          </p:spPr>
          <p:txBody>
            <a:bodyPr wrap="none" lIns="93662" tIns="46038" rIns="93662" bIns="46038" anchor="ctr"/>
            <a:lstStyle/>
            <a:p>
              <a:endParaRPr lang="en-US"/>
            </a:p>
          </p:txBody>
        </p:sp>
        <p:sp>
          <p:nvSpPr>
            <p:cNvPr id="18" name="Text Box 95"/>
            <p:cNvSpPr txBox="1">
              <a:spLocks noChangeAspect="1" noChangeArrowheads="1"/>
            </p:cNvSpPr>
            <p:nvPr/>
          </p:nvSpPr>
          <p:spPr bwMode="auto">
            <a:xfrm rot="16200000">
              <a:off x="5993036" y="4805575"/>
              <a:ext cx="612887" cy="1766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3662" tIns="46038" rIns="93662" bIns="46038" anchor="ctr">
              <a:spAutoFit/>
            </a:bodyPr>
            <a:lstStyle>
              <a:lvl1pPr defTabSz="762000" eaLnBrk="0" hangingPunct="0">
                <a:spcBef>
                  <a:spcPct val="20000"/>
                </a:spcBef>
                <a:buClr>
                  <a:srgbClr val="FF0000"/>
                </a:buClr>
                <a:buFont typeface="Arial" pitchFamily="34" charset="0"/>
                <a:buChar char="•"/>
                <a:defRPr sz="2800" b="1">
                  <a:solidFill>
                    <a:srgbClr val="0000FF"/>
                  </a:solidFill>
                  <a:latin typeface="Arial" pitchFamily="34" charset="0"/>
                  <a:ea typeface="宋体" pitchFamily="2" charset="-122"/>
                </a:defRPr>
              </a:lvl1pPr>
              <a:lvl2pPr marL="742950" indent="-285750" defTabSz="762000" eaLnBrk="0" hangingPunct="0">
                <a:spcBef>
                  <a:spcPct val="20000"/>
                </a:spcBef>
                <a:buClr>
                  <a:srgbClr val="FF0000"/>
                </a:buClr>
                <a:buFont typeface="Arial" pitchFamily="34" charset="0"/>
                <a:buChar char="•"/>
                <a:defRPr sz="2400">
                  <a:solidFill>
                    <a:schemeClr val="tx1"/>
                  </a:solidFill>
                  <a:latin typeface="Arial" pitchFamily="34" charset="0"/>
                  <a:ea typeface="宋体" pitchFamily="2" charset="-122"/>
                </a:defRPr>
              </a:lvl2pPr>
              <a:lvl3pPr marL="1143000" indent="-228600" defTabSz="762000" eaLnBrk="0" hangingPunct="0">
                <a:spcBef>
                  <a:spcPct val="20000"/>
                </a:spcBef>
                <a:buClr>
                  <a:srgbClr val="FF0000"/>
                </a:buClr>
                <a:buFont typeface="Arial" pitchFamily="34" charset="0"/>
                <a:buChar char="•"/>
                <a:defRPr sz="2000">
                  <a:solidFill>
                    <a:schemeClr val="tx1"/>
                  </a:solidFill>
                  <a:latin typeface="Arial" pitchFamily="34" charset="0"/>
                  <a:ea typeface="宋体" pitchFamily="2" charset="-122"/>
                </a:defRPr>
              </a:lvl3pPr>
              <a:lvl4pPr marL="1600200" indent="-228600" defTabSz="762000" eaLnBrk="0" hangingPunct="0">
                <a:spcBef>
                  <a:spcPct val="20000"/>
                </a:spcBef>
                <a:buClr>
                  <a:srgbClr val="FF0000"/>
                </a:buClr>
                <a:buFont typeface="Arial" pitchFamily="34" charset="0"/>
                <a:buChar char="•"/>
                <a:defRPr sz="1600">
                  <a:solidFill>
                    <a:schemeClr val="tx1"/>
                  </a:solidFill>
                  <a:latin typeface="Arial" pitchFamily="34" charset="0"/>
                  <a:ea typeface="宋体" pitchFamily="2" charset="-122"/>
                </a:defRPr>
              </a:lvl4pPr>
              <a:lvl5pPr marL="2057400" indent="-228600" defTabSz="762000" eaLnBrk="0" hangingPunct="0">
                <a:spcBef>
                  <a:spcPct val="20000"/>
                </a:spcBef>
                <a:buClr>
                  <a:srgbClr val="FF0000"/>
                </a:buClr>
                <a:buFont typeface="Arial" pitchFamily="34" charset="0"/>
                <a:buChar char="•"/>
                <a:defRPr sz="1200">
                  <a:solidFill>
                    <a:schemeClr val="tx1"/>
                  </a:solidFill>
                  <a:latin typeface="Arial" pitchFamily="34" charset="0"/>
                  <a:ea typeface="宋体" pitchFamily="2" charset="-122"/>
                </a:defRPr>
              </a:lvl5pPr>
              <a:lvl6pPr marL="2514600" indent="-228600" defTabSz="762000" eaLnBrk="0" fontAlgn="base" hangingPunct="0">
                <a:spcBef>
                  <a:spcPct val="20000"/>
                </a:spcBef>
                <a:spcAft>
                  <a:spcPct val="0"/>
                </a:spcAft>
                <a:buClr>
                  <a:srgbClr val="FF0000"/>
                </a:buClr>
                <a:buFont typeface="Arial" pitchFamily="34" charset="0"/>
                <a:buChar char="•"/>
                <a:defRPr sz="1200">
                  <a:solidFill>
                    <a:schemeClr val="tx1"/>
                  </a:solidFill>
                  <a:latin typeface="Arial" pitchFamily="34" charset="0"/>
                  <a:ea typeface="宋体" pitchFamily="2" charset="-122"/>
                </a:defRPr>
              </a:lvl6pPr>
              <a:lvl7pPr marL="2971800" indent="-228600" defTabSz="762000" eaLnBrk="0" fontAlgn="base" hangingPunct="0">
                <a:spcBef>
                  <a:spcPct val="20000"/>
                </a:spcBef>
                <a:spcAft>
                  <a:spcPct val="0"/>
                </a:spcAft>
                <a:buClr>
                  <a:srgbClr val="FF0000"/>
                </a:buClr>
                <a:buFont typeface="Arial" pitchFamily="34" charset="0"/>
                <a:buChar char="•"/>
                <a:defRPr sz="1200">
                  <a:solidFill>
                    <a:schemeClr val="tx1"/>
                  </a:solidFill>
                  <a:latin typeface="Arial" pitchFamily="34" charset="0"/>
                  <a:ea typeface="宋体" pitchFamily="2" charset="-122"/>
                </a:defRPr>
              </a:lvl7pPr>
              <a:lvl8pPr marL="3429000" indent="-228600" defTabSz="762000" eaLnBrk="0" fontAlgn="base" hangingPunct="0">
                <a:spcBef>
                  <a:spcPct val="20000"/>
                </a:spcBef>
                <a:spcAft>
                  <a:spcPct val="0"/>
                </a:spcAft>
                <a:buClr>
                  <a:srgbClr val="FF0000"/>
                </a:buClr>
                <a:buFont typeface="Arial" pitchFamily="34" charset="0"/>
                <a:buChar char="•"/>
                <a:defRPr sz="1200">
                  <a:solidFill>
                    <a:schemeClr val="tx1"/>
                  </a:solidFill>
                  <a:latin typeface="Arial" pitchFamily="34" charset="0"/>
                  <a:ea typeface="宋体" pitchFamily="2" charset="-122"/>
                </a:defRPr>
              </a:lvl8pPr>
              <a:lvl9pPr marL="3886200" indent="-228600" defTabSz="762000" eaLnBrk="0" fontAlgn="base" hangingPunct="0">
                <a:spcBef>
                  <a:spcPct val="20000"/>
                </a:spcBef>
                <a:spcAft>
                  <a:spcPct val="0"/>
                </a:spcAft>
                <a:buClr>
                  <a:srgbClr val="FF0000"/>
                </a:buClr>
                <a:buFont typeface="Arial" pitchFamily="34" charset="0"/>
                <a:buChar char="•"/>
                <a:defRPr sz="1200">
                  <a:solidFill>
                    <a:schemeClr val="tx1"/>
                  </a:solidFill>
                  <a:latin typeface="Arial" pitchFamily="34" charset="0"/>
                  <a:ea typeface="宋体" pitchFamily="2" charset="-122"/>
                </a:defRPr>
              </a:lvl9pPr>
            </a:lstStyle>
            <a:p>
              <a:pPr algn="ctr">
                <a:spcBef>
                  <a:spcPct val="100000"/>
                </a:spcBef>
                <a:buClrTx/>
                <a:buFontTx/>
                <a:buNone/>
              </a:pPr>
              <a:r>
                <a:rPr lang="zh-CN" altLang="en-US" sz="1050" b="0" dirty="0" smtClean="0">
                  <a:solidFill>
                    <a:schemeClr val="tx1"/>
                  </a:solidFill>
                  <a:latin typeface="+mn-lt"/>
                  <a:ea typeface="+mn-ea"/>
                </a:rPr>
                <a:t>信号强度</a:t>
              </a:r>
              <a:endParaRPr lang="en-US" altLang="zh-TW" sz="1050" b="0" dirty="0">
                <a:solidFill>
                  <a:schemeClr val="tx1"/>
                </a:solidFill>
                <a:latin typeface="+mn-lt"/>
                <a:ea typeface="+mn-ea"/>
              </a:endParaRPr>
            </a:p>
          </p:txBody>
        </p:sp>
      </p:grpSp>
    </p:spTree>
    <p:extLst>
      <p:ext uri="{BB962C8B-B14F-4D97-AF65-F5344CB8AC3E}">
        <p14:creationId xmlns:p14="http://schemas.microsoft.com/office/powerpoint/2010/main" xmlns="" val="374110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07243" y="1649855"/>
            <a:ext cx="9862357" cy="4765436"/>
            <a:chOff x="680179" y="1649855"/>
            <a:chExt cx="6936817" cy="4765436"/>
          </a:xfrm>
        </p:grpSpPr>
        <p:sp>
          <p:nvSpPr>
            <p:cNvPr id="218" name="Rectangle 4"/>
            <p:cNvSpPr>
              <a:spLocks noChangeArrowheads="1"/>
            </p:cNvSpPr>
            <p:nvPr/>
          </p:nvSpPr>
          <p:spPr bwMode="auto">
            <a:xfrm>
              <a:off x="680179" y="1658804"/>
              <a:ext cx="6936817" cy="4756253"/>
            </a:xfrm>
            <a:prstGeom prst="rect">
              <a:avLst/>
            </a:prstGeom>
            <a:solidFill>
              <a:srgbClr val="FFFFD1"/>
            </a:solidFill>
            <a:ln w="12700">
              <a:noFill/>
              <a:miter lim="800000"/>
              <a:headEnd/>
              <a:tailEnd/>
            </a:ln>
            <a:effectLst/>
          </p:spPr>
          <p:txBody>
            <a:bodyPr wrap="none" lIns="93662" tIns="46038" rIns="93662" bIns="46038" anchor="ct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19" name="Freeform 6"/>
            <p:cNvSpPr>
              <a:spLocks/>
            </p:cNvSpPr>
            <p:nvPr/>
          </p:nvSpPr>
          <p:spPr bwMode="auto">
            <a:xfrm>
              <a:off x="1036658" y="2247716"/>
              <a:ext cx="6542089" cy="3828679"/>
            </a:xfrm>
            <a:custGeom>
              <a:avLst/>
              <a:gdLst/>
              <a:ahLst/>
              <a:cxnLst>
                <a:cxn ang="0">
                  <a:pos x="67" y="2533"/>
                </a:cxn>
                <a:cxn ang="0">
                  <a:pos x="133" y="2533"/>
                </a:cxn>
                <a:cxn ang="0">
                  <a:pos x="205" y="2500"/>
                </a:cxn>
                <a:cxn ang="0">
                  <a:pos x="272" y="2533"/>
                </a:cxn>
                <a:cxn ang="0">
                  <a:pos x="343" y="2106"/>
                </a:cxn>
                <a:cxn ang="0">
                  <a:pos x="410" y="2444"/>
                </a:cxn>
                <a:cxn ang="0">
                  <a:pos x="481" y="2450"/>
                </a:cxn>
                <a:cxn ang="0">
                  <a:pos x="548" y="2516"/>
                </a:cxn>
                <a:cxn ang="0">
                  <a:pos x="619" y="2549"/>
                </a:cxn>
                <a:cxn ang="0">
                  <a:pos x="686" y="2511"/>
                </a:cxn>
                <a:cxn ang="0">
                  <a:pos x="757" y="2472"/>
                </a:cxn>
                <a:cxn ang="0">
                  <a:pos x="824" y="1879"/>
                </a:cxn>
                <a:cxn ang="0">
                  <a:pos x="895" y="2516"/>
                </a:cxn>
                <a:cxn ang="0">
                  <a:pos x="962" y="2549"/>
                </a:cxn>
                <a:cxn ang="0">
                  <a:pos x="1033" y="2477"/>
                </a:cxn>
                <a:cxn ang="0">
                  <a:pos x="1100" y="2461"/>
                </a:cxn>
                <a:cxn ang="0">
                  <a:pos x="1172" y="2511"/>
                </a:cxn>
                <a:cxn ang="0">
                  <a:pos x="1238" y="2533"/>
                </a:cxn>
                <a:cxn ang="0">
                  <a:pos x="1310" y="2045"/>
                </a:cxn>
                <a:cxn ang="0">
                  <a:pos x="1376" y="2533"/>
                </a:cxn>
                <a:cxn ang="0">
                  <a:pos x="1448" y="2527"/>
                </a:cxn>
                <a:cxn ang="0">
                  <a:pos x="1515" y="2439"/>
                </a:cxn>
                <a:cxn ang="0">
                  <a:pos x="1586" y="2544"/>
                </a:cxn>
                <a:cxn ang="0">
                  <a:pos x="1653" y="2544"/>
                </a:cxn>
                <a:cxn ang="0">
                  <a:pos x="1724" y="2549"/>
                </a:cxn>
                <a:cxn ang="0">
                  <a:pos x="1791" y="2549"/>
                </a:cxn>
                <a:cxn ang="0">
                  <a:pos x="1862" y="2544"/>
                </a:cxn>
                <a:cxn ang="0">
                  <a:pos x="1929" y="2555"/>
                </a:cxn>
                <a:cxn ang="0">
                  <a:pos x="2000" y="2544"/>
                </a:cxn>
                <a:cxn ang="0">
                  <a:pos x="2067" y="2549"/>
                </a:cxn>
                <a:cxn ang="0">
                  <a:pos x="2138" y="2372"/>
                </a:cxn>
                <a:cxn ang="0">
                  <a:pos x="2205" y="2189"/>
                </a:cxn>
                <a:cxn ang="0">
                  <a:pos x="2277" y="2444"/>
                </a:cxn>
                <a:cxn ang="0">
                  <a:pos x="2343" y="2511"/>
                </a:cxn>
                <a:cxn ang="0">
                  <a:pos x="2415" y="2533"/>
                </a:cxn>
                <a:cxn ang="0">
                  <a:pos x="2481" y="2555"/>
                </a:cxn>
                <a:cxn ang="0">
                  <a:pos x="2553" y="2544"/>
                </a:cxn>
                <a:cxn ang="0">
                  <a:pos x="2620" y="2544"/>
                </a:cxn>
                <a:cxn ang="0">
                  <a:pos x="2691" y="2494"/>
                </a:cxn>
                <a:cxn ang="0">
                  <a:pos x="2758" y="2544"/>
                </a:cxn>
                <a:cxn ang="0">
                  <a:pos x="2829" y="2544"/>
                </a:cxn>
                <a:cxn ang="0">
                  <a:pos x="2896" y="2549"/>
                </a:cxn>
                <a:cxn ang="0">
                  <a:pos x="2967" y="2516"/>
                </a:cxn>
                <a:cxn ang="0">
                  <a:pos x="3034" y="2522"/>
                </a:cxn>
                <a:cxn ang="0">
                  <a:pos x="3105" y="2466"/>
                </a:cxn>
                <a:cxn ang="0">
                  <a:pos x="3172" y="2461"/>
                </a:cxn>
                <a:cxn ang="0">
                  <a:pos x="3243" y="2538"/>
                </a:cxn>
                <a:cxn ang="0">
                  <a:pos x="3310" y="2533"/>
                </a:cxn>
                <a:cxn ang="0">
                  <a:pos x="3382" y="2549"/>
                </a:cxn>
                <a:cxn ang="0">
                  <a:pos x="3448" y="2549"/>
                </a:cxn>
                <a:cxn ang="0">
                  <a:pos x="3520" y="2527"/>
                </a:cxn>
                <a:cxn ang="0">
                  <a:pos x="3586" y="2555"/>
                </a:cxn>
                <a:cxn ang="0">
                  <a:pos x="3658" y="2527"/>
                </a:cxn>
                <a:cxn ang="0">
                  <a:pos x="3725" y="2544"/>
                </a:cxn>
                <a:cxn ang="0">
                  <a:pos x="3796" y="2549"/>
                </a:cxn>
                <a:cxn ang="0">
                  <a:pos x="3863" y="2549"/>
                </a:cxn>
                <a:cxn ang="0">
                  <a:pos x="3934" y="2544"/>
                </a:cxn>
                <a:cxn ang="0">
                  <a:pos x="4001" y="2549"/>
                </a:cxn>
                <a:cxn ang="0">
                  <a:pos x="4072" y="2544"/>
                </a:cxn>
                <a:cxn ang="0">
                  <a:pos x="4139" y="2511"/>
                </a:cxn>
                <a:cxn ang="0">
                  <a:pos x="4210" y="2527"/>
                </a:cxn>
              </a:cxnLst>
              <a:rect l="0" t="0" r="r" b="b"/>
              <a:pathLst>
                <a:path w="4277" h="2555">
                  <a:moveTo>
                    <a:pt x="0" y="2549"/>
                  </a:moveTo>
                  <a:lnTo>
                    <a:pt x="0" y="2527"/>
                  </a:lnTo>
                  <a:lnTo>
                    <a:pt x="4" y="2522"/>
                  </a:lnTo>
                  <a:lnTo>
                    <a:pt x="4" y="2516"/>
                  </a:lnTo>
                  <a:lnTo>
                    <a:pt x="9" y="2522"/>
                  </a:lnTo>
                  <a:lnTo>
                    <a:pt x="9" y="2544"/>
                  </a:lnTo>
                  <a:lnTo>
                    <a:pt x="13" y="2549"/>
                  </a:lnTo>
                  <a:lnTo>
                    <a:pt x="13" y="2544"/>
                  </a:lnTo>
                  <a:lnTo>
                    <a:pt x="18" y="2538"/>
                  </a:lnTo>
                  <a:lnTo>
                    <a:pt x="18" y="2522"/>
                  </a:lnTo>
                  <a:lnTo>
                    <a:pt x="22" y="2533"/>
                  </a:lnTo>
                  <a:lnTo>
                    <a:pt x="22" y="2549"/>
                  </a:lnTo>
                  <a:lnTo>
                    <a:pt x="26" y="2544"/>
                  </a:lnTo>
                  <a:lnTo>
                    <a:pt x="26" y="2533"/>
                  </a:lnTo>
                  <a:lnTo>
                    <a:pt x="31" y="2538"/>
                  </a:lnTo>
                  <a:lnTo>
                    <a:pt x="31" y="2544"/>
                  </a:lnTo>
                  <a:lnTo>
                    <a:pt x="35" y="2549"/>
                  </a:lnTo>
                  <a:lnTo>
                    <a:pt x="35" y="2544"/>
                  </a:lnTo>
                  <a:lnTo>
                    <a:pt x="40" y="2544"/>
                  </a:lnTo>
                  <a:lnTo>
                    <a:pt x="40" y="2533"/>
                  </a:lnTo>
                  <a:lnTo>
                    <a:pt x="44" y="2533"/>
                  </a:lnTo>
                  <a:lnTo>
                    <a:pt x="44" y="2544"/>
                  </a:lnTo>
                  <a:lnTo>
                    <a:pt x="49" y="2544"/>
                  </a:lnTo>
                  <a:lnTo>
                    <a:pt x="49" y="2522"/>
                  </a:lnTo>
                  <a:lnTo>
                    <a:pt x="53" y="2533"/>
                  </a:lnTo>
                  <a:lnTo>
                    <a:pt x="53" y="2511"/>
                  </a:lnTo>
                  <a:lnTo>
                    <a:pt x="58" y="2511"/>
                  </a:lnTo>
                  <a:lnTo>
                    <a:pt x="58" y="2538"/>
                  </a:lnTo>
                  <a:lnTo>
                    <a:pt x="62" y="2522"/>
                  </a:lnTo>
                  <a:lnTo>
                    <a:pt x="62" y="2533"/>
                  </a:lnTo>
                  <a:lnTo>
                    <a:pt x="67" y="2533"/>
                  </a:lnTo>
                  <a:lnTo>
                    <a:pt x="67" y="2544"/>
                  </a:lnTo>
                  <a:lnTo>
                    <a:pt x="71" y="2544"/>
                  </a:lnTo>
                  <a:lnTo>
                    <a:pt x="71" y="2522"/>
                  </a:lnTo>
                  <a:lnTo>
                    <a:pt x="75" y="2522"/>
                  </a:lnTo>
                  <a:lnTo>
                    <a:pt x="75" y="2533"/>
                  </a:lnTo>
                  <a:lnTo>
                    <a:pt x="80" y="2538"/>
                  </a:lnTo>
                  <a:lnTo>
                    <a:pt x="80" y="2544"/>
                  </a:lnTo>
                  <a:lnTo>
                    <a:pt x="84" y="2538"/>
                  </a:lnTo>
                  <a:lnTo>
                    <a:pt x="84" y="2533"/>
                  </a:lnTo>
                  <a:lnTo>
                    <a:pt x="89" y="2533"/>
                  </a:lnTo>
                  <a:lnTo>
                    <a:pt x="89" y="2538"/>
                  </a:lnTo>
                  <a:lnTo>
                    <a:pt x="93" y="2544"/>
                  </a:lnTo>
                  <a:lnTo>
                    <a:pt x="93" y="2555"/>
                  </a:lnTo>
                  <a:lnTo>
                    <a:pt x="98" y="2544"/>
                  </a:lnTo>
                  <a:lnTo>
                    <a:pt x="98" y="2555"/>
                  </a:lnTo>
                  <a:lnTo>
                    <a:pt x="102" y="2555"/>
                  </a:lnTo>
                  <a:lnTo>
                    <a:pt x="102" y="2538"/>
                  </a:lnTo>
                  <a:lnTo>
                    <a:pt x="107" y="2538"/>
                  </a:lnTo>
                  <a:lnTo>
                    <a:pt x="107" y="2544"/>
                  </a:lnTo>
                  <a:lnTo>
                    <a:pt x="111" y="2544"/>
                  </a:lnTo>
                  <a:lnTo>
                    <a:pt x="111" y="2555"/>
                  </a:lnTo>
                  <a:lnTo>
                    <a:pt x="116" y="2555"/>
                  </a:lnTo>
                  <a:lnTo>
                    <a:pt x="116" y="2549"/>
                  </a:lnTo>
                  <a:lnTo>
                    <a:pt x="120" y="2555"/>
                  </a:lnTo>
                  <a:lnTo>
                    <a:pt x="120" y="2533"/>
                  </a:lnTo>
                  <a:lnTo>
                    <a:pt x="124" y="2533"/>
                  </a:lnTo>
                  <a:lnTo>
                    <a:pt x="124" y="2544"/>
                  </a:lnTo>
                  <a:lnTo>
                    <a:pt x="129" y="2533"/>
                  </a:lnTo>
                  <a:lnTo>
                    <a:pt x="129" y="2549"/>
                  </a:lnTo>
                  <a:lnTo>
                    <a:pt x="133" y="2549"/>
                  </a:lnTo>
                  <a:lnTo>
                    <a:pt x="133" y="2533"/>
                  </a:lnTo>
                  <a:lnTo>
                    <a:pt x="138" y="2527"/>
                  </a:lnTo>
                  <a:lnTo>
                    <a:pt x="138" y="2544"/>
                  </a:lnTo>
                  <a:lnTo>
                    <a:pt x="142" y="2544"/>
                  </a:lnTo>
                  <a:lnTo>
                    <a:pt x="142" y="2538"/>
                  </a:lnTo>
                  <a:lnTo>
                    <a:pt x="147" y="2538"/>
                  </a:lnTo>
                  <a:lnTo>
                    <a:pt x="147" y="2522"/>
                  </a:lnTo>
                  <a:lnTo>
                    <a:pt x="151" y="2522"/>
                  </a:lnTo>
                  <a:lnTo>
                    <a:pt x="151" y="2422"/>
                  </a:lnTo>
                  <a:lnTo>
                    <a:pt x="156" y="2416"/>
                  </a:lnTo>
                  <a:lnTo>
                    <a:pt x="156" y="2488"/>
                  </a:lnTo>
                  <a:lnTo>
                    <a:pt x="160" y="2494"/>
                  </a:lnTo>
                  <a:lnTo>
                    <a:pt x="160" y="2511"/>
                  </a:lnTo>
                  <a:lnTo>
                    <a:pt x="165" y="2488"/>
                  </a:lnTo>
                  <a:lnTo>
                    <a:pt x="165" y="2511"/>
                  </a:lnTo>
                  <a:lnTo>
                    <a:pt x="169" y="2505"/>
                  </a:lnTo>
                  <a:lnTo>
                    <a:pt x="169" y="2439"/>
                  </a:lnTo>
                  <a:lnTo>
                    <a:pt x="173" y="2411"/>
                  </a:lnTo>
                  <a:lnTo>
                    <a:pt x="173" y="2123"/>
                  </a:lnTo>
                  <a:lnTo>
                    <a:pt x="178" y="2189"/>
                  </a:lnTo>
                  <a:lnTo>
                    <a:pt x="178" y="2466"/>
                  </a:lnTo>
                  <a:lnTo>
                    <a:pt x="182" y="2472"/>
                  </a:lnTo>
                  <a:lnTo>
                    <a:pt x="182" y="2483"/>
                  </a:lnTo>
                  <a:lnTo>
                    <a:pt x="187" y="2483"/>
                  </a:lnTo>
                  <a:lnTo>
                    <a:pt x="187" y="2527"/>
                  </a:lnTo>
                  <a:lnTo>
                    <a:pt x="191" y="2527"/>
                  </a:lnTo>
                  <a:lnTo>
                    <a:pt x="191" y="2527"/>
                  </a:lnTo>
                  <a:lnTo>
                    <a:pt x="196" y="2538"/>
                  </a:lnTo>
                  <a:lnTo>
                    <a:pt x="196" y="2522"/>
                  </a:lnTo>
                  <a:lnTo>
                    <a:pt x="200" y="2516"/>
                  </a:lnTo>
                  <a:lnTo>
                    <a:pt x="200" y="2516"/>
                  </a:lnTo>
                  <a:lnTo>
                    <a:pt x="205" y="2500"/>
                  </a:lnTo>
                  <a:lnTo>
                    <a:pt x="205" y="2516"/>
                  </a:lnTo>
                  <a:lnTo>
                    <a:pt x="209" y="2522"/>
                  </a:lnTo>
                  <a:lnTo>
                    <a:pt x="209" y="2544"/>
                  </a:lnTo>
                  <a:lnTo>
                    <a:pt x="214" y="2544"/>
                  </a:lnTo>
                  <a:lnTo>
                    <a:pt x="214" y="2549"/>
                  </a:lnTo>
                  <a:lnTo>
                    <a:pt x="218" y="2549"/>
                  </a:lnTo>
                  <a:lnTo>
                    <a:pt x="218" y="2544"/>
                  </a:lnTo>
                  <a:lnTo>
                    <a:pt x="223" y="2538"/>
                  </a:lnTo>
                  <a:lnTo>
                    <a:pt x="223" y="2549"/>
                  </a:lnTo>
                  <a:lnTo>
                    <a:pt x="227" y="2549"/>
                  </a:lnTo>
                  <a:lnTo>
                    <a:pt x="227" y="2544"/>
                  </a:lnTo>
                  <a:lnTo>
                    <a:pt x="231" y="2544"/>
                  </a:lnTo>
                  <a:lnTo>
                    <a:pt x="231" y="2544"/>
                  </a:lnTo>
                  <a:lnTo>
                    <a:pt x="236" y="2544"/>
                  </a:lnTo>
                  <a:lnTo>
                    <a:pt x="236" y="2533"/>
                  </a:lnTo>
                  <a:lnTo>
                    <a:pt x="240" y="2533"/>
                  </a:lnTo>
                  <a:lnTo>
                    <a:pt x="240" y="2516"/>
                  </a:lnTo>
                  <a:lnTo>
                    <a:pt x="245" y="2505"/>
                  </a:lnTo>
                  <a:lnTo>
                    <a:pt x="245" y="2516"/>
                  </a:lnTo>
                  <a:lnTo>
                    <a:pt x="249" y="2516"/>
                  </a:lnTo>
                  <a:lnTo>
                    <a:pt x="249" y="2538"/>
                  </a:lnTo>
                  <a:lnTo>
                    <a:pt x="254" y="2544"/>
                  </a:lnTo>
                  <a:lnTo>
                    <a:pt x="254" y="2533"/>
                  </a:lnTo>
                  <a:lnTo>
                    <a:pt x="258" y="2538"/>
                  </a:lnTo>
                  <a:lnTo>
                    <a:pt x="258" y="2549"/>
                  </a:lnTo>
                  <a:lnTo>
                    <a:pt x="263" y="2538"/>
                  </a:lnTo>
                  <a:lnTo>
                    <a:pt x="263" y="2555"/>
                  </a:lnTo>
                  <a:lnTo>
                    <a:pt x="267" y="2555"/>
                  </a:lnTo>
                  <a:lnTo>
                    <a:pt x="267" y="2549"/>
                  </a:lnTo>
                  <a:lnTo>
                    <a:pt x="272" y="2544"/>
                  </a:lnTo>
                  <a:lnTo>
                    <a:pt x="272" y="2533"/>
                  </a:lnTo>
                  <a:lnTo>
                    <a:pt x="276" y="2533"/>
                  </a:lnTo>
                  <a:lnTo>
                    <a:pt x="276" y="2544"/>
                  </a:lnTo>
                  <a:lnTo>
                    <a:pt x="280" y="2544"/>
                  </a:lnTo>
                  <a:lnTo>
                    <a:pt x="280" y="2549"/>
                  </a:lnTo>
                  <a:lnTo>
                    <a:pt x="285" y="2549"/>
                  </a:lnTo>
                  <a:lnTo>
                    <a:pt x="285" y="2533"/>
                  </a:lnTo>
                  <a:lnTo>
                    <a:pt x="289" y="2538"/>
                  </a:lnTo>
                  <a:lnTo>
                    <a:pt x="289" y="2533"/>
                  </a:lnTo>
                  <a:lnTo>
                    <a:pt x="294" y="2533"/>
                  </a:lnTo>
                  <a:lnTo>
                    <a:pt x="294" y="2538"/>
                  </a:lnTo>
                  <a:lnTo>
                    <a:pt x="298" y="2538"/>
                  </a:lnTo>
                  <a:lnTo>
                    <a:pt x="298" y="2511"/>
                  </a:lnTo>
                  <a:lnTo>
                    <a:pt x="303" y="2511"/>
                  </a:lnTo>
                  <a:lnTo>
                    <a:pt x="303" y="2477"/>
                  </a:lnTo>
                  <a:lnTo>
                    <a:pt x="307" y="2461"/>
                  </a:lnTo>
                  <a:lnTo>
                    <a:pt x="307" y="2483"/>
                  </a:lnTo>
                  <a:lnTo>
                    <a:pt x="312" y="2483"/>
                  </a:lnTo>
                  <a:lnTo>
                    <a:pt x="312" y="2439"/>
                  </a:lnTo>
                  <a:lnTo>
                    <a:pt x="316" y="2433"/>
                  </a:lnTo>
                  <a:lnTo>
                    <a:pt x="316" y="2472"/>
                  </a:lnTo>
                  <a:lnTo>
                    <a:pt x="321" y="2477"/>
                  </a:lnTo>
                  <a:lnTo>
                    <a:pt x="321" y="2500"/>
                  </a:lnTo>
                  <a:lnTo>
                    <a:pt x="325" y="2500"/>
                  </a:lnTo>
                  <a:lnTo>
                    <a:pt x="325" y="2450"/>
                  </a:lnTo>
                  <a:lnTo>
                    <a:pt x="329" y="2439"/>
                  </a:lnTo>
                  <a:lnTo>
                    <a:pt x="329" y="2389"/>
                  </a:lnTo>
                  <a:lnTo>
                    <a:pt x="334" y="2389"/>
                  </a:lnTo>
                  <a:lnTo>
                    <a:pt x="334" y="2416"/>
                  </a:lnTo>
                  <a:lnTo>
                    <a:pt x="338" y="2405"/>
                  </a:lnTo>
                  <a:lnTo>
                    <a:pt x="338" y="2195"/>
                  </a:lnTo>
                  <a:lnTo>
                    <a:pt x="343" y="2106"/>
                  </a:lnTo>
                  <a:lnTo>
                    <a:pt x="343" y="172"/>
                  </a:lnTo>
                  <a:lnTo>
                    <a:pt x="347" y="0"/>
                  </a:lnTo>
                  <a:lnTo>
                    <a:pt x="347" y="1159"/>
                  </a:lnTo>
                  <a:lnTo>
                    <a:pt x="352" y="1314"/>
                  </a:lnTo>
                  <a:lnTo>
                    <a:pt x="352" y="2256"/>
                  </a:lnTo>
                  <a:lnTo>
                    <a:pt x="356" y="2295"/>
                  </a:lnTo>
                  <a:lnTo>
                    <a:pt x="356" y="2461"/>
                  </a:lnTo>
                  <a:lnTo>
                    <a:pt x="361" y="2466"/>
                  </a:lnTo>
                  <a:lnTo>
                    <a:pt x="361" y="2494"/>
                  </a:lnTo>
                  <a:lnTo>
                    <a:pt x="365" y="2500"/>
                  </a:lnTo>
                  <a:lnTo>
                    <a:pt x="365" y="2516"/>
                  </a:lnTo>
                  <a:lnTo>
                    <a:pt x="370" y="2516"/>
                  </a:lnTo>
                  <a:lnTo>
                    <a:pt x="370" y="2516"/>
                  </a:lnTo>
                  <a:lnTo>
                    <a:pt x="374" y="2522"/>
                  </a:lnTo>
                  <a:lnTo>
                    <a:pt x="374" y="2505"/>
                  </a:lnTo>
                  <a:lnTo>
                    <a:pt x="378" y="2505"/>
                  </a:lnTo>
                  <a:lnTo>
                    <a:pt x="378" y="2511"/>
                  </a:lnTo>
                  <a:lnTo>
                    <a:pt x="383" y="2505"/>
                  </a:lnTo>
                  <a:lnTo>
                    <a:pt x="383" y="2511"/>
                  </a:lnTo>
                  <a:lnTo>
                    <a:pt x="387" y="2511"/>
                  </a:lnTo>
                  <a:lnTo>
                    <a:pt x="387" y="2483"/>
                  </a:lnTo>
                  <a:lnTo>
                    <a:pt x="392" y="2477"/>
                  </a:lnTo>
                  <a:lnTo>
                    <a:pt x="392" y="2494"/>
                  </a:lnTo>
                  <a:lnTo>
                    <a:pt x="396" y="2488"/>
                  </a:lnTo>
                  <a:lnTo>
                    <a:pt x="396" y="2466"/>
                  </a:lnTo>
                  <a:lnTo>
                    <a:pt x="401" y="2483"/>
                  </a:lnTo>
                  <a:lnTo>
                    <a:pt x="401" y="2439"/>
                  </a:lnTo>
                  <a:lnTo>
                    <a:pt x="405" y="2433"/>
                  </a:lnTo>
                  <a:lnTo>
                    <a:pt x="405" y="2355"/>
                  </a:lnTo>
                  <a:lnTo>
                    <a:pt x="410" y="2361"/>
                  </a:lnTo>
                  <a:lnTo>
                    <a:pt x="410" y="2444"/>
                  </a:lnTo>
                  <a:lnTo>
                    <a:pt x="414" y="2400"/>
                  </a:lnTo>
                  <a:lnTo>
                    <a:pt x="414" y="2112"/>
                  </a:lnTo>
                  <a:lnTo>
                    <a:pt x="419" y="2162"/>
                  </a:lnTo>
                  <a:lnTo>
                    <a:pt x="419" y="2416"/>
                  </a:lnTo>
                  <a:lnTo>
                    <a:pt x="423" y="2422"/>
                  </a:lnTo>
                  <a:lnTo>
                    <a:pt x="423" y="2311"/>
                  </a:lnTo>
                  <a:lnTo>
                    <a:pt x="427" y="2322"/>
                  </a:lnTo>
                  <a:lnTo>
                    <a:pt x="427" y="2444"/>
                  </a:lnTo>
                  <a:lnTo>
                    <a:pt x="432" y="2455"/>
                  </a:lnTo>
                  <a:lnTo>
                    <a:pt x="432" y="2494"/>
                  </a:lnTo>
                  <a:lnTo>
                    <a:pt x="436" y="2500"/>
                  </a:lnTo>
                  <a:lnTo>
                    <a:pt x="436" y="2511"/>
                  </a:lnTo>
                  <a:lnTo>
                    <a:pt x="441" y="2500"/>
                  </a:lnTo>
                  <a:lnTo>
                    <a:pt x="441" y="2477"/>
                  </a:lnTo>
                  <a:lnTo>
                    <a:pt x="445" y="2472"/>
                  </a:lnTo>
                  <a:lnTo>
                    <a:pt x="445" y="2477"/>
                  </a:lnTo>
                  <a:lnTo>
                    <a:pt x="450" y="2477"/>
                  </a:lnTo>
                  <a:lnTo>
                    <a:pt x="450" y="2472"/>
                  </a:lnTo>
                  <a:lnTo>
                    <a:pt x="454" y="2472"/>
                  </a:lnTo>
                  <a:lnTo>
                    <a:pt x="454" y="2477"/>
                  </a:lnTo>
                  <a:lnTo>
                    <a:pt x="459" y="2488"/>
                  </a:lnTo>
                  <a:lnTo>
                    <a:pt x="459" y="2461"/>
                  </a:lnTo>
                  <a:lnTo>
                    <a:pt x="463" y="2455"/>
                  </a:lnTo>
                  <a:lnTo>
                    <a:pt x="463" y="2472"/>
                  </a:lnTo>
                  <a:lnTo>
                    <a:pt x="468" y="2472"/>
                  </a:lnTo>
                  <a:lnTo>
                    <a:pt x="468" y="2178"/>
                  </a:lnTo>
                  <a:lnTo>
                    <a:pt x="472" y="2051"/>
                  </a:lnTo>
                  <a:lnTo>
                    <a:pt x="472" y="2239"/>
                  </a:lnTo>
                  <a:lnTo>
                    <a:pt x="476" y="2278"/>
                  </a:lnTo>
                  <a:lnTo>
                    <a:pt x="476" y="2444"/>
                  </a:lnTo>
                  <a:lnTo>
                    <a:pt x="481" y="2450"/>
                  </a:lnTo>
                  <a:lnTo>
                    <a:pt x="481" y="2466"/>
                  </a:lnTo>
                  <a:lnTo>
                    <a:pt x="485" y="2450"/>
                  </a:lnTo>
                  <a:lnTo>
                    <a:pt x="485" y="2477"/>
                  </a:lnTo>
                  <a:lnTo>
                    <a:pt x="490" y="2477"/>
                  </a:lnTo>
                  <a:lnTo>
                    <a:pt x="490" y="2500"/>
                  </a:lnTo>
                  <a:lnTo>
                    <a:pt x="494" y="2494"/>
                  </a:lnTo>
                  <a:lnTo>
                    <a:pt x="494" y="2483"/>
                  </a:lnTo>
                  <a:lnTo>
                    <a:pt x="499" y="2488"/>
                  </a:lnTo>
                  <a:lnTo>
                    <a:pt x="499" y="2455"/>
                  </a:lnTo>
                  <a:lnTo>
                    <a:pt x="503" y="2444"/>
                  </a:lnTo>
                  <a:lnTo>
                    <a:pt x="503" y="2339"/>
                  </a:lnTo>
                  <a:lnTo>
                    <a:pt x="508" y="2367"/>
                  </a:lnTo>
                  <a:lnTo>
                    <a:pt x="508" y="2455"/>
                  </a:lnTo>
                  <a:lnTo>
                    <a:pt x="512" y="2455"/>
                  </a:lnTo>
                  <a:lnTo>
                    <a:pt x="512" y="2494"/>
                  </a:lnTo>
                  <a:lnTo>
                    <a:pt x="517" y="2516"/>
                  </a:lnTo>
                  <a:lnTo>
                    <a:pt x="517" y="2500"/>
                  </a:lnTo>
                  <a:lnTo>
                    <a:pt x="521" y="2500"/>
                  </a:lnTo>
                  <a:lnTo>
                    <a:pt x="521" y="2494"/>
                  </a:lnTo>
                  <a:lnTo>
                    <a:pt x="525" y="2505"/>
                  </a:lnTo>
                  <a:lnTo>
                    <a:pt x="525" y="2494"/>
                  </a:lnTo>
                  <a:lnTo>
                    <a:pt x="530" y="2505"/>
                  </a:lnTo>
                  <a:lnTo>
                    <a:pt x="530" y="2516"/>
                  </a:lnTo>
                  <a:lnTo>
                    <a:pt x="534" y="2522"/>
                  </a:lnTo>
                  <a:lnTo>
                    <a:pt x="534" y="2538"/>
                  </a:lnTo>
                  <a:lnTo>
                    <a:pt x="539" y="2516"/>
                  </a:lnTo>
                  <a:lnTo>
                    <a:pt x="539" y="2500"/>
                  </a:lnTo>
                  <a:lnTo>
                    <a:pt x="543" y="2494"/>
                  </a:lnTo>
                  <a:lnTo>
                    <a:pt x="543" y="2505"/>
                  </a:lnTo>
                  <a:lnTo>
                    <a:pt x="548" y="2511"/>
                  </a:lnTo>
                  <a:lnTo>
                    <a:pt x="548" y="2516"/>
                  </a:lnTo>
                  <a:lnTo>
                    <a:pt x="552" y="2511"/>
                  </a:lnTo>
                  <a:lnTo>
                    <a:pt x="552" y="2494"/>
                  </a:lnTo>
                  <a:lnTo>
                    <a:pt x="557" y="2488"/>
                  </a:lnTo>
                  <a:lnTo>
                    <a:pt x="557" y="2505"/>
                  </a:lnTo>
                  <a:lnTo>
                    <a:pt x="561" y="2511"/>
                  </a:lnTo>
                  <a:lnTo>
                    <a:pt x="561" y="2461"/>
                  </a:lnTo>
                  <a:lnTo>
                    <a:pt x="566" y="2439"/>
                  </a:lnTo>
                  <a:lnTo>
                    <a:pt x="566" y="2466"/>
                  </a:lnTo>
                  <a:lnTo>
                    <a:pt x="570" y="2472"/>
                  </a:lnTo>
                  <a:lnTo>
                    <a:pt x="570" y="2488"/>
                  </a:lnTo>
                  <a:lnTo>
                    <a:pt x="574" y="2483"/>
                  </a:lnTo>
                  <a:lnTo>
                    <a:pt x="574" y="2494"/>
                  </a:lnTo>
                  <a:lnTo>
                    <a:pt x="579" y="2483"/>
                  </a:lnTo>
                  <a:lnTo>
                    <a:pt x="579" y="2101"/>
                  </a:lnTo>
                  <a:lnTo>
                    <a:pt x="583" y="2051"/>
                  </a:lnTo>
                  <a:lnTo>
                    <a:pt x="583" y="2372"/>
                  </a:lnTo>
                  <a:lnTo>
                    <a:pt x="588" y="2394"/>
                  </a:lnTo>
                  <a:lnTo>
                    <a:pt x="588" y="2483"/>
                  </a:lnTo>
                  <a:lnTo>
                    <a:pt x="592" y="2477"/>
                  </a:lnTo>
                  <a:lnTo>
                    <a:pt x="592" y="2488"/>
                  </a:lnTo>
                  <a:lnTo>
                    <a:pt x="597" y="2488"/>
                  </a:lnTo>
                  <a:lnTo>
                    <a:pt x="597" y="2538"/>
                  </a:lnTo>
                  <a:lnTo>
                    <a:pt x="601" y="2538"/>
                  </a:lnTo>
                  <a:lnTo>
                    <a:pt x="601" y="2527"/>
                  </a:lnTo>
                  <a:lnTo>
                    <a:pt x="606" y="2522"/>
                  </a:lnTo>
                  <a:lnTo>
                    <a:pt x="606" y="2533"/>
                  </a:lnTo>
                  <a:lnTo>
                    <a:pt x="610" y="2533"/>
                  </a:lnTo>
                  <a:lnTo>
                    <a:pt x="610" y="2516"/>
                  </a:lnTo>
                  <a:lnTo>
                    <a:pt x="615" y="2533"/>
                  </a:lnTo>
                  <a:lnTo>
                    <a:pt x="615" y="2544"/>
                  </a:lnTo>
                  <a:lnTo>
                    <a:pt x="619" y="2549"/>
                  </a:lnTo>
                  <a:lnTo>
                    <a:pt x="619" y="2544"/>
                  </a:lnTo>
                  <a:lnTo>
                    <a:pt x="624" y="2538"/>
                  </a:lnTo>
                  <a:lnTo>
                    <a:pt x="624" y="2527"/>
                  </a:lnTo>
                  <a:lnTo>
                    <a:pt x="628" y="2538"/>
                  </a:lnTo>
                  <a:lnTo>
                    <a:pt x="628" y="2544"/>
                  </a:lnTo>
                  <a:lnTo>
                    <a:pt x="632" y="2544"/>
                  </a:lnTo>
                  <a:lnTo>
                    <a:pt x="632" y="2549"/>
                  </a:lnTo>
                  <a:lnTo>
                    <a:pt x="637" y="2544"/>
                  </a:lnTo>
                  <a:lnTo>
                    <a:pt x="637" y="2555"/>
                  </a:lnTo>
                  <a:lnTo>
                    <a:pt x="641" y="2555"/>
                  </a:lnTo>
                  <a:lnTo>
                    <a:pt x="641" y="2549"/>
                  </a:lnTo>
                  <a:lnTo>
                    <a:pt x="646" y="2555"/>
                  </a:lnTo>
                  <a:lnTo>
                    <a:pt x="646" y="2533"/>
                  </a:lnTo>
                  <a:lnTo>
                    <a:pt x="650" y="2527"/>
                  </a:lnTo>
                  <a:lnTo>
                    <a:pt x="650" y="2544"/>
                  </a:lnTo>
                  <a:lnTo>
                    <a:pt x="655" y="2549"/>
                  </a:lnTo>
                  <a:lnTo>
                    <a:pt x="655" y="2544"/>
                  </a:lnTo>
                  <a:lnTo>
                    <a:pt x="659" y="2544"/>
                  </a:lnTo>
                  <a:lnTo>
                    <a:pt x="659" y="2533"/>
                  </a:lnTo>
                  <a:lnTo>
                    <a:pt x="664" y="2527"/>
                  </a:lnTo>
                  <a:lnTo>
                    <a:pt x="664" y="2538"/>
                  </a:lnTo>
                  <a:lnTo>
                    <a:pt x="668" y="2533"/>
                  </a:lnTo>
                  <a:lnTo>
                    <a:pt x="668" y="2538"/>
                  </a:lnTo>
                  <a:lnTo>
                    <a:pt x="673" y="2538"/>
                  </a:lnTo>
                  <a:lnTo>
                    <a:pt x="673" y="2533"/>
                  </a:lnTo>
                  <a:lnTo>
                    <a:pt x="677" y="2544"/>
                  </a:lnTo>
                  <a:lnTo>
                    <a:pt x="677" y="2533"/>
                  </a:lnTo>
                  <a:lnTo>
                    <a:pt x="681" y="2538"/>
                  </a:lnTo>
                  <a:lnTo>
                    <a:pt x="681" y="2527"/>
                  </a:lnTo>
                  <a:lnTo>
                    <a:pt x="686" y="2533"/>
                  </a:lnTo>
                  <a:lnTo>
                    <a:pt x="686" y="2511"/>
                  </a:lnTo>
                  <a:lnTo>
                    <a:pt x="690" y="2516"/>
                  </a:lnTo>
                  <a:lnTo>
                    <a:pt x="690" y="2511"/>
                  </a:lnTo>
                  <a:lnTo>
                    <a:pt x="695" y="2511"/>
                  </a:lnTo>
                  <a:lnTo>
                    <a:pt x="695" y="2533"/>
                  </a:lnTo>
                  <a:lnTo>
                    <a:pt x="699" y="2527"/>
                  </a:lnTo>
                  <a:lnTo>
                    <a:pt x="699" y="2544"/>
                  </a:lnTo>
                  <a:lnTo>
                    <a:pt x="704" y="2538"/>
                  </a:lnTo>
                  <a:lnTo>
                    <a:pt x="704" y="2527"/>
                  </a:lnTo>
                  <a:lnTo>
                    <a:pt x="708" y="2533"/>
                  </a:lnTo>
                  <a:lnTo>
                    <a:pt x="708" y="2511"/>
                  </a:lnTo>
                  <a:lnTo>
                    <a:pt x="713" y="2522"/>
                  </a:lnTo>
                  <a:lnTo>
                    <a:pt x="713" y="2500"/>
                  </a:lnTo>
                  <a:lnTo>
                    <a:pt x="717" y="2494"/>
                  </a:lnTo>
                  <a:lnTo>
                    <a:pt x="717" y="2488"/>
                  </a:lnTo>
                  <a:lnTo>
                    <a:pt x="722" y="2488"/>
                  </a:lnTo>
                  <a:lnTo>
                    <a:pt x="722" y="2461"/>
                  </a:lnTo>
                  <a:lnTo>
                    <a:pt x="726" y="2461"/>
                  </a:lnTo>
                  <a:lnTo>
                    <a:pt x="726" y="1907"/>
                  </a:lnTo>
                  <a:lnTo>
                    <a:pt x="730" y="1824"/>
                  </a:lnTo>
                  <a:lnTo>
                    <a:pt x="730" y="2189"/>
                  </a:lnTo>
                  <a:lnTo>
                    <a:pt x="735" y="2222"/>
                  </a:lnTo>
                  <a:lnTo>
                    <a:pt x="735" y="1785"/>
                  </a:lnTo>
                  <a:lnTo>
                    <a:pt x="739" y="1740"/>
                  </a:lnTo>
                  <a:lnTo>
                    <a:pt x="739" y="2200"/>
                  </a:lnTo>
                  <a:lnTo>
                    <a:pt x="744" y="2245"/>
                  </a:lnTo>
                  <a:lnTo>
                    <a:pt x="744" y="2350"/>
                  </a:lnTo>
                  <a:lnTo>
                    <a:pt x="748" y="2317"/>
                  </a:lnTo>
                  <a:lnTo>
                    <a:pt x="748" y="2444"/>
                  </a:lnTo>
                  <a:lnTo>
                    <a:pt x="753" y="2455"/>
                  </a:lnTo>
                  <a:lnTo>
                    <a:pt x="753" y="2477"/>
                  </a:lnTo>
                  <a:lnTo>
                    <a:pt x="757" y="2472"/>
                  </a:lnTo>
                  <a:lnTo>
                    <a:pt x="757" y="2483"/>
                  </a:lnTo>
                  <a:lnTo>
                    <a:pt x="762" y="2477"/>
                  </a:lnTo>
                  <a:lnTo>
                    <a:pt x="762" y="2488"/>
                  </a:lnTo>
                  <a:lnTo>
                    <a:pt x="766" y="2483"/>
                  </a:lnTo>
                  <a:lnTo>
                    <a:pt x="766" y="2488"/>
                  </a:lnTo>
                  <a:lnTo>
                    <a:pt x="771" y="2488"/>
                  </a:lnTo>
                  <a:lnTo>
                    <a:pt x="771" y="2527"/>
                  </a:lnTo>
                  <a:lnTo>
                    <a:pt x="775" y="2533"/>
                  </a:lnTo>
                  <a:lnTo>
                    <a:pt x="775" y="2527"/>
                  </a:lnTo>
                  <a:lnTo>
                    <a:pt x="779" y="2522"/>
                  </a:lnTo>
                  <a:lnTo>
                    <a:pt x="779" y="2516"/>
                  </a:lnTo>
                  <a:lnTo>
                    <a:pt x="784" y="2522"/>
                  </a:lnTo>
                  <a:lnTo>
                    <a:pt x="784" y="2516"/>
                  </a:lnTo>
                  <a:lnTo>
                    <a:pt x="788" y="2522"/>
                  </a:lnTo>
                  <a:lnTo>
                    <a:pt x="788" y="2505"/>
                  </a:lnTo>
                  <a:lnTo>
                    <a:pt x="793" y="2511"/>
                  </a:lnTo>
                  <a:lnTo>
                    <a:pt x="793" y="2527"/>
                  </a:lnTo>
                  <a:lnTo>
                    <a:pt x="797" y="2533"/>
                  </a:lnTo>
                  <a:lnTo>
                    <a:pt x="797" y="2527"/>
                  </a:lnTo>
                  <a:lnTo>
                    <a:pt x="802" y="2527"/>
                  </a:lnTo>
                  <a:lnTo>
                    <a:pt x="802" y="2500"/>
                  </a:lnTo>
                  <a:lnTo>
                    <a:pt x="806" y="2477"/>
                  </a:lnTo>
                  <a:lnTo>
                    <a:pt x="806" y="2494"/>
                  </a:lnTo>
                  <a:lnTo>
                    <a:pt x="811" y="2516"/>
                  </a:lnTo>
                  <a:lnTo>
                    <a:pt x="811" y="2488"/>
                  </a:lnTo>
                  <a:lnTo>
                    <a:pt x="815" y="2488"/>
                  </a:lnTo>
                  <a:lnTo>
                    <a:pt x="815" y="2483"/>
                  </a:lnTo>
                  <a:lnTo>
                    <a:pt x="820" y="2483"/>
                  </a:lnTo>
                  <a:lnTo>
                    <a:pt x="820" y="2428"/>
                  </a:lnTo>
                  <a:lnTo>
                    <a:pt x="824" y="2400"/>
                  </a:lnTo>
                  <a:lnTo>
                    <a:pt x="824" y="1879"/>
                  </a:lnTo>
                  <a:lnTo>
                    <a:pt x="828" y="1884"/>
                  </a:lnTo>
                  <a:lnTo>
                    <a:pt x="828" y="2333"/>
                  </a:lnTo>
                  <a:lnTo>
                    <a:pt x="833" y="2350"/>
                  </a:lnTo>
                  <a:lnTo>
                    <a:pt x="833" y="2466"/>
                  </a:lnTo>
                  <a:lnTo>
                    <a:pt x="837" y="2472"/>
                  </a:lnTo>
                  <a:lnTo>
                    <a:pt x="837" y="2494"/>
                  </a:lnTo>
                  <a:lnTo>
                    <a:pt x="842" y="2494"/>
                  </a:lnTo>
                  <a:lnTo>
                    <a:pt x="842" y="2522"/>
                  </a:lnTo>
                  <a:lnTo>
                    <a:pt x="846" y="2522"/>
                  </a:lnTo>
                  <a:lnTo>
                    <a:pt x="846" y="2511"/>
                  </a:lnTo>
                  <a:lnTo>
                    <a:pt x="851" y="2516"/>
                  </a:lnTo>
                  <a:lnTo>
                    <a:pt x="851" y="2522"/>
                  </a:lnTo>
                  <a:lnTo>
                    <a:pt x="855" y="2516"/>
                  </a:lnTo>
                  <a:lnTo>
                    <a:pt x="855" y="2500"/>
                  </a:lnTo>
                  <a:lnTo>
                    <a:pt x="860" y="2505"/>
                  </a:lnTo>
                  <a:lnTo>
                    <a:pt x="860" y="2516"/>
                  </a:lnTo>
                  <a:lnTo>
                    <a:pt x="864" y="2511"/>
                  </a:lnTo>
                  <a:lnTo>
                    <a:pt x="864" y="2527"/>
                  </a:lnTo>
                  <a:lnTo>
                    <a:pt x="869" y="2527"/>
                  </a:lnTo>
                  <a:lnTo>
                    <a:pt x="869" y="2533"/>
                  </a:lnTo>
                  <a:lnTo>
                    <a:pt x="873" y="2533"/>
                  </a:lnTo>
                  <a:lnTo>
                    <a:pt x="873" y="2533"/>
                  </a:lnTo>
                  <a:lnTo>
                    <a:pt x="877" y="2538"/>
                  </a:lnTo>
                  <a:lnTo>
                    <a:pt x="877" y="2527"/>
                  </a:lnTo>
                  <a:lnTo>
                    <a:pt x="882" y="2522"/>
                  </a:lnTo>
                  <a:lnTo>
                    <a:pt x="882" y="2538"/>
                  </a:lnTo>
                  <a:lnTo>
                    <a:pt x="886" y="2533"/>
                  </a:lnTo>
                  <a:lnTo>
                    <a:pt x="886" y="2538"/>
                  </a:lnTo>
                  <a:lnTo>
                    <a:pt x="891" y="2544"/>
                  </a:lnTo>
                  <a:lnTo>
                    <a:pt x="891" y="2511"/>
                  </a:lnTo>
                  <a:lnTo>
                    <a:pt x="895" y="2516"/>
                  </a:lnTo>
                  <a:lnTo>
                    <a:pt x="895" y="2538"/>
                  </a:lnTo>
                  <a:lnTo>
                    <a:pt x="900" y="2538"/>
                  </a:lnTo>
                  <a:lnTo>
                    <a:pt x="900" y="2538"/>
                  </a:lnTo>
                  <a:lnTo>
                    <a:pt x="904" y="2538"/>
                  </a:lnTo>
                  <a:lnTo>
                    <a:pt x="904" y="2527"/>
                  </a:lnTo>
                  <a:lnTo>
                    <a:pt x="909" y="2516"/>
                  </a:lnTo>
                  <a:lnTo>
                    <a:pt x="909" y="2549"/>
                  </a:lnTo>
                  <a:lnTo>
                    <a:pt x="913" y="2555"/>
                  </a:lnTo>
                  <a:lnTo>
                    <a:pt x="913" y="2538"/>
                  </a:lnTo>
                  <a:lnTo>
                    <a:pt x="918" y="2538"/>
                  </a:lnTo>
                  <a:lnTo>
                    <a:pt x="918" y="2533"/>
                  </a:lnTo>
                  <a:lnTo>
                    <a:pt x="922" y="2538"/>
                  </a:lnTo>
                  <a:lnTo>
                    <a:pt x="922" y="2549"/>
                  </a:lnTo>
                  <a:lnTo>
                    <a:pt x="926" y="2555"/>
                  </a:lnTo>
                  <a:lnTo>
                    <a:pt x="926" y="2549"/>
                  </a:lnTo>
                  <a:lnTo>
                    <a:pt x="931" y="2549"/>
                  </a:lnTo>
                  <a:lnTo>
                    <a:pt x="931" y="2555"/>
                  </a:lnTo>
                  <a:lnTo>
                    <a:pt x="935" y="2555"/>
                  </a:lnTo>
                  <a:lnTo>
                    <a:pt x="935" y="2538"/>
                  </a:lnTo>
                  <a:lnTo>
                    <a:pt x="940" y="2533"/>
                  </a:lnTo>
                  <a:lnTo>
                    <a:pt x="940" y="2544"/>
                  </a:lnTo>
                  <a:lnTo>
                    <a:pt x="944" y="2533"/>
                  </a:lnTo>
                  <a:lnTo>
                    <a:pt x="944" y="2538"/>
                  </a:lnTo>
                  <a:lnTo>
                    <a:pt x="949" y="2544"/>
                  </a:lnTo>
                  <a:lnTo>
                    <a:pt x="949" y="2549"/>
                  </a:lnTo>
                  <a:lnTo>
                    <a:pt x="953" y="2544"/>
                  </a:lnTo>
                  <a:lnTo>
                    <a:pt x="953" y="2549"/>
                  </a:lnTo>
                  <a:lnTo>
                    <a:pt x="958" y="2549"/>
                  </a:lnTo>
                  <a:lnTo>
                    <a:pt x="958" y="2533"/>
                  </a:lnTo>
                  <a:lnTo>
                    <a:pt x="962" y="2544"/>
                  </a:lnTo>
                  <a:lnTo>
                    <a:pt x="962" y="2549"/>
                  </a:lnTo>
                  <a:lnTo>
                    <a:pt x="967" y="2549"/>
                  </a:lnTo>
                  <a:lnTo>
                    <a:pt x="967" y="2544"/>
                  </a:lnTo>
                  <a:lnTo>
                    <a:pt x="971" y="2549"/>
                  </a:lnTo>
                  <a:lnTo>
                    <a:pt x="971" y="2555"/>
                  </a:lnTo>
                  <a:lnTo>
                    <a:pt x="975" y="2555"/>
                  </a:lnTo>
                  <a:lnTo>
                    <a:pt x="975" y="2538"/>
                  </a:lnTo>
                  <a:lnTo>
                    <a:pt x="980" y="2538"/>
                  </a:lnTo>
                  <a:lnTo>
                    <a:pt x="980" y="2527"/>
                  </a:lnTo>
                  <a:lnTo>
                    <a:pt x="984" y="2533"/>
                  </a:lnTo>
                  <a:lnTo>
                    <a:pt x="984" y="2522"/>
                  </a:lnTo>
                  <a:lnTo>
                    <a:pt x="989" y="2527"/>
                  </a:lnTo>
                  <a:lnTo>
                    <a:pt x="989" y="2544"/>
                  </a:lnTo>
                  <a:lnTo>
                    <a:pt x="993" y="2538"/>
                  </a:lnTo>
                  <a:lnTo>
                    <a:pt x="993" y="2500"/>
                  </a:lnTo>
                  <a:lnTo>
                    <a:pt x="998" y="2494"/>
                  </a:lnTo>
                  <a:lnTo>
                    <a:pt x="998" y="2500"/>
                  </a:lnTo>
                  <a:lnTo>
                    <a:pt x="1002" y="2500"/>
                  </a:lnTo>
                  <a:lnTo>
                    <a:pt x="1002" y="2516"/>
                  </a:lnTo>
                  <a:lnTo>
                    <a:pt x="1007" y="2511"/>
                  </a:lnTo>
                  <a:lnTo>
                    <a:pt x="1007" y="2488"/>
                  </a:lnTo>
                  <a:lnTo>
                    <a:pt x="1011" y="2494"/>
                  </a:lnTo>
                  <a:lnTo>
                    <a:pt x="1011" y="2355"/>
                  </a:lnTo>
                  <a:lnTo>
                    <a:pt x="1016" y="2317"/>
                  </a:lnTo>
                  <a:lnTo>
                    <a:pt x="1016" y="2217"/>
                  </a:lnTo>
                  <a:lnTo>
                    <a:pt x="1020" y="2344"/>
                  </a:lnTo>
                  <a:lnTo>
                    <a:pt x="1020" y="2461"/>
                  </a:lnTo>
                  <a:lnTo>
                    <a:pt x="1025" y="2461"/>
                  </a:lnTo>
                  <a:lnTo>
                    <a:pt x="1025" y="2433"/>
                  </a:lnTo>
                  <a:lnTo>
                    <a:pt x="1029" y="2450"/>
                  </a:lnTo>
                  <a:lnTo>
                    <a:pt x="1029" y="2483"/>
                  </a:lnTo>
                  <a:lnTo>
                    <a:pt x="1033" y="2477"/>
                  </a:lnTo>
                  <a:lnTo>
                    <a:pt x="1033" y="2450"/>
                  </a:lnTo>
                  <a:lnTo>
                    <a:pt x="1038" y="2433"/>
                  </a:lnTo>
                  <a:lnTo>
                    <a:pt x="1038" y="1630"/>
                  </a:lnTo>
                  <a:lnTo>
                    <a:pt x="1042" y="1447"/>
                  </a:lnTo>
                  <a:lnTo>
                    <a:pt x="1042" y="1873"/>
                  </a:lnTo>
                  <a:lnTo>
                    <a:pt x="1047" y="1951"/>
                  </a:lnTo>
                  <a:lnTo>
                    <a:pt x="1047" y="2389"/>
                  </a:lnTo>
                  <a:lnTo>
                    <a:pt x="1051" y="2411"/>
                  </a:lnTo>
                  <a:lnTo>
                    <a:pt x="1051" y="2488"/>
                  </a:lnTo>
                  <a:lnTo>
                    <a:pt x="1056" y="2477"/>
                  </a:lnTo>
                  <a:lnTo>
                    <a:pt x="1056" y="2494"/>
                  </a:lnTo>
                  <a:lnTo>
                    <a:pt x="1060" y="2494"/>
                  </a:lnTo>
                  <a:lnTo>
                    <a:pt x="1060" y="2511"/>
                  </a:lnTo>
                  <a:lnTo>
                    <a:pt x="1065" y="2511"/>
                  </a:lnTo>
                  <a:lnTo>
                    <a:pt x="1065" y="2527"/>
                  </a:lnTo>
                  <a:lnTo>
                    <a:pt x="1069" y="2527"/>
                  </a:lnTo>
                  <a:lnTo>
                    <a:pt x="1069" y="2533"/>
                  </a:lnTo>
                  <a:lnTo>
                    <a:pt x="1074" y="2527"/>
                  </a:lnTo>
                  <a:lnTo>
                    <a:pt x="1074" y="2522"/>
                  </a:lnTo>
                  <a:lnTo>
                    <a:pt x="1078" y="2527"/>
                  </a:lnTo>
                  <a:lnTo>
                    <a:pt x="1078" y="2516"/>
                  </a:lnTo>
                  <a:lnTo>
                    <a:pt x="1082" y="2522"/>
                  </a:lnTo>
                  <a:lnTo>
                    <a:pt x="1082" y="2483"/>
                  </a:lnTo>
                  <a:lnTo>
                    <a:pt x="1087" y="2477"/>
                  </a:lnTo>
                  <a:lnTo>
                    <a:pt x="1087" y="2389"/>
                  </a:lnTo>
                  <a:lnTo>
                    <a:pt x="1091" y="2344"/>
                  </a:lnTo>
                  <a:lnTo>
                    <a:pt x="1091" y="2106"/>
                  </a:lnTo>
                  <a:lnTo>
                    <a:pt x="1096" y="2189"/>
                  </a:lnTo>
                  <a:lnTo>
                    <a:pt x="1096" y="2428"/>
                  </a:lnTo>
                  <a:lnTo>
                    <a:pt x="1100" y="2428"/>
                  </a:lnTo>
                  <a:lnTo>
                    <a:pt x="1100" y="2461"/>
                  </a:lnTo>
                  <a:lnTo>
                    <a:pt x="1105" y="2466"/>
                  </a:lnTo>
                  <a:lnTo>
                    <a:pt x="1105" y="2500"/>
                  </a:lnTo>
                  <a:lnTo>
                    <a:pt x="1109" y="2500"/>
                  </a:lnTo>
                  <a:lnTo>
                    <a:pt x="1109" y="2544"/>
                  </a:lnTo>
                  <a:lnTo>
                    <a:pt x="1114" y="2549"/>
                  </a:lnTo>
                  <a:lnTo>
                    <a:pt x="1114" y="2538"/>
                  </a:lnTo>
                  <a:lnTo>
                    <a:pt x="1118" y="2538"/>
                  </a:lnTo>
                  <a:lnTo>
                    <a:pt x="1118" y="2527"/>
                  </a:lnTo>
                  <a:lnTo>
                    <a:pt x="1123" y="2527"/>
                  </a:lnTo>
                  <a:lnTo>
                    <a:pt x="1123" y="2544"/>
                  </a:lnTo>
                  <a:lnTo>
                    <a:pt x="1127" y="2533"/>
                  </a:lnTo>
                  <a:lnTo>
                    <a:pt x="1127" y="2549"/>
                  </a:lnTo>
                  <a:lnTo>
                    <a:pt x="1131" y="2555"/>
                  </a:lnTo>
                  <a:lnTo>
                    <a:pt x="1131" y="2549"/>
                  </a:lnTo>
                  <a:lnTo>
                    <a:pt x="1136" y="2549"/>
                  </a:lnTo>
                  <a:lnTo>
                    <a:pt x="1136" y="2544"/>
                  </a:lnTo>
                  <a:lnTo>
                    <a:pt x="1140" y="2544"/>
                  </a:lnTo>
                  <a:lnTo>
                    <a:pt x="1140" y="2527"/>
                  </a:lnTo>
                  <a:lnTo>
                    <a:pt x="1145" y="2527"/>
                  </a:lnTo>
                  <a:lnTo>
                    <a:pt x="1145" y="2538"/>
                  </a:lnTo>
                  <a:lnTo>
                    <a:pt x="1149" y="2538"/>
                  </a:lnTo>
                  <a:lnTo>
                    <a:pt x="1149" y="2544"/>
                  </a:lnTo>
                  <a:lnTo>
                    <a:pt x="1154" y="2538"/>
                  </a:lnTo>
                  <a:lnTo>
                    <a:pt x="1154" y="2549"/>
                  </a:lnTo>
                  <a:lnTo>
                    <a:pt x="1158" y="2555"/>
                  </a:lnTo>
                  <a:lnTo>
                    <a:pt x="1158" y="2527"/>
                  </a:lnTo>
                  <a:lnTo>
                    <a:pt x="1163" y="2522"/>
                  </a:lnTo>
                  <a:lnTo>
                    <a:pt x="1163" y="2538"/>
                  </a:lnTo>
                  <a:lnTo>
                    <a:pt x="1167" y="2544"/>
                  </a:lnTo>
                  <a:lnTo>
                    <a:pt x="1167" y="2522"/>
                  </a:lnTo>
                  <a:lnTo>
                    <a:pt x="1172" y="2511"/>
                  </a:lnTo>
                  <a:lnTo>
                    <a:pt x="1172" y="2538"/>
                  </a:lnTo>
                  <a:lnTo>
                    <a:pt x="1176" y="2544"/>
                  </a:lnTo>
                  <a:lnTo>
                    <a:pt x="1176" y="2538"/>
                  </a:lnTo>
                  <a:lnTo>
                    <a:pt x="1180" y="2538"/>
                  </a:lnTo>
                  <a:lnTo>
                    <a:pt x="1180" y="2533"/>
                  </a:lnTo>
                  <a:lnTo>
                    <a:pt x="1185" y="2533"/>
                  </a:lnTo>
                  <a:lnTo>
                    <a:pt x="1185" y="2549"/>
                  </a:lnTo>
                  <a:lnTo>
                    <a:pt x="1189" y="2538"/>
                  </a:lnTo>
                  <a:lnTo>
                    <a:pt x="1189" y="2544"/>
                  </a:lnTo>
                  <a:lnTo>
                    <a:pt x="1194" y="2538"/>
                  </a:lnTo>
                  <a:lnTo>
                    <a:pt x="1194" y="2544"/>
                  </a:lnTo>
                  <a:lnTo>
                    <a:pt x="1198" y="2544"/>
                  </a:lnTo>
                  <a:lnTo>
                    <a:pt x="1198" y="2538"/>
                  </a:lnTo>
                  <a:lnTo>
                    <a:pt x="1203" y="2538"/>
                  </a:lnTo>
                  <a:lnTo>
                    <a:pt x="1203" y="2549"/>
                  </a:lnTo>
                  <a:lnTo>
                    <a:pt x="1207" y="2549"/>
                  </a:lnTo>
                  <a:lnTo>
                    <a:pt x="1207" y="2533"/>
                  </a:lnTo>
                  <a:lnTo>
                    <a:pt x="1212" y="2533"/>
                  </a:lnTo>
                  <a:lnTo>
                    <a:pt x="1212" y="2555"/>
                  </a:lnTo>
                  <a:lnTo>
                    <a:pt x="1216" y="2549"/>
                  </a:lnTo>
                  <a:lnTo>
                    <a:pt x="1216" y="2533"/>
                  </a:lnTo>
                  <a:lnTo>
                    <a:pt x="1221" y="2538"/>
                  </a:lnTo>
                  <a:lnTo>
                    <a:pt x="1221" y="2555"/>
                  </a:lnTo>
                  <a:lnTo>
                    <a:pt x="1225" y="2555"/>
                  </a:lnTo>
                  <a:lnTo>
                    <a:pt x="1225" y="2538"/>
                  </a:lnTo>
                  <a:lnTo>
                    <a:pt x="1229" y="2538"/>
                  </a:lnTo>
                  <a:lnTo>
                    <a:pt x="1229" y="2544"/>
                  </a:lnTo>
                  <a:lnTo>
                    <a:pt x="1234" y="2544"/>
                  </a:lnTo>
                  <a:lnTo>
                    <a:pt x="1234" y="2533"/>
                  </a:lnTo>
                  <a:lnTo>
                    <a:pt x="1238" y="2522"/>
                  </a:lnTo>
                  <a:lnTo>
                    <a:pt x="1238" y="2533"/>
                  </a:lnTo>
                  <a:lnTo>
                    <a:pt x="1243" y="2538"/>
                  </a:lnTo>
                  <a:lnTo>
                    <a:pt x="1243" y="2538"/>
                  </a:lnTo>
                  <a:lnTo>
                    <a:pt x="1247" y="2538"/>
                  </a:lnTo>
                  <a:lnTo>
                    <a:pt x="1247" y="2533"/>
                  </a:lnTo>
                  <a:lnTo>
                    <a:pt x="1252" y="2533"/>
                  </a:lnTo>
                  <a:lnTo>
                    <a:pt x="1252" y="2516"/>
                  </a:lnTo>
                  <a:lnTo>
                    <a:pt x="1256" y="2511"/>
                  </a:lnTo>
                  <a:lnTo>
                    <a:pt x="1256" y="2411"/>
                  </a:lnTo>
                  <a:lnTo>
                    <a:pt x="1261" y="2416"/>
                  </a:lnTo>
                  <a:lnTo>
                    <a:pt x="1261" y="2488"/>
                  </a:lnTo>
                  <a:lnTo>
                    <a:pt x="1265" y="2488"/>
                  </a:lnTo>
                  <a:lnTo>
                    <a:pt x="1265" y="2444"/>
                  </a:lnTo>
                  <a:lnTo>
                    <a:pt x="1270" y="2439"/>
                  </a:lnTo>
                  <a:lnTo>
                    <a:pt x="1270" y="2428"/>
                  </a:lnTo>
                  <a:lnTo>
                    <a:pt x="1274" y="2428"/>
                  </a:lnTo>
                  <a:lnTo>
                    <a:pt x="1274" y="2455"/>
                  </a:lnTo>
                  <a:lnTo>
                    <a:pt x="1278" y="2450"/>
                  </a:lnTo>
                  <a:lnTo>
                    <a:pt x="1278" y="2355"/>
                  </a:lnTo>
                  <a:lnTo>
                    <a:pt x="1283" y="2361"/>
                  </a:lnTo>
                  <a:lnTo>
                    <a:pt x="1283" y="2428"/>
                  </a:lnTo>
                  <a:lnTo>
                    <a:pt x="1287" y="2433"/>
                  </a:lnTo>
                  <a:lnTo>
                    <a:pt x="1287" y="2466"/>
                  </a:lnTo>
                  <a:lnTo>
                    <a:pt x="1292" y="2483"/>
                  </a:lnTo>
                  <a:lnTo>
                    <a:pt x="1292" y="2455"/>
                  </a:lnTo>
                  <a:lnTo>
                    <a:pt x="1296" y="2444"/>
                  </a:lnTo>
                  <a:lnTo>
                    <a:pt x="1296" y="2405"/>
                  </a:lnTo>
                  <a:lnTo>
                    <a:pt x="1301" y="2411"/>
                  </a:lnTo>
                  <a:lnTo>
                    <a:pt x="1301" y="2428"/>
                  </a:lnTo>
                  <a:lnTo>
                    <a:pt x="1305" y="2422"/>
                  </a:lnTo>
                  <a:lnTo>
                    <a:pt x="1305" y="2167"/>
                  </a:lnTo>
                  <a:lnTo>
                    <a:pt x="1310" y="2045"/>
                  </a:lnTo>
                  <a:lnTo>
                    <a:pt x="1310" y="555"/>
                  </a:lnTo>
                  <a:lnTo>
                    <a:pt x="1314" y="560"/>
                  </a:lnTo>
                  <a:lnTo>
                    <a:pt x="1314" y="1635"/>
                  </a:lnTo>
                  <a:lnTo>
                    <a:pt x="1319" y="1751"/>
                  </a:lnTo>
                  <a:lnTo>
                    <a:pt x="1319" y="2328"/>
                  </a:lnTo>
                  <a:lnTo>
                    <a:pt x="1323" y="2350"/>
                  </a:lnTo>
                  <a:lnTo>
                    <a:pt x="1323" y="2428"/>
                  </a:lnTo>
                  <a:lnTo>
                    <a:pt x="1327" y="2428"/>
                  </a:lnTo>
                  <a:lnTo>
                    <a:pt x="1327" y="2450"/>
                  </a:lnTo>
                  <a:lnTo>
                    <a:pt x="1332" y="2455"/>
                  </a:lnTo>
                  <a:lnTo>
                    <a:pt x="1332" y="2472"/>
                  </a:lnTo>
                  <a:lnTo>
                    <a:pt x="1336" y="2466"/>
                  </a:lnTo>
                  <a:lnTo>
                    <a:pt x="1336" y="2405"/>
                  </a:lnTo>
                  <a:lnTo>
                    <a:pt x="1341" y="2405"/>
                  </a:lnTo>
                  <a:lnTo>
                    <a:pt x="1341" y="2461"/>
                  </a:lnTo>
                  <a:lnTo>
                    <a:pt x="1345" y="2461"/>
                  </a:lnTo>
                  <a:lnTo>
                    <a:pt x="1345" y="2505"/>
                  </a:lnTo>
                  <a:lnTo>
                    <a:pt x="1350" y="2511"/>
                  </a:lnTo>
                  <a:lnTo>
                    <a:pt x="1350" y="2494"/>
                  </a:lnTo>
                  <a:lnTo>
                    <a:pt x="1354" y="2505"/>
                  </a:lnTo>
                  <a:lnTo>
                    <a:pt x="1354" y="2527"/>
                  </a:lnTo>
                  <a:lnTo>
                    <a:pt x="1359" y="2527"/>
                  </a:lnTo>
                  <a:lnTo>
                    <a:pt x="1359" y="2533"/>
                  </a:lnTo>
                  <a:lnTo>
                    <a:pt x="1363" y="2527"/>
                  </a:lnTo>
                  <a:lnTo>
                    <a:pt x="1363" y="2533"/>
                  </a:lnTo>
                  <a:lnTo>
                    <a:pt x="1368" y="2527"/>
                  </a:lnTo>
                  <a:lnTo>
                    <a:pt x="1368" y="2488"/>
                  </a:lnTo>
                  <a:lnTo>
                    <a:pt x="1372" y="2488"/>
                  </a:lnTo>
                  <a:lnTo>
                    <a:pt x="1372" y="2516"/>
                  </a:lnTo>
                  <a:lnTo>
                    <a:pt x="1376" y="2516"/>
                  </a:lnTo>
                  <a:lnTo>
                    <a:pt x="1376" y="2533"/>
                  </a:lnTo>
                  <a:lnTo>
                    <a:pt x="1381" y="2527"/>
                  </a:lnTo>
                  <a:lnTo>
                    <a:pt x="1381" y="2505"/>
                  </a:lnTo>
                  <a:lnTo>
                    <a:pt x="1385" y="2505"/>
                  </a:lnTo>
                  <a:lnTo>
                    <a:pt x="1385" y="2494"/>
                  </a:lnTo>
                  <a:lnTo>
                    <a:pt x="1390" y="2500"/>
                  </a:lnTo>
                  <a:lnTo>
                    <a:pt x="1390" y="2538"/>
                  </a:lnTo>
                  <a:lnTo>
                    <a:pt x="1394" y="2538"/>
                  </a:lnTo>
                  <a:lnTo>
                    <a:pt x="1394" y="2533"/>
                  </a:lnTo>
                  <a:lnTo>
                    <a:pt x="1399" y="2533"/>
                  </a:lnTo>
                  <a:lnTo>
                    <a:pt x="1399" y="2555"/>
                  </a:lnTo>
                  <a:lnTo>
                    <a:pt x="1403" y="2555"/>
                  </a:lnTo>
                  <a:lnTo>
                    <a:pt x="1403" y="2549"/>
                  </a:lnTo>
                  <a:lnTo>
                    <a:pt x="1408" y="2549"/>
                  </a:lnTo>
                  <a:lnTo>
                    <a:pt x="1408" y="2538"/>
                  </a:lnTo>
                  <a:lnTo>
                    <a:pt x="1412" y="2555"/>
                  </a:lnTo>
                  <a:lnTo>
                    <a:pt x="1412" y="2538"/>
                  </a:lnTo>
                  <a:lnTo>
                    <a:pt x="1417" y="2538"/>
                  </a:lnTo>
                  <a:lnTo>
                    <a:pt x="1417" y="2544"/>
                  </a:lnTo>
                  <a:lnTo>
                    <a:pt x="1421" y="2549"/>
                  </a:lnTo>
                  <a:lnTo>
                    <a:pt x="1421" y="2549"/>
                  </a:lnTo>
                  <a:lnTo>
                    <a:pt x="1426" y="2549"/>
                  </a:lnTo>
                  <a:lnTo>
                    <a:pt x="1426" y="2544"/>
                  </a:lnTo>
                  <a:lnTo>
                    <a:pt x="1430" y="2549"/>
                  </a:lnTo>
                  <a:lnTo>
                    <a:pt x="1430" y="2544"/>
                  </a:lnTo>
                  <a:lnTo>
                    <a:pt x="1434" y="2555"/>
                  </a:lnTo>
                  <a:lnTo>
                    <a:pt x="1434" y="2544"/>
                  </a:lnTo>
                  <a:lnTo>
                    <a:pt x="1439" y="2544"/>
                  </a:lnTo>
                  <a:lnTo>
                    <a:pt x="1439" y="2516"/>
                  </a:lnTo>
                  <a:lnTo>
                    <a:pt x="1443" y="2511"/>
                  </a:lnTo>
                  <a:lnTo>
                    <a:pt x="1443" y="2527"/>
                  </a:lnTo>
                  <a:lnTo>
                    <a:pt x="1448" y="2527"/>
                  </a:lnTo>
                  <a:lnTo>
                    <a:pt x="1448" y="2538"/>
                  </a:lnTo>
                  <a:lnTo>
                    <a:pt x="1452" y="2533"/>
                  </a:lnTo>
                  <a:lnTo>
                    <a:pt x="1452" y="2538"/>
                  </a:lnTo>
                  <a:lnTo>
                    <a:pt x="1457" y="2538"/>
                  </a:lnTo>
                  <a:lnTo>
                    <a:pt x="1457" y="2538"/>
                  </a:lnTo>
                  <a:lnTo>
                    <a:pt x="1461" y="2527"/>
                  </a:lnTo>
                  <a:lnTo>
                    <a:pt x="1461" y="2549"/>
                  </a:lnTo>
                  <a:lnTo>
                    <a:pt x="1466" y="2555"/>
                  </a:lnTo>
                  <a:lnTo>
                    <a:pt x="1466" y="2549"/>
                  </a:lnTo>
                  <a:lnTo>
                    <a:pt x="1470" y="2549"/>
                  </a:lnTo>
                  <a:lnTo>
                    <a:pt x="1470" y="2533"/>
                  </a:lnTo>
                  <a:lnTo>
                    <a:pt x="1475" y="2527"/>
                  </a:lnTo>
                  <a:lnTo>
                    <a:pt x="1475" y="2544"/>
                  </a:lnTo>
                  <a:lnTo>
                    <a:pt x="1479" y="2549"/>
                  </a:lnTo>
                  <a:lnTo>
                    <a:pt x="1479" y="2544"/>
                  </a:lnTo>
                  <a:lnTo>
                    <a:pt x="1483" y="2549"/>
                  </a:lnTo>
                  <a:lnTo>
                    <a:pt x="1483" y="2555"/>
                  </a:lnTo>
                  <a:lnTo>
                    <a:pt x="1488" y="2555"/>
                  </a:lnTo>
                  <a:lnTo>
                    <a:pt x="1488" y="2549"/>
                  </a:lnTo>
                  <a:lnTo>
                    <a:pt x="1492" y="2549"/>
                  </a:lnTo>
                  <a:lnTo>
                    <a:pt x="1492" y="2538"/>
                  </a:lnTo>
                  <a:lnTo>
                    <a:pt x="1497" y="2538"/>
                  </a:lnTo>
                  <a:lnTo>
                    <a:pt x="1497" y="2538"/>
                  </a:lnTo>
                  <a:lnTo>
                    <a:pt x="1501" y="2538"/>
                  </a:lnTo>
                  <a:lnTo>
                    <a:pt x="1501" y="2527"/>
                  </a:lnTo>
                  <a:lnTo>
                    <a:pt x="1506" y="2522"/>
                  </a:lnTo>
                  <a:lnTo>
                    <a:pt x="1506" y="2527"/>
                  </a:lnTo>
                  <a:lnTo>
                    <a:pt x="1510" y="2527"/>
                  </a:lnTo>
                  <a:lnTo>
                    <a:pt x="1510" y="2394"/>
                  </a:lnTo>
                  <a:lnTo>
                    <a:pt x="1515" y="2378"/>
                  </a:lnTo>
                  <a:lnTo>
                    <a:pt x="1515" y="2439"/>
                  </a:lnTo>
                  <a:lnTo>
                    <a:pt x="1519" y="2433"/>
                  </a:lnTo>
                  <a:lnTo>
                    <a:pt x="1519" y="2461"/>
                  </a:lnTo>
                  <a:lnTo>
                    <a:pt x="1524" y="2472"/>
                  </a:lnTo>
                  <a:lnTo>
                    <a:pt x="1524" y="2505"/>
                  </a:lnTo>
                  <a:lnTo>
                    <a:pt x="1528" y="2505"/>
                  </a:lnTo>
                  <a:lnTo>
                    <a:pt x="1528" y="2477"/>
                  </a:lnTo>
                  <a:lnTo>
                    <a:pt x="1532" y="2461"/>
                  </a:lnTo>
                  <a:lnTo>
                    <a:pt x="1532" y="2511"/>
                  </a:lnTo>
                  <a:lnTo>
                    <a:pt x="1537" y="2516"/>
                  </a:lnTo>
                  <a:lnTo>
                    <a:pt x="1537" y="2538"/>
                  </a:lnTo>
                  <a:lnTo>
                    <a:pt x="1541" y="2533"/>
                  </a:lnTo>
                  <a:lnTo>
                    <a:pt x="1541" y="2538"/>
                  </a:lnTo>
                  <a:lnTo>
                    <a:pt x="1546" y="2538"/>
                  </a:lnTo>
                  <a:lnTo>
                    <a:pt x="1546" y="2555"/>
                  </a:lnTo>
                  <a:lnTo>
                    <a:pt x="1550" y="2533"/>
                  </a:lnTo>
                  <a:lnTo>
                    <a:pt x="1550" y="2544"/>
                  </a:lnTo>
                  <a:lnTo>
                    <a:pt x="1555" y="2544"/>
                  </a:lnTo>
                  <a:lnTo>
                    <a:pt x="1555" y="2538"/>
                  </a:lnTo>
                  <a:lnTo>
                    <a:pt x="1559" y="2544"/>
                  </a:lnTo>
                  <a:lnTo>
                    <a:pt x="1559" y="2544"/>
                  </a:lnTo>
                  <a:lnTo>
                    <a:pt x="1564" y="2544"/>
                  </a:lnTo>
                  <a:lnTo>
                    <a:pt x="1564" y="2544"/>
                  </a:lnTo>
                  <a:lnTo>
                    <a:pt x="1568" y="2544"/>
                  </a:lnTo>
                  <a:lnTo>
                    <a:pt x="1568" y="2544"/>
                  </a:lnTo>
                  <a:lnTo>
                    <a:pt x="1573" y="2544"/>
                  </a:lnTo>
                  <a:lnTo>
                    <a:pt x="1573" y="2549"/>
                  </a:lnTo>
                  <a:lnTo>
                    <a:pt x="1577" y="2544"/>
                  </a:lnTo>
                  <a:lnTo>
                    <a:pt x="1577" y="2549"/>
                  </a:lnTo>
                  <a:lnTo>
                    <a:pt x="1581" y="2549"/>
                  </a:lnTo>
                  <a:lnTo>
                    <a:pt x="1581" y="2538"/>
                  </a:lnTo>
                  <a:lnTo>
                    <a:pt x="1586" y="2544"/>
                  </a:lnTo>
                  <a:lnTo>
                    <a:pt x="1586" y="2555"/>
                  </a:lnTo>
                  <a:lnTo>
                    <a:pt x="1590" y="2555"/>
                  </a:lnTo>
                  <a:lnTo>
                    <a:pt x="1590" y="2549"/>
                  </a:lnTo>
                  <a:lnTo>
                    <a:pt x="1595" y="2555"/>
                  </a:lnTo>
                  <a:lnTo>
                    <a:pt x="1595" y="2549"/>
                  </a:lnTo>
                  <a:lnTo>
                    <a:pt x="1599" y="2549"/>
                  </a:lnTo>
                  <a:lnTo>
                    <a:pt x="1599" y="2544"/>
                  </a:lnTo>
                  <a:lnTo>
                    <a:pt x="1604" y="2538"/>
                  </a:lnTo>
                  <a:lnTo>
                    <a:pt x="1604" y="2549"/>
                  </a:lnTo>
                  <a:lnTo>
                    <a:pt x="1608" y="2549"/>
                  </a:lnTo>
                  <a:lnTo>
                    <a:pt x="1608" y="2549"/>
                  </a:lnTo>
                  <a:lnTo>
                    <a:pt x="1613" y="2549"/>
                  </a:lnTo>
                  <a:lnTo>
                    <a:pt x="1613" y="2544"/>
                  </a:lnTo>
                  <a:lnTo>
                    <a:pt x="1617" y="2533"/>
                  </a:lnTo>
                  <a:lnTo>
                    <a:pt x="1617" y="2544"/>
                  </a:lnTo>
                  <a:lnTo>
                    <a:pt x="1622" y="2544"/>
                  </a:lnTo>
                  <a:lnTo>
                    <a:pt x="1622" y="2533"/>
                  </a:lnTo>
                  <a:lnTo>
                    <a:pt x="1626" y="2533"/>
                  </a:lnTo>
                  <a:lnTo>
                    <a:pt x="1626" y="2544"/>
                  </a:lnTo>
                  <a:lnTo>
                    <a:pt x="1630" y="2538"/>
                  </a:lnTo>
                  <a:lnTo>
                    <a:pt x="1630" y="2527"/>
                  </a:lnTo>
                  <a:lnTo>
                    <a:pt x="1635" y="2527"/>
                  </a:lnTo>
                  <a:lnTo>
                    <a:pt x="1635" y="2477"/>
                  </a:lnTo>
                  <a:lnTo>
                    <a:pt x="1639" y="2461"/>
                  </a:lnTo>
                  <a:lnTo>
                    <a:pt x="1639" y="2494"/>
                  </a:lnTo>
                  <a:lnTo>
                    <a:pt x="1644" y="2500"/>
                  </a:lnTo>
                  <a:lnTo>
                    <a:pt x="1644" y="2527"/>
                  </a:lnTo>
                  <a:lnTo>
                    <a:pt x="1648" y="2527"/>
                  </a:lnTo>
                  <a:lnTo>
                    <a:pt x="1648" y="2538"/>
                  </a:lnTo>
                  <a:lnTo>
                    <a:pt x="1653" y="2538"/>
                  </a:lnTo>
                  <a:lnTo>
                    <a:pt x="1653" y="2544"/>
                  </a:lnTo>
                  <a:lnTo>
                    <a:pt x="1657" y="2549"/>
                  </a:lnTo>
                  <a:lnTo>
                    <a:pt x="1657" y="2538"/>
                  </a:lnTo>
                  <a:lnTo>
                    <a:pt x="1662" y="2538"/>
                  </a:lnTo>
                  <a:lnTo>
                    <a:pt x="1662" y="2549"/>
                  </a:lnTo>
                  <a:lnTo>
                    <a:pt x="1666" y="2544"/>
                  </a:lnTo>
                  <a:lnTo>
                    <a:pt x="1666" y="2533"/>
                  </a:lnTo>
                  <a:lnTo>
                    <a:pt x="1671" y="2533"/>
                  </a:lnTo>
                  <a:lnTo>
                    <a:pt x="1671" y="2538"/>
                  </a:lnTo>
                  <a:lnTo>
                    <a:pt x="1675" y="2538"/>
                  </a:lnTo>
                  <a:lnTo>
                    <a:pt x="1675" y="2544"/>
                  </a:lnTo>
                  <a:lnTo>
                    <a:pt x="1679" y="2544"/>
                  </a:lnTo>
                  <a:lnTo>
                    <a:pt x="1679" y="2538"/>
                  </a:lnTo>
                  <a:lnTo>
                    <a:pt x="1684" y="2533"/>
                  </a:lnTo>
                  <a:lnTo>
                    <a:pt x="1684" y="2544"/>
                  </a:lnTo>
                  <a:lnTo>
                    <a:pt x="1688" y="2538"/>
                  </a:lnTo>
                  <a:lnTo>
                    <a:pt x="1688" y="2549"/>
                  </a:lnTo>
                  <a:lnTo>
                    <a:pt x="1693" y="2549"/>
                  </a:lnTo>
                  <a:lnTo>
                    <a:pt x="1693" y="2538"/>
                  </a:lnTo>
                  <a:lnTo>
                    <a:pt x="1697" y="2538"/>
                  </a:lnTo>
                  <a:lnTo>
                    <a:pt x="1697" y="2549"/>
                  </a:lnTo>
                  <a:lnTo>
                    <a:pt x="1702" y="2544"/>
                  </a:lnTo>
                  <a:lnTo>
                    <a:pt x="1702" y="2549"/>
                  </a:lnTo>
                  <a:lnTo>
                    <a:pt x="1706" y="2544"/>
                  </a:lnTo>
                  <a:lnTo>
                    <a:pt x="1706" y="2538"/>
                  </a:lnTo>
                  <a:lnTo>
                    <a:pt x="1711" y="2544"/>
                  </a:lnTo>
                  <a:lnTo>
                    <a:pt x="1711" y="2549"/>
                  </a:lnTo>
                  <a:lnTo>
                    <a:pt x="1715" y="2549"/>
                  </a:lnTo>
                  <a:lnTo>
                    <a:pt x="1715" y="2544"/>
                  </a:lnTo>
                  <a:lnTo>
                    <a:pt x="1720" y="2549"/>
                  </a:lnTo>
                  <a:lnTo>
                    <a:pt x="1720" y="2544"/>
                  </a:lnTo>
                  <a:lnTo>
                    <a:pt x="1724" y="2549"/>
                  </a:lnTo>
                  <a:lnTo>
                    <a:pt x="1724" y="2544"/>
                  </a:lnTo>
                  <a:lnTo>
                    <a:pt x="1728" y="2538"/>
                  </a:lnTo>
                  <a:lnTo>
                    <a:pt x="1728" y="2549"/>
                  </a:lnTo>
                  <a:lnTo>
                    <a:pt x="1733" y="2549"/>
                  </a:lnTo>
                  <a:lnTo>
                    <a:pt x="1733" y="2549"/>
                  </a:lnTo>
                  <a:lnTo>
                    <a:pt x="1737" y="2555"/>
                  </a:lnTo>
                  <a:lnTo>
                    <a:pt x="1737" y="2549"/>
                  </a:lnTo>
                  <a:lnTo>
                    <a:pt x="1742" y="2549"/>
                  </a:lnTo>
                  <a:lnTo>
                    <a:pt x="1742" y="2544"/>
                  </a:lnTo>
                  <a:lnTo>
                    <a:pt x="1746" y="2544"/>
                  </a:lnTo>
                  <a:lnTo>
                    <a:pt x="1746" y="2549"/>
                  </a:lnTo>
                  <a:lnTo>
                    <a:pt x="1751" y="2544"/>
                  </a:lnTo>
                  <a:lnTo>
                    <a:pt x="1751" y="2549"/>
                  </a:lnTo>
                  <a:lnTo>
                    <a:pt x="1755" y="2549"/>
                  </a:lnTo>
                  <a:lnTo>
                    <a:pt x="1755" y="2555"/>
                  </a:lnTo>
                  <a:lnTo>
                    <a:pt x="1760" y="2549"/>
                  </a:lnTo>
                  <a:lnTo>
                    <a:pt x="1760" y="2549"/>
                  </a:lnTo>
                  <a:lnTo>
                    <a:pt x="1764" y="2549"/>
                  </a:lnTo>
                  <a:lnTo>
                    <a:pt x="1764" y="2544"/>
                  </a:lnTo>
                  <a:lnTo>
                    <a:pt x="1769" y="2549"/>
                  </a:lnTo>
                  <a:lnTo>
                    <a:pt x="1769" y="2544"/>
                  </a:lnTo>
                  <a:lnTo>
                    <a:pt x="1773" y="2544"/>
                  </a:lnTo>
                  <a:lnTo>
                    <a:pt x="1773" y="2533"/>
                  </a:lnTo>
                  <a:lnTo>
                    <a:pt x="1777" y="2533"/>
                  </a:lnTo>
                  <a:lnTo>
                    <a:pt x="1777" y="2544"/>
                  </a:lnTo>
                  <a:lnTo>
                    <a:pt x="1782" y="2549"/>
                  </a:lnTo>
                  <a:lnTo>
                    <a:pt x="1782" y="2544"/>
                  </a:lnTo>
                  <a:lnTo>
                    <a:pt x="1786" y="2549"/>
                  </a:lnTo>
                  <a:lnTo>
                    <a:pt x="1786" y="2533"/>
                  </a:lnTo>
                  <a:lnTo>
                    <a:pt x="1791" y="2538"/>
                  </a:lnTo>
                  <a:lnTo>
                    <a:pt x="1791" y="2549"/>
                  </a:lnTo>
                  <a:lnTo>
                    <a:pt x="1795" y="2549"/>
                  </a:lnTo>
                  <a:lnTo>
                    <a:pt x="1795" y="2555"/>
                  </a:lnTo>
                  <a:lnTo>
                    <a:pt x="1800" y="2549"/>
                  </a:lnTo>
                  <a:lnTo>
                    <a:pt x="1800" y="2544"/>
                  </a:lnTo>
                  <a:lnTo>
                    <a:pt x="1804" y="2544"/>
                  </a:lnTo>
                  <a:lnTo>
                    <a:pt x="1804" y="2549"/>
                  </a:lnTo>
                  <a:lnTo>
                    <a:pt x="1809" y="2549"/>
                  </a:lnTo>
                  <a:lnTo>
                    <a:pt x="1809" y="2549"/>
                  </a:lnTo>
                  <a:lnTo>
                    <a:pt x="1813" y="2549"/>
                  </a:lnTo>
                  <a:lnTo>
                    <a:pt x="1813" y="2555"/>
                  </a:lnTo>
                  <a:lnTo>
                    <a:pt x="1818" y="2549"/>
                  </a:lnTo>
                  <a:lnTo>
                    <a:pt x="1818" y="2555"/>
                  </a:lnTo>
                  <a:lnTo>
                    <a:pt x="1822" y="2549"/>
                  </a:lnTo>
                  <a:lnTo>
                    <a:pt x="1822" y="2544"/>
                  </a:lnTo>
                  <a:lnTo>
                    <a:pt x="1827" y="2544"/>
                  </a:lnTo>
                  <a:lnTo>
                    <a:pt x="1827" y="2544"/>
                  </a:lnTo>
                  <a:lnTo>
                    <a:pt x="1831" y="2544"/>
                  </a:lnTo>
                  <a:lnTo>
                    <a:pt x="1831" y="2549"/>
                  </a:lnTo>
                  <a:lnTo>
                    <a:pt x="1835" y="2555"/>
                  </a:lnTo>
                  <a:lnTo>
                    <a:pt x="1835" y="2549"/>
                  </a:lnTo>
                  <a:lnTo>
                    <a:pt x="1840" y="2549"/>
                  </a:lnTo>
                  <a:lnTo>
                    <a:pt x="1840" y="2549"/>
                  </a:lnTo>
                  <a:lnTo>
                    <a:pt x="1844" y="2549"/>
                  </a:lnTo>
                  <a:lnTo>
                    <a:pt x="1844" y="2555"/>
                  </a:lnTo>
                  <a:lnTo>
                    <a:pt x="1849" y="2549"/>
                  </a:lnTo>
                  <a:lnTo>
                    <a:pt x="1849" y="2544"/>
                  </a:lnTo>
                  <a:lnTo>
                    <a:pt x="1853" y="2544"/>
                  </a:lnTo>
                  <a:lnTo>
                    <a:pt x="1853" y="2549"/>
                  </a:lnTo>
                  <a:lnTo>
                    <a:pt x="1858" y="2549"/>
                  </a:lnTo>
                  <a:lnTo>
                    <a:pt x="1858" y="2549"/>
                  </a:lnTo>
                  <a:lnTo>
                    <a:pt x="1862" y="2544"/>
                  </a:lnTo>
                  <a:lnTo>
                    <a:pt x="1862" y="2549"/>
                  </a:lnTo>
                  <a:lnTo>
                    <a:pt x="1867" y="2549"/>
                  </a:lnTo>
                  <a:lnTo>
                    <a:pt x="1867" y="2544"/>
                  </a:lnTo>
                  <a:lnTo>
                    <a:pt x="1871" y="2544"/>
                  </a:lnTo>
                  <a:lnTo>
                    <a:pt x="1871" y="2544"/>
                  </a:lnTo>
                  <a:lnTo>
                    <a:pt x="1876" y="2544"/>
                  </a:lnTo>
                  <a:lnTo>
                    <a:pt x="1876" y="2544"/>
                  </a:lnTo>
                  <a:lnTo>
                    <a:pt x="1880" y="2544"/>
                  </a:lnTo>
                  <a:lnTo>
                    <a:pt x="1880" y="2549"/>
                  </a:lnTo>
                  <a:lnTo>
                    <a:pt x="1884" y="2549"/>
                  </a:lnTo>
                  <a:lnTo>
                    <a:pt x="1884" y="2544"/>
                  </a:lnTo>
                  <a:lnTo>
                    <a:pt x="1889" y="2538"/>
                  </a:lnTo>
                  <a:lnTo>
                    <a:pt x="1889" y="2544"/>
                  </a:lnTo>
                  <a:lnTo>
                    <a:pt x="1893" y="2549"/>
                  </a:lnTo>
                  <a:lnTo>
                    <a:pt x="1893" y="2533"/>
                  </a:lnTo>
                  <a:lnTo>
                    <a:pt x="1898" y="2533"/>
                  </a:lnTo>
                  <a:lnTo>
                    <a:pt x="1898" y="2544"/>
                  </a:lnTo>
                  <a:lnTo>
                    <a:pt x="1902" y="2538"/>
                  </a:lnTo>
                  <a:lnTo>
                    <a:pt x="1902" y="2544"/>
                  </a:lnTo>
                  <a:lnTo>
                    <a:pt x="1907" y="2544"/>
                  </a:lnTo>
                  <a:lnTo>
                    <a:pt x="1907" y="2538"/>
                  </a:lnTo>
                  <a:lnTo>
                    <a:pt x="1911" y="2544"/>
                  </a:lnTo>
                  <a:lnTo>
                    <a:pt x="1911" y="2549"/>
                  </a:lnTo>
                  <a:lnTo>
                    <a:pt x="1916" y="2538"/>
                  </a:lnTo>
                  <a:lnTo>
                    <a:pt x="1916" y="2549"/>
                  </a:lnTo>
                  <a:lnTo>
                    <a:pt x="1920" y="2549"/>
                  </a:lnTo>
                  <a:lnTo>
                    <a:pt x="1920" y="2555"/>
                  </a:lnTo>
                  <a:lnTo>
                    <a:pt x="1925" y="2549"/>
                  </a:lnTo>
                  <a:lnTo>
                    <a:pt x="1925" y="2544"/>
                  </a:lnTo>
                  <a:lnTo>
                    <a:pt x="1929" y="2544"/>
                  </a:lnTo>
                  <a:lnTo>
                    <a:pt x="1929" y="2555"/>
                  </a:lnTo>
                  <a:lnTo>
                    <a:pt x="1933" y="2549"/>
                  </a:lnTo>
                  <a:lnTo>
                    <a:pt x="1933" y="2549"/>
                  </a:lnTo>
                  <a:lnTo>
                    <a:pt x="1938" y="2549"/>
                  </a:lnTo>
                  <a:lnTo>
                    <a:pt x="1938" y="2538"/>
                  </a:lnTo>
                  <a:lnTo>
                    <a:pt x="1942" y="2544"/>
                  </a:lnTo>
                  <a:lnTo>
                    <a:pt x="1942" y="2549"/>
                  </a:lnTo>
                  <a:lnTo>
                    <a:pt x="1947" y="2549"/>
                  </a:lnTo>
                  <a:lnTo>
                    <a:pt x="1947" y="2538"/>
                  </a:lnTo>
                  <a:lnTo>
                    <a:pt x="1951" y="2538"/>
                  </a:lnTo>
                  <a:lnTo>
                    <a:pt x="1951" y="2549"/>
                  </a:lnTo>
                  <a:lnTo>
                    <a:pt x="1956" y="2549"/>
                  </a:lnTo>
                  <a:lnTo>
                    <a:pt x="1956" y="2544"/>
                  </a:lnTo>
                  <a:lnTo>
                    <a:pt x="1960" y="2544"/>
                  </a:lnTo>
                  <a:lnTo>
                    <a:pt x="1960" y="2549"/>
                  </a:lnTo>
                  <a:lnTo>
                    <a:pt x="1965" y="2549"/>
                  </a:lnTo>
                  <a:lnTo>
                    <a:pt x="1965" y="2549"/>
                  </a:lnTo>
                  <a:lnTo>
                    <a:pt x="1969" y="2549"/>
                  </a:lnTo>
                  <a:lnTo>
                    <a:pt x="1969" y="2549"/>
                  </a:lnTo>
                  <a:lnTo>
                    <a:pt x="1974" y="2544"/>
                  </a:lnTo>
                  <a:lnTo>
                    <a:pt x="1974" y="2538"/>
                  </a:lnTo>
                  <a:lnTo>
                    <a:pt x="1978" y="2538"/>
                  </a:lnTo>
                  <a:lnTo>
                    <a:pt x="1978" y="2549"/>
                  </a:lnTo>
                  <a:lnTo>
                    <a:pt x="1982" y="2549"/>
                  </a:lnTo>
                  <a:lnTo>
                    <a:pt x="1982" y="2538"/>
                  </a:lnTo>
                  <a:lnTo>
                    <a:pt x="1987" y="2533"/>
                  </a:lnTo>
                  <a:lnTo>
                    <a:pt x="1987" y="2538"/>
                  </a:lnTo>
                  <a:lnTo>
                    <a:pt x="1991" y="2544"/>
                  </a:lnTo>
                  <a:lnTo>
                    <a:pt x="1991" y="2549"/>
                  </a:lnTo>
                  <a:lnTo>
                    <a:pt x="1996" y="2549"/>
                  </a:lnTo>
                  <a:lnTo>
                    <a:pt x="1996" y="2544"/>
                  </a:lnTo>
                  <a:lnTo>
                    <a:pt x="2000" y="2544"/>
                  </a:lnTo>
                  <a:lnTo>
                    <a:pt x="2000" y="2538"/>
                  </a:lnTo>
                  <a:lnTo>
                    <a:pt x="2005" y="2538"/>
                  </a:lnTo>
                  <a:lnTo>
                    <a:pt x="2005" y="2505"/>
                  </a:lnTo>
                  <a:lnTo>
                    <a:pt x="2009" y="2505"/>
                  </a:lnTo>
                  <a:lnTo>
                    <a:pt x="2009" y="2522"/>
                  </a:lnTo>
                  <a:lnTo>
                    <a:pt x="2014" y="2527"/>
                  </a:lnTo>
                  <a:lnTo>
                    <a:pt x="2014" y="2533"/>
                  </a:lnTo>
                  <a:lnTo>
                    <a:pt x="2018" y="2533"/>
                  </a:lnTo>
                  <a:lnTo>
                    <a:pt x="2018" y="2544"/>
                  </a:lnTo>
                  <a:lnTo>
                    <a:pt x="2023" y="2544"/>
                  </a:lnTo>
                  <a:lnTo>
                    <a:pt x="2023" y="2549"/>
                  </a:lnTo>
                  <a:lnTo>
                    <a:pt x="2027" y="2549"/>
                  </a:lnTo>
                  <a:lnTo>
                    <a:pt x="2027" y="2555"/>
                  </a:lnTo>
                  <a:lnTo>
                    <a:pt x="2031" y="2555"/>
                  </a:lnTo>
                  <a:lnTo>
                    <a:pt x="2031" y="2549"/>
                  </a:lnTo>
                  <a:lnTo>
                    <a:pt x="2036" y="2549"/>
                  </a:lnTo>
                  <a:lnTo>
                    <a:pt x="2036" y="2544"/>
                  </a:lnTo>
                  <a:lnTo>
                    <a:pt x="2040" y="2544"/>
                  </a:lnTo>
                  <a:lnTo>
                    <a:pt x="2040" y="2549"/>
                  </a:lnTo>
                  <a:lnTo>
                    <a:pt x="2045" y="2549"/>
                  </a:lnTo>
                  <a:lnTo>
                    <a:pt x="2045" y="2538"/>
                  </a:lnTo>
                  <a:lnTo>
                    <a:pt x="2049" y="2538"/>
                  </a:lnTo>
                  <a:lnTo>
                    <a:pt x="2049" y="2549"/>
                  </a:lnTo>
                  <a:lnTo>
                    <a:pt x="2054" y="2549"/>
                  </a:lnTo>
                  <a:lnTo>
                    <a:pt x="2054" y="2544"/>
                  </a:lnTo>
                  <a:lnTo>
                    <a:pt x="2058" y="2538"/>
                  </a:lnTo>
                  <a:lnTo>
                    <a:pt x="2058" y="2549"/>
                  </a:lnTo>
                  <a:lnTo>
                    <a:pt x="2063" y="2549"/>
                  </a:lnTo>
                  <a:lnTo>
                    <a:pt x="2063" y="2555"/>
                  </a:lnTo>
                  <a:lnTo>
                    <a:pt x="2067" y="2544"/>
                  </a:lnTo>
                  <a:lnTo>
                    <a:pt x="2067" y="2549"/>
                  </a:lnTo>
                  <a:lnTo>
                    <a:pt x="2072" y="2549"/>
                  </a:lnTo>
                  <a:lnTo>
                    <a:pt x="2072" y="2544"/>
                  </a:lnTo>
                  <a:lnTo>
                    <a:pt x="2076" y="2544"/>
                  </a:lnTo>
                  <a:lnTo>
                    <a:pt x="2076" y="2555"/>
                  </a:lnTo>
                  <a:lnTo>
                    <a:pt x="2080" y="2544"/>
                  </a:lnTo>
                  <a:lnTo>
                    <a:pt x="2080" y="2555"/>
                  </a:lnTo>
                  <a:lnTo>
                    <a:pt x="2085" y="2555"/>
                  </a:lnTo>
                  <a:lnTo>
                    <a:pt x="2085" y="2544"/>
                  </a:lnTo>
                  <a:lnTo>
                    <a:pt x="2089" y="2544"/>
                  </a:lnTo>
                  <a:lnTo>
                    <a:pt x="2089" y="2549"/>
                  </a:lnTo>
                  <a:lnTo>
                    <a:pt x="2094" y="2544"/>
                  </a:lnTo>
                  <a:lnTo>
                    <a:pt x="2094" y="2538"/>
                  </a:lnTo>
                  <a:lnTo>
                    <a:pt x="2098" y="2533"/>
                  </a:lnTo>
                  <a:lnTo>
                    <a:pt x="2098" y="2522"/>
                  </a:lnTo>
                  <a:lnTo>
                    <a:pt x="2103" y="2522"/>
                  </a:lnTo>
                  <a:lnTo>
                    <a:pt x="2103" y="2516"/>
                  </a:lnTo>
                  <a:lnTo>
                    <a:pt x="2107" y="2516"/>
                  </a:lnTo>
                  <a:lnTo>
                    <a:pt x="2107" y="2533"/>
                  </a:lnTo>
                  <a:lnTo>
                    <a:pt x="2112" y="2538"/>
                  </a:lnTo>
                  <a:lnTo>
                    <a:pt x="2112" y="2527"/>
                  </a:lnTo>
                  <a:lnTo>
                    <a:pt x="2116" y="2527"/>
                  </a:lnTo>
                  <a:lnTo>
                    <a:pt x="2116" y="2522"/>
                  </a:lnTo>
                  <a:lnTo>
                    <a:pt x="2121" y="2522"/>
                  </a:lnTo>
                  <a:lnTo>
                    <a:pt x="2121" y="2505"/>
                  </a:lnTo>
                  <a:lnTo>
                    <a:pt x="2125" y="2505"/>
                  </a:lnTo>
                  <a:lnTo>
                    <a:pt x="2125" y="2433"/>
                  </a:lnTo>
                  <a:lnTo>
                    <a:pt x="2129" y="2416"/>
                  </a:lnTo>
                  <a:lnTo>
                    <a:pt x="2129" y="2428"/>
                  </a:lnTo>
                  <a:lnTo>
                    <a:pt x="2134" y="2444"/>
                  </a:lnTo>
                  <a:lnTo>
                    <a:pt x="2134" y="2400"/>
                  </a:lnTo>
                  <a:lnTo>
                    <a:pt x="2138" y="2372"/>
                  </a:lnTo>
                  <a:lnTo>
                    <a:pt x="2138" y="1147"/>
                  </a:lnTo>
                  <a:lnTo>
                    <a:pt x="2143" y="621"/>
                  </a:lnTo>
                  <a:lnTo>
                    <a:pt x="2143" y="970"/>
                  </a:lnTo>
                  <a:lnTo>
                    <a:pt x="2147" y="1109"/>
                  </a:lnTo>
                  <a:lnTo>
                    <a:pt x="2147" y="2128"/>
                  </a:lnTo>
                  <a:lnTo>
                    <a:pt x="2152" y="2184"/>
                  </a:lnTo>
                  <a:lnTo>
                    <a:pt x="2152" y="2378"/>
                  </a:lnTo>
                  <a:lnTo>
                    <a:pt x="2156" y="2383"/>
                  </a:lnTo>
                  <a:lnTo>
                    <a:pt x="2156" y="2416"/>
                  </a:lnTo>
                  <a:lnTo>
                    <a:pt x="2161" y="2416"/>
                  </a:lnTo>
                  <a:lnTo>
                    <a:pt x="2161" y="2461"/>
                  </a:lnTo>
                  <a:lnTo>
                    <a:pt x="2165" y="2466"/>
                  </a:lnTo>
                  <a:lnTo>
                    <a:pt x="2165" y="2483"/>
                  </a:lnTo>
                  <a:lnTo>
                    <a:pt x="2170" y="2488"/>
                  </a:lnTo>
                  <a:lnTo>
                    <a:pt x="2170" y="2500"/>
                  </a:lnTo>
                  <a:lnTo>
                    <a:pt x="2174" y="2511"/>
                  </a:lnTo>
                  <a:lnTo>
                    <a:pt x="2174" y="2488"/>
                  </a:lnTo>
                  <a:lnTo>
                    <a:pt x="2179" y="2483"/>
                  </a:lnTo>
                  <a:lnTo>
                    <a:pt x="2179" y="2444"/>
                  </a:lnTo>
                  <a:lnTo>
                    <a:pt x="2183" y="2439"/>
                  </a:lnTo>
                  <a:lnTo>
                    <a:pt x="2183" y="2433"/>
                  </a:lnTo>
                  <a:lnTo>
                    <a:pt x="2187" y="2433"/>
                  </a:lnTo>
                  <a:lnTo>
                    <a:pt x="2187" y="2422"/>
                  </a:lnTo>
                  <a:lnTo>
                    <a:pt x="2192" y="2428"/>
                  </a:lnTo>
                  <a:lnTo>
                    <a:pt x="2192" y="2383"/>
                  </a:lnTo>
                  <a:lnTo>
                    <a:pt x="2196" y="2355"/>
                  </a:lnTo>
                  <a:lnTo>
                    <a:pt x="2196" y="1436"/>
                  </a:lnTo>
                  <a:lnTo>
                    <a:pt x="2201" y="1042"/>
                  </a:lnTo>
                  <a:lnTo>
                    <a:pt x="2201" y="1375"/>
                  </a:lnTo>
                  <a:lnTo>
                    <a:pt x="2205" y="1485"/>
                  </a:lnTo>
                  <a:lnTo>
                    <a:pt x="2205" y="2189"/>
                  </a:lnTo>
                  <a:lnTo>
                    <a:pt x="2210" y="2239"/>
                  </a:lnTo>
                  <a:lnTo>
                    <a:pt x="2210" y="2422"/>
                  </a:lnTo>
                  <a:lnTo>
                    <a:pt x="2214" y="2428"/>
                  </a:lnTo>
                  <a:lnTo>
                    <a:pt x="2214" y="2461"/>
                  </a:lnTo>
                  <a:lnTo>
                    <a:pt x="2219" y="2466"/>
                  </a:lnTo>
                  <a:lnTo>
                    <a:pt x="2219" y="2494"/>
                  </a:lnTo>
                  <a:lnTo>
                    <a:pt x="2223" y="2494"/>
                  </a:lnTo>
                  <a:lnTo>
                    <a:pt x="2223" y="2527"/>
                  </a:lnTo>
                  <a:lnTo>
                    <a:pt x="2228" y="2527"/>
                  </a:lnTo>
                  <a:lnTo>
                    <a:pt x="2228" y="2522"/>
                  </a:lnTo>
                  <a:lnTo>
                    <a:pt x="2232" y="2527"/>
                  </a:lnTo>
                  <a:lnTo>
                    <a:pt x="2232" y="2505"/>
                  </a:lnTo>
                  <a:lnTo>
                    <a:pt x="2236" y="2505"/>
                  </a:lnTo>
                  <a:lnTo>
                    <a:pt x="2236" y="2516"/>
                  </a:lnTo>
                  <a:lnTo>
                    <a:pt x="2241" y="2516"/>
                  </a:lnTo>
                  <a:lnTo>
                    <a:pt x="2241" y="2505"/>
                  </a:lnTo>
                  <a:lnTo>
                    <a:pt x="2245" y="2500"/>
                  </a:lnTo>
                  <a:lnTo>
                    <a:pt x="2245" y="2472"/>
                  </a:lnTo>
                  <a:lnTo>
                    <a:pt x="2250" y="2472"/>
                  </a:lnTo>
                  <a:lnTo>
                    <a:pt x="2250" y="2461"/>
                  </a:lnTo>
                  <a:lnTo>
                    <a:pt x="2254" y="2472"/>
                  </a:lnTo>
                  <a:lnTo>
                    <a:pt x="2254" y="2483"/>
                  </a:lnTo>
                  <a:lnTo>
                    <a:pt x="2259" y="2477"/>
                  </a:lnTo>
                  <a:lnTo>
                    <a:pt x="2259" y="2466"/>
                  </a:lnTo>
                  <a:lnTo>
                    <a:pt x="2263" y="2472"/>
                  </a:lnTo>
                  <a:lnTo>
                    <a:pt x="2263" y="2439"/>
                  </a:lnTo>
                  <a:lnTo>
                    <a:pt x="2268" y="2439"/>
                  </a:lnTo>
                  <a:lnTo>
                    <a:pt x="2268" y="2461"/>
                  </a:lnTo>
                  <a:lnTo>
                    <a:pt x="2272" y="2461"/>
                  </a:lnTo>
                  <a:lnTo>
                    <a:pt x="2272" y="2450"/>
                  </a:lnTo>
                  <a:lnTo>
                    <a:pt x="2277" y="2444"/>
                  </a:lnTo>
                  <a:lnTo>
                    <a:pt x="2277" y="2450"/>
                  </a:lnTo>
                  <a:lnTo>
                    <a:pt x="2281" y="2450"/>
                  </a:lnTo>
                  <a:lnTo>
                    <a:pt x="2281" y="2466"/>
                  </a:lnTo>
                  <a:lnTo>
                    <a:pt x="2285" y="2466"/>
                  </a:lnTo>
                  <a:lnTo>
                    <a:pt x="2285" y="2239"/>
                  </a:lnTo>
                  <a:lnTo>
                    <a:pt x="2290" y="2173"/>
                  </a:lnTo>
                  <a:lnTo>
                    <a:pt x="2290" y="1779"/>
                  </a:lnTo>
                  <a:lnTo>
                    <a:pt x="2294" y="1818"/>
                  </a:lnTo>
                  <a:lnTo>
                    <a:pt x="2294" y="2289"/>
                  </a:lnTo>
                  <a:lnTo>
                    <a:pt x="2299" y="2328"/>
                  </a:lnTo>
                  <a:lnTo>
                    <a:pt x="2299" y="2472"/>
                  </a:lnTo>
                  <a:lnTo>
                    <a:pt x="2303" y="2477"/>
                  </a:lnTo>
                  <a:lnTo>
                    <a:pt x="2303" y="2488"/>
                  </a:lnTo>
                  <a:lnTo>
                    <a:pt x="2308" y="2494"/>
                  </a:lnTo>
                  <a:lnTo>
                    <a:pt x="2308" y="2522"/>
                  </a:lnTo>
                  <a:lnTo>
                    <a:pt x="2312" y="2522"/>
                  </a:lnTo>
                  <a:lnTo>
                    <a:pt x="2312" y="2527"/>
                  </a:lnTo>
                  <a:lnTo>
                    <a:pt x="2317" y="2527"/>
                  </a:lnTo>
                  <a:lnTo>
                    <a:pt x="2317" y="2522"/>
                  </a:lnTo>
                  <a:lnTo>
                    <a:pt x="2321" y="2527"/>
                  </a:lnTo>
                  <a:lnTo>
                    <a:pt x="2321" y="2538"/>
                  </a:lnTo>
                  <a:lnTo>
                    <a:pt x="2326" y="2538"/>
                  </a:lnTo>
                  <a:lnTo>
                    <a:pt x="2326" y="2538"/>
                  </a:lnTo>
                  <a:lnTo>
                    <a:pt x="2330" y="2538"/>
                  </a:lnTo>
                  <a:lnTo>
                    <a:pt x="2330" y="2538"/>
                  </a:lnTo>
                  <a:lnTo>
                    <a:pt x="2334" y="2538"/>
                  </a:lnTo>
                  <a:lnTo>
                    <a:pt x="2334" y="2516"/>
                  </a:lnTo>
                  <a:lnTo>
                    <a:pt x="2339" y="2511"/>
                  </a:lnTo>
                  <a:lnTo>
                    <a:pt x="2339" y="2516"/>
                  </a:lnTo>
                  <a:lnTo>
                    <a:pt x="2343" y="2516"/>
                  </a:lnTo>
                  <a:lnTo>
                    <a:pt x="2343" y="2511"/>
                  </a:lnTo>
                  <a:lnTo>
                    <a:pt x="2348" y="2511"/>
                  </a:lnTo>
                  <a:lnTo>
                    <a:pt x="2348" y="2505"/>
                  </a:lnTo>
                  <a:lnTo>
                    <a:pt x="2352" y="2505"/>
                  </a:lnTo>
                  <a:lnTo>
                    <a:pt x="2352" y="2516"/>
                  </a:lnTo>
                  <a:lnTo>
                    <a:pt x="2357" y="2516"/>
                  </a:lnTo>
                  <a:lnTo>
                    <a:pt x="2357" y="2488"/>
                  </a:lnTo>
                  <a:lnTo>
                    <a:pt x="2361" y="2488"/>
                  </a:lnTo>
                  <a:lnTo>
                    <a:pt x="2361" y="2483"/>
                  </a:lnTo>
                  <a:lnTo>
                    <a:pt x="2366" y="2483"/>
                  </a:lnTo>
                  <a:lnTo>
                    <a:pt x="2366" y="2500"/>
                  </a:lnTo>
                  <a:lnTo>
                    <a:pt x="2370" y="2500"/>
                  </a:lnTo>
                  <a:lnTo>
                    <a:pt x="2370" y="2494"/>
                  </a:lnTo>
                  <a:lnTo>
                    <a:pt x="2375" y="2500"/>
                  </a:lnTo>
                  <a:lnTo>
                    <a:pt x="2375" y="2472"/>
                  </a:lnTo>
                  <a:lnTo>
                    <a:pt x="2379" y="2461"/>
                  </a:lnTo>
                  <a:lnTo>
                    <a:pt x="2379" y="2289"/>
                  </a:lnTo>
                  <a:lnTo>
                    <a:pt x="2383" y="2245"/>
                  </a:lnTo>
                  <a:lnTo>
                    <a:pt x="2383" y="2322"/>
                  </a:lnTo>
                  <a:lnTo>
                    <a:pt x="2388" y="2344"/>
                  </a:lnTo>
                  <a:lnTo>
                    <a:pt x="2388" y="2494"/>
                  </a:lnTo>
                  <a:lnTo>
                    <a:pt x="2392" y="2500"/>
                  </a:lnTo>
                  <a:lnTo>
                    <a:pt x="2392" y="2511"/>
                  </a:lnTo>
                  <a:lnTo>
                    <a:pt x="2397" y="2505"/>
                  </a:lnTo>
                  <a:lnTo>
                    <a:pt x="2397" y="2511"/>
                  </a:lnTo>
                  <a:lnTo>
                    <a:pt x="2401" y="2511"/>
                  </a:lnTo>
                  <a:lnTo>
                    <a:pt x="2401" y="2533"/>
                  </a:lnTo>
                  <a:lnTo>
                    <a:pt x="2406" y="2533"/>
                  </a:lnTo>
                  <a:lnTo>
                    <a:pt x="2406" y="2538"/>
                  </a:lnTo>
                  <a:lnTo>
                    <a:pt x="2410" y="2544"/>
                  </a:lnTo>
                  <a:lnTo>
                    <a:pt x="2410" y="2538"/>
                  </a:lnTo>
                  <a:lnTo>
                    <a:pt x="2415" y="2533"/>
                  </a:lnTo>
                  <a:lnTo>
                    <a:pt x="2415" y="2527"/>
                  </a:lnTo>
                  <a:lnTo>
                    <a:pt x="2419" y="2527"/>
                  </a:lnTo>
                  <a:lnTo>
                    <a:pt x="2419" y="2511"/>
                  </a:lnTo>
                  <a:lnTo>
                    <a:pt x="2424" y="2511"/>
                  </a:lnTo>
                  <a:lnTo>
                    <a:pt x="2424" y="2522"/>
                  </a:lnTo>
                  <a:lnTo>
                    <a:pt x="2428" y="2522"/>
                  </a:lnTo>
                  <a:lnTo>
                    <a:pt x="2428" y="2533"/>
                  </a:lnTo>
                  <a:lnTo>
                    <a:pt x="2432" y="2533"/>
                  </a:lnTo>
                  <a:lnTo>
                    <a:pt x="2432" y="2533"/>
                  </a:lnTo>
                  <a:lnTo>
                    <a:pt x="2437" y="2533"/>
                  </a:lnTo>
                  <a:lnTo>
                    <a:pt x="2437" y="2544"/>
                  </a:lnTo>
                  <a:lnTo>
                    <a:pt x="2441" y="2544"/>
                  </a:lnTo>
                  <a:lnTo>
                    <a:pt x="2441" y="2533"/>
                  </a:lnTo>
                  <a:lnTo>
                    <a:pt x="2446" y="2533"/>
                  </a:lnTo>
                  <a:lnTo>
                    <a:pt x="2446" y="2538"/>
                  </a:lnTo>
                  <a:lnTo>
                    <a:pt x="2450" y="2533"/>
                  </a:lnTo>
                  <a:lnTo>
                    <a:pt x="2450" y="2544"/>
                  </a:lnTo>
                  <a:lnTo>
                    <a:pt x="2455" y="2544"/>
                  </a:lnTo>
                  <a:lnTo>
                    <a:pt x="2455" y="2538"/>
                  </a:lnTo>
                  <a:lnTo>
                    <a:pt x="2459" y="2544"/>
                  </a:lnTo>
                  <a:lnTo>
                    <a:pt x="2459" y="2533"/>
                  </a:lnTo>
                  <a:lnTo>
                    <a:pt x="2464" y="2533"/>
                  </a:lnTo>
                  <a:lnTo>
                    <a:pt x="2464" y="2544"/>
                  </a:lnTo>
                  <a:lnTo>
                    <a:pt x="2468" y="2544"/>
                  </a:lnTo>
                  <a:lnTo>
                    <a:pt x="2468" y="2544"/>
                  </a:lnTo>
                  <a:lnTo>
                    <a:pt x="2473" y="2549"/>
                  </a:lnTo>
                  <a:lnTo>
                    <a:pt x="2473" y="2544"/>
                  </a:lnTo>
                  <a:lnTo>
                    <a:pt x="2477" y="2544"/>
                  </a:lnTo>
                  <a:lnTo>
                    <a:pt x="2477" y="2538"/>
                  </a:lnTo>
                  <a:lnTo>
                    <a:pt x="2481" y="2544"/>
                  </a:lnTo>
                  <a:lnTo>
                    <a:pt x="2481" y="2555"/>
                  </a:lnTo>
                  <a:lnTo>
                    <a:pt x="2486" y="2555"/>
                  </a:lnTo>
                  <a:lnTo>
                    <a:pt x="2486" y="2549"/>
                  </a:lnTo>
                  <a:lnTo>
                    <a:pt x="2490" y="2549"/>
                  </a:lnTo>
                  <a:lnTo>
                    <a:pt x="2490" y="2549"/>
                  </a:lnTo>
                  <a:lnTo>
                    <a:pt x="2495" y="2549"/>
                  </a:lnTo>
                  <a:lnTo>
                    <a:pt x="2495" y="2555"/>
                  </a:lnTo>
                  <a:lnTo>
                    <a:pt x="2499" y="2555"/>
                  </a:lnTo>
                  <a:lnTo>
                    <a:pt x="2499" y="2544"/>
                  </a:lnTo>
                  <a:lnTo>
                    <a:pt x="2504" y="2544"/>
                  </a:lnTo>
                  <a:lnTo>
                    <a:pt x="2504" y="2549"/>
                  </a:lnTo>
                  <a:lnTo>
                    <a:pt x="2508" y="2549"/>
                  </a:lnTo>
                  <a:lnTo>
                    <a:pt x="2508" y="2555"/>
                  </a:lnTo>
                  <a:lnTo>
                    <a:pt x="2513" y="2549"/>
                  </a:lnTo>
                  <a:lnTo>
                    <a:pt x="2513" y="2544"/>
                  </a:lnTo>
                  <a:lnTo>
                    <a:pt x="2517" y="2544"/>
                  </a:lnTo>
                  <a:lnTo>
                    <a:pt x="2517" y="2544"/>
                  </a:lnTo>
                  <a:lnTo>
                    <a:pt x="2522" y="2544"/>
                  </a:lnTo>
                  <a:lnTo>
                    <a:pt x="2522" y="2538"/>
                  </a:lnTo>
                  <a:lnTo>
                    <a:pt x="2526" y="2538"/>
                  </a:lnTo>
                  <a:lnTo>
                    <a:pt x="2526" y="2544"/>
                  </a:lnTo>
                  <a:lnTo>
                    <a:pt x="2530" y="2544"/>
                  </a:lnTo>
                  <a:lnTo>
                    <a:pt x="2530" y="2549"/>
                  </a:lnTo>
                  <a:lnTo>
                    <a:pt x="2535" y="2544"/>
                  </a:lnTo>
                  <a:lnTo>
                    <a:pt x="2535" y="2549"/>
                  </a:lnTo>
                  <a:lnTo>
                    <a:pt x="2539" y="2549"/>
                  </a:lnTo>
                  <a:lnTo>
                    <a:pt x="2539" y="2544"/>
                  </a:lnTo>
                  <a:lnTo>
                    <a:pt x="2544" y="2544"/>
                  </a:lnTo>
                  <a:lnTo>
                    <a:pt x="2544" y="2549"/>
                  </a:lnTo>
                  <a:lnTo>
                    <a:pt x="2548" y="2549"/>
                  </a:lnTo>
                  <a:lnTo>
                    <a:pt x="2548" y="2544"/>
                  </a:lnTo>
                  <a:lnTo>
                    <a:pt x="2553" y="2544"/>
                  </a:lnTo>
                  <a:lnTo>
                    <a:pt x="2553" y="2549"/>
                  </a:lnTo>
                  <a:lnTo>
                    <a:pt x="2557" y="2549"/>
                  </a:lnTo>
                  <a:lnTo>
                    <a:pt x="2557" y="2555"/>
                  </a:lnTo>
                  <a:lnTo>
                    <a:pt x="2562" y="2555"/>
                  </a:lnTo>
                  <a:lnTo>
                    <a:pt x="2562" y="2549"/>
                  </a:lnTo>
                  <a:lnTo>
                    <a:pt x="2566" y="2549"/>
                  </a:lnTo>
                  <a:lnTo>
                    <a:pt x="2566" y="2555"/>
                  </a:lnTo>
                  <a:lnTo>
                    <a:pt x="2571" y="2555"/>
                  </a:lnTo>
                  <a:lnTo>
                    <a:pt x="2571" y="2549"/>
                  </a:lnTo>
                  <a:lnTo>
                    <a:pt x="2575" y="2549"/>
                  </a:lnTo>
                  <a:lnTo>
                    <a:pt x="2575" y="2549"/>
                  </a:lnTo>
                  <a:lnTo>
                    <a:pt x="2580" y="2549"/>
                  </a:lnTo>
                  <a:lnTo>
                    <a:pt x="2580" y="2555"/>
                  </a:lnTo>
                  <a:lnTo>
                    <a:pt x="2584" y="2555"/>
                  </a:lnTo>
                  <a:lnTo>
                    <a:pt x="2584" y="2549"/>
                  </a:lnTo>
                  <a:lnTo>
                    <a:pt x="2588" y="2549"/>
                  </a:lnTo>
                  <a:lnTo>
                    <a:pt x="2588" y="2549"/>
                  </a:lnTo>
                  <a:lnTo>
                    <a:pt x="2593" y="2549"/>
                  </a:lnTo>
                  <a:lnTo>
                    <a:pt x="2593" y="2544"/>
                  </a:lnTo>
                  <a:lnTo>
                    <a:pt x="2597" y="2544"/>
                  </a:lnTo>
                  <a:lnTo>
                    <a:pt x="2597" y="2544"/>
                  </a:lnTo>
                  <a:lnTo>
                    <a:pt x="2602" y="2544"/>
                  </a:lnTo>
                  <a:lnTo>
                    <a:pt x="2602" y="2538"/>
                  </a:lnTo>
                  <a:lnTo>
                    <a:pt x="2606" y="2538"/>
                  </a:lnTo>
                  <a:lnTo>
                    <a:pt x="2606" y="2549"/>
                  </a:lnTo>
                  <a:lnTo>
                    <a:pt x="2611" y="2549"/>
                  </a:lnTo>
                  <a:lnTo>
                    <a:pt x="2611" y="2549"/>
                  </a:lnTo>
                  <a:lnTo>
                    <a:pt x="2615" y="2549"/>
                  </a:lnTo>
                  <a:lnTo>
                    <a:pt x="2615" y="2544"/>
                  </a:lnTo>
                  <a:lnTo>
                    <a:pt x="2620" y="2544"/>
                  </a:lnTo>
                  <a:lnTo>
                    <a:pt x="2620" y="2544"/>
                  </a:lnTo>
                  <a:lnTo>
                    <a:pt x="2624" y="2544"/>
                  </a:lnTo>
                  <a:lnTo>
                    <a:pt x="2624" y="2549"/>
                  </a:lnTo>
                  <a:lnTo>
                    <a:pt x="2629" y="2549"/>
                  </a:lnTo>
                  <a:lnTo>
                    <a:pt x="2629" y="2549"/>
                  </a:lnTo>
                  <a:lnTo>
                    <a:pt x="2633" y="2549"/>
                  </a:lnTo>
                  <a:lnTo>
                    <a:pt x="2633" y="2549"/>
                  </a:lnTo>
                  <a:lnTo>
                    <a:pt x="2637" y="2549"/>
                  </a:lnTo>
                  <a:lnTo>
                    <a:pt x="2637" y="2544"/>
                  </a:lnTo>
                  <a:lnTo>
                    <a:pt x="2642" y="2544"/>
                  </a:lnTo>
                  <a:lnTo>
                    <a:pt x="2642" y="2538"/>
                  </a:lnTo>
                  <a:lnTo>
                    <a:pt x="2646" y="2538"/>
                  </a:lnTo>
                  <a:lnTo>
                    <a:pt x="2646" y="2538"/>
                  </a:lnTo>
                  <a:lnTo>
                    <a:pt x="2651" y="2538"/>
                  </a:lnTo>
                  <a:lnTo>
                    <a:pt x="2651" y="2544"/>
                  </a:lnTo>
                  <a:lnTo>
                    <a:pt x="2655" y="2544"/>
                  </a:lnTo>
                  <a:lnTo>
                    <a:pt x="2655" y="2538"/>
                  </a:lnTo>
                  <a:lnTo>
                    <a:pt x="2660" y="2538"/>
                  </a:lnTo>
                  <a:lnTo>
                    <a:pt x="2660" y="2544"/>
                  </a:lnTo>
                  <a:lnTo>
                    <a:pt x="2664" y="2544"/>
                  </a:lnTo>
                  <a:lnTo>
                    <a:pt x="2664" y="2538"/>
                  </a:lnTo>
                  <a:lnTo>
                    <a:pt x="2669" y="2538"/>
                  </a:lnTo>
                  <a:lnTo>
                    <a:pt x="2669" y="2538"/>
                  </a:lnTo>
                  <a:lnTo>
                    <a:pt x="2673" y="2538"/>
                  </a:lnTo>
                  <a:lnTo>
                    <a:pt x="2673" y="2533"/>
                  </a:lnTo>
                  <a:lnTo>
                    <a:pt x="2678" y="2533"/>
                  </a:lnTo>
                  <a:lnTo>
                    <a:pt x="2678" y="2527"/>
                  </a:lnTo>
                  <a:lnTo>
                    <a:pt x="2682" y="2527"/>
                  </a:lnTo>
                  <a:lnTo>
                    <a:pt x="2682" y="2483"/>
                  </a:lnTo>
                  <a:lnTo>
                    <a:pt x="2686" y="2472"/>
                  </a:lnTo>
                  <a:lnTo>
                    <a:pt x="2686" y="2488"/>
                  </a:lnTo>
                  <a:lnTo>
                    <a:pt x="2691" y="2494"/>
                  </a:lnTo>
                  <a:lnTo>
                    <a:pt x="2691" y="2533"/>
                  </a:lnTo>
                  <a:lnTo>
                    <a:pt x="2695" y="2527"/>
                  </a:lnTo>
                  <a:lnTo>
                    <a:pt x="2695" y="2538"/>
                  </a:lnTo>
                  <a:lnTo>
                    <a:pt x="2700" y="2544"/>
                  </a:lnTo>
                  <a:lnTo>
                    <a:pt x="2700" y="2533"/>
                  </a:lnTo>
                  <a:lnTo>
                    <a:pt x="2704" y="2533"/>
                  </a:lnTo>
                  <a:lnTo>
                    <a:pt x="2704" y="2544"/>
                  </a:lnTo>
                  <a:lnTo>
                    <a:pt x="2709" y="2544"/>
                  </a:lnTo>
                  <a:lnTo>
                    <a:pt x="2709" y="2522"/>
                  </a:lnTo>
                  <a:lnTo>
                    <a:pt x="2713" y="2516"/>
                  </a:lnTo>
                  <a:lnTo>
                    <a:pt x="2713" y="2494"/>
                  </a:lnTo>
                  <a:lnTo>
                    <a:pt x="2718" y="2500"/>
                  </a:lnTo>
                  <a:lnTo>
                    <a:pt x="2718" y="2516"/>
                  </a:lnTo>
                  <a:lnTo>
                    <a:pt x="2722" y="2505"/>
                  </a:lnTo>
                  <a:lnTo>
                    <a:pt x="2722" y="2522"/>
                  </a:lnTo>
                  <a:lnTo>
                    <a:pt x="2727" y="2522"/>
                  </a:lnTo>
                  <a:lnTo>
                    <a:pt x="2727" y="2538"/>
                  </a:lnTo>
                  <a:lnTo>
                    <a:pt x="2731" y="2538"/>
                  </a:lnTo>
                  <a:lnTo>
                    <a:pt x="2731" y="2533"/>
                  </a:lnTo>
                  <a:lnTo>
                    <a:pt x="2735" y="2533"/>
                  </a:lnTo>
                  <a:lnTo>
                    <a:pt x="2735" y="2538"/>
                  </a:lnTo>
                  <a:lnTo>
                    <a:pt x="2740" y="2538"/>
                  </a:lnTo>
                  <a:lnTo>
                    <a:pt x="2740" y="2544"/>
                  </a:lnTo>
                  <a:lnTo>
                    <a:pt x="2744" y="2538"/>
                  </a:lnTo>
                  <a:lnTo>
                    <a:pt x="2744" y="2544"/>
                  </a:lnTo>
                  <a:lnTo>
                    <a:pt x="2749" y="2544"/>
                  </a:lnTo>
                  <a:lnTo>
                    <a:pt x="2749" y="2538"/>
                  </a:lnTo>
                  <a:lnTo>
                    <a:pt x="2753" y="2533"/>
                  </a:lnTo>
                  <a:lnTo>
                    <a:pt x="2753" y="2538"/>
                  </a:lnTo>
                  <a:lnTo>
                    <a:pt x="2758" y="2538"/>
                  </a:lnTo>
                  <a:lnTo>
                    <a:pt x="2758" y="2544"/>
                  </a:lnTo>
                  <a:lnTo>
                    <a:pt x="2762" y="2544"/>
                  </a:lnTo>
                  <a:lnTo>
                    <a:pt x="2762" y="2538"/>
                  </a:lnTo>
                  <a:lnTo>
                    <a:pt x="2767" y="2538"/>
                  </a:lnTo>
                  <a:lnTo>
                    <a:pt x="2767" y="2549"/>
                  </a:lnTo>
                  <a:lnTo>
                    <a:pt x="2771" y="2549"/>
                  </a:lnTo>
                  <a:lnTo>
                    <a:pt x="2771" y="2538"/>
                  </a:lnTo>
                  <a:lnTo>
                    <a:pt x="2776" y="2544"/>
                  </a:lnTo>
                  <a:lnTo>
                    <a:pt x="2776" y="2538"/>
                  </a:lnTo>
                  <a:lnTo>
                    <a:pt x="2780" y="2538"/>
                  </a:lnTo>
                  <a:lnTo>
                    <a:pt x="2780" y="2544"/>
                  </a:lnTo>
                  <a:lnTo>
                    <a:pt x="2784" y="2544"/>
                  </a:lnTo>
                  <a:lnTo>
                    <a:pt x="2784" y="2549"/>
                  </a:lnTo>
                  <a:lnTo>
                    <a:pt x="2789" y="2549"/>
                  </a:lnTo>
                  <a:lnTo>
                    <a:pt x="2789" y="2544"/>
                  </a:lnTo>
                  <a:lnTo>
                    <a:pt x="2793" y="2549"/>
                  </a:lnTo>
                  <a:lnTo>
                    <a:pt x="2793" y="2544"/>
                  </a:lnTo>
                  <a:lnTo>
                    <a:pt x="2798" y="2544"/>
                  </a:lnTo>
                  <a:lnTo>
                    <a:pt x="2798" y="2538"/>
                  </a:lnTo>
                  <a:lnTo>
                    <a:pt x="2802" y="2538"/>
                  </a:lnTo>
                  <a:lnTo>
                    <a:pt x="2802" y="2544"/>
                  </a:lnTo>
                  <a:lnTo>
                    <a:pt x="2807" y="2544"/>
                  </a:lnTo>
                  <a:lnTo>
                    <a:pt x="2807" y="2549"/>
                  </a:lnTo>
                  <a:lnTo>
                    <a:pt x="2811" y="2549"/>
                  </a:lnTo>
                  <a:lnTo>
                    <a:pt x="2811" y="2544"/>
                  </a:lnTo>
                  <a:lnTo>
                    <a:pt x="2816" y="2549"/>
                  </a:lnTo>
                  <a:lnTo>
                    <a:pt x="2816" y="2544"/>
                  </a:lnTo>
                  <a:lnTo>
                    <a:pt x="2820" y="2544"/>
                  </a:lnTo>
                  <a:lnTo>
                    <a:pt x="2820" y="2538"/>
                  </a:lnTo>
                  <a:lnTo>
                    <a:pt x="2825" y="2538"/>
                  </a:lnTo>
                  <a:lnTo>
                    <a:pt x="2825" y="2544"/>
                  </a:lnTo>
                  <a:lnTo>
                    <a:pt x="2829" y="2544"/>
                  </a:lnTo>
                  <a:lnTo>
                    <a:pt x="2829" y="2544"/>
                  </a:lnTo>
                  <a:lnTo>
                    <a:pt x="2833" y="2544"/>
                  </a:lnTo>
                  <a:lnTo>
                    <a:pt x="2833" y="2549"/>
                  </a:lnTo>
                  <a:lnTo>
                    <a:pt x="2838" y="2549"/>
                  </a:lnTo>
                  <a:lnTo>
                    <a:pt x="2838" y="2544"/>
                  </a:lnTo>
                  <a:lnTo>
                    <a:pt x="2842" y="2544"/>
                  </a:lnTo>
                  <a:lnTo>
                    <a:pt x="2842" y="2549"/>
                  </a:lnTo>
                  <a:lnTo>
                    <a:pt x="2847" y="2544"/>
                  </a:lnTo>
                  <a:lnTo>
                    <a:pt x="2847" y="2544"/>
                  </a:lnTo>
                  <a:lnTo>
                    <a:pt x="2851" y="2544"/>
                  </a:lnTo>
                  <a:lnTo>
                    <a:pt x="2851" y="2544"/>
                  </a:lnTo>
                  <a:lnTo>
                    <a:pt x="2856" y="2544"/>
                  </a:lnTo>
                  <a:lnTo>
                    <a:pt x="2856" y="2538"/>
                  </a:lnTo>
                  <a:lnTo>
                    <a:pt x="2860" y="2538"/>
                  </a:lnTo>
                  <a:lnTo>
                    <a:pt x="2860" y="2549"/>
                  </a:lnTo>
                  <a:lnTo>
                    <a:pt x="2865" y="2549"/>
                  </a:lnTo>
                  <a:lnTo>
                    <a:pt x="2865" y="2549"/>
                  </a:lnTo>
                  <a:lnTo>
                    <a:pt x="2869" y="2549"/>
                  </a:lnTo>
                  <a:lnTo>
                    <a:pt x="2869" y="2549"/>
                  </a:lnTo>
                  <a:lnTo>
                    <a:pt x="2874" y="2549"/>
                  </a:lnTo>
                  <a:lnTo>
                    <a:pt x="2874" y="2549"/>
                  </a:lnTo>
                  <a:lnTo>
                    <a:pt x="2878" y="2549"/>
                  </a:lnTo>
                  <a:lnTo>
                    <a:pt x="2878" y="2544"/>
                  </a:lnTo>
                  <a:lnTo>
                    <a:pt x="2882" y="2544"/>
                  </a:lnTo>
                  <a:lnTo>
                    <a:pt x="2882" y="2549"/>
                  </a:lnTo>
                  <a:lnTo>
                    <a:pt x="2887" y="2549"/>
                  </a:lnTo>
                  <a:lnTo>
                    <a:pt x="2887" y="2549"/>
                  </a:lnTo>
                  <a:lnTo>
                    <a:pt x="2891" y="2549"/>
                  </a:lnTo>
                  <a:lnTo>
                    <a:pt x="2891" y="2549"/>
                  </a:lnTo>
                  <a:lnTo>
                    <a:pt x="2896" y="2549"/>
                  </a:lnTo>
                  <a:lnTo>
                    <a:pt x="2896" y="2549"/>
                  </a:lnTo>
                  <a:lnTo>
                    <a:pt x="2900" y="2549"/>
                  </a:lnTo>
                  <a:lnTo>
                    <a:pt x="2900" y="2555"/>
                  </a:lnTo>
                  <a:lnTo>
                    <a:pt x="2905" y="2555"/>
                  </a:lnTo>
                  <a:lnTo>
                    <a:pt x="2905" y="2544"/>
                  </a:lnTo>
                  <a:lnTo>
                    <a:pt x="2909" y="2549"/>
                  </a:lnTo>
                  <a:lnTo>
                    <a:pt x="2909" y="2555"/>
                  </a:lnTo>
                  <a:lnTo>
                    <a:pt x="2914" y="2549"/>
                  </a:lnTo>
                  <a:lnTo>
                    <a:pt x="2914" y="2544"/>
                  </a:lnTo>
                  <a:lnTo>
                    <a:pt x="2918" y="2538"/>
                  </a:lnTo>
                  <a:lnTo>
                    <a:pt x="2918" y="2549"/>
                  </a:lnTo>
                  <a:lnTo>
                    <a:pt x="2923" y="2549"/>
                  </a:lnTo>
                  <a:lnTo>
                    <a:pt x="2923" y="2549"/>
                  </a:lnTo>
                  <a:lnTo>
                    <a:pt x="2927" y="2549"/>
                  </a:lnTo>
                  <a:lnTo>
                    <a:pt x="2927" y="2549"/>
                  </a:lnTo>
                  <a:lnTo>
                    <a:pt x="2931" y="2549"/>
                  </a:lnTo>
                  <a:lnTo>
                    <a:pt x="2931" y="2544"/>
                  </a:lnTo>
                  <a:lnTo>
                    <a:pt x="2936" y="2549"/>
                  </a:lnTo>
                  <a:lnTo>
                    <a:pt x="2936" y="2549"/>
                  </a:lnTo>
                  <a:lnTo>
                    <a:pt x="2940" y="2544"/>
                  </a:lnTo>
                  <a:lnTo>
                    <a:pt x="2940" y="2538"/>
                  </a:lnTo>
                  <a:lnTo>
                    <a:pt x="2945" y="2544"/>
                  </a:lnTo>
                  <a:lnTo>
                    <a:pt x="2945" y="2533"/>
                  </a:lnTo>
                  <a:lnTo>
                    <a:pt x="2949" y="2533"/>
                  </a:lnTo>
                  <a:lnTo>
                    <a:pt x="2949" y="2544"/>
                  </a:lnTo>
                  <a:lnTo>
                    <a:pt x="2954" y="2538"/>
                  </a:lnTo>
                  <a:lnTo>
                    <a:pt x="2954" y="2527"/>
                  </a:lnTo>
                  <a:lnTo>
                    <a:pt x="2958" y="2527"/>
                  </a:lnTo>
                  <a:lnTo>
                    <a:pt x="2958" y="2522"/>
                  </a:lnTo>
                  <a:lnTo>
                    <a:pt x="2963" y="2522"/>
                  </a:lnTo>
                  <a:lnTo>
                    <a:pt x="2963" y="2511"/>
                  </a:lnTo>
                  <a:lnTo>
                    <a:pt x="2967" y="2516"/>
                  </a:lnTo>
                  <a:lnTo>
                    <a:pt x="2967" y="2533"/>
                  </a:lnTo>
                  <a:lnTo>
                    <a:pt x="2972" y="2522"/>
                  </a:lnTo>
                  <a:lnTo>
                    <a:pt x="2972" y="2533"/>
                  </a:lnTo>
                  <a:lnTo>
                    <a:pt x="2976" y="2533"/>
                  </a:lnTo>
                  <a:lnTo>
                    <a:pt x="2976" y="2522"/>
                  </a:lnTo>
                  <a:lnTo>
                    <a:pt x="2981" y="2522"/>
                  </a:lnTo>
                  <a:lnTo>
                    <a:pt x="2981" y="2505"/>
                  </a:lnTo>
                  <a:lnTo>
                    <a:pt x="2985" y="2505"/>
                  </a:lnTo>
                  <a:lnTo>
                    <a:pt x="2985" y="2494"/>
                  </a:lnTo>
                  <a:lnTo>
                    <a:pt x="2989" y="2494"/>
                  </a:lnTo>
                  <a:lnTo>
                    <a:pt x="2989" y="2488"/>
                  </a:lnTo>
                  <a:lnTo>
                    <a:pt x="2994" y="2488"/>
                  </a:lnTo>
                  <a:lnTo>
                    <a:pt x="2994" y="2328"/>
                  </a:lnTo>
                  <a:lnTo>
                    <a:pt x="2998" y="2261"/>
                  </a:lnTo>
                  <a:lnTo>
                    <a:pt x="2998" y="1563"/>
                  </a:lnTo>
                  <a:lnTo>
                    <a:pt x="3003" y="1541"/>
                  </a:lnTo>
                  <a:lnTo>
                    <a:pt x="3003" y="1968"/>
                  </a:lnTo>
                  <a:lnTo>
                    <a:pt x="3007" y="2040"/>
                  </a:lnTo>
                  <a:lnTo>
                    <a:pt x="3007" y="2405"/>
                  </a:lnTo>
                  <a:lnTo>
                    <a:pt x="3012" y="2422"/>
                  </a:lnTo>
                  <a:lnTo>
                    <a:pt x="3012" y="2477"/>
                  </a:lnTo>
                  <a:lnTo>
                    <a:pt x="3016" y="2483"/>
                  </a:lnTo>
                  <a:lnTo>
                    <a:pt x="3016" y="2505"/>
                  </a:lnTo>
                  <a:lnTo>
                    <a:pt x="3021" y="2505"/>
                  </a:lnTo>
                  <a:lnTo>
                    <a:pt x="3021" y="2505"/>
                  </a:lnTo>
                  <a:lnTo>
                    <a:pt x="3025" y="2511"/>
                  </a:lnTo>
                  <a:lnTo>
                    <a:pt x="3025" y="2533"/>
                  </a:lnTo>
                  <a:lnTo>
                    <a:pt x="3030" y="2538"/>
                  </a:lnTo>
                  <a:lnTo>
                    <a:pt x="3030" y="2533"/>
                  </a:lnTo>
                  <a:lnTo>
                    <a:pt x="3034" y="2527"/>
                  </a:lnTo>
                  <a:lnTo>
                    <a:pt x="3034" y="2522"/>
                  </a:lnTo>
                  <a:lnTo>
                    <a:pt x="3038" y="2527"/>
                  </a:lnTo>
                  <a:lnTo>
                    <a:pt x="3038" y="2527"/>
                  </a:lnTo>
                  <a:lnTo>
                    <a:pt x="3043" y="2533"/>
                  </a:lnTo>
                  <a:lnTo>
                    <a:pt x="3043" y="2533"/>
                  </a:lnTo>
                  <a:lnTo>
                    <a:pt x="3047" y="2533"/>
                  </a:lnTo>
                  <a:lnTo>
                    <a:pt x="3047" y="2533"/>
                  </a:lnTo>
                  <a:lnTo>
                    <a:pt x="3052" y="2527"/>
                  </a:lnTo>
                  <a:lnTo>
                    <a:pt x="3052" y="2527"/>
                  </a:lnTo>
                  <a:lnTo>
                    <a:pt x="3056" y="2527"/>
                  </a:lnTo>
                  <a:lnTo>
                    <a:pt x="3056" y="2511"/>
                  </a:lnTo>
                  <a:lnTo>
                    <a:pt x="3061" y="2511"/>
                  </a:lnTo>
                  <a:lnTo>
                    <a:pt x="3061" y="2505"/>
                  </a:lnTo>
                  <a:lnTo>
                    <a:pt x="3065" y="2505"/>
                  </a:lnTo>
                  <a:lnTo>
                    <a:pt x="3065" y="2505"/>
                  </a:lnTo>
                  <a:lnTo>
                    <a:pt x="3070" y="2505"/>
                  </a:lnTo>
                  <a:lnTo>
                    <a:pt x="3070" y="2511"/>
                  </a:lnTo>
                  <a:lnTo>
                    <a:pt x="3074" y="2511"/>
                  </a:lnTo>
                  <a:lnTo>
                    <a:pt x="3074" y="2522"/>
                  </a:lnTo>
                  <a:lnTo>
                    <a:pt x="3079" y="2527"/>
                  </a:lnTo>
                  <a:lnTo>
                    <a:pt x="3079" y="2522"/>
                  </a:lnTo>
                  <a:lnTo>
                    <a:pt x="3083" y="2522"/>
                  </a:lnTo>
                  <a:lnTo>
                    <a:pt x="3083" y="2505"/>
                  </a:lnTo>
                  <a:lnTo>
                    <a:pt x="3087" y="2505"/>
                  </a:lnTo>
                  <a:lnTo>
                    <a:pt x="3087" y="2511"/>
                  </a:lnTo>
                  <a:lnTo>
                    <a:pt x="3092" y="2511"/>
                  </a:lnTo>
                  <a:lnTo>
                    <a:pt x="3092" y="2494"/>
                  </a:lnTo>
                  <a:lnTo>
                    <a:pt x="3096" y="2488"/>
                  </a:lnTo>
                  <a:lnTo>
                    <a:pt x="3096" y="2466"/>
                  </a:lnTo>
                  <a:lnTo>
                    <a:pt x="3101" y="2461"/>
                  </a:lnTo>
                  <a:lnTo>
                    <a:pt x="3101" y="2466"/>
                  </a:lnTo>
                  <a:lnTo>
                    <a:pt x="3105" y="2466"/>
                  </a:lnTo>
                  <a:lnTo>
                    <a:pt x="3105" y="2173"/>
                  </a:lnTo>
                  <a:lnTo>
                    <a:pt x="3110" y="2084"/>
                  </a:lnTo>
                  <a:lnTo>
                    <a:pt x="3110" y="1668"/>
                  </a:lnTo>
                  <a:lnTo>
                    <a:pt x="3114" y="1679"/>
                  </a:lnTo>
                  <a:lnTo>
                    <a:pt x="3114" y="2101"/>
                  </a:lnTo>
                  <a:lnTo>
                    <a:pt x="3119" y="2156"/>
                  </a:lnTo>
                  <a:lnTo>
                    <a:pt x="3119" y="2433"/>
                  </a:lnTo>
                  <a:lnTo>
                    <a:pt x="3123" y="2444"/>
                  </a:lnTo>
                  <a:lnTo>
                    <a:pt x="3123" y="2477"/>
                  </a:lnTo>
                  <a:lnTo>
                    <a:pt x="3128" y="2477"/>
                  </a:lnTo>
                  <a:lnTo>
                    <a:pt x="3128" y="2500"/>
                  </a:lnTo>
                  <a:lnTo>
                    <a:pt x="3132" y="2500"/>
                  </a:lnTo>
                  <a:lnTo>
                    <a:pt x="3132" y="2511"/>
                  </a:lnTo>
                  <a:lnTo>
                    <a:pt x="3136" y="2516"/>
                  </a:lnTo>
                  <a:lnTo>
                    <a:pt x="3136" y="2505"/>
                  </a:lnTo>
                  <a:lnTo>
                    <a:pt x="3141" y="2500"/>
                  </a:lnTo>
                  <a:lnTo>
                    <a:pt x="3141" y="2505"/>
                  </a:lnTo>
                  <a:lnTo>
                    <a:pt x="3145" y="2511"/>
                  </a:lnTo>
                  <a:lnTo>
                    <a:pt x="3145" y="2522"/>
                  </a:lnTo>
                  <a:lnTo>
                    <a:pt x="3150" y="2516"/>
                  </a:lnTo>
                  <a:lnTo>
                    <a:pt x="3150" y="2511"/>
                  </a:lnTo>
                  <a:lnTo>
                    <a:pt x="3154" y="2511"/>
                  </a:lnTo>
                  <a:lnTo>
                    <a:pt x="3154" y="2511"/>
                  </a:lnTo>
                  <a:lnTo>
                    <a:pt x="3159" y="2511"/>
                  </a:lnTo>
                  <a:lnTo>
                    <a:pt x="3159" y="2505"/>
                  </a:lnTo>
                  <a:lnTo>
                    <a:pt x="3163" y="2505"/>
                  </a:lnTo>
                  <a:lnTo>
                    <a:pt x="3163" y="2361"/>
                  </a:lnTo>
                  <a:lnTo>
                    <a:pt x="3168" y="2339"/>
                  </a:lnTo>
                  <a:lnTo>
                    <a:pt x="3168" y="2289"/>
                  </a:lnTo>
                  <a:lnTo>
                    <a:pt x="3172" y="2339"/>
                  </a:lnTo>
                  <a:lnTo>
                    <a:pt x="3172" y="2461"/>
                  </a:lnTo>
                  <a:lnTo>
                    <a:pt x="3177" y="2472"/>
                  </a:lnTo>
                  <a:lnTo>
                    <a:pt x="3177" y="2500"/>
                  </a:lnTo>
                  <a:lnTo>
                    <a:pt x="3181" y="2500"/>
                  </a:lnTo>
                  <a:lnTo>
                    <a:pt x="3181" y="2494"/>
                  </a:lnTo>
                  <a:lnTo>
                    <a:pt x="3185" y="2494"/>
                  </a:lnTo>
                  <a:lnTo>
                    <a:pt x="3185" y="2522"/>
                  </a:lnTo>
                  <a:lnTo>
                    <a:pt x="3190" y="2522"/>
                  </a:lnTo>
                  <a:lnTo>
                    <a:pt x="3190" y="2533"/>
                  </a:lnTo>
                  <a:lnTo>
                    <a:pt x="3194" y="2522"/>
                  </a:lnTo>
                  <a:lnTo>
                    <a:pt x="3194" y="2505"/>
                  </a:lnTo>
                  <a:lnTo>
                    <a:pt x="3199" y="2505"/>
                  </a:lnTo>
                  <a:lnTo>
                    <a:pt x="3199" y="2511"/>
                  </a:lnTo>
                  <a:lnTo>
                    <a:pt x="3203" y="2511"/>
                  </a:lnTo>
                  <a:lnTo>
                    <a:pt x="3203" y="2527"/>
                  </a:lnTo>
                  <a:lnTo>
                    <a:pt x="3208" y="2522"/>
                  </a:lnTo>
                  <a:lnTo>
                    <a:pt x="3208" y="2527"/>
                  </a:lnTo>
                  <a:lnTo>
                    <a:pt x="3212" y="2533"/>
                  </a:lnTo>
                  <a:lnTo>
                    <a:pt x="3212" y="2544"/>
                  </a:lnTo>
                  <a:lnTo>
                    <a:pt x="3217" y="2544"/>
                  </a:lnTo>
                  <a:lnTo>
                    <a:pt x="3217" y="2527"/>
                  </a:lnTo>
                  <a:lnTo>
                    <a:pt x="3221" y="2527"/>
                  </a:lnTo>
                  <a:lnTo>
                    <a:pt x="3221" y="2538"/>
                  </a:lnTo>
                  <a:lnTo>
                    <a:pt x="3226" y="2533"/>
                  </a:lnTo>
                  <a:lnTo>
                    <a:pt x="3226" y="2527"/>
                  </a:lnTo>
                  <a:lnTo>
                    <a:pt x="3230" y="2533"/>
                  </a:lnTo>
                  <a:lnTo>
                    <a:pt x="3230" y="2538"/>
                  </a:lnTo>
                  <a:lnTo>
                    <a:pt x="3234" y="2533"/>
                  </a:lnTo>
                  <a:lnTo>
                    <a:pt x="3234" y="2549"/>
                  </a:lnTo>
                  <a:lnTo>
                    <a:pt x="3239" y="2549"/>
                  </a:lnTo>
                  <a:lnTo>
                    <a:pt x="3239" y="2538"/>
                  </a:lnTo>
                  <a:lnTo>
                    <a:pt x="3243" y="2538"/>
                  </a:lnTo>
                  <a:lnTo>
                    <a:pt x="3243" y="2538"/>
                  </a:lnTo>
                  <a:lnTo>
                    <a:pt x="3248" y="2538"/>
                  </a:lnTo>
                  <a:lnTo>
                    <a:pt x="3248" y="2538"/>
                  </a:lnTo>
                  <a:lnTo>
                    <a:pt x="3252" y="2538"/>
                  </a:lnTo>
                  <a:lnTo>
                    <a:pt x="3252" y="2544"/>
                  </a:lnTo>
                  <a:lnTo>
                    <a:pt x="3257" y="2544"/>
                  </a:lnTo>
                  <a:lnTo>
                    <a:pt x="3257" y="2544"/>
                  </a:lnTo>
                  <a:lnTo>
                    <a:pt x="3261" y="2544"/>
                  </a:lnTo>
                  <a:lnTo>
                    <a:pt x="3261" y="2538"/>
                  </a:lnTo>
                  <a:lnTo>
                    <a:pt x="3266" y="2533"/>
                  </a:lnTo>
                  <a:lnTo>
                    <a:pt x="3266" y="2538"/>
                  </a:lnTo>
                  <a:lnTo>
                    <a:pt x="3270" y="2544"/>
                  </a:lnTo>
                  <a:lnTo>
                    <a:pt x="3270" y="2538"/>
                  </a:lnTo>
                  <a:lnTo>
                    <a:pt x="3275" y="2538"/>
                  </a:lnTo>
                  <a:lnTo>
                    <a:pt x="3275" y="2544"/>
                  </a:lnTo>
                  <a:lnTo>
                    <a:pt x="3279" y="2538"/>
                  </a:lnTo>
                  <a:lnTo>
                    <a:pt x="3279" y="2533"/>
                  </a:lnTo>
                  <a:lnTo>
                    <a:pt x="3283" y="2538"/>
                  </a:lnTo>
                  <a:lnTo>
                    <a:pt x="3283" y="2549"/>
                  </a:lnTo>
                  <a:lnTo>
                    <a:pt x="3288" y="2549"/>
                  </a:lnTo>
                  <a:lnTo>
                    <a:pt x="3288" y="2538"/>
                  </a:lnTo>
                  <a:lnTo>
                    <a:pt x="3292" y="2538"/>
                  </a:lnTo>
                  <a:lnTo>
                    <a:pt x="3292" y="2538"/>
                  </a:lnTo>
                  <a:lnTo>
                    <a:pt x="3297" y="2538"/>
                  </a:lnTo>
                  <a:lnTo>
                    <a:pt x="3297" y="2533"/>
                  </a:lnTo>
                  <a:lnTo>
                    <a:pt x="3301" y="2533"/>
                  </a:lnTo>
                  <a:lnTo>
                    <a:pt x="3301" y="2533"/>
                  </a:lnTo>
                  <a:lnTo>
                    <a:pt x="3306" y="2533"/>
                  </a:lnTo>
                  <a:lnTo>
                    <a:pt x="3306" y="2527"/>
                  </a:lnTo>
                  <a:lnTo>
                    <a:pt x="3310" y="2527"/>
                  </a:lnTo>
                  <a:lnTo>
                    <a:pt x="3310" y="2533"/>
                  </a:lnTo>
                  <a:lnTo>
                    <a:pt x="3315" y="2533"/>
                  </a:lnTo>
                  <a:lnTo>
                    <a:pt x="3315" y="2533"/>
                  </a:lnTo>
                  <a:lnTo>
                    <a:pt x="3319" y="2533"/>
                  </a:lnTo>
                  <a:lnTo>
                    <a:pt x="3319" y="2544"/>
                  </a:lnTo>
                  <a:lnTo>
                    <a:pt x="3324" y="2544"/>
                  </a:lnTo>
                  <a:lnTo>
                    <a:pt x="3324" y="2544"/>
                  </a:lnTo>
                  <a:lnTo>
                    <a:pt x="3328" y="2544"/>
                  </a:lnTo>
                  <a:lnTo>
                    <a:pt x="3328" y="2544"/>
                  </a:lnTo>
                  <a:lnTo>
                    <a:pt x="3332" y="2538"/>
                  </a:lnTo>
                  <a:lnTo>
                    <a:pt x="3332" y="2544"/>
                  </a:lnTo>
                  <a:lnTo>
                    <a:pt x="3337" y="2544"/>
                  </a:lnTo>
                  <a:lnTo>
                    <a:pt x="3337" y="2544"/>
                  </a:lnTo>
                  <a:lnTo>
                    <a:pt x="3341" y="2544"/>
                  </a:lnTo>
                  <a:lnTo>
                    <a:pt x="3341" y="2544"/>
                  </a:lnTo>
                  <a:lnTo>
                    <a:pt x="3346" y="2544"/>
                  </a:lnTo>
                  <a:lnTo>
                    <a:pt x="3346" y="2549"/>
                  </a:lnTo>
                  <a:lnTo>
                    <a:pt x="3350" y="2544"/>
                  </a:lnTo>
                  <a:lnTo>
                    <a:pt x="3350" y="2549"/>
                  </a:lnTo>
                  <a:lnTo>
                    <a:pt x="3355" y="2549"/>
                  </a:lnTo>
                  <a:lnTo>
                    <a:pt x="3355" y="2544"/>
                  </a:lnTo>
                  <a:lnTo>
                    <a:pt x="3359" y="2544"/>
                  </a:lnTo>
                  <a:lnTo>
                    <a:pt x="3359" y="2549"/>
                  </a:lnTo>
                  <a:lnTo>
                    <a:pt x="3364" y="2549"/>
                  </a:lnTo>
                  <a:lnTo>
                    <a:pt x="3364" y="2549"/>
                  </a:lnTo>
                  <a:lnTo>
                    <a:pt x="3368" y="2549"/>
                  </a:lnTo>
                  <a:lnTo>
                    <a:pt x="3368" y="2549"/>
                  </a:lnTo>
                  <a:lnTo>
                    <a:pt x="3373" y="2549"/>
                  </a:lnTo>
                  <a:lnTo>
                    <a:pt x="3373" y="2549"/>
                  </a:lnTo>
                  <a:lnTo>
                    <a:pt x="3377" y="2549"/>
                  </a:lnTo>
                  <a:lnTo>
                    <a:pt x="3377" y="2549"/>
                  </a:lnTo>
                  <a:lnTo>
                    <a:pt x="3382" y="2549"/>
                  </a:lnTo>
                  <a:lnTo>
                    <a:pt x="3382" y="2544"/>
                  </a:lnTo>
                  <a:lnTo>
                    <a:pt x="3386" y="2544"/>
                  </a:lnTo>
                  <a:lnTo>
                    <a:pt x="3386" y="2544"/>
                  </a:lnTo>
                  <a:lnTo>
                    <a:pt x="3390" y="2544"/>
                  </a:lnTo>
                  <a:lnTo>
                    <a:pt x="3390" y="2544"/>
                  </a:lnTo>
                  <a:lnTo>
                    <a:pt x="3395" y="2544"/>
                  </a:lnTo>
                  <a:lnTo>
                    <a:pt x="3395" y="2549"/>
                  </a:lnTo>
                  <a:lnTo>
                    <a:pt x="3399" y="2549"/>
                  </a:lnTo>
                  <a:lnTo>
                    <a:pt x="3399" y="2555"/>
                  </a:lnTo>
                  <a:lnTo>
                    <a:pt x="3404" y="2555"/>
                  </a:lnTo>
                  <a:lnTo>
                    <a:pt x="3404" y="2549"/>
                  </a:lnTo>
                  <a:lnTo>
                    <a:pt x="3408" y="2549"/>
                  </a:lnTo>
                  <a:lnTo>
                    <a:pt x="3408" y="2549"/>
                  </a:lnTo>
                  <a:lnTo>
                    <a:pt x="3413" y="2549"/>
                  </a:lnTo>
                  <a:lnTo>
                    <a:pt x="3413" y="2544"/>
                  </a:lnTo>
                  <a:lnTo>
                    <a:pt x="3417" y="2544"/>
                  </a:lnTo>
                  <a:lnTo>
                    <a:pt x="3417" y="2549"/>
                  </a:lnTo>
                  <a:lnTo>
                    <a:pt x="3422" y="2549"/>
                  </a:lnTo>
                  <a:lnTo>
                    <a:pt x="3422" y="2555"/>
                  </a:lnTo>
                  <a:lnTo>
                    <a:pt x="3426" y="2555"/>
                  </a:lnTo>
                  <a:lnTo>
                    <a:pt x="3426" y="2549"/>
                  </a:lnTo>
                  <a:lnTo>
                    <a:pt x="3431" y="2549"/>
                  </a:lnTo>
                  <a:lnTo>
                    <a:pt x="3431" y="2549"/>
                  </a:lnTo>
                  <a:lnTo>
                    <a:pt x="3435" y="2549"/>
                  </a:lnTo>
                  <a:lnTo>
                    <a:pt x="3435" y="2549"/>
                  </a:lnTo>
                  <a:lnTo>
                    <a:pt x="3439" y="2549"/>
                  </a:lnTo>
                  <a:lnTo>
                    <a:pt x="3439" y="2549"/>
                  </a:lnTo>
                  <a:lnTo>
                    <a:pt x="3444" y="2555"/>
                  </a:lnTo>
                  <a:lnTo>
                    <a:pt x="3444" y="2549"/>
                  </a:lnTo>
                  <a:lnTo>
                    <a:pt x="3448" y="2555"/>
                  </a:lnTo>
                  <a:lnTo>
                    <a:pt x="3448" y="2549"/>
                  </a:lnTo>
                  <a:lnTo>
                    <a:pt x="3453" y="2549"/>
                  </a:lnTo>
                  <a:lnTo>
                    <a:pt x="3453" y="2555"/>
                  </a:lnTo>
                  <a:lnTo>
                    <a:pt x="3457" y="2555"/>
                  </a:lnTo>
                  <a:lnTo>
                    <a:pt x="3457" y="2549"/>
                  </a:lnTo>
                  <a:lnTo>
                    <a:pt x="3462" y="2549"/>
                  </a:lnTo>
                  <a:lnTo>
                    <a:pt x="3462" y="2549"/>
                  </a:lnTo>
                  <a:lnTo>
                    <a:pt x="3466" y="2549"/>
                  </a:lnTo>
                  <a:lnTo>
                    <a:pt x="3466" y="2544"/>
                  </a:lnTo>
                  <a:lnTo>
                    <a:pt x="3471" y="2544"/>
                  </a:lnTo>
                  <a:lnTo>
                    <a:pt x="3471" y="2544"/>
                  </a:lnTo>
                  <a:lnTo>
                    <a:pt x="3475" y="2544"/>
                  </a:lnTo>
                  <a:lnTo>
                    <a:pt x="3475" y="2544"/>
                  </a:lnTo>
                  <a:lnTo>
                    <a:pt x="3480" y="2544"/>
                  </a:lnTo>
                  <a:lnTo>
                    <a:pt x="3480" y="2549"/>
                  </a:lnTo>
                  <a:lnTo>
                    <a:pt x="3484" y="2544"/>
                  </a:lnTo>
                  <a:lnTo>
                    <a:pt x="3484" y="2549"/>
                  </a:lnTo>
                  <a:lnTo>
                    <a:pt x="3488" y="2549"/>
                  </a:lnTo>
                  <a:lnTo>
                    <a:pt x="3488" y="2544"/>
                  </a:lnTo>
                  <a:lnTo>
                    <a:pt x="3493" y="2544"/>
                  </a:lnTo>
                  <a:lnTo>
                    <a:pt x="3493" y="2538"/>
                  </a:lnTo>
                  <a:lnTo>
                    <a:pt x="3497" y="2538"/>
                  </a:lnTo>
                  <a:lnTo>
                    <a:pt x="3497" y="2549"/>
                  </a:lnTo>
                  <a:lnTo>
                    <a:pt x="3502" y="2549"/>
                  </a:lnTo>
                  <a:lnTo>
                    <a:pt x="3502" y="2549"/>
                  </a:lnTo>
                  <a:lnTo>
                    <a:pt x="3506" y="2544"/>
                  </a:lnTo>
                  <a:lnTo>
                    <a:pt x="3506" y="2549"/>
                  </a:lnTo>
                  <a:lnTo>
                    <a:pt x="3511" y="2549"/>
                  </a:lnTo>
                  <a:lnTo>
                    <a:pt x="3511" y="2549"/>
                  </a:lnTo>
                  <a:lnTo>
                    <a:pt x="3515" y="2544"/>
                  </a:lnTo>
                  <a:lnTo>
                    <a:pt x="3515" y="2527"/>
                  </a:lnTo>
                  <a:lnTo>
                    <a:pt x="3520" y="2527"/>
                  </a:lnTo>
                  <a:lnTo>
                    <a:pt x="3520" y="2483"/>
                  </a:lnTo>
                  <a:lnTo>
                    <a:pt x="3524" y="2477"/>
                  </a:lnTo>
                  <a:lnTo>
                    <a:pt x="3524" y="2500"/>
                  </a:lnTo>
                  <a:lnTo>
                    <a:pt x="3529" y="2505"/>
                  </a:lnTo>
                  <a:lnTo>
                    <a:pt x="3529" y="2538"/>
                  </a:lnTo>
                  <a:lnTo>
                    <a:pt x="3533" y="2538"/>
                  </a:lnTo>
                  <a:lnTo>
                    <a:pt x="3533" y="2544"/>
                  </a:lnTo>
                  <a:lnTo>
                    <a:pt x="3537" y="2544"/>
                  </a:lnTo>
                  <a:lnTo>
                    <a:pt x="3537" y="2538"/>
                  </a:lnTo>
                  <a:lnTo>
                    <a:pt x="3542" y="2538"/>
                  </a:lnTo>
                  <a:lnTo>
                    <a:pt x="3542" y="2549"/>
                  </a:lnTo>
                  <a:lnTo>
                    <a:pt x="3546" y="2549"/>
                  </a:lnTo>
                  <a:lnTo>
                    <a:pt x="3546" y="2549"/>
                  </a:lnTo>
                  <a:lnTo>
                    <a:pt x="3551" y="2549"/>
                  </a:lnTo>
                  <a:lnTo>
                    <a:pt x="3551" y="2549"/>
                  </a:lnTo>
                  <a:lnTo>
                    <a:pt x="3555" y="2555"/>
                  </a:lnTo>
                  <a:lnTo>
                    <a:pt x="3555" y="2549"/>
                  </a:lnTo>
                  <a:lnTo>
                    <a:pt x="3560" y="2549"/>
                  </a:lnTo>
                  <a:lnTo>
                    <a:pt x="3560" y="2555"/>
                  </a:lnTo>
                  <a:lnTo>
                    <a:pt x="3564" y="2555"/>
                  </a:lnTo>
                  <a:lnTo>
                    <a:pt x="3564" y="2544"/>
                  </a:lnTo>
                  <a:lnTo>
                    <a:pt x="3569" y="2544"/>
                  </a:lnTo>
                  <a:lnTo>
                    <a:pt x="3569" y="2544"/>
                  </a:lnTo>
                  <a:lnTo>
                    <a:pt x="3573" y="2544"/>
                  </a:lnTo>
                  <a:lnTo>
                    <a:pt x="3573" y="2549"/>
                  </a:lnTo>
                  <a:lnTo>
                    <a:pt x="3578" y="2549"/>
                  </a:lnTo>
                  <a:lnTo>
                    <a:pt x="3578" y="2544"/>
                  </a:lnTo>
                  <a:lnTo>
                    <a:pt x="3582" y="2544"/>
                  </a:lnTo>
                  <a:lnTo>
                    <a:pt x="3582" y="2544"/>
                  </a:lnTo>
                  <a:lnTo>
                    <a:pt x="3586" y="2544"/>
                  </a:lnTo>
                  <a:lnTo>
                    <a:pt x="3586" y="2555"/>
                  </a:lnTo>
                  <a:lnTo>
                    <a:pt x="3591" y="2549"/>
                  </a:lnTo>
                  <a:lnTo>
                    <a:pt x="3591" y="2555"/>
                  </a:lnTo>
                  <a:lnTo>
                    <a:pt x="3595" y="2555"/>
                  </a:lnTo>
                  <a:lnTo>
                    <a:pt x="3595" y="2555"/>
                  </a:lnTo>
                  <a:lnTo>
                    <a:pt x="3600" y="2549"/>
                  </a:lnTo>
                  <a:lnTo>
                    <a:pt x="3600" y="2549"/>
                  </a:lnTo>
                  <a:lnTo>
                    <a:pt x="3604" y="2549"/>
                  </a:lnTo>
                  <a:lnTo>
                    <a:pt x="3604" y="2544"/>
                  </a:lnTo>
                  <a:lnTo>
                    <a:pt x="3609" y="2549"/>
                  </a:lnTo>
                  <a:lnTo>
                    <a:pt x="3609" y="2555"/>
                  </a:lnTo>
                  <a:lnTo>
                    <a:pt x="3613" y="2555"/>
                  </a:lnTo>
                  <a:lnTo>
                    <a:pt x="3613" y="2544"/>
                  </a:lnTo>
                  <a:lnTo>
                    <a:pt x="3618" y="2538"/>
                  </a:lnTo>
                  <a:lnTo>
                    <a:pt x="3618" y="2549"/>
                  </a:lnTo>
                  <a:lnTo>
                    <a:pt x="3622" y="2549"/>
                  </a:lnTo>
                  <a:lnTo>
                    <a:pt x="3622" y="2549"/>
                  </a:lnTo>
                  <a:lnTo>
                    <a:pt x="3627" y="2549"/>
                  </a:lnTo>
                  <a:lnTo>
                    <a:pt x="3627" y="2544"/>
                  </a:lnTo>
                  <a:lnTo>
                    <a:pt x="3631" y="2544"/>
                  </a:lnTo>
                  <a:lnTo>
                    <a:pt x="3631" y="2538"/>
                  </a:lnTo>
                  <a:lnTo>
                    <a:pt x="3635" y="2538"/>
                  </a:lnTo>
                  <a:lnTo>
                    <a:pt x="3635" y="2538"/>
                  </a:lnTo>
                  <a:lnTo>
                    <a:pt x="3640" y="2538"/>
                  </a:lnTo>
                  <a:lnTo>
                    <a:pt x="3640" y="2544"/>
                  </a:lnTo>
                  <a:lnTo>
                    <a:pt x="3644" y="2538"/>
                  </a:lnTo>
                  <a:lnTo>
                    <a:pt x="3644" y="2533"/>
                  </a:lnTo>
                  <a:lnTo>
                    <a:pt x="3649" y="2533"/>
                  </a:lnTo>
                  <a:lnTo>
                    <a:pt x="3649" y="2527"/>
                  </a:lnTo>
                  <a:lnTo>
                    <a:pt x="3653" y="2527"/>
                  </a:lnTo>
                  <a:lnTo>
                    <a:pt x="3653" y="2527"/>
                  </a:lnTo>
                  <a:lnTo>
                    <a:pt x="3658" y="2527"/>
                  </a:lnTo>
                  <a:lnTo>
                    <a:pt x="3658" y="2522"/>
                  </a:lnTo>
                  <a:lnTo>
                    <a:pt x="3662" y="2522"/>
                  </a:lnTo>
                  <a:lnTo>
                    <a:pt x="3662" y="2522"/>
                  </a:lnTo>
                  <a:lnTo>
                    <a:pt x="3667" y="2516"/>
                  </a:lnTo>
                  <a:lnTo>
                    <a:pt x="3667" y="2511"/>
                  </a:lnTo>
                  <a:lnTo>
                    <a:pt x="3671" y="2511"/>
                  </a:lnTo>
                  <a:lnTo>
                    <a:pt x="3671" y="2472"/>
                  </a:lnTo>
                  <a:lnTo>
                    <a:pt x="3676" y="2455"/>
                  </a:lnTo>
                  <a:lnTo>
                    <a:pt x="3676" y="2256"/>
                  </a:lnTo>
                  <a:lnTo>
                    <a:pt x="3680" y="2234"/>
                  </a:lnTo>
                  <a:lnTo>
                    <a:pt x="3680" y="2350"/>
                  </a:lnTo>
                  <a:lnTo>
                    <a:pt x="3684" y="2372"/>
                  </a:lnTo>
                  <a:lnTo>
                    <a:pt x="3684" y="2488"/>
                  </a:lnTo>
                  <a:lnTo>
                    <a:pt x="3689" y="2494"/>
                  </a:lnTo>
                  <a:lnTo>
                    <a:pt x="3689" y="2516"/>
                  </a:lnTo>
                  <a:lnTo>
                    <a:pt x="3693" y="2522"/>
                  </a:lnTo>
                  <a:lnTo>
                    <a:pt x="3693" y="2527"/>
                  </a:lnTo>
                  <a:lnTo>
                    <a:pt x="3698" y="2527"/>
                  </a:lnTo>
                  <a:lnTo>
                    <a:pt x="3698" y="2533"/>
                  </a:lnTo>
                  <a:lnTo>
                    <a:pt x="3702" y="2527"/>
                  </a:lnTo>
                  <a:lnTo>
                    <a:pt x="3702" y="2533"/>
                  </a:lnTo>
                  <a:lnTo>
                    <a:pt x="3707" y="2538"/>
                  </a:lnTo>
                  <a:lnTo>
                    <a:pt x="3707" y="2544"/>
                  </a:lnTo>
                  <a:lnTo>
                    <a:pt x="3711" y="2549"/>
                  </a:lnTo>
                  <a:lnTo>
                    <a:pt x="3711" y="2544"/>
                  </a:lnTo>
                  <a:lnTo>
                    <a:pt x="3716" y="2544"/>
                  </a:lnTo>
                  <a:lnTo>
                    <a:pt x="3716" y="2527"/>
                  </a:lnTo>
                  <a:lnTo>
                    <a:pt x="3720" y="2527"/>
                  </a:lnTo>
                  <a:lnTo>
                    <a:pt x="3720" y="2544"/>
                  </a:lnTo>
                  <a:lnTo>
                    <a:pt x="3725" y="2544"/>
                  </a:lnTo>
                  <a:lnTo>
                    <a:pt x="3725" y="2544"/>
                  </a:lnTo>
                  <a:lnTo>
                    <a:pt x="3729" y="2544"/>
                  </a:lnTo>
                  <a:lnTo>
                    <a:pt x="3729" y="2544"/>
                  </a:lnTo>
                  <a:lnTo>
                    <a:pt x="3733" y="2544"/>
                  </a:lnTo>
                  <a:lnTo>
                    <a:pt x="3733" y="2544"/>
                  </a:lnTo>
                  <a:lnTo>
                    <a:pt x="3738" y="2544"/>
                  </a:lnTo>
                  <a:lnTo>
                    <a:pt x="3738" y="2538"/>
                  </a:lnTo>
                  <a:lnTo>
                    <a:pt x="3742" y="2544"/>
                  </a:lnTo>
                  <a:lnTo>
                    <a:pt x="3742" y="2549"/>
                  </a:lnTo>
                  <a:lnTo>
                    <a:pt x="3747" y="2538"/>
                  </a:lnTo>
                  <a:lnTo>
                    <a:pt x="3747" y="2544"/>
                  </a:lnTo>
                  <a:lnTo>
                    <a:pt x="3751" y="2544"/>
                  </a:lnTo>
                  <a:lnTo>
                    <a:pt x="3751" y="2549"/>
                  </a:lnTo>
                  <a:lnTo>
                    <a:pt x="3756" y="2549"/>
                  </a:lnTo>
                  <a:lnTo>
                    <a:pt x="3756" y="2549"/>
                  </a:lnTo>
                  <a:lnTo>
                    <a:pt x="3760" y="2555"/>
                  </a:lnTo>
                  <a:lnTo>
                    <a:pt x="3760" y="2549"/>
                  </a:lnTo>
                  <a:lnTo>
                    <a:pt x="3765" y="2549"/>
                  </a:lnTo>
                  <a:lnTo>
                    <a:pt x="3765" y="2549"/>
                  </a:lnTo>
                  <a:lnTo>
                    <a:pt x="3769" y="2549"/>
                  </a:lnTo>
                  <a:lnTo>
                    <a:pt x="3769" y="2544"/>
                  </a:lnTo>
                  <a:lnTo>
                    <a:pt x="3774" y="2538"/>
                  </a:lnTo>
                  <a:lnTo>
                    <a:pt x="3774" y="2544"/>
                  </a:lnTo>
                  <a:lnTo>
                    <a:pt x="3778" y="2549"/>
                  </a:lnTo>
                  <a:lnTo>
                    <a:pt x="3778" y="2544"/>
                  </a:lnTo>
                  <a:lnTo>
                    <a:pt x="3783" y="2544"/>
                  </a:lnTo>
                  <a:lnTo>
                    <a:pt x="3783" y="2544"/>
                  </a:lnTo>
                  <a:lnTo>
                    <a:pt x="3787" y="2544"/>
                  </a:lnTo>
                  <a:lnTo>
                    <a:pt x="3787" y="2544"/>
                  </a:lnTo>
                  <a:lnTo>
                    <a:pt x="3791" y="2544"/>
                  </a:lnTo>
                  <a:lnTo>
                    <a:pt x="3791" y="2549"/>
                  </a:lnTo>
                  <a:lnTo>
                    <a:pt x="3796" y="2549"/>
                  </a:lnTo>
                  <a:lnTo>
                    <a:pt x="3796" y="2544"/>
                  </a:lnTo>
                  <a:lnTo>
                    <a:pt x="3800" y="2544"/>
                  </a:lnTo>
                  <a:lnTo>
                    <a:pt x="3800" y="2549"/>
                  </a:lnTo>
                  <a:lnTo>
                    <a:pt x="3805" y="2549"/>
                  </a:lnTo>
                  <a:lnTo>
                    <a:pt x="3805" y="2544"/>
                  </a:lnTo>
                  <a:lnTo>
                    <a:pt x="3809" y="2544"/>
                  </a:lnTo>
                  <a:lnTo>
                    <a:pt x="3809" y="2533"/>
                  </a:lnTo>
                  <a:lnTo>
                    <a:pt x="3814" y="2533"/>
                  </a:lnTo>
                  <a:lnTo>
                    <a:pt x="3814" y="2538"/>
                  </a:lnTo>
                  <a:lnTo>
                    <a:pt x="3818" y="2538"/>
                  </a:lnTo>
                  <a:lnTo>
                    <a:pt x="3818" y="2544"/>
                  </a:lnTo>
                  <a:lnTo>
                    <a:pt x="3823" y="2544"/>
                  </a:lnTo>
                  <a:lnTo>
                    <a:pt x="3823" y="2544"/>
                  </a:lnTo>
                  <a:lnTo>
                    <a:pt x="3827" y="2544"/>
                  </a:lnTo>
                  <a:lnTo>
                    <a:pt x="3827" y="2549"/>
                  </a:lnTo>
                  <a:lnTo>
                    <a:pt x="3832" y="2549"/>
                  </a:lnTo>
                  <a:lnTo>
                    <a:pt x="3832" y="2549"/>
                  </a:lnTo>
                  <a:lnTo>
                    <a:pt x="3836" y="2549"/>
                  </a:lnTo>
                  <a:lnTo>
                    <a:pt x="3836" y="2544"/>
                  </a:lnTo>
                  <a:lnTo>
                    <a:pt x="3840" y="2544"/>
                  </a:lnTo>
                  <a:lnTo>
                    <a:pt x="3840" y="2544"/>
                  </a:lnTo>
                  <a:lnTo>
                    <a:pt x="3845" y="2544"/>
                  </a:lnTo>
                  <a:lnTo>
                    <a:pt x="3845" y="2544"/>
                  </a:lnTo>
                  <a:lnTo>
                    <a:pt x="3849" y="2544"/>
                  </a:lnTo>
                  <a:lnTo>
                    <a:pt x="3849" y="2544"/>
                  </a:lnTo>
                  <a:lnTo>
                    <a:pt x="3854" y="2544"/>
                  </a:lnTo>
                  <a:lnTo>
                    <a:pt x="3854" y="2549"/>
                  </a:lnTo>
                  <a:lnTo>
                    <a:pt x="3858" y="2555"/>
                  </a:lnTo>
                  <a:lnTo>
                    <a:pt x="3858" y="2549"/>
                  </a:lnTo>
                  <a:lnTo>
                    <a:pt x="3863" y="2544"/>
                  </a:lnTo>
                  <a:lnTo>
                    <a:pt x="3863" y="2549"/>
                  </a:lnTo>
                  <a:lnTo>
                    <a:pt x="3867" y="2549"/>
                  </a:lnTo>
                  <a:lnTo>
                    <a:pt x="3867" y="2555"/>
                  </a:lnTo>
                  <a:lnTo>
                    <a:pt x="3872" y="2549"/>
                  </a:lnTo>
                  <a:lnTo>
                    <a:pt x="3872" y="2544"/>
                  </a:lnTo>
                  <a:lnTo>
                    <a:pt x="3876" y="2544"/>
                  </a:lnTo>
                  <a:lnTo>
                    <a:pt x="3876" y="2549"/>
                  </a:lnTo>
                  <a:lnTo>
                    <a:pt x="3881" y="2549"/>
                  </a:lnTo>
                  <a:lnTo>
                    <a:pt x="3881" y="2555"/>
                  </a:lnTo>
                  <a:lnTo>
                    <a:pt x="3885" y="2555"/>
                  </a:lnTo>
                  <a:lnTo>
                    <a:pt x="3885" y="2549"/>
                  </a:lnTo>
                  <a:lnTo>
                    <a:pt x="3889" y="2544"/>
                  </a:lnTo>
                  <a:lnTo>
                    <a:pt x="3889" y="2549"/>
                  </a:lnTo>
                  <a:lnTo>
                    <a:pt x="3894" y="2549"/>
                  </a:lnTo>
                  <a:lnTo>
                    <a:pt x="3894" y="2549"/>
                  </a:lnTo>
                  <a:lnTo>
                    <a:pt x="3898" y="2549"/>
                  </a:lnTo>
                  <a:lnTo>
                    <a:pt x="3898" y="2544"/>
                  </a:lnTo>
                  <a:lnTo>
                    <a:pt x="3903" y="2549"/>
                  </a:lnTo>
                  <a:lnTo>
                    <a:pt x="3903" y="2549"/>
                  </a:lnTo>
                  <a:lnTo>
                    <a:pt x="3907" y="2549"/>
                  </a:lnTo>
                  <a:lnTo>
                    <a:pt x="3907" y="2555"/>
                  </a:lnTo>
                  <a:lnTo>
                    <a:pt x="3912" y="2549"/>
                  </a:lnTo>
                  <a:lnTo>
                    <a:pt x="3912" y="2538"/>
                  </a:lnTo>
                  <a:lnTo>
                    <a:pt x="3916" y="2538"/>
                  </a:lnTo>
                  <a:lnTo>
                    <a:pt x="3916" y="2544"/>
                  </a:lnTo>
                  <a:lnTo>
                    <a:pt x="3921" y="2544"/>
                  </a:lnTo>
                  <a:lnTo>
                    <a:pt x="3921" y="2549"/>
                  </a:lnTo>
                  <a:lnTo>
                    <a:pt x="3925" y="2544"/>
                  </a:lnTo>
                  <a:lnTo>
                    <a:pt x="3925" y="2549"/>
                  </a:lnTo>
                  <a:lnTo>
                    <a:pt x="3930" y="2549"/>
                  </a:lnTo>
                  <a:lnTo>
                    <a:pt x="3930" y="2544"/>
                  </a:lnTo>
                  <a:lnTo>
                    <a:pt x="3934" y="2544"/>
                  </a:lnTo>
                  <a:lnTo>
                    <a:pt x="3934" y="2555"/>
                  </a:lnTo>
                  <a:lnTo>
                    <a:pt x="3938" y="2555"/>
                  </a:lnTo>
                  <a:lnTo>
                    <a:pt x="3938" y="2549"/>
                  </a:lnTo>
                  <a:lnTo>
                    <a:pt x="3943" y="2549"/>
                  </a:lnTo>
                  <a:lnTo>
                    <a:pt x="3943" y="2544"/>
                  </a:lnTo>
                  <a:lnTo>
                    <a:pt x="3947" y="2544"/>
                  </a:lnTo>
                  <a:lnTo>
                    <a:pt x="3947" y="2538"/>
                  </a:lnTo>
                  <a:lnTo>
                    <a:pt x="3952" y="2538"/>
                  </a:lnTo>
                  <a:lnTo>
                    <a:pt x="3952" y="2544"/>
                  </a:lnTo>
                  <a:lnTo>
                    <a:pt x="3956" y="2544"/>
                  </a:lnTo>
                  <a:lnTo>
                    <a:pt x="3956" y="2544"/>
                  </a:lnTo>
                  <a:lnTo>
                    <a:pt x="3961" y="2544"/>
                  </a:lnTo>
                  <a:lnTo>
                    <a:pt x="3961" y="2549"/>
                  </a:lnTo>
                  <a:lnTo>
                    <a:pt x="3965" y="2549"/>
                  </a:lnTo>
                  <a:lnTo>
                    <a:pt x="3965" y="2549"/>
                  </a:lnTo>
                  <a:lnTo>
                    <a:pt x="3970" y="2549"/>
                  </a:lnTo>
                  <a:lnTo>
                    <a:pt x="3970" y="2549"/>
                  </a:lnTo>
                  <a:lnTo>
                    <a:pt x="3974" y="2549"/>
                  </a:lnTo>
                  <a:lnTo>
                    <a:pt x="3974" y="2544"/>
                  </a:lnTo>
                  <a:lnTo>
                    <a:pt x="3979" y="2544"/>
                  </a:lnTo>
                  <a:lnTo>
                    <a:pt x="3979" y="2544"/>
                  </a:lnTo>
                  <a:lnTo>
                    <a:pt x="3983" y="2549"/>
                  </a:lnTo>
                  <a:lnTo>
                    <a:pt x="3983" y="2549"/>
                  </a:lnTo>
                  <a:lnTo>
                    <a:pt x="3987" y="2544"/>
                  </a:lnTo>
                  <a:lnTo>
                    <a:pt x="3987" y="2549"/>
                  </a:lnTo>
                  <a:lnTo>
                    <a:pt x="3992" y="2549"/>
                  </a:lnTo>
                  <a:lnTo>
                    <a:pt x="3992" y="2549"/>
                  </a:lnTo>
                  <a:lnTo>
                    <a:pt x="3996" y="2549"/>
                  </a:lnTo>
                  <a:lnTo>
                    <a:pt x="3996" y="2549"/>
                  </a:lnTo>
                  <a:lnTo>
                    <a:pt x="4001" y="2549"/>
                  </a:lnTo>
                  <a:lnTo>
                    <a:pt x="4001" y="2549"/>
                  </a:lnTo>
                  <a:lnTo>
                    <a:pt x="4005" y="2549"/>
                  </a:lnTo>
                  <a:lnTo>
                    <a:pt x="4005" y="2549"/>
                  </a:lnTo>
                  <a:lnTo>
                    <a:pt x="4010" y="2549"/>
                  </a:lnTo>
                  <a:lnTo>
                    <a:pt x="4010" y="2549"/>
                  </a:lnTo>
                  <a:lnTo>
                    <a:pt x="4014" y="2549"/>
                  </a:lnTo>
                  <a:lnTo>
                    <a:pt x="4014" y="2544"/>
                  </a:lnTo>
                  <a:lnTo>
                    <a:pt x="4019" y="2544"/>
                  </a:lnTo>
                  <a:lnTo>
                    <a:pt x="4019" y="2544"/>
                  </a:lnTo>
                  <a:lnTo>
                    <a:pt x="4023" y="2549"/>
                  </a:lnTo>
                  <a:lnTo>
                    <a:pt x="4023" y="2555"/>
                  </a:lnTo>
                  <a:lnTo>
                    <a:pt x="4028" y="2549"/>
                  </a:lnTo>
                  <a:lnTo>
                    <a:pt x="4028" y="2549"/>
                  </a:lnTo>
                  <a:lnTo>
                    <a:pt x="4032" y="2544"/>
                  </a:lnTo>
                  <a:lnTo>
                    <a:pt x="4032" y="2549"/>
                  </a:lnTo>
                  <a:lnTo>
                    <a:pt x="4036" y="2549"/>
                  </a:lnTo>
                  <a:lnTo>
                    <a:pt x="4036" y="2544"/>
                  </a:lnTo>
                  <a:lnTo>
                    <a:pt x="4041" y="2544"/>
                  </a:lnTo>
                  <a:lnTo>
                    <a:pt x="4041" y="2538"/>
                  </a:lnTo>
                  <a:lnTo>
                    <a:pt x="4045" y="2538"/>
                  </a:lnTo>
                  <a:lnTo>
                    <a:pt x="4045" y="2544"/>
                  </a:lnTo>
                  <a:lnTo>
                    <a:pt x="4050" y="2544"/>
                  </a:lnTo>
                  <a:lnTo>
                    <a:pt x="4050" y="2544"/>
                  </a:lnTo>
                  <a:lnTo>
                    <a:pt x="4054" y="2544"/>
                  </a:lnTo>
                  <a:lnTo>
                    <a:pt x="4054" y="2544"/>
                  </a:lnTo>
                  <a:lnTo>
                    <a:pt x="4059" y="2544"/>
                  </a:lnTo>
                  <a:lnTo>
                    <a:pt x="4059" y="2544"/>
                  </a:lnTo>
                  <a:lnTo>
                    <a:pt x="4063" y="2544"/>
                  </a:lnTo>
                  <a:lnTo>
                    <a:pt x="4063" y="2544"/>
                  </a:lnTo>
                  <a:lnTo>
                    <a:pt x="4068" y="2544"/>
                  </a:lnTo>
                  <a:lnTo>
                    <a:pt x="4068" y="2538"/>
                  </a:lnTo>
                  <a:lnTo>
                    <a:pt x="4072" y="2544"/>
                  </a:lnTo>
                  <a:lnTo>
                    <a:pt x="4072" y="2538"/>
                  </a:lnTo>
                  <a:lnTo>
                    <a:pt x="4077" y="2538"/>
                  </a:lnTo>
                  <a:lnTo>
                    <a:pt x="4077" y="2544"/>
                  </a:lnTo>
                  <a:lnTo>
                    <a:pt x="4081" y="2544"/>
                  </a:lnTo>
                  <a:lnTo>
                    <a:pt x="4081" y="2544"/>
                  </a:lnTo>
                  <a:lnTo>
                    <a:pt x="4085" y="2544"/>
                  </a:lnTo>
                  <a:lnTo>
                    <a:pt x="4085" y="2538"/>
                  </a:lnTo>
                  <a:lnTo>
                    <a:pt x="4090" y="2538"/>
                  </a:lnTo>
                  <a:lnTo>
                    <a:pt x="4090" y="2533"/>
                  </a:lnTo>
                  <a:lnTo>
                    <a:pt x="4094" y="2533"/>
                  </a:lnTo>
                  <a:lnTo>
                    <a:pt x="4094" y="2538"/>
                  </a:lnTo>
                  <a:lnTo>
                    <a:pt x="4099" y="2533"/>
                  </a:lnTo>
                  <a:lnTo>
                    <a:pt x="4099" y="2527"/>
                  </a:lnTo>
                  <a:lnTo>
                    <a:pt x="4103" y="2527"/>
                  </a:lnTo>
                  <a:lnTo>
                    <a:pt x="4103" y="2505"/>
                  </a:lnTo>
                  <a:lnTo>
                    <a:pt x="4108" y="2505"/>
                  </a:lnTo>
                  <a:lnTo>
                    <a:pt x="4108" y="2472"/>
                  </a:lnTo>
                  <a:lnTo>
                    <a:pt x="4112" y="2461"/>
                  </a:lnTo>
                  <a:lnTo>
                    <a:pt x="4112" y="2488"/>
                  </a:lnTo>
                  <a:lnTo>
                    <a:pt x="4117" y="2500"/>
                  </a:lnTo>
                  <a:lnTo>
                    <a:pt x="4117" y="2511"/>
                  </a:lnTo>
                  <a:lnTo>
                    <a:pt x="4121" y="2511"/>
                  </a:lnTo>
                  <a:lnTo>
                    <a:pt x="4121" y="2516"/>
                  </a:lnTo>
                  <a:lnTo>
                    <a:pt x="4126" y="2511"/>
                  </a:lnTo>
                  <a:lnTo>
                    <a:pt x="4126" y="2522"/>
                  </a:lnTo>
                  <a:lnTo>
                    <a:pt x="4130" y="2522"/>
                  </a:lnTo>
                  <a:lnTo>
                    <a:pt x="4130" y="2527"/>
                  </a:lnTo>
                  <a:lnTo>
                    <a:pt x="4135" y="2522"/>
                  </a:lnTo>
                  <a:lnTo>
                    <a:pt x="4135" y="2511"/>
                  </a:lnTo>
                  <a:lnTo>
                    <a:pt x="4139" y="2511"/>
                  </a:lnTo>
                  <a:lnTo>
                    <a:pt x="4139" y="2511"/>
                  </a:lnTo>
                  <a:lnTo>
                    <a:pt x="4143" y="2511"/>
                  </a:lnTo>
                  <a:lnTo>
                    <a:pt x="4143" y="2488"/>
                  </a:lnTo>
                  <a:lnTo>
                    <a:pt x="4148" y="2477"/>
                  </a:lnTo>
                  <a:lnTo>
                    <a:pt x="4148" y="2317"/>
                  </a:lnTo>
                  <a:lnTo>
                    <a:pt x="4152" y="2295"/>
                  </a:lnTo>
                  <a:lnTo>
                    <a:pt x="4152" y="2245"/>
                  </a:lnTo>
                  <a:lnTo>
                    <a:pt x="4157" y="2306"/>
                  </a:lnTo>
                  <a:lnTo>
                    <a:pt x="4157" y="2450"/>
                  </a:lnTo>
                  <a:lnTo>
                    <a:pt x="4161" y="2461"/>
                  </a:lnTo>
                  <a:lnTo>
                    <a:pt x="4161" y="2511"/>
                  </a:lnTo>
                  <a:lnTo>
                    <a:pt x="4166" y="2516"/>
                  </a:lnTo>
                  <a:lnTo>
                    <a:pt x="4166" y="2522"/>
                  </a:lnTo>
                  <a:lnTo>
                    <a:pt x="4170" y="2527"/>
                  </a:lnTo>
                  <a:lnTo>
                    <a:pt x="4170" y="2533"/>
                  </a:lnTo>
                  <a:lnTo>
                    <a:pt x="4175" y="2527"/>
                  </a:lnTo>
                  <a:lnTo>
                    <a:pt x="4175" y="2527"/>
                  </a:lnTo>
                  <a:lnTo>
                    <a:pt x="4179" y="2533"/>
                  </a:lnTo>
                  <a:lnTo>
                    <a:pt x="4179" y="2538"/>
                  </a:lnTo>
                  <a:lnTo>
                    <a:pt x="4184" y="2538"/>
                  </a:lnTo>
                  <a:lnTo>
                    <a:pt x="4184" y="2538"/>
                  </a:lnTo>
                  <a:lnTo>
                    <a:pt x="4188" y="2538"/>
                  </a:lnTo>
                  <a:lnTo>
                    <a:pt x="4188" y="2533"/>
                  </a:lnTo>
                  <a:lnTo>
                    <a:pt x="4192" y="2533"/>
                  </a:lnTo>
                  <a:lnTo>
                    <a:pt x="4192" y="2538"/>
                  </a:lnTo>
                  <a:lnTo>
                    <a:pt x="4197" y="2533"/>
                  </a:lnTo>
                  <a:lnTo>
                    <a:pt x="4197" y="2538"/>
                  </a:lnTo>
                  <a:lnTo>
                    <a:pt x="4201" y="2538"/>
                  </a:lnTo>
                  <a:lnTo>
                    <a:pt x="4201" y="2533"/>
                  </a:lnTo>
                  <a:lnTo>
                    <a:pt x="4206" y="2533"/>
                  </a:lnTo>
                  <a:lnTo>
                    <a:pt x="4206" y="2527"/>
                  </a:lnTo>
                  <a:lnTo>
                    <a:pt x="4210" y="2527"/>
                  </a:lnTo>
                  <a:lnTo>
                    <a:pt x="4210" y="2527"/>
                  </a:lnTo>
                  <a:lnTo>
                    <a:pt x="4215" y="2533"/>
                  </a:lnTo>
                  <a:lnTo>
                    <a:pt x="4215" y="2538"/>
                  </a:lnTo>
                  <a:lnTo>
                    <a:pt x="4219" y="2538"/>
                  </a:lnTo>
                  <a:lnTo>
                    <a:pt x="4219" y="2538"/>
                  </a:lnTo>
                  <a:lnTo>
                    <a:pt x="4224" y="2544"/>
                  </a:lnTo>
                  <a:lnTo>
                    <a:pt x="4224" y="2538"/>
                  </a:lnTo>
                  <a:lnTo>
                    <a:pt x="4228" y="2538"/>
                  </a:lnTo>
                  <a:lnTo>
                    <a:pt x="4228" y="2544"/>
                  </a:lnTo>
                  <a:lnTo>
                    <a:pt x="4233" y="2544"/>
                  </a:lnTo>
                  <a:lnTo>
                    <a:pt x="4233" y="2544"/>
                  </a:lnTo>
                  <a:lnTo>
                    <a:pt x="4237" y="2538"/>
                  </a:lnTo>
                  <a:lnTo>
                    <a:pt x="4237" y="2544"/>
                  </a:lnTo>
                  <a:lnTo>
                    <a:pt x="4241" y="2544"/>
                  </a:lnTo>
                  <a:lnTo>
                    <a:pt x="4241" y="2544"/>
                  </a:lnTo>
                  <a:lnTo>
                    <a:pt x="4246" y="2544"/>
                  </a:lnTo>
                  <a:lnTo>
                    <a:pt x="4246" y="2544"/>
                  </a:lnTo>
                  <a:lnTo>
                    <a:pt x="4250" y="2544"/>
                  </a:lnTo>
                  <a:lnTo>
                    <a:pt x="4250" y="2544"/>
                  </a:lnTo>
                  <a:lnTo>
                    <a:pt x="4255" y="2544"/>
                  </a:lnTo>
                  <a:lnTo>
                    <a:pt x="4255" y="2549"/>
                  </a:lnTo>
                  <a:lnTo>
                    <a:pt x="4259" y="2549"/>
                  </a:lnTo>
                  <a:lnTo>
                    <a:pt x="4259" y="2544"/>
                  </a:lnTo>
                  <a:lnTo>
                    <a:pt x="4264" y="2544"/>
                  </a:lnTo>
                  <a:lnTo>
                    <a:pt x="4264" y="2544"/>
                  </a:lnTo>
                  <a:lnTo>
                    <a:pt x="4268" y="2544"/>
                  </a:lnTo>
                  <a:lnTo>
                    <a:pt x="4268" y="2549"/>
                  </a:lnTo>
                  <a:lnTo>
                    <a:pt x="4273" y="2549"/>
                  </a:lnTo>
                  <a:lnTo>
                    <a:pt x="4273" y="2544"/>
                  </a:lnTo>
                  <a:lnTo>
                    <a:pt x="4277" y="2549"/>
                  </a:lnTo>
                </a:path>
              </a:pathLst>
            </a:custGeom>
            <a:noFill/>
            <a:ln w="6350">
              <a:solidFill>
                <a:srgbClr val="FF0000"/>
              </a:solidFill>
              <a:prstDash val="solid"/>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20" name="Line 7"/>
            <p:cNvSpPr>
              <a:spLocks noChangeShapeType="1"/>
            </p:cNvSpPr>
            <p:nvPr/>
          </p:nvSpPr>
          <p:spPr bwMode="auto">
            <a:xfrm flipV="1">
              <a:off x="2629342" y="4348619"/>
              <a:ext cx="1530" cy="34466"/>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21" name="Line 8"/>
            <p:cNvSpPr>
              <a:spLocks noChangeShapeType="1"/>
            </p:cNvSpPr>
            <p:nvPr/>
          </p:nvSpPr>
          <p:spPr bwMode="auto">
            <a:xfrm flipV="1">
              <a:off x="3045490" y="3011953"/>
              <a:ext cx="1530" cy="32967"/>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22" name="Line 9"/>
            <p:cNvSpPr>
              <a:spLocks noChangeShapeType="1"/>
            </p:cNvSpPr>
            <p:nvPr/>
          </p:nvSpPr>
          <p:spPr bwMode="auto">
            <a:xfrm flipV="1">
              <a:off x="4402560" y="3711755"/>
              <a:ext cx="0" cy="64436"/>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23" name="Line 10"/>
            <p:cNvSpPr>
              <a:spLocks noChangeShapeType="1"/>
            </p:cNvSpPr>
            <p:nvPr/>
          </p:nvSpPr>
          <p:spPr bwMode="auto">
            <a:xfrm flipV="1">
              <a:off x="4540256" y="4847621"/>
              <a:ext cx="0" cy="29970"/>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24" name="Line 11"/>
            <p:cNvSpPr>
              <a:spLocks noChangeShapeType="1"/>
            </p:cNvSpPr>
            <p:nvPr/>
          </p:nvSpPr>
          <p:spPr bwMode="auto">
            <a:xfrm flipV="1">
              <a:off x="5629584" y="4490977"/>
              <a:ext cx="1530" cy="32967"/>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25" name="Line 12"/>
            <p:cNvSpPr>
              <a:spLocks noChangeShapeType="1"/>
            </p:cNvSpPr>
            <p:nvPr/>
          </p:nvSpPr>
          <p:spPr bwMode="auto">
            <a:xfrm flipV="1">
              <a:off x="5793289" y="4681287"/>
              <a:ext cx="1530" cy="32967"/>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26" name="Line 13"/>
            <p:cNvSpPr>
              <a:spLocks noChangeShapeType="1"/>
            </p:cNvSpPr>
            <p:nvPr/>
          </p:nvSpPr>
          <p:spPr bwMode="auto">
            <a:xfrm flipV="1">
              <a:off x="6665364" y="5527942"/>
              <a:ext cx="1530" cy="32967"/>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27" name="Line 14"/>
            <p:cNvSpPr>
              <a:spLocks noChangeShapeType="1"/>
            </p:cNvSpPr>
            <p:nvPr/>
          </p:nvSpPr>
          <p:spPr bwMode="auto">
            <a:xfrm flipV="1">
              <a:off x="7387503" y="5544426"/>
              <a:ext cx="1530" cy="28472"/>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28" name="Rectangle 15"/>
            <p:cNvSpPr>
              <a:spLocks noChangeArrowheads="1"/>
            </p:cNvSpPr>
            <p:nvPr/>
          </p:nvSpPr>
          <p:spPr bwMode="auto">
            <a:xfrm rot="16200000">
              <a:off x="1327209" y="1852352"/>
              <a:ext cx="509755" cy="129887"/>
            </a:xfrm>
            <a:prstGeom prst="rect">
              <a:avLst/>
            </a:prstGeom>
            <a:noFill/>
            <a:ln w="9525">
              <a:noFill/>
              <a:miter lim="800000"/>
              <a:headEnd/>
              <a:tailEnd/>
            </a:ln>
          </p:spPr>
          <p:txBody>
            <a:bodyPr wrap="none" lIns="0" tIns="0" rIns="0" bIns="0">
              <a:spAutoFit/>
            </a:bodyPr>
            <a:lstStyle/>
            <a:p>
              <a:pPr defTabSz="762000" eaLnBrk="0" fontAlgn="auto" hangingPunct="0">
                <a:spcBef>
                  <a:spcPct val="100000"/>
                </a:spcBef>
                <a:spcAft>
                  <a:spcPts val="0"/>
                </a:spcAft>
                <a:defRPr/>
              </a:pPr>
              <a:r>
                <a:rPr lang="de-DE" sz="1200" kern="0" dirty="0">
                  <a:solidFill>
                    <a:srgbClr val="000000"/>
                  </a:solidFill>
                  <a:latin typeface="+mn-lt"/>
                  <a:ea typeface="+mn-ea"/>
                </a:rPr>
                <a:t>4364.06</a:t>
              </a:r>
              <a:endParaRPr lang="de-DE" sz="1200" kern="0" dirty="0">
                <a:solidFill>
                  <a:srgbClr val="808080"/>
                </a:solidFill>
                <a:latin typeface="+mn-lt"/>
                <a:ea typeface="+mn-ea"/>
              </a:endParaRPr>
            </a:p>
          </p:txBody>
        </p:sp>
        <p:sp>
          <p:nvSpPr>
            <p:cNvPr id="229" name="Rectangle 16"/>
            <p:cNvSpPr>
              <a:spLocks noChangeArrowheads="1"/>
            </p:cNvSpPr>
            <p:nvPr/>
          </p:nvSpPr>
          <p:spPr bwMode="auto">
            <a:xfrm rot="16200000">
              <a:off x="2795966" y="2576130"/>
              <a:ext cx="509755" cy="129887"/>
            </a:xfrm>
            <a:prstGeom prst="rect">
              <a:avLst/>
            </a:prstGeom>
            <a:noFill/>
            <a:ln w="9525">
              <a:noFill/>
              <a:miter lim="800000"/>
              <a:headEnd/>
              <a:tailEnd/>
            </a:ln>
          </p:spPr>
          <p:txBody>
            <a:bodyPr wrap="none" lIns="0" tIns="0" rIns="0" bIns="0">
              <a:spAutoFit/>
            </a:bodyPr>
            <a:lstStyle/>
            <a:p>
              <a:pPr defTabSz="762000" eaLnBrk="0" fontAlgn="auto" hangingPunct="0">
                <a:spcBef>
                  <a:spcPct val="100000"/>
                </a:spcBef>
                <a:spcAft>
                  <a:spcPts val="0"/>
                </a:spcAft>
                <a:defRPr/>
              </a:pPr>
              <a:r>
                <a:rPr lang="de-DE" sz="1200" kern="0">
                  <a:solidFill>
                    <a:srgbClr val="000000"/>
                  </a:solidFill>
                  <a:latin typeface="+mn-lt"/>
                  <a:ea typeface="+mn-ea"/>
                </a:rPr>
                <a:t>5380.64</a:t>
              </a:r>
              <a:endParaRPr lang="de-DE" sz="1200" kern="0">
                <a:solidFill>
                  <a:srgbClr val="808080"/>
                </a:solidFill>
                <a:latin typeface="+mn-lt"/>
                <a:ea typeface="+mn-ea"/>
              </a:endParaRPr>
            </a:p>
          </p:txBody>
        </p:sp>
        <p:sp>
          <p:nvSpPr>
            <p:cNvPr id="230" name="Line 17"/>
            <p:cNvSpPr>
              <a:spLocks noChangeShapeType="1"/>
            </p:cNvSpPr>
            <p:nvPr/>
          </p:nvSpPr>
          <p:spPr bwMode="auto">
            <a:xfrm flipV="1">
              <a:off x="3045490" y="2987977"/>
              <a:ext cx="1530" cy="23976"/>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31" name="Rectangle 18"/>
            <p:cNvSpPr>
              <a:spLocks noChangeArrowheads="1"/>
            </p:cNvSpPr>
            <p:nvPr/>
          </p:nvSpPr>
          <p:spPr bwMode="auto">
            <a:xfrm rot="16200000">
              <a:off x="4067359" y="2672034"/>
              <a:ext cx="509755" cy="129887"/>
            </a:xfrm>
            <a:prstGeom prst="rect">
              <a:avLst/>
            </a:prstGeom>
            <a:noFill/>
            <a:ln w="9525">
              <a:noFill/>
              <a:miter lim="800000"/>
              <a:headEnd/>
              <a:tailEnd/>
            </a:ln>
          </p:spPr>
          <p:txBody>
            <a:bodyPr wrap="none" lIns="0" tIns="0" rIns="0" bIns="0">
              <a:spAutoFit/>
            </a:bodyPr>
            <a:lstStyle/>
            <a:p>
              <a:pPr defTabSz="762000" eaLnBrk="0" fontAlgn="auto" hangingPunct="0">
                <a:spcBef>
                  <a:spcPct val="100000"/>
                </a:spcBef>
                <a:spcAft>
                  <a:spcPts val="0"/>
                </a:spcAft>
                <a:defRPr/>
              </a:pPr>
              <a:r>
                <a:rPr lang="de-DE" sz="1200" kern="0">
                  <a:solidFill>
                    <a:srgbClr val="000000"/>
                  </a:solidFill>
                  <a:latin typeface="+mn-lt"/>
                  <a:ea typeface="+mn-ea"/>
                </a:rPr>
                <a:t>6254.64</a:t>
              </a:r>
              <a:endParaRPr lang="de-DE" sz="1200" kern="0">
                <a:solidFill>
                  <a:srgbClr val="808080"/>
                </a:solidFill>
                <a:latin typeface="+mn-lt"/>
                <a:ea typeface="+mn-ea"/>
              </a:endParaRPr>
            </a:p>
          </p:txBody>
        </p:sp>
        <p:sp>
          <p:nvSpPr>
            <p:cNvPr id="232" name="Rectangle 19"/>
            <p:cNvSpPr>
              <a:spLocks noChangeArrowheads="1"/>
            </p:cNvSpPr>
            <p:nvPr/>
          </p:nvSpPr>
          <p:spPr bwMode="auto">
            <a:xfrm rot="16200000">
              <a:off x="4153037" y="3307400"/>
              <a:ext cx="509755" cy="129887"/>
            </a:xfrm>
            <a:prstGeom prst="rect">
              <a:avLst/>
            </a:prstGeom>
            <a:noFill/>
            <a:ln w="9525">
              <a:noFill/>
              <a:miter lim="800000"/>
              <a:headEnd/>
              <a:tailEnd/>
            </a:ln>
          </p:spPr>
          <p:txBody>
            <a:bodyPr wrap="none" lIns="0" tIns="0" rIns="0" bIns="0">
              <a:spAutoFit/>
            </a:bodyPr>
            <a:lstStyle/>
            <a:p>
              <a:pPr defTabSz="762000" eaLnBrk="0" fontAlgn="auto" hangingPunct="0">
                <a:spcBef>
                  <a:spcPct val="100000"/>
                </a:spcBef>
                <a:spcAft>
                  <a:spcPts val="0"/>
                </a:spcAft>
                <a:defRPr/>
              </a:pPr>
              <a:r>
                <a:rPr lang="de-DE" sz="1200" kern="0">
                  <a:solidFill>
                    <a:srgbClr val="000000"/>
                  </a:solidFill>
                  <a:latin typeface="+mn-lt"/>
                  <a:ea typeface="+mn-ea"/>
                </a:rPr>
                <a:t>6315.49</a:t>
              </a:r>
              <a:endParaRPr lang="de-DE" sz="1200" kern="0">
                <a:solidFill>
                  <a:srgbClr val="808080"/>
                </a:solidFill>
                <a:latin typeface="+mn-lt"/>
                <a:ea typeface="+mn-ea"/>
              </a:endParaRPr>
            </a:p>
          </p:txBody>
        </p:sp>
        <p:sp>
          <p:nvSpPr>
            <p:cNvPr id="233" name="Rectangle 20"/>
            <p:cNvSpPr>
              <a:spLocks noChangeArrowheads="1"/>
            </p:cNvSpPr>
            <p:nvPr/>
          </p:nvSpPr>
          <p:spPr bwMode="auto">
            <a:xfrm rot="16200000">
              <a:off x="2379819" y="3911298"/>
              <a:ext cx="509755" cy="129887"/>
            </a:xfrm>
            <a:prstGeom prst="rect">
              <a:avLst/>
            </a:prstGeom>
            <a:noFill/>
            <a:ln w="9525">
              <a:noFill/>
              <a:miter lim="800000"/>
              <a:headEnd/>
              <a:tailEnd/>
            </a:ln>
          </p:spPr>
          <p:txBody>
            <a:bodyPr wrap="none" lIns="0" tIns="0" rIns="0" bIns="0">
              <a:spAutoFit/>
            </a:bodyPr>
            <a:lstStyle/>
            <a:p>
              <a:pPr defTabSz="762000" eaLnBrk="0" fontAlgn="auto" hangingPunct="0">
                <a:spcBef>
                  <a:spcPct val="100000"/>
                </a:spcBef>
                <a:spcAft>
                  <a:spcPts val="0"/>
                </a:spcAft>
                <a:defRPr/>
              </a:pPr>
              <a:r>
                <a:rPr lang="de-DE" sz="1200" kern="0">
                  <a:solidFill>
                    <a:srgbClr val="000000"/>
                  </a:solidFill>
                  <a:latin typeface="+mn-lt"/>
                  <a:ea typeface="+mn-ea"/>
                </a:rPr>
                <a:t>5096.01</a:t>
              </a:r>
              <a:endParaRPr lang="de-DE" sz="1200" kern="0">
                <a:solidFill>
                  <a:srgbClr val="808080"/>
                </a:solidFill>
                <a:latin typeface="+mn-lt"/>
                <a:ea typeface="+mn-ea"/>
              </a:endParaRPr>
            </a:p>
          </p:txBody>
        </p:sp>
        <p:sp>
          <p:nvSpPr>
            <p:cNvPr id="234" name="Line 21"/>
            <p:cNvSpPr>
              <a:spLocks noChangeShapeType="1"/>
            </p:cNvSpPr>
            <p:nvPr/>
          </p:nvSpPr>
          <p:spPr bwMode="auto">
            <a:xfrm flipV="1">
              <a:off x="2629342" y="4324643"/>
              <a:ext cx="1530" cy="23976"/>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35" name="Rectangle 22"/>
            <p:cNvSpPr>
              <a:spLocks noChangeArrowheads="1"/>
            </p:cNvSpPr>
            <p:nvPr/>
          </p:nvSpPr>
          <p:spPr bwMode="auto">
            <a:xfrm rot="16200000">
              <a:off x="5380061" y="4058151"/>
              <a:ext cx="509755" cy="129887"/>
            </a:xfrm>
            <a:prstGeom prst="rect">
              <a:avLst/>
            </a:prstGeom>
            <a:noFill/>
            <a:ln w="9525">
              <a:noFill/>
              <a:miter lim="800000"/>
              <a:headEnd/>
              <a:tailEnd/>
            </a:ln>
          </p:spPr>
          <p:txBody>
            <a:bodyPr wrap="none" lIns="0" tIns="0" rIns="0" bIns="0">
              <a:spAutoFit/>
            </a:bodyPr>
            <a:lstStyle/>
            <a:p>
              <a:pPr defTabSz="762000" eaLnBrk="0" fontAlgn="auto" hangingPunct="0">
                <a:spcBef>
                  <a:spcPct val="100000"/>
                </a:spcBef>
                <a:spcAft>
                  <a:spcPts val="0"/>
                </a:spcAft>
                <a:defRPr/>
              </a:pPr>
              <a:r>
                <a:rPr lang="de-DE" sz="1200" kern="0">
                  <a:solidFill>
                    <a:srgbClr val="000000"/>
                  </a:solidFill>
                  <a:latin typeface="+mn-lt"/>
                  <a:ea typeface="+mn-ea"/>
                </a:rPr>
                <a:t>7157.65</a:t>
              </a:r>
              <a:endParaRPr lang="de-DE" sz="1200" kern="0">
                <a:solidFill>
                  <a:srgbClr val="808080"/>
                </a:solidFill>
                <a:latin typeface="+mn-lt"/>
                <a:ea typeface="+mn-ea"/>
              </a:endParaRPr>
            </a:p>
          </p:txBody>
        </p:sp>
        <p:sp>
          <p:nvSpPr>
            <p:cNvPr id="236" name="Line 23"/>
            <p:cNvSpPr>
              <a:spLocks noChangeShapeType="1"/>
            </p:cNvSpPr>
            <p:nvPr/>
          </p:nvSpPr>
          <p:spPr bwMode="auto">
            <a:xfrm flipV="1">
              <a:off x="5629584" y="4465503"/>
              <a:ext cx="1530" cy="25475"/>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37" name="Rectangle 24"/>
            <p:cNvSpPr>
              <a:spLocks noChangeArrowheads="1"/>
            </p:cNvSpPr>
            <p:nvPr/>
          </p:nvSpPr>
          <p:spPr bwMode="auto">
            <a:xfrm rot="16200000">
              <a:off x="5534586" y="4269440"/>
              <a:ext cx="509755" cy="129887"/>
            </a:xfrm>
            <a:prstGeom prst="rect">
              <a:avLst/>
            </a:prstGeom>
            <a:noFill/>
            <a:ln w="9525">
              <a:noFill/>
              <a:miter lim="800000"/>
              <a:headEnd/>
              <a:tailEnd/>
            </a:ln>
          </p:spPr>
          <p:txBody>
            <a:bodyPr wrap="none" lIns="0" tIns="0" rIns="0" bIns="0">
              <a:spAutoFit/>
            </a:bodyPr>
            <a:lstStyle/>
            <a:p>
              <a:pPr defTabSz="762000" eaLnBrk="0" fontAlgn="auto" hangingPunct="0">
                <a:spcBef>
                  <a:spcPct val="100000"/>
                </a:spcBef>
                <a:spcAft>
                  <a:spcPts val="0"/>
                </a:spcAft>
                <a:defRPr/>
              </a:pPr>
              <a:r>
                <a:rPr lang="de-DE" sz="1200" kern="0">
                  <a:solidFill>
                    <a:srgbClr val="000000"/>
                  </a:solidFill>
                  <a:latin typeface="+mn-lt"/>
                  <a:ea typeface="+mn-ea"/>
                </a:rPr>
                <a:t>7273.87</a:t>
              </a:r>
              <a:endParaRPr lang="de-DE" sz="1200" kern="0">
                <a:solidFill>
                  <a:srgbClr val="808080"/>
                </a:solidFill>
                <a:latin typeface="+mn-lt"/>
                <a:ea typeface="+mn-ea"/>
              </a:endParaRPr>
            </a:p>
          </p:txBody>
        </p:sp>
        <p:sp>
          <p:nvSpPr>
            <p:cNvPr id="238" name="Line 25"/>
            <p:cNvSpPr>
              <a:spLocks noChangeShapeType="1"/>
            </p:cNvSpPr>
            <p:nvPr/>
          </p:nvSpPr>
          <p:spPr bwMode="auto">
            <a:xfrm flipV="1">
              <a:off x="5793289" y="4655813"/>
              <a:ext cx="1530" cy="25475"/>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39" name="Rectangle 26"/>
            <p:cNvSpPr>
              <a:spLocks noChangeArrowheads="1"/>
            </p:cNvSpPr>
            <p:nvPr/>
          </p:nvSpPr>
          <p:spPr bwMode="auto">
            <a:xfrm rot="16200000">
              <a:off x="4284613" y="4410300"/>
              <a:ext cx="509755" cy="129887"/>
            </a:xfrm>
            <a:prstGeom prst="rect">
              <a:avLst/>
            </a:prstGeom>
            <a:noFill/>
            <a:ln w="9525">
              <a:noFill/>
              <a:miter lim="800000"/>
              <a:headEnd/>
              <a:tailEnd/>
            </a:ln>
          </p:spPr>
          <p:txBody>
            <a:bodyPr wrap="none" lIns="0" tIns="0" rIns="0" bIns="0">
              <a:spAutoFit/>
            </a:bodyPr>
            <a:lstStyle/>
            <a:p>
              <a:pPr defTabSz="762000" eaLnBrk="0" fontAlgn="auto" hangingPunct="0">
                <a:spcBef>
                  <a:spcPct val="100000"/>
                </a:spcBef>
                <a:spcAft>
                  <a:spcPts val="0"/>
                </a:spcAft>
                <a:defRPr/>
              </a:pPr>
              <a:r>
                <a:rPr lang="de-DE" sz="1200" kern="0">
                  <a:solidFill>
                    <a:srgbClr val="000000"/>
                  </a:solidFill>
                  <a:latin typeface="+mn-lt"/>
                  <a:ea typeface="+mn-ea"/>
                </a:rPr>
                <a:t>6410.90</a:t>
              </a:r>
              <a:endParaRPr lang="de-DE" sz="1200" kern="0">
                <a:solidFill>
                  <a:srgbClr val="808080"/>
                </a:solidFill>
                <a:latin typeface="+mn-lt"/>
                <a:ea typeface="+mn-ea"/>
              </a:endParaRPr>
            </a:p>
          </p:txBody>
        </p:sp>
        <p:sp>
          <p:nvSpPr>
            <p:cNvPr id="240" name="Line 27"/>
            <p:cNvSpPr>
              <a:spLocks noChangeShapeType="1"/>
            </p:cNvSpPr>
            <p:nvPr/>
          </p:nvSpPr>
          <p:spPr bwMode="auto">
            <a:xfrm flipV="1">
              <a:off x="4540256" y="4822147"/>
              <a:ext cx="0" cy="25475"/>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41" name="Rectangle 28"/>
            <p:cNvSpPr>
              <a:spLocks noChangeArrowheads="1"/>
            </p:cNvSpPr>
            <p:nvPr/>
          </p:nvSpPr>
          <p:spPr bwMode="auto">
            <a:xfrm rot="16200000">
              <a:off x="6415841" y="5093618"/>
              <a:ext cx="509755" cy="129887"/>
            </a:xfrm>
            <a:prstGeom prst="rect">
              <a:avLst/>
            </a:prstGeom>
            <a:noFill/>
            <a:ln w="9525">
              <a:noFill/>
              <a:miter lim="800000"/>
              <a:headEnd/>
              <a:tailEnd/>
            </a:ln>
          </p:spPr>
          <p:txBody>
            <a:bodyPr wrap="none" lIns="0" tIns="0" rIns="0" bIns="0">
              <a:spAutoFit/>
            </a:bodyPr>
            <a:lstStyle/>
            <a:p>
              <a:pPr defTabSz="762000" eaLnBrk="0" fontAlgn="auto" hangingPunct="0">
                <a:spcBef>
                  <a:spcPct val="100000"/>
                </a:spcBef>
                <a:spcAft>
                  <a:spcPts val="0"/>
                </a:spcAft>
                <a:defRPr/>
              </a:pPr>
              <a:r>
                <a:rPr lang="de-DE" sz="1200" kern="0">
                  <a:solidFill>
                    <a:srgbClr val="000000"/>
                  </a:solidFill>
                  <a:latin typeface="+mn-lt"/>
                  <a:ea typeface="+mn-ea"/>
                </a:rPr>
                <a:t>7870.62</a:t>
              </a:r>
              <a:endParaRPr lang="de-DE" sz="1200" kern="0">
                <a:solidFill>
                  <a:srgbClr val="808080"/>
                </a:solidFill>
                <a:latin typeface="+mn-lt"/>
                <a:ea typeface="+mn-ea"/>
              </a:endParaRPr>
            </a:p>
          </p:txBody>
        </p:sp>
        <p:sp>
          <p:nvSpPr>
            <p:cNvPr id="242" name="Line 29"/>
            <p:cNvSpPr>
              <a:spLocks noChangeShapeType="1"/>
            </p:cNvSpPr>
            <p:nvPr/>
          </p:nvSpPr>
          <p:spPr bwMode="auto">
            <a:xfrm flipV="1">
              <a:off x="6665364" y="5503966"/>
              <a:ext cx="1530" cy="23976"/>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43" name="Rectangle 30"/>
            <p:cNvSpPr>
              <a:spLocks noChangeArrowheads="1"/>
            </p:cNvSpPr>
            <p:nvPr/>
          </p:nvSpPr>
          <p:spPr bwMode="auto">
            <a:xfrm rot="16200000">
              <a:off x="7124210" y="5108603"/>
              <a:ext cx="509755" cy="129887"/>
            </a:xfrm>
            <a:prstGeom prst="rect">
              <a:avLst/>
            </a:prstGeom>
            <a:noFill/>
            <a:ln w="9525">
              <a:noFill/>
              <a:miter lim="800000"/>
              <a:headEnd/>
              <a:tailEnd/>
            </a:ln>
          </p:spPr>
          <p:txBody>
            <a:bodyPr wrap="none" lIns="0" tIns="0" rIns="0" bIns="0">
              <a:spAutoFit/>
            </a:bodyPr>
            <a:lstStyle/>
            <a:p>
              <a:pPr defTabSz="762000" eaLnBrk="0" fontAlgn="auto" hangingPunct="0">
                <a:spcBef>
                  <a:spcPct val="100000"/>
                </a:spcBef>
                <a:spcAft>
                  <a:spcPts val="0"/>
                </a:spcAft>
                <a:defRPr/>
              </a:pPr>
              <a:r>
                <a:rPr lang="de-DE" sz="1200" kern="0">
                  <a:solidFill>
                    <a:srgbClr val="000000"/>
                  </a:solidFill>
                  <a:latin typeface="+mn-lt"/>
                  <a:ea typeface="+mn-ea"/>
                </a:rPr>
                <a:t>8368.99</a:t>
              </a:r>
              <a:endParaRPr lang="de-DE" sz="1200" kern="0">
                <a:solidFill>
                  <a:srgbClr val="808080"/>
                </a:solidFill>
                <a:latin typeface="+mn-lt"/>
                <a:ea typeface="+mn-ea"/>
              </a:endParaRPr>
            </a:p>
          </p:txBody>
        </p:sp>
        <p:sp>
          <p:nvSpPr>
            <p:cNvPr id="244" name="Line 31"/>
            <p:cNvSpPr>
              <a:spLocks noChangeShapeType="1"/>
            </p:cNvSpPr>
            <p:nvPr/>
          </p:nvSpPr>
          <p:spPr bwMode="auto">
            <a:xfrm flipV="1">
              <a:off x="7387503" y="5520450"/>
              <a:ext cx="1530" cy="26973"/>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45" name="Line 32"/>
            <p:cNvSpPr>
              <a:spLocks noChangeShapeType="1"/>
            </p:cNvSpPr>
            <p:nvPr/>
          </p:nvSpPr>
          <p:spPr bwMode="auto">
            <a:xfrm>
              <a:off x="992290" y="6076395"/>
              <a:ext cx="35189" cy="1499"/>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46" name="Rectangle 33"/>
            <p:cNvSpPr>
              <a:spLocks noChangeArrowheads="1"/>
            </p:cNvSpPr>
            <p:nvPr/>
          </p:nvSpPr>
          <p:spPr bwMode="auto">
            <a:xfrm>
              <a:off x="906612" y="6028443"/>
              <a:ext cx="31570" cy="107722"/>
            </a:xfrm>
            <a:prstGeom prst="rect">
              <a:avLst/>
            </a:prstGeom>
            <a:noFill/>
            <a:ln w="9525">
              <a:noFill/>
              <a:miter lim="800000"/>
              <a:headEnd/>
              <a:tailEnd/>
            </a:ln>
          </p:spPr>
          <p:txBody>
            <a:bodyPr wrap="none" lIns="0" tIns="0" rIns="0" bIns="0">
              <a:spAutoFit/>
            </a:bodyPr>
            <a:lstStyle/>
            <a:p>
              <a:pPr defTabSz="762000" eaLnBrk="0" fontAlgn="auto" hangingPunct="0">
                <a:spcBef>
                  <a:spcPct val="100000"/>
                </a:spcBef>
                <a:spcAft>
                  <a:spcPts val="0"/>
                </a:spcAft>
                <a:defRPr/>
              </a:pPr>
              <a:r>
                <a:rPr lang="de-DE" sz="700" kern="0">
                  <a:solidFill>
                    <a:srgbClr val="000000"/>
                  </a:solidFill>
                  <a:latin typeface="+mn-lt"/>
                  <a:ea typeface="+mn-ea"/>
                </a:rPr>
                <a:t>0</a:t>
              </a:r>
              <a:endParaRPr lang="de-DE" sz="2400" kern="0">
                <a:solidFill>
                  <a:srgbClr val="808080"/>
                </a:solidFill>
                <a:latin typeface="+mn-lt"/>
                <a:ea typeface="+mn-ea"/>
              </a:endParaRPr>
            </a:p>
          </p:txBody>
        </p:sp>
        <p:sp>
          <p:nvSpPr>
            <p:cNvPr id="247" name="Line 34"/>
            <p:cNvSpPr>
              <a:spLocks noChangeShapeType="1"/>
            </p:cNvSpPr>
            <p:nvPr/>
          </p:nvSpPr>
          <p:spPr bwMode="auto">
            <a:xfrm>
              <a:off x="1007589" y="5919052"/>
              <a:ext cx="19889" cy="0"/>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48" name="Line 35"/>
            <p:cNvSpPr>
              <a:spLocks noChangeShapeType="1"/>
            </p:cNvSpPr>
            <p:nvPr/>
          </p:nvSpPr>
          <p:spPr bwMode="auto">
            <a:xfrm>
              <a:off x="1007589" y="5769202"/>
              <a:ext cx="19889" cy="1499"/>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49" name="Line 36"/>
            <p:cNvSpPr>
              <a:spLocks noChangeShapeType="1"/>
            </p:cNvSpPr>
            <p:nvPr/>
          </p:nvSpPr>
          <p:spPr bwMode="auto">
            <a:xfrm>
              <a:off x="1007589" y="5611859"/>
              <a:ext cx="19889" cy="1499"/>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50" name="Line 37"/>
            <p:cNvSpPr>
              <a:spLocks noChangeShapeType="1"/>
            </p:cNvSpPr>
            <p:nvPr/>
          </p:nvSpPr>
          <p:spPr bwMode="auto">
            <a:xfrm>
              <a:off x="1007589" y="5462008"/>
              <a:ext cx="19889" cy="1499"/>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51" name="Line 38"/>
            <p:cNvSpPr>
              <a:spLocks noChangeShapeType="1"/>
            </p:cNvSpPr>
            <p:nvPr/>
          </p:nvSpPr>
          <p:spPr bwMode="auto">
            <a:xfrm>
              <a:off x="992290" y="5304665"/>
              <a:ext cx="35189" cy="0"/>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52" name="Rectangle 39"/>
            <p:cNvSpPr>
              <a:spLocks noChangeArrowheads="1"/>
            </p:cNvSpPr>
            <p:nvPr/>
          </p:nvSpPr>
          <p:spPr bwMode="auto">
            <a:xfrm>
              <a:off x="797985" y="5253716"/>
              <a:ext cx="126279" cy="107722"/>
            </a:xfrm>
            <a:prstGeom prst="rect">
              <a:avLst/>
            </a:prstGeom>
            <a:noFill/>
            <a:ln w="9525">
              <a:noFill/>
              <a:miter lim="800000"/>
              <a:headEnd/>
              <a:tailEnd/>
            </a:ln>
          </p:spPr>
          <p:txBody>
            <a:bodyPr wrap="none" lIns="0" tIns="0" rIns="0" bIns="0">
              <a:spAutoFit/>
            </a:bodyPr>
            <a:lstStyle/>
            <a:p>
              <a:pPr defTabSz="762000" eaLnBrk="0" fontAlgn="auto" hangingPunct="0">
                <a:spcBef>
                  <a:spcPct val="100000"/>
                </a:spcBef>
                <a:spcAft>
                  <a:spcPts val="0"/>
                </a:spcAft>
                <a:defRPr/>
              </a:pPr>
              <a:r>
                <a:rPr lang="de-DE" sz="700" kern="0">
                  <a:solidFill>
                    <a:srgbClr val="000000"/>
                  </a:solidFill>
                  <a:latin typeface="+mn-lt"/>
                  <a:ea typeface="+mn-ea"/>
                </a:rPr>
                <a:t>1000</a:t>
              </a:r>
              <a:endParaRPr lang="de-DE" sz="2400" kern="0">
                <a:solidFill>
                  <a:srgbClr val="808080"/>
                </a:solidFill>
                <a:latin typeface="+mn-lt"/>
                <a:ea typeface="+mn-ea"/>
              </a:endParaRPr>
            </a:p>
          </p:txBody>
        </p:sp>
        <p:sp>
          <p:nvSpPr>
            <p:cNvPr id="253" name="Line 40"/>
            <p:cNvSpPr>
              <a:spLocks noChangeShapeType="1"/>
            </p:cNvSpPr>
            <p:nvPr/>
          </p:nvSpPr>
          <p:spPr bwMode="auto">
            <a:xfrm>
              <a:off x="1007589" y="5154815"/>
              <a:ext cx="19889" cy="1499"/>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54" name="Line 41"/>
            <p:cNvSpPr>
              <a:spLocks noChangeShapeType="1"/>
            </p:cNvSpPr>
            <p:nvPr/>
          </p:nvSpPr>
          <p:spPr bwMode="auto">
            <a:xfrm>
              <a:off x="1007589" y="4997472"/>
              <a:ext cx="19889" cy="1499"/>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55" name="Line 42"/>
            <p:cNvSpPr>
              <a:spLocks noChangeShapeType="1"/>
            </p:cNvSpPr>
            <p:nvPr/>
          </p:nvSpPr>
          <p:spPr bwMode="auto">
            <a:xfrm>
              <a:off x="1007589" y="4847621"/>
              <a:ext cx="19889" cy="1499"/>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56" name="Line 43"/>
            <p:cNvSpPr>
              <a:spLocks noChangeShapeType="1"/>
            </p:cNvSpPr>
            <p:nvPr/>
          </p:nvSpPr>
          <p:spPr bwMode="auto">
            <a:xfrm>
              <a:off x="1007589" y="4691777"/>
              <a:ext cx="19889" cy="0"/>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57" name="Line 44"/>
            <p:cNvSpPr>
              <a:spLocks noChangeShapeType="1"/>
            </p:cNvSpPr>
            <p:nvPr/>
          </p:nvSpPr>
          <p:spPr bwMode="auto">
            <a:xfrm>
              <a:off x="992290" y="4540428"/>
              <a:ext cx="35189" cy="1499"/>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58" name="Rectangle 45"/>
            <p:cNvSpPr>
              <a:spLocks noChangeArrowheads="1"/>
            </p:cNvSpPr>
            <p:nvPr/>
          </p:nvSpPr>
          <p:spPr bwMode="auto">
            <a:xfrm>
              <a:off x="797985" y="4490977"/>
              <a:ext cx="126279" cy="107722"/>
            </a:xfrm>
            <a:prstGeom prst="rect">
              <a:avLst/>
            </a:prstGeom>
            <a:noFill/>
            <a:ln w="9525">
              <a:noFill/>
              <a:miter lim="800000"/>
              <a:headEnd/>
              <a:tailEnd/>
            </a:ln>
          </p:spPr>
          <p:txBody>
            <a:bodyPr wrap="none" lIns="0" tIns="0" rIns="0" bIns="0">
              <a:spAutoFit/>
            </a:bodyPr>
            <a:lstStyle/>
            <a:p>
              <a:pPr defTabSz="762000" eaLnBrk="0" fontAlgn="auto" hangingPunct="0">
                <a:spcBef>
                  <a:spcPct val="100000"/>
                </a:spcBef>
                <a:spcAft>
                  <a:spcPts val="0"/>
                </a:spcAft>
                <a:defRPr/>
              </a:pPr>
              <a:r>
                <a:rPr lang="de-DE" sz="700" kern="0">
                  <a:solidFill>
                    <a:srgbClr val="000000"/>
                  </a:solidFill>
                  <a:latin typeface="+mn-lt"/>
                  <a:ea typeface="+mn-ea"/>
                </a:rPr>
                <a:t>2000</a:t>
              </a:r>
              <a:endParaRPr lang="de-DE" sz="2400" kern="0">
                <a:solidFill>
                  <a:srgbClr val="808080"/>
                </a:solidFill>
                <a:latin typeface="+mn-lt"/>
                <a:ea typeface="+mn-ea"/>
              </a:endParaRPr>
            </a:p>
          </p:txBody>
        </p:sp>
        <p:sp>
          <p:nvSpPr>
            <p:cNvPr id="259" name="Line 46"/>
            <p:cNvSpPr>
              <a:spLocks noChangeShapeType="1"/>
            </p:cNvSpPr>
            <p:nvPr/>
          </p:nvSpPr>
          <p:spPr bwMode="auto">
            <a:xfrm>
              <a:off x="1007589" y="4383085"/>
              <a:ext cx="19889" cy="1499"/>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60" name="Line 47"/>
            <p:cNvSpPr>
              <a:spLocks noChangeShapeType="1"/>
            </p:cNvSpPr>
            <p:nvPr/>
          </p:nvSpPr>
          <p:spPr bwMode="auto">
            <a:xfrm>
              <a:off x="1007589" y="4233234"/>
              <a:ext cx="19889" cy="1499"/>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61" name="Line 48"/>
            <p:cNvSpPr>
              <a:spLocks noChangeShapeType="1"/>
            </p:cNvSpPr>
            <p:nvPr/>
          </p:nvSpPr>
          <p:spPr bwMode="auto">
            <a:xfrm>
              <a:off x="1007589" y="4077390"/>
              <a:ext cx="19889" cy="0"/>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62" name="Line 49"/>
            <p:cNvSpPr>
              <a:spLocks noChangeShapeType="1"/>
            </p:cNvSpPr>
            <p:nvPr/>
          </p:nvSpPr>
          <p:spPr bwMode="auto">
            <a:xfrm>
              <a:off x="1007589" y="3917050"/>
              <a:ext cx="19889" cy="1499"/>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63" name="Line 50"/>
            <p:cNvSpPr>
              <a:spLocks noChangeShapeType="1"/>
            </p:cNvSpPr>
            <p:nvPr/>
          </p:nvSpPr>
          <p:spPr bwMode="auto">
            <a:xfrm>
              <a:off x="992290" y="3767199"/>
              <a:ext cx="35189" cy="1499"/>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64" name="Rectangle 51"/>
            <p:cNvSpPr>
              <a:spLocks noChangeArrowheads="1"/>
            </p:cNvSpPr>
            <p:nvPr/>
          </p:nvSpPr>
          <p:spPr bwMode="auto">
            <a:xfrm>
              <a:off x="797985" y="3717749"/>
              <a:ext cx="126279" cy="107722"/>
            </a:xfrm>
            <a:prstGeom prst="rect">
              <a:avLst/>
            </a:prstGeom>
            <a:noFill/>
            <a:ln w="9525">
              <a:noFill/>
              <a:miter lim="800000"/>
              <a:headEnd/>
              <a:tailEnd/>
            </a:ln>
          </p:spPr>
          <p:txBody>
            <a:bodyPr wrap="none" lIns="0" tIns="0" rIns="0" bIns="0">
              <a:spAutoFit/>
            </a:bodyPr>
            <a:lstStyle/>
            <a:p>
              <a:pPr defTabSz="762000" eaLnBrk="0" fontAlgn="auto" hangingPunct="0">
                <a:spcBef>
                  <a:spcPct val="100000"/>
                </a:spcBef>
                <a:spcAft>
                  <a:spcPts val="0"/>
                </a:spcAft>
                <a:defRPr/>
              </a:pPr>
              <a:r>
                <a:rPr lang="de-DE" sz="700" kern="0">
                  <a:solidFill>
                    <a:srgbClr val="000000"/>
                  </a:solidFill>
                  <a:latin typeface="+mn-lt"/>
                  <a:ea typeface="+mn-ea"/>
                </a:rPr>
                <a:t>3000</a:t>
              </a:r>
              <a:endParaRPr lang="de-DE" sz="2400" kern="0">
                <a:solidFill>
                  <a:srgbClr val="808080"/>
                </a:solidFill>
                <a:latin typeface="+mn-lt"/>
                <a:ea typeface="+mn-ea"/>
              </a:endParaRPr>
            </a:p>
          </p:txBody>
        </p:sp>
        <p:sp>
          <p:nvSpPr>
            <p:cNvPr id="265" name="Line 52"/>
            <p:cNvSpPr>
              <a:spLocks noChangeShapeType="1"/>
            </p:cNvSpPr>
            <p:nvPr/>
          </p:nvSpPr>
          <p:spPr bwMode="auto">
            <a:xfrm>
              <a:off x="1007589" y="3609857"/>
              <a:ext cx="19889" cy="1499"/>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66" name="Line 53"/>
            <p:cNvSpPr>
              <a:spLocks noChangeShapeType="1"/>
            </p:cNvSpPr>
            <p:nvPr/>
          </p:nvSpPr>
          <p:spPr bwMode="auto">
            <a:xfrm>
              <a:off x="1007589" y="3460006"/>
              <a:ext cx="19889" cy="0"/>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67" name="Line 54"/>
            <p:cNvSpPr>
              <a:spLocks noChangeShapeType="1"/>
            </p:cNvSpPr>
            <p:nvPr/>
          </p:nvSpPr>
          <p:spPr bwMode="auto">
            <a:xfrm>
              <a:off x="1007589" y="3302663"/>
              <a:ext cx="19889" cy="1499"/>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68" name="Line 55"/>
            <p:cNvSpPr>
              <a:spLocks noChangeShapeType="1"/>
            </p:cNvSpPr>
            <p:nvPr/>
          </p:nvSpPr>
          <p:spPr bwMode="auto">
            <a:xfrm>
              <a:off x="1007589" y="3152813"/>
              <a:ext cx="19889" cy="1499"/>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69" name="Line 56"/>
            <p:cNvSpPr>
              <a:spLocks noChangeShapeType="1"/>
            </p:cNvSpPr>
            <p:nvPr/>
          </p:nvSpPr>
          <p:spPr bwMode="auto">
            <a:xfrm>
              <a:off x="992290" y="2995470"/>
              <a:ext cx="35189" cy="1499"/>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70" name="Rectangle 57"/>
            <p:cNvSpPr>
              <a:spLocks noChangeArrowheads="1"/>
            </p:cNvSpPr>
            <p:nvPr/>
          </p:nvSpPr>
          <p:spPr bwMode="auto">
            <a:xfrm>
              <a:off x="797985" y="2946019"/>
              <a:ext cx="126279" cy="107722"/>
            </a:xfrm>
            <a:prstGeom prst="rect">
              <a:avLst/>
            </a:prstGeom>
            <a:noFill/>
            <a:ln w="9525">
              <a:noFill/>
              <a:miter lim="800000"/>
              <a:headEnd/>
              <a:tailEnd/>
            </a:ln>
          </p:spPr>
          <p:txBody>
            <a:bodyPr wrap="none" lIns="0" tIns="0" rIns="0" bIns="0">
              <a:spAutoFit/>
            </a:bodyPr>
            <a:lstStyle/>
            <a:p>
              <a:pPr defTabSz="762000" eaLnBrk="0" fontAlgn="auto" hangingPunct="0">
                <a:spcBef>
                  <a:spcPct val="100000"/>
                </a:spcBef>
                <a:spcAft>
                  <a:spcPts val="0"/>
                </a:spcAft>
                <a:defRPr/>
              </a:pPr>
              <a:r>
                <a:rPr lang="de-DE" sz="700" kern="0">
                  <a:solidFill>
                    <a:srgbClr val="000000"/>
                  </a:solidFill>
                  <a:latin typeface="+mn-lt"/>
                  <a:ea typeface="+mn-ea"/>
                </a:rPr>
                <a:t>4000</a:t>
              </a:r>
              <a:endParaRPr lang="de-DE" sz="2400" kern="0">
                <a:solidFill>
                  <a:srgbClr val="808080"/>
                </a:solidFill>
                <a:latin typeface="+mn-lt"/>
                <a:ea typeface="+mn-ea"/>
              </a:endParaRPr>
            </a:p>
          </p:txBody>
        </p:sp>
        <p:sp>
          <p:nvSpPr>
            <p:cNvPr id="271" name="Line 58"/>
            <p:cNvSpPr>
              <a:spLocks noChangeShapeType="1"/>
            </p:cNvSpPr>
            <p:nvPr/>
          </p:nvSpPr>
          <p:spPr bwMode="auto">
            <a:xfrm>
              <a:off x="1007589" y="2845619"/>
              <a:ext cx="19889" cy="0"/>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72" name="Line 59"/>
            <p:cNvSpPr>
              <a:spLocks noChangeShapeType="1"/>
            </p:cNvSpPr>
            <p:nvPr/>
          </p:nvSpPr>
          <p:spPr bwMode="auto">
            <a:xfrm>
              <a:off x="1007589" y="2688276"/>
              <a:ext cx="19889" cy="1499"/>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73" name="Line 60"/>
            <p:cNvSpPr>
              <a:spLocks noChangeShapeType="1"/>
            </p:cNvSpPr>
            <p:nvPr/>
          </p:nvSpPr>
          <p:spPr bwMode="auto">
            <a:xfrm>
              <a:off x="1007589" y="2538426"/>
              <a:ext cx="19889" cy="1499"/>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74" name="Line 61"/>
            <p:cNvSpPr>
              <a:spLocks noChangeShapeType="1"/>
            </p:cNvSpPr>
            <p:nvPr/>
          </p:nvSpPr>
          <p:spPr bwMode="auto">
            <a:xfrm>
              <a:off x="1007589" y="2381083"/>
              <a:ext cx="19889" cy="1499"/>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75" name="Line 62"/>
            <p:cNvSpPr>
              <a:spLocks noChangeShapeType="1"/>
            </p:cNvSpPr>
            <p:nvPr/>
          </p:nvSpPr>
          <p:spPr bwMode="auto">
            <a:xfrm>
              <a:off x="992290" y="2232731"/>
              <a:ext cx="35189" cy="0"/>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76" name="Rectangle 63"/>
            <p:cNvSpPr>
              <a:spLocks noChangeArrowheads="1"/>
            </p:cNvSpPr>
            <p:nvPr/>
          </p:nvSpPr>
          <p:spPr bwMode="auto">
            <a:xfrm>
              <a:off x="797985" y="2181782"/>
              <a:ext cx="126279" cy="107722"/>
            </a:xfrm>
            <a:prstGeom prst="rect">
              <a:avLst/>
            </a:prstGeom>
            <a:noFill/>
            <a:ln w="9525">
              <a:noFill/>
              <a:miter lim="800000"/>
              <a:headEnd/>
              <a:tailEnd/>
            </a:ln>
          </p:spPr>
          <p:txBody>
            <a:bodyPr wrap="none" lIns="0" tIns="0" rIns="0" bIns="0">
              <a:spAutoFit/>
            </a:bodyPr>
            <a:lstStyle/>
            <a:p>
              <a:pPr defTabSz="762000" eaLnBrk="0" fontAlgn="auto" hangingPunct="0">
                <a:spcBef>
                  <a:spcPct val="100000"/>
                </a:spcBef>
                <a:spcAft>
                  <a:spcPts val="0"/>
                </a:spcAft>
                <a:defRPr/>
              </a:pPr>
              <a:r>
                <a:rPr lang="de-DE" sz="700" kern="0">
                  <a:solidFill>
                    <a:srgbClr val="000000"/>
                  </a:solidFill>
                  <a:latin typeface="+mn-lt"/>
                  <a:ea typeface="+mn-ea"/>
                </a:rPr>
                <a:t>5000</a:t>
              </a:r>
              <a:endParaRPr lang="de-DE" sz="2400" kern="0">
                <a:solidFill>
                  <a:srgbClr val="808080"/>
                </a:solidFill>
                <a:latin typeface="+mn-lt"/>
                <a:ea typeface="+mn-ea"/>
              </a:endParaRPr>
            </a:p>
          </p:txBody>
        </p:sp>
        <p:sp>
          <p:nvSpPr>
            <p:cNvPr id="277" name="Line 64"/>
            <p:cNvSpPr>
              <a:spLocks noChangeShapeType="1"/>
            </p:cNvSpPr>
            <p:nvPr/>
          </p:nvSpPr>
          <p:spPr bwMode="auto">
            <a:xfrm>
              <a:off x="1007589" y="2073889"/>
              <a:ext cx="19889" cy="1499"/>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78" name="Line 65"/>
            <p:cNvSpPr>
              <a:spLocks noChangeShapeType="1"/>
            </p:cNvSpPr>
            <p:nvPr/>
          </p:nvSpPr>
          <p:spPr bwMode="auto">
            <a:xfrm>
              <a:off x="1007589" y="1924039"/>
              <a:ext cx="19889" cy="1499"/>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79" name="Line 66"/>
            <p:cNvSpPr>
              <a:spLocks noChangeShapeType="1"/>
            </p:cNvSpPr>
            <p:nvPr/>
          </p:nvSpPr>
          <p:spPr bwMode="auto">
            <a:xfrm>
              <a:off x="1007589" y="1766696"/>
              <a:ext cx="19889" cy="1499"/>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80" name="Rectangle 67"/>
            <p:cNvSpPr>
              <a:spLocks noChangeArrowheads="1"/>
            </p:cNvSpPr>
            <p:nvPr/>
          </p:nvSpPr>
          <p:spPr bwMode="auto">
            <a:xfrm rot="16200000">
              <a:off x="473858" y="1870253"/>
              <a:ext cx="527388" cy="86592"/>
            </a:xfrm>
            <a:prstGeom prst="rect">
              <a:avLst/>
            </a:prstGeom>
            <a:noFill/>
            <a:ln w="9525">
              <a:noFill/>
              <a:miter lim="800000"/>
              <a:headEnd/>
              <a:tailEnd/>
            </a:ln>
          </p:spPr>
          <p:txBody>
            <a:bodyPr wrap="none" lIns="0" tIns="0" rIns="0" bIns="0">
              <a:spAutoFit/>
            </a:bodyPr>
            <a:lstStyle/>
            <a:p>
              <a:pPr defTabSz="762000" eaLnBrk="0" fontAlgn="auto" hangingPunct="0">
                <a:spcBef>
                  <a:spcPct val="100000"/>
                </a:spcBef>
                <a:spcAft>
                  <a:spcPts val="0"/>
                </a:spcAft>
                <a:defRPr/>
              </a:pPr>
              <a:r>
                <a:rPr lang="de-DE" sz="800" kern="0">
                  <a:solidFill>
                    <a:srgbClr val="000000"/>
                  </a:solidFill>
                  <a:latin typeface="+mn-lt"/>
                  <a:ea typeface="+mn-ea"/>
                </a:rPr>
                <a:t>Intens</a:t>
              </a:r>
              <a:r>
                <a:rPr lang="de-DE" sz="800" kern="0" smtClean="0">
                  <a:solidFill>
                    <a:srgbClr val="000000"/>
                  </a:solidFill>
                  <a:latin typeface="+mn-lt"/>
                  <a:ea typeface="+mn-ea"/>
                </a:rPr>
                <a:t>. [</a:t>
              </a:r>
              <a:r>
                <a:rPr lang="de-DE" sz="800" kern="0" dirty="0">
                  <a:solidFill>
                    <a:srgbClr val="000000"/>
                  </a:solidFill>
                  <a:latin typeface="+mn-lt"/>
                  <a:ea typeface="+mn-ea"/>
                </a:rPr>
                <a:t>a.u.]</a:t>
              </a:r>
              <a:endParaRPr lang="de-DE" sz="2400" kern="0" dirty="0">
                <a:solidFill>
                  <a:srgbClr val="808080"/>
                </a:solidFill>
                <a:latin typeface="+mn-lt"/>
                <a:ea typeface="+mn-ea"/>
              </a:endParaRPr>
            </a:p>
          </p:txBody>
        </p:sp>
        <p:sp>
          <p:nvSpPr>
            <p:cNvPr id="281" name="Rectangle 68"/>
            <p:cNvSpPr>
              <a:spLocks noChangeArrowheads="1"/>
            </p:cNvSpPr>
            <p:nvPr/>
          </p:nvSpPr>
          <p:spPr bwMode="auto">
            <a:xfrm>
              <a:off x="1027479" y="1675287"/>
              <a:ext cx="6549738" cy="4459550"/>
            </a:xfrm>
            <a:prstGeom prst="rect">
              <a:avLst/>
            </a:prstGeom>
            <a:noFill/>
            <a:ln w="6350">
              <a:solidFill>
                <a:srgbClr val="000000"/>
              </a:solidFill>
              <a:miter lim="800000"/>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82" name="Line 69"/>
            <p:cNvSpPr>
              <a:spLocks noChangeShapeType="1"/>
            </p:cNvSpPr>
            <p:nvPr/>
          </p:nvSpPr>
          <p:spPr bwMode="auto">
            <a:xfrm>
              <a:off x="1036658" y="6133338"/>
              <a:ext cx="0" cy="41958"/>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83" name="Rectangle 70"/>
            <p:cNvSpPr>
              <a:spLocks noChangeArrowheads="1"/>
            </p:cNvSpPr>
            <p:nvPr/>
          </p:nvSpPr>
          <p:spPr bwMode="auto">
            <a:xfrm>
              <a:off x="946391" y="6175296"/>
              <a:ext cx="126279" cy="107722"/>
            </a:xfrm>
            <a:prstGeom prst="rect">
              <a:avLst/>
            </a:prstGeom>
            <a:noFill/>
            <a:ln w="9525">
              <a:noFill/>
              <a:miter lim="800000"/>
              <a:headEnd/>
              <a:tailEnd/>
            </a:ln>
          </p:spPr>
          <p:txBody>
            <a:bodyPr wrap="none" lIns="0" tIns="0" rIns="0" bIns="0">
              <a:spAutoFit/>
            </a:bodyPr>
            <a:lstStyle/>
            <a:p>
              <a:pPr defTabSz="762000" eaLnBrk="0" fontAlgn="auto" hangingPunct="0">
                <a:spcBef>
                  <a:spcPct val="100000"/>
                </a:spcBef>
                <a:spcAft>
                  <a:spcPts val="0"/>
                </a:spcAft>
                <a:defRPr/>
              </a:pPr>
              <a:r>
                <a:rPr lang="de-DE" sz="700" kern="0">
                  <a:solidFill>
                    <a:srgbClr val="000000"/>
                  </a:solidFill>
                  <a:latin typeface="+mn-lt"/>
                  <a:ea typeface="+mn-ea"/>
                </a:rPr>
                <a:t>4000</a:t>
              </a:r>
              <a:endParaRPr lang="de-DE" sz="2400" kern="0">
                <a:solidFill>
                  <a:srgbClr val="808080"/>
                </a:solidFill>
                <a:latin typeface="+mn-lt"/>
                <a:ea typeface="+mn-ea"/>
              </a:endParaRPr>
            </a:p>
          </p:txBody>
        </p:sp>
        <p:sp>
          <p:nvSpPr>
            <p:cNvPr id="284" name="Line 71"/>
            <p:cNvSpPr>
              <a:spLocks noChangeShapeType="1"/>
            </p:cNvSpPr>
            <p:nvPr/>
          </p:nvSpPr>
          <p:spPr bwMode="auto">
            <a:xfrm>
              <a:off x="1177414" y="6133338"/>
              <a:ext cx="1530" cy="25475"/>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85" name="Line 72"/>
            <p:cNvSpPr>
              <a:spLocks noChangeShapeType="1"/>
            </p:cNvSpPr>
            <p:nvPr/>
          </p:nvSpPr>
          <p:spPr bwMode="auto">
            <a:xfrm>
              <a:off x="1327350" y="6133338"/>
              <a:ext cx="1530" cy="25475"/>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86" name="Line 73"/>
            <p:cNvSpPr>
              <a:spLocks noChangeShapeType="1"/>
            </p:cNvSpPr>
            <p:nvPr/>
          </p:nvSpPr>
          <p:spPr bwMode="auto">
            <a:xfrm>
              <a:off x="1471166" y="6133338"/>
              <a:ext cx="1530" cy="25475"/>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87" name="Line 74"/>
            <p:cNvSpPr>
              <a:spLocks noChangeShapeType="1"/>
            </p:cNvSpPr>
            <p:nvPr/>
          </p:nvSpPr>
          <p:spPr bwMode="auto">
            <a:xfrm>
              <a:off x="1613452" y="6133338"/>
              <a:ext cx="1530" cy="25475"/>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88" name="Line 75"/>
            <p:cNvSpPr>
              <a:spLocks noChangeShapeType="1"/>
            </p:cNvSpPr>
            <p:nvPr/>
          </p:nvSpPr>
          <p:spPr bwMode="auto">
            <a:xfrm>
              <a:off x="1763387" y="6133338"/>
              <a:ext cx="1530" cy="41958"/>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89" name="Rectangle 76"/>
            <p:cNvSpPr>
              <a:spLocks noChangeArrowheads="1"/>
            </p:cNvSpPr>
            <p:nvPr/>
          </p:nvSpPr>
          <p:spPr bwMode="auto">
            <a:xfrm>
              <a:off x="1674650" y="6175296"/>
              <a:ext cx="126279" cy="107722"/>
            </a:xfrm>
            <a:prstGeom prst="rect">
              <a:avLst/>
            </a:prstGeom>
            <a:noFill/>
            <a:ln w="9525">
              <a:noFill/>
              <a:miter lim="800000"/>
              <a:headEnd/>
              <a:tailEnd/>
            </a:ln>
          </p:spPr>
          <p:txBody>
            <a:bodyPr wrap="none" lIns="0" tIns="0" rIns="0" bIns="0">
              <a:spAutoFit/>
            </a:bodyPr>
            <a:lstStyle/>
            <a:p>
              <a:pPr defTabSz="762000" eaLnBrk="0" fontAlgn="auto" hangingPunct="0">
                <a:spcBef>
                  <a:spcPct val="100000"/>
                </a:spcBef>
                <a:spcAft>
                  <a:spcPts val="0"/>
                </a:spcAft>
                <a:defRPr/>
              </a:pPr>
              <a:r>
                <a:rPr lang="de-DE" sz="700" kern="0">
                  <a:solidFill>
                    <a:srgbClr val="000000"/>
                  </a:solidFill>
                  <a:latin typeface="+mn-lt"/>
                  <a:ea typeface="+mn-ea"/>
                </a:rPr>
                <a:t>4500</a:t>
              </a:r>
              <a:endParaRPr lang="de-DE" sz="2400" kern="0">
                <a:solidFill>
                  <a:srgbClr val="808080"/>
                </a:solidFill>
                <a:latin typeface="+mn-lt"/>
                <a:ea typeface="+mn-ea"/>
              </a:endParaRPr>
            </a:p>
          </p:txBody>
        </p:sp>
        <p:sp>
          <p:nvSpPr>
            <p:cNvPr id="290" name="Line 77"/>
            <p:cNvSpPr>
              <a:spLocks noChangeShapeType="1"/>
            </p:cNvSpPr>
            <p:nvPr/>
          </p:nvSpPr>
          <p:spPr bwMode="auto">
            <a:xfrm>
              <a:off x="1907203" y="6133338"/>
              <a:ext cx="1530" cy="25475"/>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91" name="Line 78"/>
            <p:cNvSpPr>
              <a:spLocks noChangeShapeType="1"/>
            </p:cNvSpPr>
            <p:nvPr/>
          </p:nvSpPr>
          <p:spPr bwMode="auto">
            <a:xfrm>
              <a:off x="2051019" y="6133338"/>
              <a:ext cx="1530" cy="25475"/>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92" name="Line 79"/>
            <p:cNvSpPr>
              <a:spLocks noChangeShapeType="1"/>
            </p:cNvSpPr>
            <p:nvPr/>
          </p:nvSpPr>
          <p:spPr bwMode="auto">
            <a:xfrm>
              <a:off x="2200954" y="6133338"/>
              <a:ext cx="1530" cy="25475"/>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93" name="Line 80"/>
            <p:cNvSpPr>
              <a:spLocks noChangeShapeType="1"/>
            </p:cNvSpPr>
            <p:nvPr/>
          </p:nvSpPr>
          <p:spPr bwMode="auto">
            <a:xfrm>
              <a:off x="2343240" y="6133338"/>
              <a:ext cx="0" cy="25475"/>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94" name="Line 81"/>
            <p:cNvSpPr>
              <a:spLocks noChangeShapeType="1"/>
            </p:cNvSpPr>
            <p:nvPr/>
          </p:nvSpPr>
          <p:spPr bwMode="auto">
            <a:xfrm>
              <a:off x="2487056" y="6133338"/>
              <a:ext cx="1530" cy="41958"/>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95" name="Rectangle 82"/>
            <p:cNvSpPr>
              <a:spLocks noChangeArrowheads="1"/>
            </p:cNvSpPr>
            <p:nvPr/>
          </p:nvSpPr>
          <p:spPr bwMode="auto">
            <a:xfrm>
              <a:off x="2398319" y="6175296"/>
              <a:ext cx="126279" cy="107722"/>
            </a:xfrm>
            <a:prstGeom prst="rect">
              <a:avLst/>
            </a:prstGeom>
            <a:noFill/>
            <a:ln w="9525">
              <a:noFill/>
              <a:miter lim="800000"/>
              <a:headEnd/>
              <a:tailEnd/>
            </a:ln>
          </p:spPr>
          <p:txBody>
            <a:bodyPr wrap="none" lIns="0" tIns="0" rIns="0" bIns="0">
              <a:spAutoFit/>
            </a:bodyPr>
            <a:lstStyle/>
            <a:p>
              <a:pPr defTabSz="762000" eaLnBrk="0" fontAlgn="auto" hangingPunct="0">
                <a:spcBef>
                  <a:spcPct val="100000"/>
                </a:spcBef>
                <a:spcAft>
                  <a:spcPts val="0"/>
                </a:spcAft>
                <a:defRPr/>
              </a:pPr>
              <a:r>
                <a:rPr lang="de-DE" sz="700" kern="0">
                  <a:solidFill>
                    <a:srgbClr val="000000"/>
                  </a:solidFill>
                  <a:latin typeface="+mn-lt"/>
                  <a:ea typeface="+mn-ea"/>
                </a:rPr>
                <a:t>5000</a:t>
              </a:r>
              <a:endParaRPr lang="de-DE" sz="2400" kern="0">
                <a:solidFill>
                  <a:srgbClr val="808080"/>
                </a:solidFill>
                <a:latin typeface="+mn-lt"/>
                <a:ea typeface="+mn-ea"/>
              </a:endParaRPr>
            </a:p>
          </p:txBody>
        </p:sp>
        <p:sp>
          <p:nvSpPr>
            <p:cNvPr id="296" name="Line 83"/>
            <p:cNvSpPr>
              <a:spLocks noChangeShapeType="1"/>
            </p:cNvSpPr>
            <p:nvPr/>
          </p:nvSpPr>
          <p:spPr bwMode="auto">
            <a:xfrm>
              <a:off x="2636992" y="6133338"/>
              <a:ext cx="1530" cy="25475"/>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97" name="Line 84"/>
            <p:cNvSpPr>
              <a:spLocks noChangeShapeType="1"/>
            </p:cNvSpPr>
            <p:nvPr/>
          </p:nvSpPr>
          <p:spPr bwMode="auto">
            <a:xfrm>
              <a:off x="2779277" y="6133338"/>
              <a:ext cx="1530" cy="25475"/>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98" name="Line 85"/>
            <p:cNvSpPr>
              <a:spLocks noChangeShapeType="1"/>
            </p:cNvSpPr>
            <p:nvPr/>
          </p:nvSpPr>
          <p:spPr bwMode="auto">
            <a:xfrm>
              <a:off x="2923093" y="6133338"/>
              <a:ext cx="1530" cy="25475"/>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299" name="Line 86"/>
            <p:cNvSpPr>
              <a:spLocks noChangeShapeType="1"/>
            </p:cNvSpPr>
            <p:nvPr/>
          </p:nvSpPr>
          <p:spPr bwMode="auto">
            <a:xfrm>
              <a:off x="3073029" y="6133338"/>
              <a:ext cx="1530" cy="25475"/>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300" name="Line 87"/>
            <p:cNvSpPr>
              <a:spLocks noChangeShapeType="1"/>
            </p:cNvSpPr>
            <p:nvPr/>
          </p:nvSpPr>
          <p:spPr bwMode="auto">
            <a:xfrm>
              <a:off x="3216845" y="6133338"/>
              <a:ext cx="1530" cy="41958"/>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301" name="Rectangle 88"/>
            <p:cNvSpPr>
              <a:spLocks noChangeArrowheads="1"/>
            </p:cNvSpPr>
            <p:nvPr/>
          </p:nvSpPr>
          <p:spPr bwMode="auto">
            <a:xfrm>
              <a:off x="3128107" y="6175296"/>
              <a:ext cx="126279" cy="107722"/>
            </a:xfrm>
            <a:prstGeom prst="rect">
              <a:avLst/>
            </a:prstGeom>
            <a:noFill/>
            <a:ln w="9525">
              <a:noFill/>
              <a:miter lim="800000"/>
              <a:headEnd/>
              <a:tailEnd/>
            </a:ln>
          </p:spPr>
          <p:txBody>
            <a:bodyPr wrap="none" lIns="0" tIns="0" rIns="0" bIns="0">
              <a:spAutoFit/>
            </a:bodyPr>
            <a:lstStyle/>
            <a:p>
              <a:pPr defTabSz="762000" eaLnBrk="0" fontAlgn="auto" hangingPunct="0">
                <a:spcBef>
                  <a:spcPct val="100000"/>
                </a:spcBef>
                <a:spcAft>
                  <a:spcPts val="0"/>
                </a:spcAft>
                <a:defRPr/>
              </a:pPr>
              <a:r>
                <a:rPr lang="de-DE" sz="700" kern="0">
                  <a:solidFill>
                    <a:srgbClr val="000000"/>
                  </a:solidFill>
                  <a:latin typeface="+mn-lt"/>
                  <a:ea typeface="+mn-ea"/>
                </a:rPr>
                <a:t>5500</a:t>
              </a:r>
              <a:endParaRPr lang="de-DE" sz="2400" kern="0">
                <a:solidFill>
                  <a:srgbClr val="808080"/>
                </a:solidFill>
                <a:latin typeface="+mn-lt"/>
                <a:ea typeface="+mn-ea"/>
              </a:endParaRPr>
            </a:p>
          </p:txBody>
        </p:sp>
        <p:sp>
          <p:nvSpPr>
            <p:cNvPr id="302" name="Line 89"/>
            <p:cNvSpPr>
              <a:spLocks noChangeShapeType="1"/>
            </p:cNvSpPr>
            <p:nvPr/>
          </p:nvSpPr>
          <p:spPr bwMode="auto">
            <a:xfrm>
              <a:off x="3359131" y="6133338"/>
              <a:ext cx="1530" cy="25475"/>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303" name="Line 90"/>
            <p:cNvSpPr>
              <a:spLocks noChangeShapeType="1"/>
            </p:cNvSpPr>
            <p:nvPr/>
          </p:nvSpPr>
          <p:spPr bwMode="auto">
            <a:xfrm>
              <a:off x="3509066" y="6133338"/>
              <a:ext cx="1530" cy="25475"/>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304" name="Line 91"/>
            <p:cNvSpPr>
              <a:spLocks noChangeShapeType="1"/>
            </p:cNvSpPr>
            <p:nvPr/>
          </p:nvSpPr>
          <p:spPr bwMode="auto">
            <a:xfrm>
              <a:off x="3651352" y="6133338"/>
              <a:ext cx="0" cy="25475"/>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305" name="Line 92"/>
            <p:cNvSpPr>
              <a:spLocks noChangeShapeType="1"/>
            </p:cNvSpPr>
            <p:nvPr/>
          </p:nvSpPr>
          <p:spPr bwMode="auto">
            <a:xfrm>
              <a:off x="3795168" y="6133338"/>
              <a:ext cx="1530" cy="25475"/>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306" name="Line 93"/>
            <p:cNvSpPr>
              <a:spLocks noChangeShapeType="1"/>
            </p:cNvSpPr>
            <p:nvPr/>
          </p:nvSpPr>
          <p:spPr bwMode="auto">
            <a:xfrm>
              <a:off x="3945103" y="6133338"/>
              <a:ext cx="1530" cy="41958"/>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307" name="Rectangle 94"/>
            <p:cNvSpPr>
              <a:spLocks noChangeArrowheads="1"/>
            </p:cNvSpPr>
            <p:nvPr/>
          </p:nvSpPr>
          <p:spPr bwMode="auto">
            <a:xfrm>
              <a:off x="3856366" y="6175296"/>
              <a:ext cx="126279" cy="107722"/>
            </a:xfrm>
            <a:prstGeom prst="rect">
              <a:avLst/>
            </a:prstGeom>
            <a:noFill/>
            <a:ln w="9525">
              <a:noFill/>
              <a:miter lim="800000"/>
              <a:headEnd/>
              <a:tailEnd/>
            </a:ln>
          </p:spPr>
          <p:txBody>
            <a:bodyPr wrap="none" lIns="0" tIns="0" rIns="0" bIns="0">
              <a:spAutoFit/>
            </a:bodyPr>
            <a:lstStyle/>
            <a:p>
              <a:pPr defTabSz="762000" eaLnBrk="0" fontAlgn="auto" hangingPunct="0">
                <a:spcBef>
                  <a:spcPct val="100000"/>
                </a:spcBef>
                <a:spcAft>
                  <a:spcPts val="0"/>
                </a:spcAft>
                <a:defRPr/>
              </a:pPr>
              <a:r>
                <a:rPr lang="de-DE" sz="700" kern="0">
                  <a:solidFill>
                    <a:srgbClr val="000000"/>
                  </a:solidFill>
                  <a:latin typeface="+mn-lt"/>
                  <a:ea typeface="+mn-ea"/>
                </a:rPr>
                <a:t>6000</a:t>
              </a:r>
              <a:endParaRPr lang="de-DE" sz="2400" kern="0">
                <a:solidFill>
                  <a:srgbClr val="808080"/>
                </a:solidFill>
                <a:latin typeface="+mn-lt"/>
                <a:ea typeface="+mn-ea"/>
              </a:endParaRPr>
            </a:p>
          </p:txBody>
        </p:sp>
        <p:sp>
          <p:nvSpPr>
            <p:cNvPr id="308" name="Line 95"/>
            <p:cNvSpPr>
              <a:spLocks noChangeShapeType="1"/>
            </p:cNvSpPr>
            <p:nvPr/>
          </p:nvSpPr>
          <p:spPr bwMode="auto">
            <a:xfrm>
              <a:off x="4088919" y="6133338"/>
              <a:ext cx="1530" cy="25475"/>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309" name="Line 96"/>
            <p:cNvSpPr>
              <a:spLocks noChangeShapeType="1"/>
            </p:cNvSpPr>
            <p:nvPr/>
          </p:nvSpPr>
          <p:spPr bwMode="auto">
            <a:xfrm>
              <a:off x="4231205" y="6133338"/>
              <a:ext cx="1530" cy="25475"/>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310" name="Line 97"/>
            <p:cNvSpPr>
              <a:spLocks noChangeShapeType="1"/>
            </p:cNvSpPr>
            <p:nvPr/>
          </p:nvSpPr>
          <p:spPr bwMode="auto">
            <a:xfrm>
              <a:off x="4381141" y="6133338"/>
              <a:ext cx="1530" cy="25475"/>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311" name="Line 98"/>
            <p:cNvSpPr>
              <a:spLocks noChangeShapeType="1"/>
            </p:cNvSpPr>
            <p:nvPr/>
          </p:nvSpPr>
          <p:spPr bwMode="auto">
            <a:xfrm>
              <a:off x="4524956" y="6133338"/>
              <a:ext cx="1530" cy="25475"/>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312" name="Line 99"/>
            <p:cNvSpPr>
              <a:spLocks noChangeShapeType="1"/>
            </p:cNvSpPr>
            <p:nvPr/>
          </p:nvSpPr>
          <p:spPr bwMode="auto">
            <a:xfrm>
              <a:off x="4668772" y="6133338"/>
              <a:ext cx="1530" cy="41958"/>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313" name="Rectangle 100"/>
            <p:cNvSpPr>
              <a:spLocks noChangeArrowheads="1"/>
            </p:cNvSpPr>
            <p:nvPr/>
          </p:nvSpPr>
          <p:spPr bwMode="auto">
            <a:xfrm>
              <a:off x="4580035" y="6175296"/>
              <a:ext cx="126279" cy="107722"/>
            </a:xfrm>
            <a:prstGeom prst="rect">
              <a:avLst/>
            </a:prstGeom>
            <a:noFill/>
            <a:ln w="9525">
              <a:noFill/>
              <a:miter lim="800000"/>
              <a:headEnd/>
              <a:tailEnd/>
            </a:ln>
          </p:spPr>
          <p:txBody>
            <a:bodyPr wrap="none" lIns="0" tIns="0" rIns="0" bIns="0">
              <a:spAutoFit/>
            </a:bodyPr>
            <a:lstStyle/>
            <a:p>
              <a:pPr defTabSz="762000" eaLnBrk="0" fontAlgn="auto" hangingPunct="0">
                <a:spcBef>
                  <a:spcPct val="100000"/>
                </a:spcBef>
                <a:spcAft>
                  <a:spcPts val="0"/>
                </a:spcAft>
                <a:defRPr/>
              </a:pPr>
              <a:r>
                <a:rPr lang="de-DE" sz="700" kern="0">
                  <a:solidFill>
                    <a:srgbClr val="000000"/>
                  </a:solidFill>
                  <a:latin typeface="+mn-lt"/>
                  <a:ea typeface="+mn-ea"/>
                </a:rPr>
                <a:t>6500</a:t>
              </a:r>
              <a:endParaRPr lang="de-DE" sz="2400" kern="0">
                <a:solidFill>
                  <a:srgbClr val="808080"/>
                </a:solidFill>
                <a:latin typeface="+mn-lt"/>
                <a:ea typeface="+mn-ea"/>
              </a:endParaRPr>
            </a:p>
          </p:txBody>
        </p:sp>
        <p:sp>
          <p:nvSpPr>
            <p:cNvPr id="314" name="Line 101"/>
            <p:cNvSpPr>
              <a:spLocks noChangeShapeType="1"/>
            </p:cNvSpPr>
            <p:nvPr/>
          </p:nvSpPr>
          <p:spPr bwMode="auto">
            <a:xfrm>
              <a:off x="4818708" y="6133338"/>
              <a:ext cx="1530" cy="25475"/>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315" name="Line 102"/>
            <p:cNvSpPr>
              <a:spLocks noChangeShapeType="1"/>
            </p:cNvSpPr>
            <p:nvPr/>
          </p:nvSpPr>
          <p:spPr bwMode="auto">
            <a:xfrm>
              <a:off x="4962524" y="6133338"/>
              <a:ext cx="0" cy="25475"/>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316" name="Line 103"/>
            <p:cNvSpPr>
              <a:spLocks noChangeShapeType="1"/>
            </p:cNvSpPr>
            <p:nvPr/>
          </p:nvSpPr>
          <p:spPr bwMode="auto">
            <a:xfrm>
              <a:off x="5104809" y="6133338"/>
              <a:ext cx="1530" cy="25475"/>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317" name="Line 104"/>
            <p:cNvSpPr>
              <a:spLocks noChangeShapeType="1"/>
            </p:cNvSpPr>
            <p:nvPr/>
          </p:nvSpPr>
          <p:spPr bwMode="auto">
            <a:xfrm>
              <a:off x="5254745" y="6133338"/>
              <a:ext cx="1530" cy="25475"/>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318" name="Line 105"/>
            <p:cNvSpPr>
              <a:spLocks noChangeShapeType="1"/>
            </p:cNvSpPr>
            <p:nvPr/>
          </p:nvSpPr>
          <p:spPr bwMode="auto">
            <a:xfrm>
              <a:off x="5397031" y="6133338"/>
              <a:ext cx="1530" cy="41958"/>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319" name="Rectangle 106"/>
            <p:cNvSpPr>
              <a:spLocks noChangeArrowheads="1"/>
            </p:cNvSpPr>
            <p:nvPr/>
          </p:nvSpPr>
          <p:spPr bwMode="auto">
            <a:xfrm>
              <a:off x="5308293" y="6175296"/>
              <a:ext cx="126279" cy="107722"/>
            </a:xfrm>
            <a:prstGeom prst="rect">
              <a:avLst/>
            </a:prstGeom>
            <a:noFill/>
            <a:ln w="9525">
              <a:noFill/>
              <a:miter lim="800000"/>
              <a:headEnd/>
              <a:tailEnd/>
            </a:ln>
          </p:spPr>
          <p:txBody>
            <a:bodyPr wrap="none" lIns="0" tIns="0" rIns="0" bIns="0">
              <a:spAutoFit/>
            </a:bodyPr>
            <a:lstStyle/>
            <a:p>
              <a:pPr defTabSz="762000" eaLnBrk="0" fontAlgn="auto" hangingPunct="0">
                <a:spcBef>
                  <a:spcPct val="100000"/>
                </a:spcBef>
                <a:spcAft>
                  <a:spcPts val="0"/>
                </a:spcAft>
                <a:defRPr/>
              </a:pPr>
              <a:r>
                <a:rPr lang="de-DE" sz="700" kern="0">
                  <a:solidFill>
                    <a:srgbClr val="000000"/>
                  </a:solidFill>
                  <a:latin typeface="+mn-lt"/>
                  <a:ea typeface="+mn-ea"/>
                </a:rPr>
                <a:t>7000</a:t>
              </a:r>
              <a:endParaRPr lang="de-DE" sz="2400" kern="0">
                <a:solidFill>
                  <a:srgbClr val="808080"/>
                </a:solidFill>
                <a:latin typeface="+mn-lt"/>
                <a:ea typeface="+mn-ea"/>
              </a:endParaRPr>
            </a:p>
          </p:txBody>
        </p:sp>
        <p:sp>
          <p:nvSpPr>
            <p:cNvPr id="320" name="Line 107"/>
            <p:cNvSpPr>
              <a:spLocks noChangeShapeType="1"/>
            </p:cNvSpPr>
            <p:nvPr/>
          </p:nvSpPr>
          <p:spPr bwMode="auto">
            <a:xfrm>
              <a:off x="5540847" y="6133338"/>
              <a:ext cx="1530" cy="25475"/>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321" name="Line 108"/>
            <p:cNvSpPr>
              <a:spLocks noChangeShapeType="1"/>
            </p:cNvSpPr>
            <p:nvPr/>
          </p:nvSpPr>
          <p:spPr bwMode="auto">
            <a:xfrm>
              <a:off x="5690782" y="6133338"/>
              <a:ext cx="1530" cy="25475"/>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322" name="Line 109"/>
            <p:cNvSpPr>
              <a:spLocks noChangeShapeType="1"/>
            </p:cNvSpPr>
            <p:nvPr/>
          </p:nvSpPr>
          <p:spPr bwMode="auto">
            <a:xfrm>
              <a:off x="5833068" y="6133338"/>
              <a:ext cx="1530" cy="25475"/>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323" name="Line 110"/>
            <p:cNvSpPr>
              <a:spLocks noChangeShapeType="1"/>
            </p:cNvSpPr>
            <p:nvPr/>
          </p:nvSpPr>
          <p:spPr bwMode="auto">
            <a:xfrm>
              <a:off x="5976884" y="6133338"/>
              <a:ext cx="1530" cy="25475"/>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324" name="Line 111"/>
            <p:cNvSpPr>
              <a:spLocks noChangeShapeType="1"/>
            </p:cNvSpPr>
            <p:nvPr/>
          </p:nvSpPr>
          <p:spPr bwMode="auto">
            <a:xfrm>
              <a:off x="6126820" y="6133338"/>
              <a:ext cx="1530" cy="41958"/>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325" name="Rectangle 112"/>
            <p:cNvSpPr>
              <a:spLocks noChangeArrowheads="1"/>
            </p:cNvSpPr>
            <p:nvPr/>
          </p:nvSpPr>
          <p:spPr bwMode="auto">
            <a:xfrm>
              <a:off x="6038082" y="6175296"/>
              <a:ext cx="126279" cy="107722"/>
            </a:xfrm>
            <a:prstGeom prst="rect">
              <a:avLst/>
            </a:prstGeom>
            <a:noFill/>
            <a:ln w="9525">
              <a:noFill/>
              <a:miter lim="800000"/>
              <a:headEnd/>
              <a:tailEnd/>
            </a:ln>
          </p:spPr>
          <p:txBody>
            <a:bodyPr wrap="none" lIns="0" tIns="0" rIns="0" bIns="0">
              <a:spAutoFit/>
            </a:bodyPr>
            <a:lstStyle/>
            <a:p>
              <a:pPr defTabSz="762000" eaLnBrk="0" fontAlgn="auto" hangingPunct="0">
                <a:spcBef>
                  <a:spcPct val="100000"/>
                </a:spcBef>
                <a:spcAft>
                  <a:spcPts val="0"/>
                </a:spcAft>
                <a:defRPr/>
              </a:pPr>
              <a:r>
                <a:rPr lang="de-DE" sz="700" kern="0">
                  <a:solidFill>
                    <a:srgbClr val="000000"/>
                  </a:solidFill>
                  <a:latin typeface="+mn-lt"/>
                  <a:ea typeface="+mn-ea"/>
                </a:rPr>
                <a:t>7500</a:t>
              </a:r>
              <a:endParaRPr lang="de-DE" sz="2400" kern="0">
                <a:solidFill>
                  <a:srgbClr val="808080"/>
                </a:solidFill>
                <a:latin typeface="+mn-lt"/>
                <a:ea typeface="+mn-ea"/>
              </a:endParaRPr>
            </a:p>
          </p:txBody>
        </p:sp>
        <p:sp>
          <p:nvSpPr>
            <p:cNvPr id="326" name="Line 113"/>
            <p:cNvSpPr>
              <a:spLocks noChangeShapeType="1"/>
            </p:cNvSpPr>
            <p:nvPr/>
          </p:nvSpPr>
          <p:spPr bwMode="auto">
            <a:xfrm>
              <a:off x="6270635" y="6133338"/>
              <a:ext cx="1530" cy="25475"/>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327" name="Line 114"/>
            <p:cNvSpPr>
              <a:spLocks noChangeShapeType="1"/>
            </p:cNvSpPr>
            <p:nvPr/>
          </p:nvSpPr>
          <p:spPr bwMode="auto">
            <a:xfrm>
              <a:off x="6412921" y="6133338"/>
              <a:ext cx="1530" cy="25475"/>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328" name="Line 115"/>
            <p:cNvSpPr>
              <a:spLocks noChangeShapeType="1"/>
            </p:cNvSpPr>
            <p:nvPr/>
          </p:nvSpPr>
          <p:spPr bwMode="auto">
            <a:xfrm>
              <a:off x="6562857" y="6133338"/>
              <a:ext cx="1530" cy="25475"/>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329" name="Line 116"/>
            <p:cNvSpPr>
              <a:spLocks noChangeShapeType="1"/>
            </p:cNvSpPr>
            <p:nvPr/>
          </p:nvSpPr>
          <p:spPr bwMode="auto">
            <a:xfrm>
              <a:off x="6706673" y="6133338"/>
              <a:ext cx="1530" cy="25475"/>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330" name="Line 117"/>
            <p:cNvSpPr>
              <a:spLocks noChangeShapeType="1"/>
            </p:cNvSpPr>
            <p:nvPr/>
          </p:nvSpPr>
          <p:spPr bwMode="auto">
            <a:xfrm>
              <a:off x="6848958" y="6133338"/>
              <a:ext cx="1530" cy="41958"/>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331" name="Rectangle 118"/>
            <p:cNvSpPr>
              <a:spLocks noChangeArrowheads="1"/>
            </p:cNvSpPr>
            <p:nvPr/>
          </p:nvSpPr>
          <p:spPr bwMode="auto">
            <a:xfrm>
              <a:off x="6760221" y="6175296"/>
              <a:ext cx="126279" cy="107722"/>
            </a:xfrm>
            <a:prstGeom prst="rect">
              <a:avLst/>
            </a:prstGeom>
            <a:noFill/>
            <a:ln w="9525">
              <a:noFill/>
              <a:miter lim="800000"/>
              <a:headEnd/>
              <a:tailEnd/>
            </a:ln>
          </p:spPr>
          <p:txBody>
            <a:bodyPr wrap="none" lIns="0" tIns="0" rIns="0" bIns="0">
              <a:spAutoFit/>
            </a:bodyPr>
            <a:lstStyle/>
            <a:p>
              <a:pPr defTabSz="762000" eaLnBrk="0" fontAlgn="auto" hangingPunct="0">
                <a:spcBef>
                  <a:spcPct val="100000"/>
                </a:spcBef>
                <a:spcAft>
                  <a:spcPts val="0"/>
                </a:spcAft>
                <a:defRPr/>
              </a:pPr>
              <a:r>
                <a:rPr lang="de-DE" sz="700" kern="0">
                  <a:solidFill>
                    <a:srgbClr val="000000"/>
                  </a:solidFill>
                  <a:latin typeface="+mn-lt"/>
                  <a:ea typeface="+mn-ea"/>
                </a:rPr>
                <a:t>8000</a:t>
              </a:r>
              <a:endParaRPr lang="de-DE" sz="2400" kern="0">
                <a:solidFill>
                  <a:srgbClr val="808080"/>
                </a:solidFill>
                <a:latin typeface="+mn-lt"/>
                <a:ea typeface="+mn-ea"/>
              </a:endParaRPr>
            </a:p>
          </p:txBody>
        </p:sp>
        <p:sp>
          <p:nvSpPr>
            <p:cNvPr id="332" name="Line 119"/>
            <p:cNvSpPr>
              <a:spLocks noChangeShapeType="1"/>
            </p:cNvSpPr>
            <p:nvPr/>
          </p:nvSpPr>
          <p:spPr bwMode="auto">
            <a:xfrm>
              <a:off x="6998894" y="6133338"/>
              <a:ext cx="1530" cy="25475"/>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333" name="Line 120"/>
            <p:cNvSpPr>
              <a:spLocks noChangeShapeType="1"/>
            </p:cNvSpPr>
            <p:nvPr/>
          </p:nvSpPr>
          <p:spPr bwMode="auto">
            <a:xfrm>
              <a:off x="7142710" y="6133338"/>
              <a:ext cx="1530" cy="25475"/>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334" name="Line 121"/>
            <p:cNvSpPr>
              <a:spLocks noChangeShapeType="1"/>
            </p:cNvSpPr>
            <p:nvPr/>
          </p:nvSpPr>
          <p:spPr bwMode="auto">
            <a:xfrm>
              <a:off x="7284996" y="6133338"/>
              <a:ext cx="1530" cy="25475"/>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335" name="Line 122"/>
            <p:cNvSpPr>
              <a:spLocks noChangeShapeType="1"/>
            </p:cNvSpPr>
            <p:nvPr/>
          </p:nvSpPr>
          <p:spPr bwMode="auto">
            <a:xfrm>
              <a:off x="7436461" y="6133338"/>
              <a:ext cx="1530" cy="25475"/>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336" name="Line 123"/>
            <p:cNvSpPr>
              <a:spLocks noChangeShapeType="1"/>
            </p:cNvSpPr>
            <p:nvPr/>
          </p:nvSpPr>
          <p:spPr bwMode="auto">
            <a:xfrm>
              <a:off x="7577217" y="6133338"/>
              <a:ext cx="0" cy="41958"/>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sp>
          <p:nvSpPr>
            <p:cNvPr id="337" name="Rectangle 124"/>
            <p:cNvSpPr>
              <a:spLocks noChangeArrowheads="1"/>
            </p:cNvSpPr>
            <p:nvPr/>
          </p:nvSpPr>
          <p:spPr bwMode="auto">
            <a:xfrm>
              <a:off x="7395152" y="6292180"/>
              <a:ext cx="113877" cy="123111"/>
            </a:xfrm>
            <a:prstGeom prst="rect">
              <a:avLst/>
            </a:prstGeom>
            <a:noFill/>
            <a:ln w="9525">
              <a:noFill/>
              <a:miter lim="800000"/>
              <a:headEnd/>
              <a:tailEnd/>
            </a:ln>
          </p:spPr>
          <p:txBody>
            <a:bodyPr wrap="none" lIns="0" tIns="0" rIns="0" bIns="0">
              <a:spAutoFit/>
            </a:bodyPr>
            <a:lstStyle/>
            <a:p>
              <a:pPr defTabSz="762000" eaLnBrk="0" fontAlgn="auto" hangingPunct="0">
                <a:spcBef>
                  <a:spcPct val="100000"/>
                </a:spcBef>
                <a:spcAft>
                  <a:spcPts val="0"/>
                </a:spcAft>
                <a:defRPr/>
              </a:pPr>
              <a:r>
                <a:rPr lang="de-DE" sz="800" kern="0">
                  <a:solidFill>
                    <a:srgbClr val="000000"/>
                  </a:solidFill>
                  <a:latin typeface="+mn-lt"/>
                  <a:ea typeface="+mn-ea"/>
                </a:rPr>
                <a:t>m/z</a:t>
              </a:r>
              <a:endParaRPr lang="de-DE" sz="2400" kern="0">
                <a:solidFill>
                  <a:srgbClr val="808080"/>
                </a:solidFill>
                <a:latin typeface="+mn-lt"/>
                <a:ea typeface="+mn-ea"/>
              </a:endParaRPr>
            </a:p>
          </p:txBody>
        </p:sp>
        <p:sp>
          <p:nvSpPr>
            <p:cNvPr id="339" name="Line 126"/>
            <p:cNvSpPr>
              <a:spLocks noChangeShapeType="1"/>
            </p:cNvSpPr>
            <p:nvPr/>
          </p:nvSpPr>
          <p:spPr bwMode="auto">
            <a:xfrm flipV="1">
              <a:off x="4315353" y="3064401"/>
              <a:ext cx="0" cy="64436"/>
            </a:xfrm>
            <a:prstGeom prst="line">
              <a:avLst/>
            </a:prstGeom>
            <a:noFill/>
            <a:ln w="6350">
              <a:solidFill>
                <a:srgbClr val="000000"/>
              </a:solidFill>
              <a:round/>
              <a:headEnd/>
              <a:tailEnd/>
            </a:ln>
          </p:spPr>
          <p:txBody>
            <a:bodyPr/>
            <a:lstStyle/>
            <a:p>
              <a:pPr fontAlgn="auto">
                <a:spcBef>
                  <a:spcPts val="0"/>
                </a:spcBef>
                <a:spcAft>
                  <a:spcPts val="0"/>
                </a:spcAft>
                <a:defRPr/>
              </a:pPr>
              <a:endParaRPr lang="zh-TW" altLang="en-US" kern="0">
                <a:solidFill>
                  <a:sysClr val="windowText" lastClr="000000"/>
                </a:solidFill>
                <a:latin typeface="+mn-lt"/>
                <a:ea typeface="+mn-ea"/>
              </a:endParaRPr>
            </a:p>
          </p:txBody>
        </p:sp>
      </p:grpSp>
      <p:sp>
        <p:nvSpPr>
          <p:cNvPr id="373" name="Text Box 129"/>
          <p:cNvSpPr txBox="1">
            <a:spLocks noChangeArrowheads="1"/>
          </p:cNvSpPr>
          <p:nvPr/>
        </p:nvSpPr>
        <p:spPr bwMode="auto">
          <a:xfrm>
            <a:off x="2699650" y="1718846"/>
            <a:ext cx="285206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Clr>
                <a:srgbClr val="FF0000"/>
              </a:buClr>
              <a:buFont typeface="Arial" pitchFamily="34" charset="0"/>
              <a:buChar char="•"/>
              <a:defRPr sz="2800" b="1">
                <a:solidFill>
                  <a:srgbClr val="0000FF"/>
                </a:solidFill>
                <a:latin typeface="Arial" pitchFamily="34" charset="0"/>
                <a:ea typeface="宋体" pitchFamily="2" charset="-122"/>
              </a:defRPr>
            </a:lvl1pPr>
            <a:lvl2pPr marL="742950" indent="-285750" eaLnBrk="0" hangingPunct="0">
              <a:spcBef>
                <a:spcPct val="20000"/>
              </a:spcBef>
              <a:buClr>
                <a:srgbClr val="FF0000"/>
              </a:buClr>
              <a:buFont typeface="Arial" pitchFamily="34" charset="0"/>
              <a:buChar char="•"/>
              <a:defRPr sz="2400">
                <a:solidFill>
                  <a:schemeClr val="tx1"/>
                </a:solidFill>
                <a:latin typeface="Arial" pitchFamily="34" charset="0"/>
                <a:ea typeface="宋体" pitchFamily="2" charset="-122"/>
              </a:defRPr>
            </a:lvl2pPr>
            <a:lvl3pPr marL="1143000" indent="-228600" eaLnBrk="0" hangingPunct="0">
              <a:spcBef>
                <a:spcPct val="20000"/>
              </a:spcBef>
              <a:buClr>
                <a:srgbClr val="FF0000"/>
              </a:buClr>
              <a:buFont typeface="Arial" pitchFamily="34" charset="0"/>
              <a:buChar char="•"/>
              <a:defRPr sz="2000">
                <a:solidFill>
                  <a:schemeClr val="tx1"/>
                </a:solidFill>
                <a:latin typeface="Arial" pitchFamily="34" charset="0"/>
                <a:ea typeface="宋体" pitchFamily="2" charset="-122"/>
              </a:defRPr>
            </a:lvl3pPr>
            <a:lvl4pPr marL="1600200" indent="-228600" eaLnBrk="0" hangingPunct="0">
              <a:spcBef>
                <a:spcPct val="20000"/>
              </a:spcBef>
              <a:buClr>
                <a:srgbClr val="FF0000"/>
              </a:buClr>
              <a:buFont typeface="Arial" pitchFamily="34" charset="0"/>
              <a:buChar char="•"/>
              <a:defRPr sz="1600">
                <a:solidFill>
                  <a:schemeClr val="tx1"/>
                </a:solidFill>
                <a:latin typeface="Arial" pitchFamily="34" charset="0"/>
                <a:ea typeface="宋体" pitchFamily="2" charset="-122"/>
              </a:defRPr>
            </a:lvl4pPr>
            <a:lvl5pPr marL="2057400" indent="-228600" eaLnBrk="0" hangingPunct="0">
              <a:spcBef>
                <a:spcPct val="20000"/>
              </a:spcBef>
              <a:buClr>
                <a:srgbClr val="FF0000"/>
              </a:buClr>
              <a:buFont typeface="Arial" pitchFamily="34" charset="0"/>
              <a:buChar char="•"/>
              <a:defRPr sz="12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lr>
                <a:srgbClr val="FF0000"/>
              </a:buClr>
              <a:buFont typeface="Arial" pitchFamily="34" charset="0"/>
              <a:buChar char="•"/>
              <a:defRPr sz="12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lr>
                <a:srgbClr val="FF0000"/>
              </a:buClr>
              <a:buFont typeface="Arial" pitchFamily="34" charset="0"/>
              <a:buChar char="•"/>
              <a:defRPr sz="12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lr>
                <a:srgbClr val="FF0000"/>
              </a:buClr>
              <a:buFont typeface="Arial" pitchFamily="34" charset="0"/>
              <a:buChar char="•"/>
              <a:defRPr sz="12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lr>
                <a:srgbClr val="FF0000"/>
              </a:buClr>
              <a:buFont typeface="Arial" pitchFamily="34" charset="0"/>
              <a:buChar char="•"/>
              <a:defRPr sz="1200">
                <a:solidFill>
                  <a:schemeClr val="tx1"/>
                </a:solidFill>
                <a:latin typeface="Arial" pitchFamily="34" charset="0"/>
                <a:ea typeface="宋体" pitchFamily="2" charset="-122"/>
              </a:defRPr>
            </a:lvl9pPr>
          </a:lstStyle>
          <a:p>
            <a:pPr eaLnBrk="1" hangingPunct="1">
              <a:spcBef>
                <a:spcPct val="0"/>
              </a:spcBef>
              <a:buClrTx/>
              <a:buFontTx/>
              <a:buNone/>
            </a:pPr>
            <a:r>
              <a:rPr lang="zh-CN" altLang="en-US" sz="1600" b="0" dirty="0" smtClean="0">
                <a:solidFill>
                  <a:schemeClr val="tx1"/>
                </a:solidFill>
                <a:latin typeface="+mn-lt"/>
                <a:ea typeface="+mn-ea"/>
              </a:rPr>
              <a:t>多数为稳定的</a:t>
            </a:r>
            <a:r>
              <a:rPr lang="zh-TW" altLang="en-US" sz="1600" b="0" dirty="0" smtClean="0">
                <a:solidFill>
                  <a:schemeClr val="tx1"/>
                </a:solidFill>
                <a:latin typeface="+mn-lt"/>
                <a:ea typeface="+mn-ea"/>
              </a:rPr>
              <a:t>核</a:t>
            </a:r>
            <a:r>
              <a:rPr lang="zh-CN" altLang="en-US" sz="1600" b="0" dirty="0">
                <a:solidFill>
                  <a:schemeClr val="tx1"/>
                </a:solidFill>
                <a:latin typeface="+mn-lt"/>
                <a:ea typeface="+mn-ea"/>
              </a:rPr>
              <a:t>糖</a:t>
            </a:r>
            <a:r>
              <a:rPr lang="zh-TW" altLang="en-US" sz="1600" b="0" dirty="0">
                <a:solidFill>
                  <a:schemeClr val="tx1"/>
                </a:solidFill>
                <a:latin typeface="+mn-lt"/>
                <a:ea typeface="+mn-ea"/>
              </a:rPr>
              <a:t>体</a:t>
            </a:r>
            <a:r>
              <a:rPr lang="zh-TW" altLang="en-US" sz="1600" b="0" dirty="0" smtClean="0">
                <a:solidFill>
                  <a:schemeClr val="tx1"/>
                </a:solidFill>
                <a:latin typeface="+mn-lt"/>
                <a:ea typeface="+mn-ea"/>
              </a:rPr>
              <a:t>蛋白信号</a:t>
            </a:r>
            <a:endParaRPr lang="de-DE" altLang="en-US" sz="1600" b="0" dirty="0">
              <a:solidFill>
                <a:schemeClr val="tx1"/>
              </a:solidFill>
              <a:latin typeface="+mn-lt"/>
              <a:ea typeface="+mn-ea"/>
            </a:endParaRPr>
          </a:p>
        </p:txBody>
      </p:sp>
      <p:sp>
        <p:nvSpPr>
          <p:cNvPr id="128" name="Rectangle 127"/>
          <p:cNvSpPr/>
          <p:nvPr/>
        </p:nvSpPr>
        <p:spPr>
          <a:xfrm>
            <a:off x="962141" y="1023119"/>
            <a:ext cx="8994660" cy="400110"/>
          </a:xfrm>
          <a:prstGeom prst="rect">
            <a:avLst/>
          </a:prstGeom>
        </p:spPr>
        <p:txBody>
          <a:bodyPr wrap="square">
            <a:spAutoFit/>
          </a:bodyPr>
          <a:lstStyle/>
          <a:p>
            <a:pPr algn="ctr"/>
            <a:r>
              <a:rPr lang="zh-CN" altLang="en-US" sz="2000" b="1" dirty="0" smtClean="0">
                <a:solidFill>
                  <a:srgbClr val="FF0000"/>
                </a:solidFill>
                <a:latin typeface="宋体" panose="02010600030101010101" pitchFamily="2" charset="-122"/>
                <a:cs typeface="Arial" panose="020B0604020202020204" pitchFamily="34" charset="0"/>
              </a:rPr>
              <a:t>每一种微生物都有其特征的蛋白质指纹图谱</a:t>
            </a:r>
            <a:endParaRPr lang="de-DE" sz="2000" b="1" dirty="0">
              <a:solidFill>
                <a:srgbClr val="FF0000"/>
              </a:solidFill>
              <a:latin typeface="宋体" panose="02010600030101010101" pitchFamily="2" charset="-122"/>
              <a:cs typeface="Arial" panose="020B0604020202020204" pitchFamily="34" charset="0"/>
            </a:endParaRPr>
          </a:p>
        </p:txBody>
      </p:sp>
      <p:sp>
        <p:nvSpPr>
          <p:cNvPr id="129" name="Title 1"/>
          <p:cNvSpPr txBox="1">
            <a:spLocks/>
          </p:cNvSpPr>
          <p:nvPr/>
        </p:nvSpPr>
        <p:spPr bwMode="auto">
          <a:xfrm>
            <a:off x="724560" y="376638"/>
            <a:ext cx="9118536" cy="766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0099"/>
                </a:solidFill>
                <a:latin typeface="+mj-lt"/>
                <a:ea typeface="+mj-ea"/>
                <a:cs typeface="+mj-cs"/>
              </a:defRPr>
            </a:lvl1pPr>
            <a:lvl2pPr algn="ctr" rtl="0" eaLnBrk="0" fontAlgn="base" hangingPunct="0">
              <a:spcBef>
                <a:spcPct val="0"/>
              </a:spcBef>
              <a:spcAft>
                <a:spcPct val="0"/>
              </a:spcAft>
              <a:defRPr sz="3600" b="1">
                <a:solidFill>
                  <a:srgbClr val="000099"/>
                </a:solidFill>
                <a:latin typeface="Arial" pitchFamily="34" charset="0"/>
                <a:ea typeface="宋体" pitchFamily="2" charset="-122"/>
              </a:defRPr>
            </a:lvl2pPr>
            <a:lvl3pPr algn="ctr" rtl="0" eaLnBrk="0" fontAlgn="base" hangingPunct="0">
              <a:spcBef>
                <a:spcPct val="0"/>
              </a:spcBef>
              <a:spcAft>
                <a:spcPct val="0"/>
              </a:spcAft>
              <a:defRPr sz="3600" b="1">
                <a:solidFill>
                  <a:srgbClr val="000099"/>
                </a:solidFill>
                <a:latin typeface="Arial" pitchFamily="34" charset="0"/>
                <a:ea typeface="宋体" pitchFamily="2" charset="-122"/>
              </a:defRPr>
            </a:lvl3pPr>
            <a:lvl4pPr algn="ctr" rtl="0" eaLnBrk="0" fontAlgn="base" hangingPunct="0">
              <a:spcBef>
                <a:spcPct val="0"/>
              </a:spcBef>
              <a:spcAft>
                <a:spcPct val="0"/>
              </a:spcAft>
              <a:defRPr sz="3600" b="1">
                <a:solidFill>
                  <a:srgbClr val="000099"/>
                </a:solidFill>
                <a:latin typeface="Arial" pitchFamily="34" charset="0"/>
                <a:ea typeface="宋体" pitchFamily="2" charset="-122"/>
              </a:defRPr>
            </a:lvl4pPr>
            <a:lvl5pPr algn="ctr" rtl="0" eaLnBrk="0" fontAlgn="base" hangingPunct="0">
              <a:spcBef>
                <a:spcPct val="0"/>
              </a:spcBef>
              <a:spcAft>
                <a:spcPct val="0"/>
              </a:spcAft>
              <a:defRPr sz="3600" b="1">
                <a:solidFill>
                  <a:srgbClr val="000099"/>
                </a:solidFill>
                <a:latin typeface="Arial" pitchFamily="34" charset="0"/>
                <a:ea typeface="宋体" pitchFamily="2" charset="-122"/>
              </a:defRPr>
            </a:lvl5pPr>
            <a:lvl6pPr marL="457200" algn="ctr" rtl="0" fontAlgn="base">
              <a:spcBef>
                <a:spcPct val="0"/>
              </a:spcBef>
              <a:spcAft>
                <a:spcPct val="0"/>
              </a:spcAft>
              <a:defRPr sz="3600" b="1">
                <a:solidFill>
                  <a:srgbClr val="000099"/>
                </a:solidFill>
                <a:latin typeface="Arial" pitchFamily="34" charset="0"/>
                <a:ea typeface="宋体" pitchFamily="2" charset="-122"/>
              </a:defRPr>
            </a:lvl6pPr>
            <a:lvl7pPr marL="914400" algn="ctr" rtl="0" fontAlgn="base">
              <a:spcBef>
                <a:spcPct val="0"/>
              </a:spcBef>
              <a:spcAft>
                <a:spcPct val="0"/>
              </a:spcAft>
              <a:defRPr sz="3600" b="1">
                <a:solidFill>
                  <a:srgbClr val="000099"/>
                </a:solidFill>
                <a:latin typeface="Arial" pitchFamily="34" charset="0"/>
                <a:ea typeface="宋体" pitchFamily="2" charset="-122"/>
              </a:defRPr>
            </a:lvl7pPr>
            <a:lvl8pPr marL="1371600" algn="ctr" rtl="0" fontAlgn="base">
              <a:spcBef>
                <a:spcPct val="0"/>
              </a:spcBef>
              <a:spcAft>
                <a:spcPct val="0"/>
              </a:spcAft>
              <a:defRPr sz="3600" b="1">
                <a:solidFill>
                  <a:srgbClr val="000099"/>
                </a:solidFill>
                <a:latin typeface="Arial" pitchFamily="34" charset="0"/>
                <a:ea typeface="宋体" pitchFamily="2" charset="-122"/>
              </a:defRPr>
            </a:lvl8pPr>
            <a:lvl9pPr marL="1828800" algn="ctr" rtl="0" fontAlgn="base">
              <a:spcBef>
                <a:spcPct val="0"/>
              </a:spcBef>
              <a:spcAft>
                <a:spcPct val="0"/>
              </a:spcAft>
              <a:defRPr sz="3600" b="1">
                <a:solidFill>
                  <a:srgbClr val="000099"/>
                </a:solidFill>
                <a:latin typeface="Arial" pitchFamily="34" charset="0"/>
                <a:ea typeface="宋体" pitchFamily="2" charset="-122"/>
              </a:defRPr>
            </a:lvl9pPr>
          </a:lstStyle>
          <a:p>
            <a:r>
              <a:rPr lang="zh-CN" altLang="en-US" sz="3200" kern="0" dirty="0" smtClean="0">
                <a:latin typeface="Arial" panose="020B0604020202020204" pitchFamily="34" charset="0"/>
                <a:ea typeface="宋体" panose="02010600030101010101" pitchFamily="2" charset="-122"/>
              </a:rPr>
              <a:t>典型微生物蛋白质指纹图谱</a:t>
            </a:r>
            <a:endParaRPr lang="en-US" altLang="zh-TW" sz="3200" kern="0" dirty="0" smtClean="0">
              <a:latin typeface="Arial" panose="020B0604020202020204" pitchFamily="34" charset="0"/>
              <a:ea typeface="宋体" panose="02010600030101010101" pitchFamily="2" charset="-122"/>
            </a:endParaRPr>
          </a:p>
        </p:txBody>
      </p:sp>
      <p:sp>
        <p:nvSpPr>
          <p:cNvPr id="131" name="Text Box 6"/>
          <p:cNvSpPr txBox="1">
            <a:spLocks noChangeArrowheads="1"/>
          </p:cNvSpPr>
          <p:nvPr/>
        </p:nvSpPr>
        <p:spPr bwMode="auto">
          <a:xfrm>
            <a:off x="7213601" y="1764876"/>
            <a:ext cx="3495545" cy="1816524"/>
          </a:xfrm>
          <a:prstGeom prst="rect">
            <a:avLst/>
          </a:prstGeom>
          <a:solidFill>
            <a:srgbClr val="FFFFF3"/>
          </a:solidFill>
          <a:ln w="12700">
            <a:noFill/>
            <a:miter lim="800000"/>
            <a:headEnd/>
            <a:tailEnd/>
          </a:ln>
        </p:spPr>
        <p:txBody>
          <a:bodyPr wrap="square" lIns="93662" tIns="46038" rIns="93662" bIns="46038">
            <a:spAutoFit/>
          </a:bodyPr>
          <a:lstStyle/>
          <a:p>
            <a:pPr eaLnBrk="0" hangingPunct="0">
              <a:spcBef>
                <a:spcPct val="100000"/>
              </a:spcBef>
            </a:pPr>
            <a:r>
              <a:rPr lang="zh-CN" altLang="en-US" sz="1600" dirty="0">
                <a:solidFill>
                  <a:srgbClr val="000000"/>
                </a:solidFill>
              </a:rPr>
              <a:t>正电</a:t>
            </a:r>
            <a:r>
              <a:rPr lang="zh-CN" altLang="en-US" sz="1600" dirty="0" smtClean="0">
                <a:solidFill>
                  <a:srgbClr val="000000"/>
                </a:solidFill>
              </a:rPr>
              <a:t>模式</a:t>
            </a:r>
            <a:endParaRPr lang="de-DE" sz="1600" dirty="0">
              <a:solidFill>
                <a:srgbClr val="000000"/>
              </a:solidFill>
            </a:endParaRPr>
          </a:p>
          <a:p>
            <a:pPr eaLnBrk="0" hangingPunct="0">
              <a:spcBef>
                <a:spcPct val="100000"/>
              </a:spcBef>
            </a:pPr>
            <a:r>
              <a:rPr lang="de-DE" sz="1600" dirty="0" smtClean="0">
                <a:solidFill>
                  <a:srgbClr val="000000"/>
                </a:solidFill>
              </a:rPr>
              <a:t>~ 240</a:t>
            </a:r>
            <a:r>
              <a:rPr lang="zh-CN" altLang="en-US" sz="1600" dirty="0" smtClean="0">
                <a:solidFill>
                  <a:srgbClr val="000000"/>
                </a:solidFill>
              </a:rPr>
              <a:t>次激光轰击</a:t>
            </a:r>
            <a:endParaRPr lang="de-DE" sz="1600" dirty="0">
              <a:solidFill>
                <a:srgbClr val="000000"/>
              </a:solidFill>
            </a:endParaRPr>
          </a:p>
          <a:p>
            <a:pPr eaLnBrk="0" hangingPunct="0">
              <a:spcBef>
                <a:spcPct val="100000"/>
              </a:spcBef>
            </a:pPr>
            <a:r>
              <a:rPr lang="de-DE" sz="1600" dirty="0" smtClean="0">
                <a:solidFill>
                  <a:srgbClr val="000000"/>
                </a:solidFill>
              </a:rPr>
              <a:t>~ 15-30 sec</a:t>
            </a:r>
            <a:r>
              <a:rPr lang="en-US" altLang="zh-CN" sz="1600" dirty="0" smtClean="0">
                <a:solidFill>
                  <a:srgbClr val="000000"/>
                </a:solidFill>
              </a:rPr>
              <a:t>/</a:t>
            </a:r>
            <a:r>
              <a:rPr lang="zh-CN" altLang="en-US" sz="1600" dirty="0" smtClean="0">
                <a:solidFill>
                  <a:srgbClr val="000000"/>
                </a:solidFill>
              </a:rPr>
              <a:t>样本</a:t>
            </a:r>
            <a:endParaRPr lang="de-DE" sz="1600" dirty="0">
              <a:solidFill>
                <a:srgbClr val="000000"/>
              </a:solidFill>
            </a:endParaRPr>
          </a:p>
          <a:p>
            <a:pPr eaLnBrk="0" hangingPunct="0">
              <a:spcBef>
                <a:spcPct val="100000"/>
              </a:spcBef>
            </a:pPr>
            <a:r>
              <a:rPr lang="zh-CN" altLang="en-US" sz="1600" dirty="0" smtClean="0">
                <a:solidFill>
                  <a:srgbClr val="000000"/>
                </a:solidFill>
              </a:rPr>
              <a:t>质量范围</a:t>
            </a:r>
            <a:r>
              <a:rPr lang="de-DE" sz="1600" dirty="0" smtClean="0">
                <a:solidFill>
                  <a:srgbClr val="000000"/>
                </a:solidFill>
              </a:rPr>
              <a:t>: </a:t>
            </a:r>
            <a:r>
              <a:rPr lang="de-DE" sz="1600" dirty="0">
                <a:solidFill>
                  <a:srgbClr val="000000"/>
                </a:solidFill>
              </a:rPr>
              <a:t>2000-20000 Da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内容占位符 2"/>
          <p:cNvSpPr txBox="1">
            <a:spLocks/>
          </p:cNvSpPr>
          <p:nvPr/>
        </p:nvSpPr>
        <p:spPr>
          <a:xfrm>
            <a:off x="1045029" y="1862608"/>
            <a:ext cx="10087428" cy="36466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u"/>
            </a:pPr>
            <a:r>
              <a:rPr lang="zh-CN" altLang="en-US" sz="240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非结核分枝杆菌</a:t>
            </a:r>
            <a:r>
              <a:rPr lang="en-US" altLang="zh-CN" sz="240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r>
            <a:br>
              <a:rPr lang="en-US" altLang="zh-CN" sz="240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br>
            <a:r>
              <a:rPr lang="zh-CN" altLang="en-US" sz="240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a:t>
            </a:r>
            <a:r>
              <a:rPr lang="en-US" altLang="zh-CN" sz="240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nontuberculous mycobacteria, NTM</a:t>
            </a:r>
            <a:r>
              <a:rPr lang="zh-CN" altLang="en-US" sz="2400" dirty="0">
                <a:latin typeface="宋体" panose="02010600030101010101" pitchFamily="2" charset="-122"/>
                <a:ea typeface="宋体" panose="02010600030101010101" pitchFamily="2" charset="-122"/>
              </a:rPr>
              <a:t>）</a:t>
            </a:r>
            <a:endParaRPr lang="en-US" altLang="zh-CN" sz="2400" dirty="0">
              <a:latin typeface="宋体" panose="02010600030101010101" pitchFamily="2" charset="-122"/>
              <a:ea typeface="宋体" panose="02010600030101010101" pitchFamily="2" charset="-122"/>
            </a:endParaRPr>
          </a:p>
          <a:p>
            <a:pPr lvl="1">
              <a:lnSpc>
                <a:spcPct val="100000"/>
              </a:lnSpc>
              <a:buFont typeface="Wingdings" panose="05000000000000000000" pitchFamily="2" charset="2"/>
              <a:buChar char="u"/>
            </a:pPr>
            <a:endParaRPr lang="en-US" altLang="zh-CN" sz="2000" b="1" dirty="0">
              <a:latin typeface="Times New Roman" panose="02020603050405020304" pitchFamily="18" charset="0"/>
              <a:cs typeface="Times New Roman" panose="02020603050405020304" pitchFamily="18" charset="0"/>
            </a:endParaRPr>
          </a:p>
          <a:p>
            <a:pPr lvl="1">
              <a:lnSpc>
                <a:spcPct val="100000"/>
              </a:lnSpc>
              <a:buFont typeface="Wingdings" panose="05000000000000000000" pitchFamily="2" charset="2"/>
              <a:buChar char="u"/>
            </a:pPr>
            <a:r>
              <a:rPr lang="zh-CN" altLang="en-US" sz="2000" b="1" dirty="0">
                <a:latin typeface="Times New Roman" panose="02020603050405020304" pitchFamily="18" charset="0"/>
                <a:cs typeface="Times New Roman" panose="02020603050405020304" pitchFamily="18" charset="0"/>
              </a:rPr>
              <a:t>光产色菌</a:t>
            </a:r>
            <a:r>
              <a:rPr lang="en-US" altLang="zh-CN" sz="2000" b="1"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(photochromogen)     </a:t>
            </a:r>
            <a:r>
              <a:rPr lang="zh-CN" altLang="en-US" sz="2000" dirty="0">
                <a:latin typeface="Times New Roman" panose="02020603050405020304" pitchFamily="18" charset="0"/>
                <a:cs typeface="Times New Roman" panose="02020603050405020304" pitchFamily="18" charset="0"/>
              </a:rPr>
              <a:t>堪萨斯分枝杆菌、猿分枝杆菌、海分枝杆菌。</a:t>
            </a:r>
            <a:endParaRPr lang="en-US" altLang="zh-CN" sz="2000" dirty="0">
              <a:latin typeface="Times New Roman" panose="02020603050405020304" pitchFamily="18" charset="0"/>
              <a:cs typeface="Times New Roman" panose="02020603050405020304" pitchFamily="18" charset="0"/>
            </a:endParaRPr>
          </a:p>
          <a:p>
            <a:pPr lvl="1">
              <a:lnSpc>
                <a:spcPct val="100000"/>
              </a:lnSpc>
              <a:buFont typeface="Wingdings" panose="05000000000000000000" pitchFamily="2" charset="2"/>
              <a:buChar char="u"/>
            </a:pPr>
            <a:endParaRPr lang="en-US" altLang="zh-CN" sz="2000" dirty="0">
              <a:latin typeface="Times New Roman" panose="02020603050405020304" pitchFamily="18" charset="0"/>
              <a:cs typeface="Times New Roman" panose="02020603050405020304" pitchFamily="18" charset="0"/>
            </a:endParaRPr>
          </a:p>
          <a:p>
            <a:pPr lvl="1">
              <a:lnSpc>
                <a:spcPct val="100000"/>
              </a:lnSpc>
              <a:buFont typeface="Wingdings" panose="05000000000000000000" pitchFamily="2" charset="2"/>
              <a:buChar char="u"/>
            </a:pPr>
            <a:r>
              <a:rPr lang="zh-CN" altLang="en-US" sz="2000" b="1" dirty="0">
                <a:latin typeface="Times New Roman" panose="02020603050405020304" pitchFamily="18" charset="0"/>
                <a:cs typeface="Times New Roman" panose="02020603050405020304" pitchFamily="18" charset="0"/>
              </a:rPr>
              <a:t>暗产色菌</a:t>
            </a:r>
            <a:r>
              <a:rPr lang="en-US" altLang="zh-CN" sz="2000" b="1"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(scotochromogen)     </a:t>
            </a:r>
            <a:r>
              <a:rPr lang="zh-CN" altLang="en-US" sz="2000" dirty="0">
                <a:latin typeface="Times New Roman" panose="02020603050405020304" pitchFamily="18" charset="0"/>
                <a:cs typeface="Times New Roman" panose="02020603050405020304" pitchFamily="18" charset="0"/>
              </a:rPr>
              <a:t>瘰疬分枝杆菌、苏尔加分枝杆菌、戈登分枝杆菌。</a:t>
            </a:r>
            <a:endParaRPr lang="en-US" altLang="zh-CN" sz="2000" dirty="0">
              <a:latin typeface="Times New Roman" panose="02020603050405020304" pitchFamily="18" charset="0"/>
              <a:cs typeface="Times New Roman" panose="02020603050405020304" pitchFamily="18" charset="0"/>
            </a:endParaRPr>
          </a:p>
          <a:p>
            <a:pPr marL="457200" lvl="1" indent="0">
              <a:lnSpc>
                <a:spcPct val="100000"/>
              </a:lnSpc>
              <a:buNone/>
            </a:pPr>
            <a:endParaRPr lang="en-US" altLang="zh-CN" sz="2000" dirty="0">
              <a:latin typeface="Times New Roman" panose="02020603050405020304" pitchFamily="18" charset="0"/>
              <a:cs typeface="Times New Roman" panose="02020603050405020304" pitchFamily="18" charset="0"/>
            </a:endParaRPr>
          </a:p>
          <a:p>
            <a:pPr lvl="1">
              <a:lnSpc>
                <a:spcPct val="100000"/>
              </a:lnSpc>
              <a:buFont typeface="Wingdings" panose="05000000000000000000" pitchFamily="2" charset="2"/>
              <a:buChar char="u"/>
            </a:pPr>
            <a:r>
              <a:rPr lang="zh-CN" altLang="en-US" sz="2000" b="1" dirty="0">
                <a:latin typeface="Times New Roman" panose="02020603050405020304" pitchFamily="18" charset="0"/>
                <a:cs typeface="Times New Roman" panose="02020603050405020304" pitchFamily="18" charset="0"/>
              </a:rPr>
              <a:t>不产色菌  </a:t>
            </a:r>
            <a:r>
              <a:rPr lang="en-US" altLang="zh-CN" sz="2000" b="1"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a:t>
            </a:r>
            <a:r>
              <a:rPr lang="en-US" altLang="zh-CN" sz="2000" dirty="0" err="1">
                <a:latin typeface="Times New Roman" panose="02020603050405020304" pitchFamily="18" charset="0"/>
                <a:cs typeface="Times New Roman" panose="02020603050405020304" pitchFamily="18" charset="0"/>
              </a:rPr>
              <a:t>nonphotochromogen</a:t>
            </a:r>
            <a:r>
              <a:rPr lang="en-US" altLang="zh-CN" sz="2000" dirty="0">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鸟</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胞内分枝杆菌复合群，蟾分枝杆菌，不产色分枝杆菌。</a:t>
            </a:r>
            <a:endParaRPr lang="en-US" altLang="zh-CN" sz="2000" dirty="0">
              <a:latin typeface="Times New Roman" panose="02020603050405020304" pitchFamily="18" charset="0"/>
              <a:cs typeface="Times New Roman" panose="02020603050405020304" pitchFamily="18" charset="0"/>
            </a:endParaRPr>
          </a:p>
          <a:p>
            <a:pPr lvl="1">
              <a:lnSpc>
                <a:spcPct val="100000"/>
              </a:lnSpc>
              <a:buFont typeface="Wingdings" panose="05000000000000000000" pitchFamily="2" charset="2"/>
              <a:buChar char="u"/>
            </a:pPr>
            <a:r>
              <a:rPr lang="zh-CN" altLang="en-US" sz="2000" b="1" dirty="0">
                <a:latin typeface="Times New Roman" panose="02020603050405020304" pitchFamily="18" charset="0"/>
                <a:cs typeface="Times New Roman" panose="02020603050405020304" pitchFamily="18" charset="0"/>
              </a:rPr>
              <a:t>迅速生长菌</a:t>
            </a:r>
            <a:r>
              <a:rPr lang="en-US" altLang="zh-CN" sz="2000" b="1"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(rapid grower)              </a:t>
            </a:r>
            <a:r>
              <a:rPr lang="zh-CN" altLang="en-US" sz="2000" dirty="0">
                <a:latin typeface="Times New Roman" panose="02020603050405020304" pitchFamily="18" charset="0"/>
                <a:cs typeface="Times New Roman" panose="02020603050405020304" pitchFamily="18" charset="0"/>
              </a:rPr>
              <a:t>偶发分枝杆菌复合群，龟分枝杆菌复合群</a:t>
            </a:r>
            <a:endParaRPr lang="en-US" altLang="zh-CN" sz="2000" dirty="0">
              <a:latin typeface="宋体" panose="02010600030101010101" pitchFamily="2" charset="-122"/>
              <a:ea typeface="宋体" panose="02010600030101010101" pitchFamily="2" charset="-122"/>
            </a:endParaRPr>
          </a:p>
        </p:txBody>
      </p:sp>
      <p:sp>
        <p:nvSpPr>
          <p:cNvPr id="28" name="文本框 27">
            <a:extLst>
              <a:ext uri="{FF2B5EF4-FFF2-40B4-BE49-F238E27FC236}">
                <a16:creationId xmlns:a16="http://schemas.microsoft.com/office/drawing/2014/main" xmlns="" id="{2F75EB08-3E1E-4866-8068-411FAC70251F}"/>
              </a:ext>
            </a:extLst>
          </p:cNvPr>
          <p:cNvSpPr txBox="1"/>
          <p:nvPr/>
        </p:nvSpPr>
        <p:spPr>
          <a:xfrm>
            <a:off x="2050354" y="5938725"/>
            <a:ext cx="8091292" cy="646331"/>
          </a:xfrm>
          <a:prstGeom prst="rect">
            <a:avLst/>
          </a:prstGeom>
          <a:noFill/>
        </p:spPr>
        <p:txBody>
          <a:bodyPr wrap="square">
            <a:spAutoFit/>
          </a:bodyPr>
          <a:lstStyle/>
          <a:p>
            <a:r>
              <a:rPr lang="zh-CN" altLang="en-US" b="1" dirty="0">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Times New Roman" panose="02020603050405020304" pitchFamily="18" charset="0"/>
              </a:rPr>
              <a:t>快生长分枝杆菌</a:t>
            </a:r>
            <a:r>
              <a:rPr lang="en-US" altLang="zh-CN" b="1" dirty="0">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Times New Roman" panose="02020603050405020304" pitchFamily="18" charset="0"/>
              </a:rPr>
              <a:t>(rapidly growing mycobacteria</a:t>
            </a:r>
            <a:r>
              <a:rPr lang="zh-CN" altLang="en-US" b="1" dirty="0">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b="1" dirty="0">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Times New Roman" panose="02020603050405020304" pitchFamily="18" charset="0"/>
              </a:rPr>
              <a:t>RGM)</a:t>
            </a:r>
            <a:r>
              <a:rPr lang="zh-CN" altLang="en-US" b="1" dirty="0">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Times New Roman" panose="02020603050405020304" pitchFamily="18" charset="0"/>
              </a:rPr>
              <a:t>和慢生长分枝杆菌</a:t>
            </a:r>
            <a:r>
              <a:rPr lang="en-US" altLang="zh-CN" b="1" dirty="0">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Times New Roman" panose="02020603050405020304" pitchFamily="18" charset="0"/>
              </a:rPr>
              <a:t>(slowly growing mycobacteria</a:t>
            </a:r>
            <a:r>
              <a:rPr lang="zh-CN" altLang="en-US" b="1" dirty="0">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b="1" dirty="0">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Times New Roman" panose="02020603050405020304" pitchFamily="18" charset="0"/>
              </a:rPr>
              <a:t>SGM)</a:t>
            </a:r>
            <a:r>
              <a:rPr lang="zh-CN" altLang="en-US" b="1" dirty="0">
                <a:solidFill>
                  <a:srgbClr val="FF0000"/>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Times New Roman" panose="02020603050405020304" pitchFamily="18" charset="0"/>
              </a:rPr>
              <a:t>首要区别为：</a:t>
            </a:r>
            <a:r>
              <a:rPr lang="en-US" altLang="zh-CN" b="1" dirty="0">
                <a:solidFill>
                  <a:srgbClr val="FF0000"/>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Times New Roman" panose="02020603050405020304" pitchFamily="18" charset="0"/>
              </a:rPr>
              <a:t>7</a:t>
            </a:r>
            <a:r>
              <a:rPr lang="zh-CN" altLang="en-US" b="1" dirty="0">
                <a:solidFill>
                  <a:srgbClr val="FF0000"/>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cs typeface="Times New Roman" panose="02020603050405020304" pitchFamily="18" charset="0"/>
              </a:rPr>
              <a:t>天内能否长出可见菌落</a:t>
            </a:r>
          </a:p>
        </p:txBody>
      </p:sp>
    </p:spTree>
    <p:extLst>
      <p:ext uri="{BB962C8B-B14F-4D97-AF65-F5344CB8AC3E}">
        <p14:creationId xmlns:p14="http://schemas.microsoft.com/office/powerpoint/2010/main" xmlns="" val="373035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152127" y="116633"/>
            <a:ext cx="7440151" cy="766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0099"/>
                </a:solidFill>
                <a:latin typeface="+mj-lt"/>
                <a:ea typeface="+mj-ea"/>
                <a:cs typeface="+mj-cs"/>
              </a:defRPr>
            </a:lvl1pPr>
            <a:lvl2pPr algn="ctr" rtl="0" eaLnBrk="0" fontAlgn="base" hangingPunct="0">
              <a:spcBef>
                <a:spcPct val="0"/>
              </a:spcBef>
              <a:spcAft>
                <a:spcPct val="0"/>
              </a:spcAft>
              <a:defRPr sz="3600" b="1">
                <a:solidFill>
                  <a:srgbClr val="000099"/>
                </a:solidFill>
                <a:latin typeface="Arial" pitchFamily="34" charset="0"/>
                <a:ea typeface="宋体" pitchFamily="2" charset="-122"/>
              </a:defRPr>
            </a:lvl2pPr>
            <a:lvl3pPr algn="ctr" rtl="0" eaLnBrk="0" fontAlgn="base" hangingPunct="0">
              <a:spcBef>
                <a:spcPct val="0"/>
              </a:spcBef>
              <a:spcAft>
                <a:spcPct val="0"/>
              </a:spcAft>
              <a:defRPr sz="3600" b="1">
                <a:solidFill>
                  <a:srgbClr val="000099"/>
                </a:solidFill>
                <a:latin typeface="Arial" pitchFamily="34" charset="0"/>
                <a:ea typeface="宋体" pitchFamily="2" charset="-122"/>
              </a:defRPr>
            </a:lvl3pPr>
            <a:lvl4pPr algn="ctr" rtl="0" eaLnBrk="0" fontAlgn="base" hangingPunct="0">
              <a:spcBef>
                <a:spcPct val="0"/>
              </a:spcBef>
              <a:spcAft>
                <a:spcPct val="0"/>
              </a:spcAft>
              <a:defRPr sz="3600" b="1">
                <a:solidFill>
                  <a:srgbClr val="000099"/>
                </a:solidFill>
                <a:latin typeface="Arial" pitchFamily="34" charset="0"/>
                <a:ea typeface="宋体" pitchFamily="2" charset="-122"/>
              </a:defRPr>
            </a:lvl4pPr>
            <a:lvl5pPr algn="ctr" rtl="0" eaLnBrk="0" fontAlgn="base" hangingPunct="0">
              <a:spcBef>
                <a:spcPct val="0"/>
              </a:spcBef>
              <a:spcAft>
                <a:spcPct val="0"/>
              </a:spcAft>
              <a:defRPr sz="3600" b="1">
                <a:solidFill>
                  <a:srgbClr val="000099"/>
                </a:solidFill>
                <a:latin typeface="Arial" pitchFamily="34" charset="0"/>
                <a:ea typeface="宋体" pitchFamily="2" charset="-122"/>
              </a:defRPr>
            </a:lvl5pPr>
            <a:lvl6pPr marL="457200" algn="ctr" rtl="0" fontAlgn="base">
              <a:spcBef>
                <a:spcPct val="0"/>
              </a:spcBef>
              <a:spcAft>
                <a:spcPct val="0"/>
              </a:spcAft>
              <a:defRPr sz="3600" b="1">
                <a:solidFill>
                  <a:srgbClr val="000099"/>
                </a:solidFill>
                <a:latin typeface="Arial" pitchFamily="34" charset="0"/>
                <a:ea typeface="宋体" pitchFamily="2" charset="-122"/>
              </a:defRPr>
            </a:lvl6pPr>
            <a:lvl7pPr marL="914400" algn="ctr" rtl="0" fontAlgn="base">
              <a:spcBef>
                <a:spcPct val="0"/>
              </a:spcBef>
              <a:spcAft>
                <a:spcPct val="0"/>
              </a:spcAft>
              <a:defRPr sz="3600" b="1">
                <a:solidFill>
                  <a:srgbClr val="000099"/>
                </a:solidFill>
                <a:latin typeface="Arial" pitchFamily="34" charset="0"/>
                <a:ea typeface="宋体" pitchFamily="2" charset="-122"/>
              </a:defRPr>
            </a:lvl7pPr>
            <a:lvl8pPr marL="1371600" algn="ctr" rtl="0" fontAlgn="base">
              <a:spcBef>
                <a:spcPct val="0"/>
              </a:spcBef>
              <a:spcAft>
                <a:spcPct val="0"/>
              </a:spcAft>
              <a:defRPr sz="3600" b="1">
                <a:solidFill>
                  <a:srgbClr val="000099"/>
                </a:solidFill>
                <a:latin typeface="Arial" pitchFamily="34" charset="0"/>
                <a:ea typeface="宋体" pitchFamily="2" charset="-122"/>
              </a:defRPr>
            </a:lvl8pPr>
            <a:lvl9pPr marL="1828800" algn="ctr" rtl="0" fontAlgn="base">
              <a:spcBef>
                <a:spcPct val="0"/>
              </a:spcBef>
              <a:spcAft>
                <a:spcPct val="0"/>
              </a:spcAft>
              <a:defRPr sz="3600" b="1">
                <a:solidFill>
                  <a:srgbClr val="000099"/>
                </a:solidFill>
                <a:latin typeface="Arial" pitchFamily="34" charset="0"/>
                <a:ea typeface="宋体" pitchFamily="2" charset="-122"/>
              </a:defRPr>
            </a:lvl9pPr>
          </a:lstStyle>
          <a:p>
            <a:r>
              <a:rPr lang="zh-CN" altLang="en-US" sz="3200" kern="0" dirty="0" smtClean="0"/>
              <a:t>鉴定报告</a:t>
            </a:r>
            <a:endParaRPr lang="en-US" altLang="zh-TW" sz="3200" kern="0" dirty="0" smtClean="0"/>
          </a:p>
        </p:txBody>
      </p:sp>
      <p:grpSp>
        <p:nvGrpSpPr>
          <p:cNvPr id="2" name="Group 2"/>
          <p:cNvGrpSpPr/>
          <p:nvPr/>
        </p:nvGrpSpPr>
        <p:grpSpPr>
          <a:xfrm>
            <a:off x="779533" y="980728"/>
            <a:ext cx="10213011" cy="5472608"/>
            <a:chOff x="584650" y="980728"/>
            <a:chExt cx="7659758" cy="5472608"/>
          </a:xfrm>
        </p:grpSpPr>
        <p:pic>
          <p:nvPicPr>
            <p:cNvPr id="10"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927" t="22238" r="32327" b="62339"/>
            <a:stretch/>
          </p:blipFill>
          <p:spPr bwMode="auto">
            <a:xfrm>
              <a:off x="692661" y="980728"/>
              <a:ext cx="4966017" cy="7933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8371"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927" t="50569" r="37142" b="6135"/>
            <a:stretch/>
          </p:blipFill>
          <p:spPr bwMode="auto">
            <a:xfrm>
              <a:off x="683568" y="1772816"/>
              <a:ext cx="4602295" cy="22269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3" name="Group 1"/>
            <p:cNvGrpSpPr/>
            <p:nvPr/>
          </p:nvGrpSpPr>
          <p:grpSpPr>
            <a:xfrm>
              <a:off x="584650" y="4153273"/>
              <a:ext cx="7659758" cy="2300063"/>
              <a:chOff x="539552" y="3861048"/>
              <a:chExt cx="7659758" cy="2300063"/>
            </a:xfrm>
          </p:grpSpPr>
          <p:pic>
            <p:nvPicPr>
              <p:cNvPr id="58370"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978" t="49088" r="3966" b="26689"/>
              <a:stretch/>
            </p:blipFill>
            <p:spPr bwMode="auto">
              <a:xfrm>
                <a:off x="539552" y="3861048"/>
                <a:ext cx="7659758" cy="1829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640" t="90907" r="3988" b="1900"/>
              <a:stretch/>
            </p:blipFill>
            <p:spPr bwMode="auto">
              <a:xfrm>
                <a:off x="595265" y="5617772"/>
                <a:ext cx="7604045" cy="5433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9" name="Rectangle 8"/>
            <p:cNvSpPr/>
            <p:nvPr/>
          </p:nvSpPr>
          <p:spPr>
            <a:xfrm>
              <a:off x="2843808" y="3284984"/>
              <a:ext cx="1080120" cy="5040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xmlns="" val="23600435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871531" y="1023119"/>
            <a:ext cx="7182048" cy="400110"/>
          </a:xfrm>
          <a:prstGeom prst="rect">
            <a:avLst/>
          </a:prstGeom>
        </p:spPr>
        <p:txBody>
          <a:bodyPr wrap="square">
            <a:spAutoFit/>
          </a:bodyPr>
          <a:lstStyle/>
          <a:p>
            <a:pPr algn="ctr"/>
            <a:r>
              <a:rPr lang="zh-CN" altLang="en-US" sz="2000" b="1" dirty="0">
                <a:solidFill>
                  <a:srgbClr val="FF0000"/>
                </a:solidFill>
              </a:rPr>
              <a:t>约</a:t>
            </a:r>
            <a:r>
              <a:rPr lang="en-US" altLang="zh-CN" sz="2000" b="1" dirty="0" smtClean="0">
                <a:solidFill>
                  <a:srgbClr val="FF0000"/>
                </a:solidFill>
              </a:rPr>
              <a:t>6000</a:t>
            </a:r>
            <a:r>
              <a:rPr lang="zh-CN" altLang="en-US" sz="2000" b="1" dirty="0" smtClean="0">
                <a:solidFill>
                  <a:srgbClr val="FF0000"/>
                </a:solidFill>
              </a:rPr>
              <a:t>株的数据库</a:t>
            </a:r>
            <a:endParaRPr lang="de-DE" sz="2000" b="1" dirty="0">
              <a:solidFill>
                <a:srgbClr val="FF0000"/>
              </a:solidFill>
            </a:endParaRPr>
          </a:p>
        </p:txBody>
      </p:sp>
      <p:sp>
        <p:nvSpPr>
          <p:cNvPr id="11" name="Title 1"/>
          <p:cNvSpPr txBox="1">
            <a:spLocks/>
          </p:cNvSpPr>
          <p:nvPr/>
        </p:nvSpPr>
        <p:spPr bwMode="auto">
          <a:xfrm>
            <a:off x="1871531" y="332657"/>
            <a:ext cx="7104789" cy="766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0099"/>
                </a:solidFill>
                <a:latin typeface="+mj-lt"/>
                <a:ea typeface="+mj-ea"/>
                <a:cs typeface="+mj-cs"/>
              </a:defRPr>
            </a:lvl1pPr>
            <a:lvl2pPr algn="ctr" rtl="0" eaLnBrk="0" fontAlgn="base" hangingPunct="0">
              <a:spcBef>
                <a:spcPct val="0"/>
              </a:spcBef>
              <a:spcAft>
                <a:spcPct val="0"/>
              </a:spcAft>
              <a:defRPr sz="3600" b="1">
                <a:solidFill>
                  <a:srgbClr val="000099"/>
                </a:solidFill>
                <a:latin typeface="Arial" pitchFamily="34" charset="0"/>
                <a:ea typeface="宋体" pitchFamily="2" charset="-122"/>
              </a:defRPr>
            </a:lvl2pPr>
            <a:lvl3pPr algn="ctr" rtl="0" eaLnBrk="0" fontAlgn="base" hangingPunct="0">
              <a:spcBef>
                <a:spcPct val="0"/>
              </a:spcBef>
              <a:spcAft>
                <a:spcPct val="0"/>
              </a:spcAft>
              <a:defRPr sz="3600" b="1">
                <a:solidFill>
                  <a:srgbClr val="000099"/>
                </a:solidFill>
                <a:latin typeface="Arial" pitchFamily="34" charset="0"/>
                <a:ea typeface="宋体" pitchFamily="2" charset="-122"/>
              </a:defRPr>
            </a:lvl3pPr>
            <a:lvl4pPr algn="ctr" rtl="0" eaLnBrk="0" fontAlgn="base" hangingPunct="0">
              <a:spcBef>
                <a:spcPct val="0"/>
              </a:spcBef>
              <a:spcAft>
                <a:spcPct val="0"/>
              </a:spcAft>
              <a:defRPr sz="3600" b="1">
                <a:solidFill>
                  <a:srgbClr val="000099"/>
                </a:solidFill>
                <a:latin typeface="Arial" pitchFamily="34" charset="0"/>
                <a:ea typeface="宋体" pitchFamily="2" charset="-122"/>
              </a:defRPr>
            </a:lvl4pPr>
            <a:lvl5pPr algn="ctr" rtl="0" eaLnBrk="0" fontAlgn="base" hangingPunct="0">
              <a:spcBef>
                <a:spcPct val="0"/>
              </a:spcBef>
              <a:spcAft>
                <a:spcPct val="0"/>
              </a:spcAft>
              <a:defRPr sz="3600" b="1">
                <a:solidFill>
                  <a:srgbClr val="000099"/>
                </a:solidFill>
                <a:latin typeface="Arial" pitchFamily="34" charset="0"/>
                <a:ea typeface="宋体" pitchFamily="2" charset="-122"/>
              </a:defRPr>
            </a:lvl5pPr>
            <a:lvl6pPr marL="457200" algn="ctr" rtl="0" fontAlgn="base">
              <a:spcBef>
                <a:spcPct val="0"/>
              </a:spcBef>
              <a:spcAft>
                <a:spcPct val="0"/>
              </a:spcAft>
              <a:defRPr sz="3600" b="1">
                <a:solidFill>
                  <a:srgbClr val="000099"/>
                </a:solidFill>
                <a:latin typeface="Arial" pitchFamily="34" charset="0"/>
                <a:ea typeface="宋体" pitchFamily="2" charset="-122"/>
              </a:defRPr>
            </a:lvl6pPr>
            <a:lvl7pPr marL="914400" algn="ctr" rtl="0" fontAlgn="base">
              <a:spcBef>
                <a:spcPct val="0"/>
              </a:spcBef>
              <a:spcAft>
                <a:spcPct val="0"/>
              </a:spcAft>
              <a:defRPr sz="3600" b="1">
                <a:solidFill>
                  <a:srgbClr val="000099"/>
                </a:solidFill>
                <a:latin typeface="Arial" pitchFamily="34" charset="0"/>
                <a:ea typeface="宋体" pitchFamily="2" charset="-122"/>
              </a:defRPr>
            </a:lvl7pPr>
            <a:lvl8pPr marL="1371600" algn="ctr" rtl="0" fontAlgn="base">
              <a:spcBef>
                <a:spcPct val="0"/>
              </a:spcBef>
              <a:spcAft>
                <a:spcPct val="0"/>
              </a:spcAft>
              <a:defRPr sz="3600" b="1">
                <a:solidFill>
                  <a:srgbClr val="000099"/>
                </a:solidFill>
                <a:latin typeface="Arial" pitchFamily="34" charset="0"/>
                <a:ea typeface="宋体" pitchFamily="2" charset="-122"/>
              </a:defRPr>
            </a:lvl8pPr>
            <a:lvl9pPr marL="1828800" algn="ctr" rtl="0" fontAlgn="base">
              <a:spcBef>
                <a:spcPct val="0"/>
              </a:spcBef>
              <a:spcAft>
                <a:spcPct val="0"/>
              </a:spcAft>
              <a:defRPr sz="3600" b="1">
                <a:solidFill>
                  <a:srgbClr val="000099"/>
                </a:solidFill>
                <a:latin typeface="Arial" pitchFamily="34" charset="0"/>
                <a:ea typeface="宋体" pitchFamily="2" charset="-122"/>
              </a:defRPr>
            </a:lvl9pPr>
          </a:lstStyle>
          <a:p>
            <a:r>
              <a:rPr lang="zh-CN" altLang="en-US" sz="3200" kern="0" dirty="0" smtClean="0">
                <a:latin typeface="Arial" panose="020B0604020202020204" pitchFamily="34" charset="0"/>
              </a:rPr>
              <a:t>数据库比对</a:t>
            </a:r>
            <a:endParaRPr lang="en-US" altLang="zh-TW" sz="3200" kern="0" dirty="0" smtClean="0">
              <a:latin typeface="Arial" panose="020B0604020202020204" pitchFamily="34" charset="0"/>
              <a:ea typeface="宋体" panose="02010600030101010101" pitchFamily="2" charset="-122"/>
            </a:endParaRPr>
          </a:p>
        </p:txBody>
      </p:sp>
      <p:sp>
        <p:nvSpPr>
          <p:cNvPr id="13" name="Rectangle 12"/>
          <p:cNvSpPr/>
          <p:nvPr/>
        </p:nvSpPr>
        <p:spPr>
          <a:xfrm>
            <a:off x="2255574" y="4653136"/>
            <a:ext cx="7884029" cy="1836400"/>
          </a:xfrm>
          <a:prstGeom prst="rect">
            <a:avLst/>
          </a:prstGeom>
        </p:spPr>
        <p:txBody>
          <a:bodyPr wrap="square">
            <a:spAutoFit/>
          </a:bodyPr>
          <a:lstStyle/>
          <a:p>
            <a:pPr>
              <a:lnSpc>
                <a:spcPts val="2600"/>
              </a:lnSpc>
            </a:pPr>
            <a:r>
              <a:rPr lang="zh-CN" altLang="en-US" sz="1600" b="1" dirty="0" smtClean="0"/>
              <a:t>数据库对比原理</a:t>
            </a:r>
            <a:r>
              <a:rPr lang="zh-CN" altLang="en-US" sz="1600" b="1" dirty="0"/>
              <a:t>：</a:t>
            </a:r>
            <a:endParaRPr lang="en-US" sz="1600" b="1" dirty="0"/>
          </a:p>
          <a:p>
            <a:pPr marL="285750" lvl="0" indent="-285750">
              <a:lnSpc>
                <a:spcPts val="2600"/>
              </a:lnSpc>
              <a:buFont typeface="Wingdings" pitchFamily="2" charset="2"/>
              <a:buChar char="§"/>
            </a:pPr>
            <a:r>
              <a:rPr lang="zh-CN" altLang="en-US" sz="1600" dirty="0" smtClean="0"/>
              <a:t>数据库</a:t>
            </a:r>
            <a:r>
              <a:rPr lang="zh-CN" altLang="en-US" sz="1600" dirty="0"/>
              <a:t>里有的峰，检测到</a:t>
            </a:r>
            <a:r>
              <a:rPr lang="zh-CN" altLang="en-US" sz="1600" dirty="0" smtClean="0"/>
              <a:t>越多越好</a:t>
            </a:r>
            <a:endParaRPr lang="en-US" sz="1600" dirty="0"/>
          </a:p>
          <a:p>
            <a:pPr marL="285750" lvl="0" indent="-285750">
              <a:lnSpc>
                <a:spcPts val="2600"/>
              </a:lnSpc>
              <a:buFont typeface="Wingdings" pitchFamily="2" charset="2"/>
              <a:buChar char="§"/>
            </a:pPr>
            <a:r>
              <a:rPr lang="zh-CN" altLang="en-US" sz="1600" dirty="0"/>
              <a:t>数据库里没有的峰，检测到的越少越好</a:t>
            </a:r>
            <a:endParaRPr lang="en-US" sz="1600" dirty="0"/>
          </a:p>
          <a:p>
            <a:pPr marL="285750" lvl="0" indent="-285750">
              <a:lnSpc>
                <a:spcPts val="2600"/>
              </a:lnSpc>
              <a:buFont typeface="Wingdings" pitchFamily="2" charset="2"/>
              <a:buChar char="§"/>
            </a:pPr>
            <a:r>
              <a:rPr lang="zh-CN" altLang="en-US" sz="1600" dirty="0"/>
              <a:t>检测到的指纹图谱的相对信号比值</a:t>
            </a:r>
            <a:endParaRPr lang="en-US" sz="1600" dirty="0"/>
          </a:p>
          <a:p>
            <a:pPr>
              <a:lnSpc>
                <a:spcPts val="2600"/>
              </a:lnSpc>
              <a:spcBef>
                <a:spcPts val="600"/>
              </a:spcBef>
            </a:pPr>
            <a:r>
              <a:rPr lang="zh-CN" altLang="en-US" sz="1600" dirty="0"/>
              <a:t>每项满分</a:t>
            </a:r>
            <a:r>
              <a:rPr lang="en-US" sz="1600" dirty="0"/>
              <a:t>10</a:t>
            </a:r>
            <a:r>
              <a:rPr lang="zh-CN" altLang="en-US" sz="1600" dirty="0"/>
              <a:t>分，三项分数相乘，然后取</a:t>
            </a:r>
            <a:r>
              <a:rPr lang="en-US" sz="1600" dirty="0"/>
              <a:t>log</a:t>
            </a:r>
            <a:r>
              <a:rPr lang="zh-CN" altLang="en-US" sz="1600" dirty="0"/>
              <a:t>值，得到鉴定分数</a:t>
            </a:r>
            <a:endParaRPr lang="en-US" sz="1600" dirty="0"/>
          </a:p>
        </p:txBody>
      </p:sp>
      <p:graphicFrame>
        <p:nvGraphicFramePr>
          <p:cNvPr id="4" name="Object 3"/>
          <p:cNvGraphicFramePr>
            <a:graphicFrameLocks noChangeAspect="1"/>
          </p:cNvGraphicFramePr>
          <p:nvPr>
            <p:extLst>
              <p:ext uri="{D42A27DB-BD31-4B8C-83A1-F6EECF244321}">
                <p14:modId xmlns:p14="http://schemas.microsoft.com/office/powerpoint/2010/main" xmlns="" val="2187933500"/>
              </p:ext>
            </p:extLst>
          </p:nvPr>
        </p:nvGraphicFramePr>
        <p:xfrm>
          <a:off x="2352080" y="1446386"/>
          <a:ext cx="7008283" cy="3206750"/>
        </p:xfrm>
        <a:graphic>
          <a:graphicData uri="http://schemas.openxmlformats.org/presentationml/2006/ole">
            <p:oleObj spid="_x0000_s5122" name="CorelDRAW ESSENTIALS" r:id="rId4" imgW="10838688" imgH="6605016" progId="">
              <p:embed/>
            </p:oleObj>
          </a:graphicData>
        </a:graphic>
      </p:graphicFrame>
      <p:sp>
        <p:nvSpPr>
          <p:cNvPr id="6" name="文字方塊 7"/>
          <p:cNvSpPr txBox="1">
            <a:spLocks noChangeArrowheads="1"/>
          </p:cNvSpPr>
          <p:nvPr/>
        </p:nvSpPr>
        <p:spPr bwMode="auto">
          <a:xfrm>
            <a:off x="4463819" y="4119566"/>
            <a:ext cx="422446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lr>
                <a:srgbClr val="FF0000"/>
              </a:buClr>
              <a:buFont typeface="Arial" charset="0"/>
              <a:buChar char="•"/>
              <a:defRPr sz="2800" b="1">
                <a:solidFill>
                  <a:srgbClr val="0000FF"/>
                </a:solidFill>
                <a:latin typeface="Arial" charset="0"/>
                <a:ea typeface="宋体" charset="-122"/>
              </a:defRPr>
            </a:lvl1pPr>
            <a:lvl2pPr marL="742950" indent="-285750" eaLnBrk="0" hangingPunct="0">
              <a:spcBef>
                <a:spcPct val="20000"/>
              </a:spcBef>
              <a:buClr>
                <a:srgbClr val="FF0000"/>
              </a:buClr>
              <a:buFont typeface="Arial" charset="0"/>
              <a:buChar char="•"/>
              <a:defRPr sz="2400">
                <a:solidFill>
                  <a:schemeClr val="tx1"/>
                </a:solidFill>
                <a:latin typeface="Arial" charset="0"/>
                <a:ea typeface="宋体" charset="-122"/>
              </a:defRPr>
            </a:lvl2pPr>
            <a:lvl3pPr marL="1143000" indent="-228600" eaLnBrk="0" hangingPunct="0">
              <a:spcBef>
                <a:spcPct val="20000"/>
              </a:spcBef>
              <a:buClr>
                <a:srgbClr val="FF0000"/>
              </a:buClr>
              <a:buFont typeface="Arial" charset="0"/>
              <a:buChar char="•"/>
              <a:defRPr sz="2000">
                <a:solidFill>
                  <a:schemeClr val="tx1"/>
                </a:solidFill>
                <a:latin typeface="Arial" charset="0"/>
                <a:ea typeface="宋体" charset="-122"/>
              </a:defRPr>
            </a:lvl3pPr>
            <a:lvl4pPr marL="1600200" indent="-228600" eaLnBrk="0" hangingPunct="0">
              <a:spcBef>
                <a:spcPct val="20000"/>
              </a:spcBef>
              <a:buClr>
                <a:srgbClr val="FF0000"/>
              </a:buClr>
              <a:buFont typeface="Arial" charset="0"/>
              <a:buChar char="•"/>
              <a:defRPr sz="1600">
                <a:solidFill>
                  <a:schemeClr val="tx1"/>
                </a:solidFill>
                <a:latin typeface="Arial" charset="0"/>
                <a:ea typeface="宋体" charset="-122"/>
              </a:defRPr>
            </a:lvl4pPr>
            <a:lvl5pPr marL="2057400" indent="-228600" eaLnBrk="0" hangingPunct="0">
              <a:spcBef>
                <a:spcPct val="20000"/>
              </a:spcBef>
              <a:buClr>
                <a:srgbClr val="FF0000"/>
              </a:buClr>
              <a:buFont typeface="Arial" charset="0"/>
              <a:buChar char="•"/>
              <a:defRPr sz="1200">
                <a:solidFill>
                  <a:schemeClr val="tx1"/>
                </a:solidFill>
                <a:latin typeface="Arial" charset="0"/>
                <a:ea typeface="宋体" charset="-122"/>
              </a:defRPr>
            </a:lvl5pPr>
            <a:lvl6pPr marL="2514600" indent="-228600" eaLnBrk="0" fontAlgn="base" hangingPunct="0">
              <a:spcBef>
                <a:spcPct val="20000"/>
              </a:spcBef>
              <a:spcAft>
                <a:spcPct val="0"/>
              </a:spcAft>
              <a:buClr>
                <a:srgbClr val="FF0000"/>
              </a:buClr>
              <a:buFont typeface="Arial" charset="0"/>
              <a:buChar char="•"/>
              <a:defRPr sz="1200">
                <a:solidFill>
                  <a:schemeClr val="tx1"/>
                </a:solidFill>
                <a:latin typeface="Arial" charset="0"/>
                <a:ea typeface="宋体" charset="-122"/>
              </a:defRPr>
            </a:lvl6pPr>
            <a:lvl7pPr marL="2971800" indent="-228600" eaLnBrk="0" fontAlgn="base" hangingPunct="0">
              <a:spcBef>
                <a:spcPct val="20000"/>
              </a:spcBef>
              <a:spcAft>
                <a:spcPct val="0"/>
              </a:spcAft>
              <a:buClr>
                <a:srgbClr val="FF0000"/>
              </a:buClr>
              <a:buFont typeface="Arial" charset="0"/>
              <a:buChar char="•"/>
              <a:defRPr sz="1200">
                <a:solidFill>
                  <a:schemeClr val="tx1"/>
                </a:solidFill>
                <a:latin typeface="Arial" charset="0"/>
                <a:ea typeface="宋体" charset="-122"/>
              </a:defRPr>
            </a:lvl7pPr>
            <a:lvl8pPr marL="3429000" indent="-228600" eaLnBrk="0" fontAlgn="base" hangingPunct="0">
              <a:spcBef>
                <a:spcPct val="20000"/>
              </a:spcBef>
              <a:spcAft>
                <a:spcPct val="0"/>
              </a:spcAft>
              <a:buClr>
                <a:srgbClr val="FF0000"/>
              </a:buClr>
              <a:buFont typeface="Arial" charset="0"/>
              <a:buChar char="•"/>
              <a:defRPr sz="1200">
                <a:solidFill>
                  <a:schemeClr val="tx1"/>
                </a:solidFill>
                <a:latin typeface="Arial" charset="0"/>
                <a:ea typeface="宋体" charset="-122"/>
              </a:defRPr>
            </a:lvl8pPr>
            <a:lvl9pPr marL="3886200" indent="-228600" eaLnBrk="0" fontAlgn="base" hangingPunct="0">
              <a:spcBef>
                <a:spcPct val="20000"/>
              </a:spcBef>
              <a:spcAft>
                <a:spcPct val="0"/>
              </a:spcAft>
              <a:buClr>
                <a:srgbClr val="FF0000"/>
              </a:buClr>
              <a:buFont typeface="Arial" charset="0"/>
              <a:buChar char="•"/>
              <a:defRPr sz="1200">
                <a:solidFill>
                  <a:schemeClr val="tx1"/>
                </a:solidFill>
                <a:latin typeface="Arial" charset="0"/>
                <a:ea typeface="宋体" charset="-122"/>
              </a:defRPr>
            </a:lvl9pPr>
          </a:lstStyle>
          <a:p>
            <a:pPr eaLnBrk="1" hangingPunct="1">
              <a:spcBef>
                <a:spcPct val="0"/>
              </a:spcBef>
              <a:buClrTx/>
              <a:buFontTx/>
              <a:buNone/>
            </a:pPr>
            <a:r>
              <a:rPr lang="en-US" altLang="zh-TW" sz="1400" b="0" dirty="0">
                <a:solidFill>
                  <a:schemeClr val="tx1"/>
                </a:solidFill>
                <a:latin typeface="Arial" pitchFamily="34" charset="0"/>
                <a:ea typeface="宋体" pitchFamily="2" charset="-122"/>
                <a:cs typeface="Arial" pitchFamily="34" charset="0"/>
              </a:rPr>
              <a:t>MSP: Main </a:t>
            </a:r>
            <a:r>
              <a:rPr lang="en-US" altLang="zh-TW" sz="1400" b="0" dirty="0" smtClean="0">
                <a:solidFill>
                  <a:schemeClr val="tx1"/>
                </a:solidFill>
                <a:latin typeface="Arial" pitchFamily="34" charset="0"/>
                <a:ea typeface="宋体" pitchFamily="2" charset="-122"/>
                <a:cs typeface="Arial" pitchFamily="34" charset="0"/>
              </a:rPr>
              <a:t>Spectrum</a:t>
            </a:r>
            <a:endParaRPr lang="zh-TW" altLang="en-US" sz="1400" b="0" dirty="0">
              <a:solidFill>
                <a:schemeClr val="tx1"/>
              </a:solidFill>
              <a:latin typeface="Arial" pitchFamily="34" charset="0"/>
              <a:ea typeface="宋体" pitchFamily="2" charset="-122"/>
              <a:cs typeface="Arial" pitchFamily="34" charset="0"/>
            </a:endParaRPr>
          </a:p>
        </p:txBody>
      </p:sp>
    </p:spTree>
    <p:extLst>
      <p:ext uri="{BB962C8B-B14F-4D97-AF65-F5344CB8AC3E}">
        <p14:creationId xmlns:p14="http://schemas.microsoft.com/office/powerpoint/2010/main" xmlns="" val="7539513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093" name="Object 5"/>
          <p:cNvGraphicFramePr>
            <a:graphicFrameLocks noChangeAspect="1"/>
          </p:cNvGraphicFramePr>
          <p:nvPr>
            <p:extLst>
              <p:ext uri="{D42A27DB-BD31-4B8C-83A1-F6EECF244321}">
                <p14:modId xmlns:p14="http://schemas.microsoft.com/office/powerpoint/2010/main" xmlns="" val="3009863569"/>
              </p:ext>
            </p:extLst>
          </p:nvPr>
        </p:nvGraphicFramePr>
        <p:xfrm>
          <a:off x="47329" y="1628800"/>
          <a:ext cx="7008284" cy="3206750"/>
        </p:xfrm>
        <a:graphic>
          <a:graphicData uri="http://schemas.openxmlformats.org/presentationml/2006/ole">
            <p:oleObj spid="_x0000_s6146" name="CorelDRAW ESSENTIALS" r:id="rId4" imgW="10838688" imgH="6605016" progId="">
              <p:embed/>
            </p:oleObj>
          </a:graphicData>
        </a:graphic>
      </p:graphicFrame>
      <p:sp>
        <p:nvSpPr>
          <p:cNvPr id="7" name="Text Box 6"/>
          <p:cNvSpPr txBox="1">
            <a:spLocks noChangeArrowheads="1"/>
          </p:cNvSpPr>
          <p:nvPr/>
        </p:nvSpPr>
        <p:spPr bwMode="auto">
          <a:xfrm>
            <a:off x="6614228" y="6228020"/>
            <a:ext cx="2933432" cy="338554"/>
          </a:xfrm>
          <a:prstGeom prst="rect">
            <a:avLst/>
          </a:prstGeom>
          <a:solidFill>
            <a:schemeClr val="bg1"/>
          </a:solidFill>
          <a:ln w="9525"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spAutoFit/>
          </a:bodyPr>
          <a:lstStyle/>
          <a:p>
            <a:r>
              <a:rPr lang="de-DE" sz="1600" b="1" dirty="0">
                <a:solidFill>
                  <a:srgbClr val="0000FF"/>
                </a:solidFill>
              </a:rPr>
              <a:t>Color-coded identification </a:t>
            </a:r>
            <a:r>
              <a:rPr lang="de-DE" sz="1600" b="1" dirty="0" smtClean="0">
                <a:solidFill>
                  <a:srgbClr val="0000FF"/>
                </a:solidFill>
              </a:rPr>
              <a:t>result</a:t>
            </a:r>
            <a:endParaRPr lang="de-DE" sz="1600" b="1" dirty="0">
              <a:solidFill>
                <a:srgbClr val="0000FF"/>
              </a:solidFill>
            </a:endParaRPr>
          </a:p>
        </p:txBody>
      </p:sp>
      <p:pic>
        <p:nvPicPr>
          <p:cNvPr id="8" name="Picture 5"/>
          <p:cNvPicPr>
            <a:picLocks noChangeAspect="1" noChangeArrowheads="1"/>
          </p:cNvPicPr>
          <p:nvPr/>
        </p:nvPicPr>
        <p:blipFill>
          <a:blip r:embed="rId5" cstate="print"/>
          <a:srcRect/>
          <a:stretch>
            <a:fillRect/>
          </a:stretch>
        </p:blipFill>
        <p:spPr bwMode="auto">
          <a:xfrm>
            <a:off x="5244167" y="2636912"/>
            <a:ext cx="6937453" cy="3586545"/>
          </a:xfrm>
          <a:prstGeom prst="rect">
            <a:avLst/>
          </a:prstGeom>
          <a:noFill/>
          <a:ln w="9525" algn="ctr">
            <a:noFill/>
            <a:miter lim="800000"/>
            <a:headEnd/>
            <a:tailEnd/>
          </a:ln>
        </p:spPr>
      </p:pic>
      <p:sp>
        <p:nvSpPr>
          <p:cNvPr id="10" name="Rectangle 9"/>
          <p:cNvSpPr/>
          <p:nvPr/>
        </p:nvSpPr>
        <p:spPr>
          <a:xfrm>
            <a:off x="527381" y="1023119"/>
            <a:ext cx="8718219" cy="400110"/>
          </a:xfrm>
          <a:prstGeom prst="rect">
            <a:avLst/>
          </a:prstGeom>
        </p:spPr>
        <p:txBody>
          <a:bodyPr wrap="square">
            <a:spAutoFit/>
          </a:bodyPr>
          <a:lstStyle/>
          <a:p>
            <a:pPr algn="ctr"/>
            <a:r>
              <a:rPr lang="zh-CN" altLang="en-US" sz="2000" b="1" dirty="0">
                <a:solidFill>
                  <a:srgbClr val="FF0000"/>
                </a:solidFill>
              </a:rPr>
              <a:t>约</a:t>
            </a:r>
            <a:r>
              <a:rPr lang="en-US" altLang="zh-CN" sz="2000" b="1" dirty="0" smtClean="0">
                <a:solidFill>
                  <a:srgbClr val="FF0000"/>
                </a:solidFill>
              </a:rPr>
              <a:t>6000</a:t>
            </a:r>
            <a:r>
              <a:rPr lang="zh-CN" altLang="en-US" sz="2000" b="1" dirty="0" smtClean="0">
                <a:solidFill>
                  <a:srgbClr val="FF0000"/>
                </a:solidFill>
              </a:rPr>
              <a:t>株的数据库</a:t>
            </a:r>
            <a:endParaRPr lang="de-DE" sz="2000" b="1" dirty="0">
              <a:solidFill>
                <a:srgbClr val="FF0000"/>
              </a:solidFill>
            </a:endParaRPr>
          </a:p>
        </p:txBody>
      </p:sp>
      <p:sp>
        <p:nvSpPr>
          <p:cNvPr id="11" name="Title 1"/>
          <p:cNvSpPr txBox="1">
            <a:spLocks/>
          </p:cNvSpPr>
          <p:nvPr/>
        </p:nvSpPr>
        <p:spPr bwMode="auto">
          <a:xfrm>
            <a:off x="864095" y="332657"/>
            <a:ext cx="8016215" cy="766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000099"/>
                </a:solidFill>
                <a:latin typeface="+mj-lt"/>
                <a:ea typeface="+mj-ea"/>
                <a:cs typeface="+mj-cs"/>
              </a:defRPr>
            </a:lvl1pPr>
            <a:lvl2pPr algn="ctr" rtl="0" eaLnBrk="0" fontAlgn="base" hangingPunct="0">
              <a:spcBef>
                <a:spcPct val="0"/>
              </a:spcBef>
              <a:spcAft>
                <a:spcPct val="0"/>
              </a:spcAft>
              <a:defRPr sz="3600" b="1">
                <a:solidFill>
                  <a:srgbClr val="000099"/>
                </a:solidFill>
                <a:latin typeface="Arial" pitchFamily="34" charset="0"/>
                <a:ea typeface="宋体" pitchFamily="2" charset="-122"/>
              </a:defRPr>
            </a:lvl2pPr>
            <a:lvl3pPr algn="ctr" rtl="0" eaLnBrk="0" fontAlgn="base" hangingPunct="0">
              <a:spcBef>
                <a:spcPct val="0"/>
              </a:spcBef>
              <a:spcAft>
                <a:spcPct val="0"/>
              </a:spcAft>
              <a:defRPr sz="3600" b="1">
                <a:solidFill>
                  <a:srgbClr val="000099"/>
                </a:solidFill>
                <a:latin typeface="Arial" pitchFamily="34" charset="0"/>
                <a:ea typeface="宋体" pitchFamily="2" charset="-122"/>
              </a:defRPr>
            </a:lvl3pPr>
            <a:lvl4pPr algn="ctr" rtl="0" eaLnBrk="0" fontAlgn="base" hangingPunct="0">
              <a:spcBef>
                <a:spcPct val="0"/>
              </a:spcBef>
              <a:spcAft>
                <a:spcPct val="0"/>
              </a:spcAft>
              <a:defRPr sz="3600" b="1">
                <a:solidFill>
                  <a:srgbClr val="000099"/>
                </a:solidFill>
                <a:latin typeface="Arial" pitchFamily="34" charset="0"/>
                <a:ea typeface="宋体" pitchFamily="2" charset="-122"/>
              </a:defRPr>
            </a:lvl4pPr>
            <a:lvl5pPr algn="ctr" rtl="0" eaLnBrk="0" fontAlgn="base" hangingPunct="0">
              <a:spcBef>
                <a:spcPct val="0"/>
              </a:spcBef>
              <a:spcAft>
                <a:spcPct val="0"/>
              </a:spcAft>
              <a:defRPr sz="3600" b="1">
                <a:solidFill>
                  <a:srgbClr val="000099"/>
                </a:solidFill>
                <a:latin typeface="Arial" pitchFamily="34" charset="0"/>
                <a:ea typeface="宋体" pitchFamily="2" charset="-122"/>
              </a:defRPr>
            </a:lvl5pPr>
            <a:lvl6pPr marL="457200" algn="ctr" rtl="0" fontAlgn="base">
              <a:spcBef>
                <a:spcPct val="0"/>
              </a:spcBef>
              <a:spcAft>
                <a:spcPct val="0"/>
              </a:spcAft>
              <a:defRPr sz="3600" b="1">
                <a:solidFill>
                  <a:srgbClr val="000099"/>
                </a:solidFill>
                <a:latin typeface="Arial" pitchFamily="34" charset="0"/>
                <a:ea typeface="宋体" pitchFamily="2" charset="-122"/>
              </a:defRPr>
            </a:lvl6pPr>
            <a:lvl7pPr marL="914400" algn="ctr" rtl="0" fontAlgn="base">
              <a:spcBef>
                <a:spcPct val="0"/>
              </a:spcBef>
              <a:spcAft>
                <a:spcPct val="0"/>
              </a:spcAft>
              <a:defRPr sz="3600" b="1">
                <a:solidFill>
                  <a:srgbClr val="000099"/>
                </a:solidFill>
                <a:latin typeface="Arial" pitchFamily="34" charset="0"/>
                <a:ea typeface="宋体" pitchFamily="2" charset="-122"/>
              </a:defRPr>
            </a:lvl7pPr>
            <a:lvl8pPr marL="1371600" algn="ctr" rtl="0" fontAlgn="base">
              <a:spcBef>
                <a:spcPct val="0"/>
              </a:spcBef>
              <a:spcAft>
                <a:spcPct val="0"/>
              </a:spcAft>
              <a:defRPr sz="3600" b="1">
                <a:solidFill>
                  <a:srgbClr val="000099"/>
                </a:solidFill>
                <a:latin typeface="Arial" pitchFamily="34" charset="0"/>
                <a:ea typeface="宋体" pitchFamily="2" charset="-122"/>
              </a:defRPr>
            </a:lvl8pPr>
            <a:lvl9pPr marL="1828800" algn="ctr" rtl="0" fontAlgn="base">
              <a:spcBef>
                <a:spcPct val="0"/>
              </a:spcBef>
              <a:spcAft>
                <a:spcPct val="0"/>
              </a:spcAft>
              <a:defRPr sz="3600" b="1">
                <a:solidFill>
                  <a:srgbClr val="000099"/>
                </a:solidFill>
                <a:latin typeface="Arial" pitchFamily="34" charset="0"/>
                <a:ea typeface="宋体" pitchFamily="2" charset="-122"/>
              </a:defRPr>
            </a:lvl9pPr>
          </a:lstStyle>
          <a:p>
            <a:r>
              <a:rPr lang="zh-CN" altLang="en-US" sz="3200" kern="0" dirty="0" smtClean="0">
                <a:latin typeface="Arial" panose="020B0604020202020204" pitchFamily="34" charset="0"/>
              </a:rPr>
              <a:t>数据库比对</a:t>
            </a:r>
            <a:endParaRPr lang="en-US" altLang="zh-TW" sz="3200" kern="0" dirty="0" smtClean="0">
              <a:latin typeface="Arial" panose="020B0604020202020204" pitchFamily="34" charset="0"/>
              <a:ea typeface="宋体" panose="02010600030101010101" pitchFamily="2" charset="-122"/>
            </a:endParaRPr>
          </a:p>
        </p:txBody>
      </p:sp>
      <p:sp>
        <p:nvSpPr>
          <p:cNvPr id="9" name="Text Box 5"/>
          <p:cNvSpPr txBox="1">
            <a:spLocks noChangeArrowheads="1"/>
          </p:cNvSpPr>
          <p:nvPr/>
        </p:nvSpPr>
        <p:spPr bwMode="auto">
          <a:xfrm>
            <a:off x="7152117" y="1556793"/>
            <a:ext cx="4512501" cy="759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eaLnBrk="0" hangingPunct="0">
              <a:spcBef>
                <a:spcPct val="20000"/>
              </a:spcBef>
              <a:buClr>
                <a:srgbClr val="FF0000"/>
              </a:buClr>
              <a:buFont typeface="Arial" charset="0"/>
              <a:buChar char="•"/>
              <a:defRPr sz="2800" b="1">
                <a:solidFill>
                  <a:srgbClr val="0000FF"/>
                </a:solidFill>
                <a:latin typeface="Arial" charset="0"/>
                <a:ea typeface="宋体" charset="-122"/>
              </a:defRPr>
            </a:lvl1pPr>
            <a:lvl2pPr marL="742950" indent="-285750" eaLnBrk="0" hangingPunct="0">
              <a:spcBef>
                <a:spcPct val="20000"/>
              </a:spcBef>
              <a:buClr>
                <a:srgbClr val="FF0000"/>
              </a:buClr>
              <a:buFont typeface="Arial" charset="0"/>
              <a:buChar char="•"/>
              <a:defRPr sz="2400">
                <a:solidFill>
                  <a:schemeClr val="tx1"/>
                </a:solidFill>
                <a:latin typeface="Arial" charset="0"/>
                <a:ea typeface="宋体" charset="-122"/>
              </a:defRPr>
            </a:lvl2pPr>
            <a:lvl3pPr marL="1143000" indent="-228600" eaLnBrk="0" hangingPunct="0">
              <a:spcBef>
                <a:spcPct val="20000"/>
              </a:spcBef>
              <a:buClr>
                <a:srgbClr val="FF0000"/>
              </a:buClr>
              <a:buFont typeface="Arial" charset="0"/>
              <a:buChar char="•"/>
              <a:defRPr sz="2000">
                <a:solidFill>
                  <a:schemeClr val="tx1"/>
                </a:solidFill>
                <a:latin typeface="Arial" charset="0"/>
                <a:ea typeface="宋体" charset="-122"/>
              </a:defRPr>
            </a:lvl3pPr>
            <a:lvl4pPr marL="1600200" indent="-228600" eaLnBrk="0" hangingPunct="0">
              <a:spcBef>
                <a:spcPct val="20000"/>
              </a:spcBef>
              <a:buClr>
                <a:srgbClr val="FF0000"/>
              </a:buClr>
              <a:buFont typeface="Arial" charset="0"/>
              <a:buChar char="•"/>
              <a:defRPr sz="1600">
                <a:solidFill>
                  <a:schemeClr val="tx1"/>
                </a:solidFill>
                <a:latin typeface="Arial" charset="0"/>
                <a:ea typeface="宋体" charset="-122"/>
              </a:defRPr>
            </a:lvl4pPr>
            <a:lvl5pPr marL="2057400" indent="-228600" eaLnBrk="0" hangingPunct="0">
              <a:spcBef>
                <a:spcPct val="20000"/>
              </a:spcBef>
              <a:buClr>
                <a:srgbClr val="FF0000"/>
              </a:buClr>
              <a:buFont typeface="Arial" charset="0"/>
              <a:buChar char="•"/>
              <a:defRPr sz="1200">
                <a:solidFill>
                  <a:schemeClr val="tx1"/>
                </a:solidFill>
                <a:latin typeface="Arial" charset="0"/>
                <a:ea typeface="宋体" charset="-122"/>
              </a:defRPr>
            </a:lvl5pPr>
            <a:lvl6pPr marL="2514600" indent="-228600" eaLnBrk="0" fontAlgn="base" hangingPunct="0">
              <a:spcBef>
                <a:spcPct val="20000"/>
              </a:spcBef>
              <a:spcAft>
                <a:spcPct val="0"/>
              </a:spcAft>
              <a:buClr>
                <a:srgbClr val="FF0000"/>
              </a:buClr>
              <a:buFont typeface="Arial" charset="0"/>
              <a:buChar char="•"/>
              <a:defRPr sz="1200">
                <a:solidFill>
                  <a:schemeClr val="tx1"/>
                </a:solidFill>
                <a:latin typeface="Arial" charset="0"/>
                <a:ea typeface="宋体" charset="-122"/>
              </a:defRPr>
            </a:lvl6pPr>
            <a:lvl7pPr marL="2971800" indent="-228600" eaLnBrk="0" fontAlgn="base" hangingPunct="0">
              <a:spcBef>
                <a:spcPct val="20000"/>
              </a:spcBef>
              <a:spcAft>
                <a:spcPct val="0"/>
              </a:spcAft>
              <a:buClr>
                <a:srgbClr val="FF0000"/>
              </a:buClr>
              <a:buFont typeface="Arial" charset="0"/>
              <a:buChar char="•"/>
              <a:defRPr sz="1200">
                <a:solidFill>
                  <a:schemeClr val="tx1"/>
                </a:solidFill>
                <a:latin typeface="Arial" charset="0"/>
                <a:ea typeface="宋体" charset="-122"/>
              </a:defRPr>
            </a:lvl7pPr>
            <a:lvl8pPr marL="3429000" indent="-228600" eaLnBrk="0" fontAlgn="base" hangingPunct="0">
              <a:spcBef>
                <a:spcPct val="20000"/>
              </a:spcBef>
              <a:spcAft>
                <a:spcPct val="0"/>
              </a:spcAft>
              <a:buClr>
                <a:srgbClr val="FF0000"/>
              </a:buClr>
              <a:buFont typeface="Arial" charset="0"/>
              <a:buChar char="•"/>
              <a:defRPr sz="1200">
                <a:solidFill>
                  <a:schemeClr val="tx1"/>
                </a:solidFill>
                <a:latin typeface="Arial" charset="0"/>
                <a:ea typeface="宋体" charset="-122"/>
              </a:defRPr>
            </a:lvl8pPr>
            <a:lvl9pPr marL="3886200" indent="-228600" eaLnBrk="0" fontAlgn="base" hangingPunct="0">
              <a:spcBef>
                <a:spcPct val="20000"/>
              </a:spcBef>
              <a:spcAft>
                <a:spcPct val="0"/>
              </a:spcAft>
              <a:buClr>
                <a:srgbClr val="FF0000"/>
              </a:buClr>
              <a:buFont typeface="Arial" charset="0"/>
              <a:buChar char="•"/>
              <a:defRPr sz="1200">
                <a:solidFill>
                  <a:schemeClr val="tx1"/>
                </a:solidFill>
                <a:latin typeface="Arial" charset="0"/>
                <a:ea typeface="宋体" charset="-122"/>
              </a:defRPr>
            </a:lvl9pPr>
          </a:lstStyle>
          <a:p>
            <a:pPr eaLnBrk="1" hangingPunct="1">
              <a:lnSpc>
                <a:spcPts val="2600"/>
              </a:lnSpc>
              <a:spcBef>
                <a:spcPts val="0"/>
              </a:spcBef>
              <a:buClrTx/>
              <a:buFontTx/>
              <a:buNone/>
            </a:pPr>
            <a:r>
              <a:rPr lang="zh-CN" altLang="en-US" sz="1600" b="0" dirty="0" smtClean="0">
                <a:solidFill>
                  <a:schemeClr val="tx1"/>
                </a:solidFill>
                <a:latin typeface="Arial" pitchFamily="34" charset="0"/>
                <a:ea typeface="+mn-ea"/>
                <a:cs typeface="Arial" pitchFamily="34" charset="0"/>
              </a:rPr>
              <a:t>根据待测菌图谱与数据库中的特征主谱峰 </a:t>
            </a:r>
            <a:r>
              <a:rPr lang="en-US" altLang="zh-CN" sz="1600" b="0" dirty="0" smtClean="0">
                <a:solidFill>
                  <a:schemeClr val="tx1"/>
                </a:solidFill>
                <a:latin typeface="Arial" pitchFamily="34" charset="0"/>
                <a:ea typeface="+mn-ea"/>
                <a:cs typeface="Arial" pitchFamily="34" charset="0"/>
              </a:rPr>
              <a:t>(MSP) </a:t>
            </a:r>
            <a:r>
              <a:rPr lang="zh-CN" altLang="en-US" sz="1600" b="0" dirty="0" smtClean="0">
                <a:solidFill>
                  <a:schemeClr val="tx1"/>
                </a:solidFill>
                <a:latin typeface="Arial" pitchFamily="34" charset="0"/>
                <a:ea typeface="+mn-ea"/>
                <a:cs typeface="Arial" pitchFamily="34" charset="0"/>
              </a:rPr>
              <a:t>的对比情况进行鉴定，并用分数和颜色表示。</a:t>
            </a:r>
            <a:endParaRPr lang="de-DE" altLang="zh-CN" sz="1600" b="0" dirty="0" smtClean="0">
              <a:solidFill>
                <a:schemeClr val="tx1"/>
              </a:solidFill>
              <a:latin typeface="Arial" pitchFamily="34" charset="0"/>
              <a:ea typeface="+mn-ea"/>
              <a:cs typeface="Arial" pitchFamily="34" charset="0"/>
            </a:endParaRPr>
          </a:p>
        </p:txBody>
      </p:sp>
    </p:spTree>
    <p:extLst>
      <p:ext uri="{BB962C8B-B14F-4D97-AF65-F5344CB8AC3E}">
        <p14:creationId xmlns:p14="http://schemas.microsoft.com/office/powerpoint/2010/main" xmlns="" val="32098720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9667" y="304800"/>
            <a:ext cx="9033933" cy="914400"/>
          </a:xfrm>
        </p:spPr>
        <p:txBody>
          <a:bodyPr/>
          <a:lstStyle/>
          <a:p>
            <a:pPr>
              <a:defRPr/>
            </a:pPr>
            <a:r>
              <a:rPr lang="zh-CN" altLang="en-US" sz="3200" kern="1200" dirty="0" smtClean="0">
                <a:latin typeface="宋体" charset="-122"/>
              </a:rPr>
              <a:t>微生物鉴定得分含义解释</a:t>
            </a:r>
            <a:endParaRPr lang="en-US" sz="3200" dirty="0"/>
          </a:p>
        </p:txBody>
      </p:sp>
      <p:graphicFrame>
        <p:nvGraphicFramePr>
          <p:cNvPr id="10" name="Object 9"/>
          <p:cNvGraphicFramePr>
            <a:graphicFrameLocks noChangeAspect="1"/>
          </p:cNvGraphicFramePr>
          <p:nvPr>
            <p:extLst>
              <p:ext uri="{D42A27DB-BD31-4B8C-83A1-F6EECF244321}">
                <p14:modId xmlns:p14="http://schemas.microsoft.com/office/powerpoint/2010/main" xmlns="" val="3876580282"/>
              </p:ext>
            </p:extLst>
          </p:nvPr>
        </p:nvGraphicFramePr>
        <p:xfrm>
          <a:off x="1295467" y="2708920"/>
          <a:ext cx="10020300" cy="3086100"/>
        </p:xfrm>
        <a:graphic>
          <a:graphicData uri="http://schemas.openxmlformats.org/presentationml/2006/ole">
            <p:oleObj spid="_x0000_s7170" name="Document" r:id="rId3" imgW="6710329" imgH="2752435" progId="Word.Document.12">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7688" y="223265"/>
            <a:ext cx="11720575" cy="6490714"/>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6088887" y="3416807"/>
            <a:ext cx="138176" cy="103632"/>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304800" y="228601"/>
            <a:ext cx="11582400" cy="6387350"/>
          </a:xfrm>
          <a:custGeom>
            <a:avLst/>
            <a:gdLst/>
            <a:ahLst/>
            <a:cxnLst/>
            <a:rect l="l" t="t" r="r" b="b"/>
            <a:pathLst>
              <a:path w="8686800" h="6387350">
                <a:moveTo>
                  <a:pt x="8686800" y="0"/>
                </a:moveTo>
                <a:lnTo>
                  <a:pt x="161531" y="0"/>
                </a:lnTo>
                <a:lnTo>
                  <a:pt x="0" y="161531"/>
                </a:lnTo>
                <a:lnTo>
                  <a:pt x="0" y="6387350"/>
                </a:lnTo>
                <a:lnTo>
                  <a:pt x="8525268" y="6387350"/>
                </a:lnTo>
                <a:lnTo>
                  <a:pt x="8686800" y="6225819"/>
                </a:lnTo>
                <a:lnTo>
                  <a:pt x="8686800" y="0"/>
                </a:lnTo>
                <a:close/>
              </a:path>
            </a:pathLst>
          </a:custGeom>
          <a:solidFill>
            <a:srgbClr val="FFFFFF"/>
          </a:solidFill>
        </p:spPr>
        <p:txBody>
          <a:bodyPr wrap="square" lIns="0" tIns="0" rIns="0" bIns="0" rtlCol="0">
            <a:noAutofit/>
          </a:bodyPr>
          <a:lstStyle/>
          <a:p>
            <a:endParaRPr/>
          </a:p>
        </p:txBody>
      </p:sp>
      <p:sp>
        <p:nvSpPr>
          <p:cNvPr id="5" name="object 5"/>
          <p:cNvSpPr txBox="1"/>
          <p:nvPr/>
        </p:nvSpPr>
        <p:spPr>
          <a:xfrm>
            <a:off x="1730585" y="1137890"/>
            <a:ext cx="5537200" cy="534670"/>
          </a:xfrm>
          <a:prstGeom prst="rect">
            <a:avLst/>
          </a:prstGeom>
        </p:spPr>
        <p:txBody>
          <a:bodyPr vert="horz" wrap="square" lIns="0" tIns="0" rIns="0" bIns="0" rtlCol="0">
            <a:noAutofit/>
          </a:bodyPr>
          <a:lstStyle/>
          <a:p>
            <a:pPr marL="12700">
              <a:lnSpc>
                <a:spcPts val="4205"/>
              </a:lnSpc>
            </a:pPr>
            <a:r>
              <a:rPr sz="3600" spc="10" dirty="0" smtClean="0">
                <a:solidFill>
                  <a:srgbClr val="103154"/>
                </a:solidFill>
                <a:latin typeface="Adobe 黑体 Std R"/>
                <a:cs typeface="Adobe 黑体 Std R"/>
              </a:rPr>
              <a:t>线形性探针杂交技术</a:t>
            </a:r>
            <a:endParaRPr sz="3600">
              <a:latin typeface="Adobe 黑体 Std R"/>
              <a:cs typeface="Adobe 黑体 Std R"/>
            </a:endParaRPr>
          </a:p>
        </p:txBody>
      </p:sp>
      <p:sp>
        <p:nvSpPr>
          <p:cNvPr id="6" name="object 6"/>
          <p:cNvSpPr/>
          <p:nvPr/>
        </p:nvSpPr>
        <p:spPr>
          <a:xfrm>
            <a:off x="6350" y="4762"/>
            <a:ext cx="1625583" cy="1171575"/>
          </a:xfrm>
          <a:prstGeom prst="rect">
            <a:avLst/>
          </a:prstGeom>
          <a:blipFill>
            <a:blip r:embed="rId4" cstate="print"/>
            <a:stretch>
              <a:fillRect/>
            </a:stretch>
          </a:blipFill>
        </p:spPr>
        <p:txBody>
          <a:bodyPr wrap="square" lIns="0" tIns="0" rIns="0" bIns="0" rtlCol="0">
            <a:noAutofit/>
          </a:bodyPr>
          <a:lstStyle/>
          <a:p>
            <a:endParaRPr/>
          </a:p>
        </p:txBody>
      </p:sp>
      <p:sp>
        <p:nvSpPr>
          <p:cNvPr id="7" name="object 7"/>
          <p:cNvSpPr txBox="1">
            <a:spLocks noGrp="1"/>
          </p:cNvSpPr>
          <p:nvPr>
            <p:ph idx="1"/>
          </p:nvPr>
        </p:nvSpPr>
        <p:spPr>
          <a:prstGeom prst="rect">
            <a:avLst/>
          </a:prstGeom>
        </p:spPr>
        <p:txBody>
          <a:bodyPr vert="horz" wrap="square" lIns="0" tIns="839442" rIns="0" bIns="0" rtlCol="0">
            <a:noAutofit/>
          </a:bodyPr>
          <a:lstStyle/>
          <a:p>
            <a:pPr marL="770255" marR="12700" indent="321310">
              <a:lnSpc>
                <a:spcPct val="150000"/>
              </a:lnSpc>
            </a:pPr>
            <a:r>
              <a:rPr sz="1800" dirty="0" smtClean="0">
                <a:solidFill>
                  <a:srgbClr val="103154"/>
                </a:solidFill>
                <a:latin typeface="宋体"/>
                <a:cs typeface="宋体"/>
              </a:rPr>
              <a:t>属于间接测序技术。预先将标记好的探针固定到纤维素 膜、芯片等基质上，通过对标本特定基因的</a:t>
            </a:r>
            <a:r>
              <a:rPr sz="1800" dirty="0" smtClean="0">
                <a:solidFill>
                  <a:srgbClr val="103154"/>
                </a:solidFill>
                <a:latin typeface="Corbel"/>
                <a:cs typeface="Corbel"/>
              </a:rPr>
              <a:t>PC</a:t>
            </a:r>
            <a:r>
              <a:rPr sz="1800" spc="-15" dirty="0" smtClean="0">
                <a:solidFill>
                  <a:srgbClr val="103154"/>
                </a:solidFill>
                <a:latin typeface="Corbel"/>
                <a:cs typeface="Corbel"/>
              </a:rPr>
              <a:t>R</a:t>
            </a:r>
            <a:r>
              <a:rPr sz="1800" spc="-15" dirty="0" smtClean="0">
                <a:solidFill>
                  <a:srgbClr val="103154"/>
                </a:solidFill>
                <a:latin typeface="宋体"/>
                <a:cs typeface="宋体"/>
              </a:rPr>
              <a:t>扩增，之后与 已经固定好的探针杂交，最后通过杂交的条带位置判定所属的 分枝杆菌种类。一般针对的基因包括</a:t>
            </a:r>
            <a:r>
              <a:rPr sz="1800" spc="-5" dirty="0" smtClean="0">
                <a:solidFill>
                  <a:srgbClr val="103154"/>
                </a:solidFill>
                <a:latin typeface="Corbel"/>
                <a:cs typeface="Corbel"/>
              </a:rPr>
              <a:t>16</a:t>
            </a:r>
            <a:r>
              <a:rPr sz="1800" spc="0" dirty="0" smtClean="0">
                <a:solidFill>
                  <a:srgbClr val="103154"/>
                </a:solidFill>
                <a:latin typeface="Corbel"/>
                <a:cs typeface="Corbel"/>
              </a:rPr>
              <a:t>s</a:t>
            </a:r>
            <a:r>
              <a:rPr sz="1800" spc="10" dirty="0" smtClean="0">
                <a:solidFill>
                  <a:srgbClr val="103154"/>
                </a:solidFill>
                <a:latin typeface="Corbel"/>
                <a:cs typeface="Corbel"/>
              </a:rPr>
              <a:t> </a:t>
            </a:r>
            <a:r>
              <a:rPr sz="1800" spc="-15" dirty="0" smtClean="0">
                <a:solidFill>
                  <a:srgbClr val="103154"/>
                </a:solidFill>
                <a:latin typeface="Corbel"/>
                <a:cs typeface="Corbel"/>
              </a:rPr>
              <a:t>rRNA</a:t>
            </a:r>
            <a:r>
              <a:rPr sz="1800" spc="-10" dirty="0" smtClean="0">
                <a:solidFill>
                  <a:srgbClr val="103154"/>
                </a:solidFill>
                <a:latin typeface="Corbel"/>
                <a:cs typeface="Corbel"/>
              </a:rPr>
              <a:t>,</a:t>
            </a:r>
            <a:r>
              <a:rPr sz="1800" spc="-5" dirty="0" smtClean="0">
                <a:solidFill>
                  <a:srgbClr val="103154"/>
                </a:solidFill>
                <a:latin typeface="Corbel"/>
                <a:cs typeface="Corbel"/>
              </a:rPr>
              <a:t>I</a:t>
            </a:r>
            <a:r>
              <a:rPr sz="1800" spc="-15" dirty="0" smtClean="0">
                <a:solidFill>
                  <a:srgbClr val="103154"/>
                </a:solidFill>
                <a:latin typeface="Corbel"/>
                <a:cs typeface="Corbel"/>
              </a:rPr>
              <a:t>TS,rp</a:t>
            </a:r>
            <a:r>
              <a:rPr sz="1800" spc="-5" dirty="0" smtClean="0">
                <a:solidFill>
                  <a:srgbClr val="103154"/>
                </a:solidFill>
                <a:latin typeface="Corbel"/>
                <a:cs typeface="Corbel"/>
              </a:rPr>
              <a:t>oB</a:t>
            </a:r>
            <a:r>
              <a:rPr sz="1800" spc="0" dirty="0" smtClean="0">
                <a:solidFill>
                  <a:srgbClr val="103154"/>
                </a:solidFill>
                <a:latin typeface="宋体"/>
                <a:cs typeface="宋体"/>
              </a:rPr>
              <a:t>等。</a:t>
            </a:r>
            <a:endParaRPr sz="1800">
              <a:latin typeface="宋体"/>
              <a:cs typeface="宋体"/>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7688" y="223265"/>
            <a:ext cx="11720575" cy="6490714"/>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6088887" y="3416807"/>
            <a:ext cx="138176" cy="103632"/>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304800" y="228601"/>
            <a:ext cx="11582400" cy="6387350"/>
          </a:xfrm>
          <a:custGeom>
            <a:avLst/>
            <a:gdLst/>
            <a:ahLst/>
            <a:cxnLst/>
            <a:rect l="l" t="t" r="r" b="b"/>
            <a:pathLst>
              <a:path w="8686800" h="6387350">
                <a:moveTo>
                  <a:pt x="8686800" y="0"/>
                </a:moveTo>
                <a:lnTo>
                  <a:pt x="161531" y="0"/>
                </a:lnTo>
                <a:lnTo>
                  <a:pt x="0" y="161531"/>
                </a:lnTo>
                <a:lnTo>
                  <a:pt x="0" y="6387350"/>
                </a:lnTo>
                <a:lnTo>
                  <a:pt x="8525268" y="6387350"/>
                </a:lnTo>
                <a:lnTo>
                  <a:pt x="8686800" y="6225819"/>
                </a:lnTo>
                <a:lnTo>
                  <a:pt x="8686800" y="0"/>
                </a:lnTo>
                <a:close/>
              </a:path>
            </a:pathLst>
          </a:custGeom>
          <a:solidFill>
            <a:srgbClr val="FFFFFF"/>
          </a:solidFill>
        </p:spPr>
        <p:txBody>
          <a:bodyPr wrap="square" lIns="0" tIns="0" rIns="0" bIns="0" rtlCol="0">
            <a:noAutofit/>
          </a:bodyPr>
          <a:lstStyle/>
          <a:p>
            <a:endParaRPr/>
          </a:p>
        </p:txBody>
      </p:sp>
      <p:sp>
        <p:nvSpPr>
          <p:cNvPr id="5" name="object 5"/>
          <p:cNvSpPr txBox="1">
            <a:spLocks noGrp="1"/>
          </p:cNvSpPr>
          <p:nvPr>
            <p:ph type="title"/>
          </p:nvPr>
        </p:nvSpPr>
        <p:spPr>
          <a:prstGeom prst="rect">
            <a:avLst/>
          </a:prstGeom>
        </p:spPr>
        <p:txBody>
          <a:bodyPr vert="horz" wrap="square" lIns="0" tIns="343138" rIns="0" bIns="0" rtlCol="0">
            <a:noAutofit/>
          </a:bodyPr>
          <a:lstStyle/>
          <a:p>
            <a:pPr marL="232410">
              <a:lnSpc>
                <a:spcPct val="100000"/>
              </a:lnSpc>
            </a:pPr>
            <a:r>
              <a:rPr sz="2400" spc="-5" dirty="0" smtClean="0">
                <a:solidFill>
                  <a:srgbClr val="C00000"/>
                </a:solidFill>
                <a:latin typeface="Corbel"/>
                <a:cs typeface="Corbel"/>
              </a:rPr>
              <a:t>1</a:t>
            </a:r>
            <a:r>
              <a:rPr sz="2400" spc="0" dirty="0" smtClean="0">
                <a:solidFill>
                  <a:srgbClr val="C00000"/>
                </a:solidFill>
                <a:latin typeface="宋体"/>
                <a:cs typeface="宋体"/>
              </a:rPr>
              <a:t>、</a:t>
            </a:r>
            <a:r>
              <a:rPr sz="2400" spc="-735" dirty="0" smtClean="0">
                <a:solidFill>
                  <a:srgbClr val="C00000"/>
                </a:solidFill>
                <a:latin typeface="宋体"/>
                <a:cs typeface="宋体"/>
              </a:rPr>
              <a:t> </a:t>
            </a:r>
            <a:r>
              <a:rPr sz="2400" spc="0" dirty="0" smtClean="0">
                <a:solidFill>
                  <a:srgbClr val="C00000"/>
                </a:solidFill>
                <a:latin typeface="Corbel"/>
                <a:cs typeface="Corbel"/>
              </a:rPr>
              <a:t>Hain</a:t>
            </a:r>
            <a:r>
              <a:rPr sz="2400" spc="-170" dirty="0" smtClean="0">
                <a:solidFill>
                  <a:srgbClr val="C00000"/>
                </a:solidFill>
                <a:latin typeface="Corbel"/>
                <a:cs typeface="Corbel"/>
              </a:rPr>
              <a:t> </a:t>
            </a:r>
            <a:r>
              <a:rPr sz="2400" spc="-155" dirty="0" smtClean="0">
                <a:solidFill>
                  <a:srgbClr val="C00000"/>
                </a:solidFill>
                <a:latin typeface="Corbel"/>
                <a:cs typeface="Corbel"/>
              </a:rPr>
              <a:t>T</a:t>
            </a:r>
            <a:r>
              <a:rPr sz="2400" spc="-20" dirty="0" smtClean="0">
                <a:solidFill>
                  <a:srgbClr val="C00000"/>
                </a:solidFill>
                <a:latin typeface="Corbel"/>
                <a:cs typeface="Corbel"/>
              </a:rPr>
              <a:t>e</a:t>
            </a:r>
            <a:r>
              <a:rPr sz="2400" spc="0" dirty="0" smtClean="0">
                <a:solidFill>
                  <a:srgbClr val="C00000"/>
                </a:solidFill>
                <a:latin typeface="Corbel"/>
                <a:cs typeface="Corbel"/>
              </a:rPr>
              <a:t>st</a:t>
            </a:r>
            <a:endParaRPr sz="2400">
              <a:latin typeface="Corbel"/>
              <a:cs typeface="Corbel"/>
            </a:endParaRPr>
          </a:p>
        </p:txBody>
      </p:sp>
      <p:sp>
        <p:nvSpPr>
          <p:cNvPr id="6" name="object 6"/>
          <p:cNvSpPr txBox="1"/>
          <p:nvPr/>
        </p:nvSpPr>
        <p:spPr>
          <a:xfrm>
            <a:off x="729098" y="1368045"/>
            <a:ext cx="9479279" cy="1645285"/>
          </a:xfrm>
          <a:prstGeom prst="rect">
            <a:avLst/>
          </a:prstGeom>
        </p:spPr>
        <p:txBody>
          <a:bodyPr vert="horz" wrap="square" lIns="0" tIns="0" rIns="0" bIns="0" rtlCol="0">
            <a:noAutofit/>
          </a:bodyPr>
          <a:lstStyle/>
          <a:p>
            <a:pPr marL="57785">
              <a:lnSpc>
                <a:spcPct val="100000"/>
              </a:lnSpc>
            </a:pPr>
            <a:r>
              <a:rPr sz="1800" spc="-5" dirty="0" smtClean="0">
                <a:solidFill>
                  <a:srgbClr val="103154"/>
                </a:solidFill>
                <a:latin typeface="Corbel"/>
                <a:cs typeface="Corbel"/>
              </a:rPr>
              <a:t>H</a:t>
            </a:r>
            <a:r>
              <a:rPr sz="1800" spc="-10" dirty="0" smtClean="0">
                <a:solidFill>
                  <a:srgbClr val="103154"/>
                </a:solidFill>
                <a:latin typeface="Corbel"/>
                <a:cs typeface="Corbel"/>
              </a:rPr>
              <a:t>ain </a:t>
            </a:r>
            <a:r>
              <a:rPr sz="1800" spc="-15" dirty="0" smtClean="0">
                <a:solidFill>
                  <a:srgbClr val="103154"/>
                </a:solidFill>
                <a:latin typeface="Corbel"/>
                <a:cs typeface="Corbel"/>
              </a:rPr>
              <a:t>L</a:t>
            </a:r>
            <a:r>
              <a:rPr sz="1800" spc="-5" dirty="0" smtClean="0">
                <a:solidFill>
                  <a:srgbClr val="103154"/>
                </a:solidFill>
                <a:latin typeface="Corbel"/>
                <a:cs typeface="Corbel"/>
              </a:rPr>
              <a:t>ifes</a:t>
            </a:r>
            <a:r>
              <a:rPr sz="1800" spc="0" dirty="0" smtClean="0">
                <a:solidFill>
                  <a:srgbClr val="103154"/>
                </a:solidFill>
                <a:latin typeface="Corbel"/>
                <a:cs typeface="Corbel"/>
              </a:rPr>
              <a:t>c</a:t>
            </a:r>
            <a:r>
              <a:rPr sz="1800" spc="-5" dirty="0" smtClean="0">
                <a:solidFill>
                  <a:srgbClr val="103154"/>
                </a:solidFill>
                <a:latin typeface="Corbel"/>
                <a:cs typeface="Corbel"/>
              </a:rPr>
              <a:t>i</a:t>
            </a:r>
            <a:r>
              <a:rPr sz="1800" spc="-15" dirty="0" smtClean="0">
                <a:solidFill>
                  <a:srgbClr val="103154"/>
                </a:solidFill>
                <a:latin typeface="Corbel"/>
                <a:cs typeface="Corbel"/>
              </a:rPr>
              <a:t>e</a:t>
            </a:r>
            <a:r>
              <a:rPr sz="1800" spc="-10" dirty="0" smtClean="0">
                <a:solidFill>
                  <a:srgbClr val="103154"/>
                </a:solidFill>
                <a:latin typeface="Corbel"/>
                <a:cs typeface="Corbel"/>
              </a:rPr>
              <a:t>nc</a:t>
            </a:r>
            <a:r>
              <a:rPr sz="1800" spc="-15" dirty="0" smtClean="0">
                <a:solidFill>
                  <a:srgbClr val="103154"/>
                </a:solidFill>
                <a:latin typeface="Corbel"/>
                <a:cs typeface="Corbel"/>
              </a:rPr>
              <a:t>e</a:t>
            </a:r>
            <a:r>
              <a:rPr sz="1800" spc="0" dirty="0" smtClean="0">
                <a:solidFill>
                  <a:srgbClr val="103154"/>
                </a:solidFill>
                <a:latin typeface="宋体"/>
                <a:cs typeface="宋体"/>
              </a:rPr>
              <a:t>在德国生产</a:t>
            </a:r>
            <a:endParaRPr sz="1800">
              <a:latin typeface="宋体"/>
              <a:cs typeface="宋体"/>
            </a:endParaRPr>
          </a:p>
          <a:p>
            <a:pPr>
              <a:lnSpc>
                <a:spcPts val="1000"/>
              </a:lnSpc>
            </a:pPr>
            <a:endParaRPr sz="1000"/>
          </a:p>
          <a:p>
            <a:pPr>
              <a:lnSpc>
                <a:spcPts val="1100"/>
              </a:lnSpc>
              <a:spcBef>
                <a:spcPts val="60"/>
              </a:spcBef>
            </a:pPr>
            <a:endParaRPr sz="1100"/>
          </a:p>
          <a:p>
            <a:pPr marL="12700" marR="182245" indent="0">
              <a:lnSpc>
                <a:spcPct val="100000"/>
              </a:lnSpc>
            </a:pPr>
            <a:r>
              <a:rPr sz="1800" spc="-20" dirty="0" smtClean="0">
                <a:solidFill>
                  <a:srgbClr val="103154"/>
                </a:solidFill>
                <a:latin typeface="Corbel"/>
                <a:cs typeface="Corbel"/>
              </a:rPr>
              <a:t>Ge</a:t>
            </a:r>
            <a:r>
              <a:rPr sz="1800" spc="-10" dirty="0" smtClean="0">
                <a:solidFill>
                  <a:srgbClr val="103154"/>
                </a:solidFill>
                <a:latin typeface="Corbel"/>
                <a:cs typeface="Corbel"/>
              </a:rPr>
              <a:t>n</a:t>
            </a:r>
            <a:r>
              <a:rPr sz="1800" spc="-5" dirty="0" smtClean="0">
                <a:solidFill>
                  <a:srgbClr val="103154"/>
                </a:solidFill>
                <a:latin typeface="Corbel"/>
                <a:cs typeface="Corbel"/>
              </a:rPr>
              <a:t>o</a:t>
            </a:r>
            <a:r>
              <a:rPr sz="1800" spc="-114" dirty="0" smtClean="0">
                <a:solidFill>
                  <a:srgbClr val="103154"/>
                </a:solidFill>
                <a:latin typeface="Corbel"/>
                <a:cs typeface="Corbel"/>
              </a:rPr>
              <a:t>T</a:t>
            </a:r>
            <a:r>
              <a:rPr sz="1800" spc="0" dirty="0" smtClean="0">
                <a:solidFill>
                  <a:srgbClr val="103154"/>
                </a:solidFill>
                <a:latin typeface="Corbel"/>
                <a:cs typeface="Corbel"/>
              </a:rPr>
              <a:t>y</a:t>
            </a:r>
            <a:r>
              <a:rPr sz="1800" spc="-15" dirty="0" smtClean="0">
                <a:solidFill>
                  <a:srgbClr val="103154"/>
                </a:solidFill>
                <a:latin typeface="Corbel"/>
                <a:cs typeface="Corbel"/>
              </a:rPr>
              <a:t>pe®Myc</a:t>
            </a:r>
            <a:r>
              <a:rPr sz="1800" spc="-5" dirty="0" smtClean="0">
                <a:solidFill>
                  <a:srgbClr val="103154"/>
                </a:solidFill>
                <a:latin typeface="Corbel"/>
                <a:cs typeface="Corbel"/>
              </a:rPr>
              <a:t>o</a:t>
            </a:r>
            <a:r>
              <a:rPr sz="1800" spc="-10" dirty="0" smtClean="0">
                <a:solidFill>
                  <a:srgbClr val="103154"/>
                </a:solidFill>
                <a:latin typeface="Corbel"/>
                <a:cs typeface="Corbel"/>
              </a:rPr>
              <a:t>bac</a:t>
            </a:r>
            <a:r>
              <a:rPr sz="1800" spc="-5" dirty="0" smtClean="0">
                <a:solidFill>
                  <a:srgbClr val="103154"/>
                </a:solidFill>
                <a:latin typeface="Corbel"/>
                <a:cs typeface="Corbel"/>
              </a:rPr>
              <a:t>t</a:t>
            </a:r>
            <a:r>
              <a:rPr sz="1800" spc="-15" dirty="0" smtClean="0">
                <a:solidFill>
                  <a:srgbClr val="103154"/>
                </a:solidFill>
                <a:latin typeface="Corbel"/>
                <a:cs typeface="Corbel"/>
              </a:rPr>
              <a:t>er</a:t>
            </a:r>
            <a:r>
              <a:rPr sz="1800" spc="-5" dirty="0" smtClean="0">
                <a:solidFill>
                  <a:srgbClr val="103154"/>
                </a:solidFill>
                <a:latin typeface="Corbel"/>
                <a:cs typeface="Corbel"/>
              </a:rPr>
              <a:t>i</a:t>
            </a:r>
            <a:r>
              <a:rPr sz="1800" spc="-15" dirty="0" smtClean="0">
                <a:solidFill>
                  <a:srgbClr val="103154"/>
                </a:solidFill>
                <a:latin typeface="Corbel"/>
                <a:cs typeface="Corbel"/>
              </a:rPr>
              <a:t>um</a:t>
            </a:r>
            <a:r>
              <a:rPr sz="1800" spc="-85" dirty="0" smtClean="0">
                <a:solidFill>
                  <a:srgbClr val="103154"/>
                </a:solidFill>
                <a:latin typeface="Corbel"/>
                <a:cs typeface="Corbel"/>
              </a:rPr>
              <a:t> </a:t>
            </a:r>
            <a:r>
              <a:rPr sz="1800" spc="0" dirty="0" smtClean="0">
                <a:solidFill>
                  <a:srgbClr val="103154"/>
                </a:solidFill>
                <a:latin typeface="Corbel"/>
                <a:cs typeface="Corbel"/>
              </a:rPr>
              <a:t>C</a:t>
            </a:r>
            <a:r>
              <a:rPr sz="1800" spc="-15" dirty="0" smtClean="0">
                <a:solidFill>
                  <a:srgbClr val="103154"/>
                </a:solidFill>
                <a:latin typeface="Corbel"/>
                <a:cs typeface="Corbel"/>
              </a:rPr>
              <a:t>M-</a:t>
            </a:r>
            <a:r>
              <a:rPr sz="1800" spc="-15" dirty="0" smtClean="0">
                <a:solidFill>
                  <a:srgbClr val="103154"/>
                </a:solidFill>
                <a:latin typeface="宋体"/>
                <a:cs typeface="宋体"/>
              </a:rPr>
              <a:t>从分离培养物中鉴别临床上较为常见的 </a:t>
            </a:r>
            <a:r>
              <a:rPr sz="1800" spc="-5" dirty="0" smtClean="0">
                <a:solidFill>
                  <a:srgbClr val="103154"/>
                </a:solidFill>
                <a:latin typeface="Corbel"/>
                <a:cs typeface="Corbel"/>
              </a:rPr>
              <a:t>16</a:t>
            </a:r>
            <a:r>
              <a:rPr sz="1800" spc="0" dirty="0" smtClean="0">
                <a:solidFill>
                  <a:srgbClr val="103154"/>
                </a:solidFill>
                <a:latin typeface="宋体"/>
                <a:cs typeface="宋体"/>
              </a:rPr>
              <a:t>种分枝杆菌</a:t>
            </a:r>
            <a:endParaRPr sz="1800">
              <a:latin typeface="宋体"/>
              <a:cs typeface="宋体"/>
            </a:endParaRPr>
          </a:p>
          <a:p>
            <a:pPr marL="12700" marR="12700" indent="0">
              <a:lnSpc>
                <a:spcPct val="100000"/>
              </a:lnSpc>
            </a:pPr>
            <a:r>
              <a:rPr sz="1800" spc="-20" dirty="0" smtClean="0">
                <a:solidFill>
                  <a:srgbClr val="103154"/>
                </a:solidFill>
                <a:latin typeface="Corbel"/>
                <a:cs typeface="Corbel"/>
              </a:rPr>
              <a:t>Ge</a:t>
            </a:r>
            <a:r>
              <a:rPr sz="1800" spc="-10" dirty="0" smtClean="0">
                <a:solidFill>
                  <a:srgbClr val="103154"/>
                </a:solidFill>
                <a:latin typeface="Corbel"/>
                <a:cs typeface="Corbel"/>
              </a:rPr>
              <a:t>n</a:t>
            </a:r>
            <a:r>
              <a:rPr sz="1800" spc="-5" dirty="0" smtClean="0">
                <a:solidFill>
                  <a:srgbClr val="103154"/>
                </a:solidFill>
                <a:latin typeface="Corbel"/>
                <a:cs typeface="Corbel"/>
              </a:rPr>
              <a:t>o</a:t>
            </a:r>
            <a:r>
              <a:rPr sz="1800" spc="-114" dirty="0" smtClean="0">
                <a:solidFill>
                  <a:srgbClr val="103154"/>
                </a:solidFill>
                <a:latin typeface="Corbel"/>
                <a:cs typeface="Corbel"/>
              </a:rPr>
              <a:t>T</a:t>
            </a:r>
            <a:r>
              <a:rPr sz="1800" spc="0" dirty="0" smtClean="0">
                <a:solidFill>
                  <a:srgbClr val="103154"/>
                </a:solidFill>
                <a:latin typeface="Corbel"/>
                <a:cs typeface="Corbel"/>
              </a:rPr>
              <a:t>y</a:t>
            </a:r>
            <a:r>
              <a:rPr sz="1800" spc="-15" dirty="0" smtClean="0">
                <a:solidFill>
                  <a:srgbClr val="103154"/>
                </a:solidFill>
                <a:latin typeface="Corbel"/>
                <a:cs typeface="Corbel"/>
              </a:rPr>
              <a:t>pe®Myc</a:t>
            </a:r>
            <a:r>
              <a:rPr sz="1800" spc="-5" dirty="0" smtClean="0">
                <a:solidFill>
                  <a:srgbClr val="103154"/>
                </a:solidFill>
                <a:latin typeface="Corbel"/>
                <a:cs typeface="Corbel"/>
              </a:rPr>
              <a:t>o</a:t>
            </a:r>
            <a:r>
              <a:rPr sz="1800" spc="-10" dirty="0" smtClean="0">
                <a:solidFill>
                  <a:srgbClr val="103154"/>
                </a:solidFill>
                <a:latin typeface="Corbel"/>
                <a:cs typeface="Corbel"/>
              </a:rPr>
              <a:t>bac</a:t>
            </a:r>
            <a:r>
              <a:rPr sz="1800" spc="-5" dirty="0" smtClean="0">
                <a:solidFill>
                  <a:srgbClr val="103154"/>
                </a:solidFill>
                <a:latin typeface="Corbel"/>
                <a:cs typeface="Corbel"/>
              </a:rPr>
              <a:t>t</a:t>
            </a:r>
            <a:r>
              <a:rPr sz="1800" spc="-15" dirty="0" smtClean="0">
                <a:solidFill>
                  <a:srgbClr val="103154"/>
                </a:solidFill>
                <a:latin typeface="Corbel"/>
                <a:cs typeface="Corbel"/>
              </a:rPr>
              <a:t>er</a:t>
            </a:r>
            <a:r>
              <a:rPr sz="1800" spc="-5" dirty="0" smtClean="0">
                <a:solidFill>
                  <a:srgbClr val="103154"/>
                </a:solidFill>
                <a:latin typeface="Corbel"/>
                <a:cs typeface="Corbel"/>
              </a:rPr>
              <a:t>i</a:t>
            </a:r>
            <a:r>
              <a:rPr sz="1800" spc="-15" dirty="0" smtClean="0">
                <a:solidFill>
                  <a:srgbClr val="103154"/>
                </a:solidFill>
                <a:latin typeface="Corbel"/>
                <a:cs typeface="Corbel"/>
              </a:rPr>
              <a:t>um</a:t>
            </a:r>
            <a:r>
              <a:rPr sz="1800" spc="-90" dirty="0" smtClean="0">
                <a:solidFill>
                  <a:srgbClr val="103154"/>
                </a:solidFill>
                <a:latin typeface="Corbel"/>
                <a:cs typeface="Corbel"/>
              </a:rPr>
              <a:t> </a:t>
            </a:r>
            <a:r>
              <a:rPr sz="1800" spc="0" dirty="0" smtClean="0">
                <a:solidFill>
                  <a:srgbClr val="103154"/>
                </a:solidFill>
                <a:latin typeface="Corbel"/>
                <a:cs typeface="Corbel"/>
              </a:rPr>
              <a:t>A</a:t>
            </a:r>
            <a:r>
              <a:rPr sz="1800" spc="-10" dirty="0" smtClean="0">
                <a:solidFill>
                  <a:srgbClr val="103154"/>
                </a:solidFill>
                <a:latin typeface="Corbel"/>
                <a:cs typeface="Corbel"/>
              </a:rPr>
              <a:t>S-</a:t>
            </a:r>
            <a:r>
              <a:rPr sz="1800" spc="-10" dirty="0" smtClean="0">
                <a:solidFill>
                  <a:srgbClr val="103154"/>
                </a:solidFill>
                <a:latin typeface="宋体"/>
                <a:cs typeface="宋体"/>
              </a:rPr>
              <a:t>从分离培养物中鉴别</a:t>
            </a:r>
            <a:r>
              <a:rPr sz="1800" spc="-5" dirty="0" smtClean="0">
                <a:solidFill>
                  <a:srgbClr val="103154"/>
                </a:solidFill>
                <a:latin typeface="Corbel"/>
                <a:cs typeface="Corbel"/>
              </a:rPr>
              <a:t>16</a:t>
            </a:r>
            <a:r>
              <a:rPr sz="1800" spc="0" dirty="0" smtClean="0">
                <a:solidFill>
                  <a:srgbClr val="103154"/>
                </a:solidFill>
                <a:latin typeface="宋体"/>
                <a:cs typeface="宋体"/>
              </a:rPr>
              <a:t>种临床不太常见， 但仍有致病性的分枝杆菌</a:t>
            </a:r>
            <a:endParaRPr sz="1800">
              <a:latin typeface="宋体"/>
              <a:cs typeface="宋体"/>
            </a:endParaRPr>
          </a:p>
        </p:txBody>
      </p:sp>
      <p:sp>
        <p:nvSpPr>
          <p:cNvPr id="7" name="object 7"/>
          <p:cNvSpPr/>
          <p:nvPr/>
        </p:nvSpPr>
        <p:spPr>
          <a:xfrm>
            <a:off x="917108" y="4411391"/>
            <a:ext cx="9503816" cy="2189154"/>
          </a:xfrm>
          <a:prstGeom prst="rect">
            <a:avLst/>
          </a:prstGeom>
          <a:blipFill>
            <a:blip r:embed="rId4" cstate="print"/>
            <a:stretch>
              <a:fillRect/>
            </a:stretch>
          </a:blipFill>
        </p:spPr>
        <p:txBody>
          <a:bodyPr wrap="square" lIns="0" tIns="0" rIns="0" bIns="0" rtlCol="0">
            <a:noAutofit/>
          </a:bodyPr>
          <a:lstStyle/>
          <a:p>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7688" y="223265"/>
            <a:ext cx="11720575" cy="6490714"/>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6088887" y="3416807"/>
            <a:ext cx="138176" cy="103632"/>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304800" y="228601"/>
            <a:ext cx="11582400" cy="6387350"/>
          </a:xfrm>
          <a:custGeom>
            <a:avLst/>
            <a:gdLst/>
            <a:ahLst/>
            <a:cxnLst/>
            <a:rect l="l" t="t" r="r" b="b"/>
            <a:pathLst>
              <a:path w="8686800" h="6387350">
                <a:moveTo>
                  <a:pt x="8686800" y="0"/>
                </a:moveTo>
                <a:lnTo>
                  <a:pt x="161531" y="0"/>
                </a:lnTo>
                <a:lnTo>
                  <a:pt x="0" y="161531"/>
                </a:lnTo>
                <a:lnTo>
                  <a:pt x="0" y="6387350"/>
                </a:lnTo>
                <a:lnTo>
                  <a:pt x="8525268" y="6387350"/>
                </a:lnTo>
                <a:lnTo>
                  <a:pt x="8686800" y="6225819"/>
                </a:lnTo>
                <a:lnTo>
                  <a:pt x="8686800" y="0"/>
                </a:lnTo>
                <a:close/>
              </a:path>
            </a:pathLst>
          </a:custGeom>
          <a:solidFill>
            <a:srgbClr val="FFFFFF"/>
          </a:solidFill>
        </p:spPr>
        <p:txBody>
          <a:bodyPr wrap="square" lIns="0" tIns="0" rIns="0" bIns="0" rtlCol="0">
            <a:noAutofit/>
          </a:bodyPr>
          <a:lstStyle/>
          <a:p>
            <a:endParaRPr/>
          </a:p>
        </p:txBody>
      </p:sp>
      <p:sp>
        <p:nvSpPr>
          <p:cNvPr id="5" name="object 5"/>
          <p:cNvSpPr txBox="1"/>
          <p:nvPr/>
        </p:nvSpPr>
        <p:spPr>
          <a:xfrm>
            <a:off x="1017270" y="292353"/>
            <a:ext cx="3932767" cy="396240"/>
          </a:xfrm>
          <a:prstGeom prst="rect">
            <a:avLst/>
          </a:prstGeom>
        </p:spPr>
        <p:txBody>
          <a:bodyPr vert="horz" wrap="square" lIns="0" tIns="0" rIns="0" bIns="0" rtlCol="0">
            <a:noAutofit/>
          </a:bodyPr>
          <a:lstStyle/>
          <a:p>
            <a:pPr marL="12700">
              <a:lnSpc>
                <a:spcPct val="100000"/>
              </a:lnSpc>
            </a:pPr>
            <a:r>
              <a:rPr sz="2400" b="1" dirty="0" smtClean="0">
                <a:solidFill>
                  <a:srgbClr val="C00000"/>
                </a:solidFill>
                <a:latin typeface="Corbel"/>
                <a:cs typeface="Corbel"/>
              </a:rPr>
              <a:t>2</a:t>
            </a:r>
            <a:r>
              <a:rPr sz="2400" spc="5" dirty="0" smtClean="0">
                <a:solidFill>
                  <a:srgbClr val="C00000"/>
                </a:solidFill>
                <a:latin typeface="宋体"/>
                <a:cs typeface="宋体"/>
              </a:rPr>
              <a:t>、</a:t>
            </a:r>
            <a:r>
              <a:rPr sz="2400" b="1" spc="-20" dirty="0" smtClean="0">
                <a:solidFill>
                  <a:srgbClr val="C00000"/>
                </a:solidFill>
                <a:latin typeface="Corbel"/>
                <a:cs typeface="Corbel"/>
              </a:rPr>
              <a:t>D</a:t>
            </a:r>
            <a:r>
              <a:rPr sz="2400" b="1" spc="-25" dirty="0" smtClean="0">
                <a:solidFill>
                  <a:srgbClr val="C00000"/>
                </a:solidFill>
                <a:latin typeface="Corbel"/>
                <a:cs typeface="Corbel"/>
              </a:rPr>
              <a:t>N</a:t>
            </a:r>
            <a:r>
              <a:rPr sz="2400" b="1" spc="0" dirty="0" smtClean="0">
                <a:solidFill>
                  <a:srgbClr val="C00000"/>
                </a:solidFill>
                <a:latin typeface="Corbel"/>
                <a:cs typeface="Corbel"/>
              </a:rPr>
              <a:t>A</a:t>
            </a:r>
            <a:r>
              <a:rPr sz="2400" spc="0" dirty="0" smtClean="0">
                <a:solidFill>
                  <a:srgbClr val="C00000"/>
                </a:solidFill>
                <a:latin typeface="宋体"/>
                <a:cs typeface="宋体"/>
              </a:rPr>
              <a:t>微阵列</a:t>
            </a:r>
            <a:r>
              <a:rPr sz="2400" spc="10" dirty="0" smtClean="0">
                <a:solidFill>
                  <a:srgbClr val="C00000"/>
                </a:solidFill>
                <a:latin typeface="宋体"/>
                <a:cs typeface="宋体"/>
              </a:rPr>
              <a:t>芯片</a:t>
            </a:r>
            <a:r>
              <a:rPr sz="2400" spc="0" dirty="0" smtClean="0">
                <a:solidFill>
                  <a:srgbClr val="C00000"/>
                </a:solidFill>
                <a:latin typeface="宋体"/>
                <a:cs typeface="宋体"/>
              </a:rPr>
              <a:t>法</a:t>
            </a:r>
            <a:endParaRPr sz="2400">
              <a:latin typeface="宋体"/>
              <a:cs typeface="宋体"/>
            </a:endParaRPr>
          </a:p>
        </p:txBody>
      </p:sp>
      <p:sp>
        <p:nvSpPr>
          <p:cNvPr id="6" name="object 6"/>
          <p:cNvSpPr txBox="1"/>
          <p:nvPr/>
        </p:nvSpPr>
        <p:spPr>
          <a:xfrm>
            <a:off x="1017067" y="1210565"/>
            <a:ext cx="9649460" cy="574675"/>
          </a:xfrm>
          <a:prstGeom prst="rect">
            <a:avLst/>
          </a:prstGeom>
        </p:spPr>
        <p:txBody>
          <a:bodyPr vert="horz" wrap="square" lIns="0" tIns="0" rIns="0" bIns="0" rtlCol="0">
            <a:noAutofit/>
          </a:bodyPr>
          <a:lstStyle/>
          <a:p>
            <a:pPr marL="12700">
              <a:lnSpc>
                <a:spcPct val="100000"/>
              </a:lnSpc>
              <a:tabLst>
                <a:tab pos="5394960" algn="l"/>
              </a:tabLst>
            </a:pPr>
            <a:r>
              <a:rPr sz="1800" spc="5" dirty="0" smtClean="0">
                <a:solidFill>
                  <a:srgbClr val="103154"/>
                </a:solidFill>
                <a:latin typeface="宋体"/>
                <a:cs typeface="宋体"/>
              </a:rPr>
              <a:t>晶芯</a:t>
            </a:r>
            <a:r>
              <a:rPr sz="1800" b="1" spc="0" dirty="0" smtClean="0">
                <a:solidFill>
                  <a:srgbClr val="103154"/>
                </a:solidFill>
                <a:latin typeface="Corbel"/>
                <a:cs typeface="Corbel"/>
              </a:rPr>
              <a:t>®</a:t>
            </a:r>
            <a:r>
              <a:rPr sz="1800" b="1" spc="5" dirty="0" smtClean="0">
                <a:solidFill>
                  <a:srgbClr val="103154"/>
                </a:solidFill>
                <a:latin typeface="Corbel"/>
                <a:cs typeface="Corbel"/>
              </a:rPr>
              <a:t> </a:t>
            </a:r>
            <a:r>
              <a:rPr sz="1800" spc="5" dirty="0" smtClean="0">
                <a:solidFill>
                  <a:srgbClr val="103154"/>
                </a:solidFill>
                <a:latin typeface="宋体"/>
                <a:cs typeface="宋体"/>
              </a:rPr>
              <a:t>分枝杆</a:t>
            </a:r>
            <a:r>
              <a:rPr sz="1800" spc="10" dirty="0" smtClean="0">
                <a:solidFill>
                  <a:srgbClr val="103154"/>
                </a:solidFill>
                <a:latin typeface="宋体"/>
                <a:cs typeface="宋体"/>
              </a:rPr>
              <a:t>菌</a:t>
            </a:r>
            <a:r>
              <a:rPr sz="1800" spc="15" dirty="0" smtClean="0">
                <a:solidFill>
                  <a:srgbClr val="103154"/>
                </a:solidFill>
                <a:latin typeface="宋体"/>
                <a:cs typeface="宋体"/>
              </a:rPr>
              <a:t>菌</a:t>
            </a:r>
            <a:r>
              <a:rPr sz="1800" spc="10" dirty="0" smtClean="0">
                <a:solidFill>
                  <a:srgbClr val="103154"/>
                </a:solidFill>
                <a:latin typeface="宋体"/>
                <a:cs typeface="宋体"/>
              </a:rPr>
              <a:t>种鉴定试剂</a:t>
            </a:r>
            <a:r>
              <a:rPr sz="1800" spc="0" dirty="0" smtClean="0">
                <a:solidFill>
                  <a:srgbClr val="103154"/>
                </a:solidFill>
                <a:latin typeface="宋体"/>
                <a:cs typeface="宋体"/>
              </a:rPr>
              <a:t>盒</a:t>
            </a:r>
            <a:r>
              <a:rPr sz="1800" b="1" spc="-10" dirty="0" smtClean="0">
                <a:solidFill>
                  <a:srgbClr val="103154"/>
                </a:solidFill>
                <a:latin typeface="Corbel"/>
                <a:cs typeface="Corbel"/>
              </a:rPr>
              <a:t>(DN</a:t>
            </a:r>
            <a:r>
              <a:rPr sz="1800" b="1" spc="0" dirty="0" smtClean="0">
                <a:solidFill>
                  <a:srgbClr val="103154"/>
                </a:solidFill>
                <a:latin typeface="Corbel"/>
                <a:cs typeface="Corbel"/>
              </a:rPr>
              <a:t>A</a:t>
            </a:r>
            <a:r>
              <a:rPr sz="1800" spc="10" dirty="0" smtClean="0">
                <a:solidFill>
                  <a:srgbClr val="103154"/>
                </a:solidFill>
                <a:latin typeface="宋体"/>
                <a:cs typeface="宋体"/>
              </a:rPr>
              <a:t>微阵列芯片</a:t>
            </a:r>
            <a:r>
              <a:rPr sz="1800" spc="0" dirty="0" smtClean="0">
                <a:solidFill>
                  <a:srgbClr val="103154"/>
                </a:solidFill>
                <a:latin typeface="宋体"/>
                <a:cs typeface="宋体"/>
              </a:rPr>
              <a:t>法</a:t>
            </a:r>
            <a:r>
              <a:rPr sz="1800" b="1" spc="0" dirty="0" smtClean="0">
                <a:solidFill>
                  <a:srgbClr val="103154"/>
                </a:solidFill>
                <a:latin typeface="Corbel"/>
                <a:cs typeface="Corbel"/>
              </a:rPr>
              <a:t>):	</a:t>
            </a:r>
            <a:r>
              <a:rPr sz="1800" spc="0" dirty="0" smtClean="0">
                <a:solidFill>
                  <a:srgbClr val="103154"/>
                </a:solidFill>
                <a:latin typeface="宋体"/>
                <a:cs typeface="宋体"/>
              </a:rPr>
              <a:t>可鉴别临床常见的</a:t>
            </a:r>
            <a:endParaRPr sz="1800">
              <a:latin typeface="宋体"/>
              <a:cs typeface="宋体"/>
            </a:endParaRPr>
          </a:p>
          <a:p>
            <a:pPr marL="12700">
              <a:lnSpc>
                <a:spcPct val="100000"/>
              </a:lnSpc>
            </a:pPr>
            <a:r>
              <a:rPr sz="1800" spc="-40" dirty="0" smtClean="0">
                <a:solidFill>
                  <a:srgbClr val="103154"/>
                </a:solidFill>
                <a:latin typeface="Corbel"/>
                <a:cs typeface="Corbel"/>
              </a:rPr>
              <a:t>1</a:t>
            </a:r>
            <a:r>
              <a:rPr sz="1800" spc="-15" dirty="0" smtClean="0">
                <a:solidFill>
                  <a:srgbClr val="103154"/>
                </a:solidFill>
                <a:latin typeface="Corbel"/>
                <a:cs typeface="Corbel"/>
              </a:rPr>
              <a:t>7</a:t>
            </a:r>
            <a:r>
              <a:rPr sz="1800" spc="0" dirty="0" smtClean="0">
                <a:solidFill>
                  <a:srgbClr val="103154"/>
                </a:solidFill>
                <a:latin typeface="宋体"/>
                <a:cs typeface="宋体"/>
              </a:rPr>
              <a:t>个种、群的分枝杆菌</a:t>
            </a:r>
            <a:endParaRPr sz="1800">
              <a:latin typeface="宋体"/>
              <a:cs typeface="宋体"/>
            </a:endParaRPr>
          </a:p>
        </p:txBody>
      </p:sp>
      <p:sp>
        <p:nvSpPr>
          <p:cNvPr id="7" name="object 7"/>
          <p:cNvSpPr/>
          <p:nvPr/>
        </p:nvSpPr>
        <p:spPr>
          <a:xfrm>
            <a:off x="7043413" y="4010241"/>
            <a:ext cx="2034104" cy="1871635"/>
          </a:xfrm>
          <a:prstGeom prst="rect">
            <a:avLst/>
          </a:prstGeom>
          <a:blipFill>
            <a:blip r:embed="rId4" cstate="print"/>
            <a:stretch>
              <a:fillRect/>
            </a:stretch>
          </a:blipFill>
        </p:spPr>
        <p:txBody>
          <a:bodyPr wrap="square" lIns="0" tIns="0" rIns="0" bIns="0" rtlCol="0">
            <a:noAutofit/>
          </a:bodyPr>
          <a:lstStyle/>
          <a:p>
            <a:endParaRPr/>
          </a:p>
        </p:txBody>
      </p:sp>
      <p:sp>
        <p:nvSpPr>
          <p:cNvPr id="8" name="object 8"/>
          <p:cNvSpPr/>
          <p:nvPr/>
        </p:nvSpPr>
        <p:spPr>
          <a:xfrm>
            <a:off x="9460037" y="4007346"/>
            <a:ext cx="2173704" cy="1871659"/>
          </a:xfrm>
          <a:prstGeom prst="rect">
            <a:avLst/>
          </a:prstGeom>
          <a:blipFill>
            <a:blip r:embed="rId5" cstate="print"/>
            <a:stretch>
              <a:fillRect/>
            </a:stretch>
          </a:blipFill>
        </p:spPr>
        <p:txBody>
          <a:bodyPr wrap="square" lIns="0" tIns="0" rIns="0" bIns="0" rtlCol="0">
            <a:noAutofit/>
          </a:bodyPr>
          <a:lstStyle/>
          <a:p>
            <a:endParaRPr/>
          </a:p>
        </p:txBody>
      </p:sp>
      <p:graphicFrame>
        <p:nvGraphicFramePr>
          <p:cNvPr id="9" name="object 9"/>
          <p:cNvGraphicFramePr>
            <a:graphicFrameLocks noGrp="1"/>
          </p:cNvGraphicFramePr>
          <p:nvPr/>
        </p:nvGraphicFramePr>
        <p:xfrm>
          <a:off x="903815" y="2414587"/>
          <a:ext cx="4993216" cy="2789238"/>
        </p:xfrm>
        <a:graphic>
          <a:graphicData uri="http://schemas.openxmlformats.org/drawingml/2006/table">
            <a:tbl>
              <a:tblPr firstRow="1" bandRow="1">
                <a:tableStyleId>{2D5ABB26-0587-4C30-8999-92F81FD0307C}</a:tableStyleId>
              </a:tblPr>
              <a:tblGrid>
                <a:gridCol w="1663701"/>
                <a:gridCol w="1663700"/>
                <a:gridCol w="1665815"/>
              </a:tblGrid>
              <a:tr h="503238">
                <a:tc>
                  <a:txBody>
                    <a:bodyPr/>
                    <a:lstStyle/>
                    <a:p>
                      <a:pPr marL="85090">
                        <a:lnSpc>
                          <a:spcPct val="100000"/>
                        </a:lnSpc>
                      </a:pPr>
                      <a:r>
                        <a:rPr sz="2400" b="1" spc="-5" dirty="0" smtClean="0">
                          <a:solidFill>
                            <a:srgbClr val="FFFFFF"/>
                          </a:solidFill>
                          <a:latin typeface="Arial"/>
                          <a:cs typeface="Arial"/>
                        </a:rPr>
                        <a:t>MTC</a:t>
                      </a:r>
                      <a:endParaRPr sz="24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33CC33"/>
                    </a:solidFill>
                  </a:tcPr>
                </a:tc>
                <a:tc>
                  <a:txBody>
                    <a:bodyPr/>
                    <a:lstStyle/>
                    <a:p>
                      <a:pPr marL="85090">
                        <a:lnSpc>
                          <a:spcPct val="100000"/>
                        </a:lnSpc>
                      </a:pPr>
                      <a:r>
                        <a:rPr sz="2400" dirty="0" smtClean="0">
                          <a:solidFill>
                            <a:srgbClr val="FFFFFF"/>
                          </a:solidFill>
                          <a:latin typeface="宋体"/>
                          <a:cs typeface="宋体"/>
                        </a:rPr>
                        <a:t>鸟</a:t>
                      </a:r>
                      <a:endParaRPr sz="2400">
                        <a:latin typeface="宋体"/>
                        <a:cs typeface="宋体"/>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33CC33"/>
                    </a:solidFill>
                  </a:tcPr>
                </a:tc>
                <a:tc>
                  <a:txBody>
                    <a:bodyPr/>
                    <a:lstStyle/>
                    <a:p>
                      <a:pPr marL="85090">
                        <a:lnSpc>
                          <a:spcPct val="100000"/>
                        </a:lnSpc>
                      </a:pPr>
                      <a:r>
                        <a:rPr sz="2400" dirty="0" smtClean="0">
                          <a:solidFill>
                            <a:srgbClr val="FFFFFF"/>
                          </a:solidFill>
                          <a:latin typeface="宋体"/>
                          <a:cs typeface="宋体"/>
                        </a:rPr>
                        <a:t>胞内</a:t>
                      </a:r>
                      <a:endParaRPr sz="2400">
                        <a:latin typeface="宋体"/>
                        <a:cs typeface="宋体"/>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33CC33"/>
                    </a:solidFill>
                  </a:tcPr>
                </a:tc>
              </a:tr>
              <a:tr h="457200">
                <a:tc>
                  <a:txBody>
                    <a:bodyPr/>
                    <a:lstStyle/>
                    <a:p>
                      <a:pPr marL="85090">
                        <a:lnSpc>
                          <a:spcPct val="100000"/>
                        </a:lnSpc>
                      </a:pPr>
                      <a:r>
                        <a:rPr sz="2400" dirty="0" smtClean="0">
                          <a:latin typeface="宋体"/>
                          <a:cs typeface="宋体"/>
                        </a:rPr>
                        <a:t>堪萨斯</a:t>
                      </a:r>
                      <a:endParaRPr sz="2400">
                        <a:latin typeface="宋体"/>
                        <a:cs typeface="宋体"/>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66FFFF"/>
                    </a:solidFill>
                  </a:tcPr>
                </a:tc>
                <a:tc>
                  <a:txBody>
                    <a:bodyPr/>
                    <a:lstStyle/>
                    <a:p>
                      <a:pPr marL="85090">
                        <a:lnSpc>
                          <a:spcPct val="100000"/>
                        </a:lnSpc>
                      </a:pPr>
                      <a:r>
                        <a:rPr sz="2400" dirty="0" smtClean="0">
                          <a:latin typeface="宋体"/>
                          <a:cs typeface="宋体"/>
                        </a:rPr>
                        <a:t>瘰疬</a:t>
                      </a:r>
                      <a:endParaRPr sz="2400">
                        <a:latin typeface="宋体"/>
                        <a:cs typeface="宋体"/>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66FFFF"/>
                    </a:solidFill>
                  </a:tcPr>
                </a:tc>
                <a:tc>
                  <a:txBody>
                    <a:bodyPr/>
                    <a:lstStyle/>
                    <a:p>
                      <a:pPr marL="85090">
                        <a:lnSpc>
                          <a:spcPct val="100000"/>
                        </a:lnSpc>
                      </a:pPr>
                      <a:r>
                        <a:rPr sz="2400" dirty="0" smtClean="0">
                          <a:latin typeface="宋体"/>
                          <a:cs typeface="宋体"/>
                        </a:rPr>
                        <a:t>龟</a:t>
                      </a:r>
                      <a:r>
                        <a:rPr sz="2400" dirty="0" smtClean="0">
                          <a:latin typeface="Arial"/>
                          <a:cs typeface="Arial"/>
                        </a:rPr>
                        <a:t>/</a:t>
                      </a:r>
                      <a:r>
                        <a:rPr sz="2400" dirty="0" smtClean="0">
                          <a:latin typeface="宋体"/>
                          <a:cs typeface="宋体"/>
                        </a:rPr>
                        <a:t>脓肿</a:t>
                      </a:r>
                      <a:endParaRPr sz="2400">
                        <a:latin typeface="宋体"/>
                        <a:cs typeface="宋体"/>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66FFFF"/>
                    </a:solidFill>
                  </a:tcPr>
                </a:tc>
              </a:tr>
              <a:tr h="457200">
                <a:tc>
                  <a:txBody>
                    <a:bodyPr/>
                    <a:lstStyle/>
                    <a:p>
                      <a:pPr marL="85090">
                        <a:lnSpc>
                          <a:spcPct val="100000"/>
                        </a:lnSpc>
                      </a:pPr>
                      <a:r>
                        <a:rPr sz="2400" dirty="0" smtClean="0">
                          <a:latin typeface="宋体"/>
                          <a:cs typeface="宋体"/>
                        </a:rPr>
                        <a:t>偶然</a:t>
                      </a:r>
                      <a:endParaRPr sz="2400">
                        <a:latin typeface="宋体"/>
                        <a:cs typeface="宋体"/>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33CC33"/>
                    </a:solidFill>
                  </a:tcPr>
                </a:tc>
                <a:tc>
                  <a:txBody>
                    <a:bodyPr/>
                    <a:lstStyle/>
                    <a:p>
                      <a:pPr marL="85090">
                        <a:lnSpc>
                          <a:spcPct val="100000"/>
                        </a:lnSpc>
                      </a:pPr>
                      <a:r>
                        <a:rPr sz="2400" dirty="0" smtClean="0">
                          <a:latin typeface="宋体"/>
                          <a:cs typeface="宋体"/>
                        </a:rPr>
                        <a:t>戈登</a:t>
                      </a:r>
                      <a:endParaRPr sz="2400">
                        <a:latin typeface="宋体"/>
                        <a:cs typeface="宋体"/>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33CC33"/>
                    </a:solidFill>
                  </a:tcPr>
                </a:tc>
                <a:tc>
                  <a:txBody>
                    <a:bodyPr/>
                    <a:lstStyle/>
                    <a:p>
                      <a:pPr marL="85090">
                        <a:lnSpc>
                          <a:spcPct val="100000"/>
                        </a:lnSpc>
                      </a:pPr>
                      <a:r>
                        <a:rPr sz="2400" dirty="0" smtClean="0">
                          <a:latin typeface="宋体"/>
                          <a:cs typeface="宋体"/>
                        </a:rPr>
                        <a:t>苏尔加</a:t>
                      </a:r>
                      <a:endParaRPr sz="2400">
                        <a:latin typeface="宋体"/>
                        <a:cs typeface="宋体"/>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33CC33"/>
                    </a:solidFill>
                  </a:tcPr>
                </a:tc>
              </a:tr>
              <a:tr h="457200">
                <a:tc>
                  <a:txBody>
                    <a:bodyPr/>
                    <a:lstStyle/>
                    <a:p>
                      <a:pPr marL="85090">
                        <a:lnSpc>
                          <a:spcPct val="100000"/>
                        </a:lnSpc>
                      </a:pPr>
                      <a:r>
                        <a:rPr sz="2400" dirty="0" smtClean="0">
                          <a:latin typeface="宋体"/>
                          <a:cs typeface="宋体"/>
                        </a:rPr>
                        <a:t>耻垢</a:t>
                      </a:r>
                      <a:endParaRPr sz="2400">
                        <a:latin typeface="宋体"/>
                        <a:cs typeface="宋体"/>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66FFFF"/>
                    </a:solidFill>
                  </a:tcPr>
                </a:tc>
                <a:tc>
                  <a:txBody>
                    <a:bodyPr/>
                    <a:lstStyle/>
                    <a:p>
                      <a:pPr marL="85090">
                        <a:lnSpc>
                          <a:spcPct val="100000"/>
                        </a:lnSpc>
                      </a:pPr>
                      <a:r>
                        <a:rPr sz="2400" dirty="0" smtClean="0">
                          <a:latin typeface="宋体"/>
                          <a:cs typeface="宋体"/>
                        </a:rPr>
                        <a:t>金色</a:t>
                      </a:r>
                      <a:endParaRPr sz="2400">
                        <a:latin typeface="宋体"/>
                        <a:cs typeface="宋体"/>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66FFFF"/>
                    </a:solidFill>
                  </a:tcPr>
                </a:tc>
                <a:tc>
                  <a:txBody>
                    <a:bodyPr/>
                    <a:lstStyle/>
                    <a:p>
                      <a:pPr marL="85090">
                        <a:lnSpc>
                          <a:spcPct val="100000"/>
                        </a:lnSpc>
                      </a:pPr>
                      <a:r>
                        <a:rPr sz="2400" dirty="0" smtClean="0">
                          <a:latin typeface="宋体"/>
                          <a:cs typeface="宋体"/>
                        </a:rPr>
                        <a:t>土</a:t>
                      </a:r>
                      <a:endParaRPr sz="2400">
                        <a:latin typeface="宋体"/>
                        <a:cs typeface="宋体"/>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66FFFF"/>
                    </a:solidFill>
                  </a:tcPr>
                </a:tc>
              </a:tr>
              <a:tr h="457200">
                <a:tc>
                  <a:txBody>
                    <a:bodyPr/>
                    <a:lstStyle/>
                    <a:p>
                      <a:pPr marL="85090">
                        <a:lnSpc>
                          <a:spcPct val="100000"/>
                        </a:lnSpc>
                      </a:pPr>
                      <a:r>
                        <a:rPr sz="2400" dirty="0" smtClean="0">
                          <a:latin typeface="宋体"/>
                          <a:cs typeface="宋体"/>
                        </a:rPr>
                        <a:t>蟾蜍</a:t>
                      </a:r>
                      <a:endParaRPr sz="2400">
                        <a:latin typeface="宋体"/>
                        <a:cs typeface="宋体"/>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33CC33"/>
                    </a:solidFill>
                  </a:tcPr>
                </a:tc>
                <a:tc>
                  <a:txBody>
                    <a:bodyPr/>
                    <a:lstStyle/>
                    <a:p>
                      <a:pPr marL="85090">
                        <a:lnSpc>
                          <a:spcPct val="100000"/>
                        </a:lnSpc>
                      </a:pPr>
                      <a:r>
                        <a:rPr sz="2400" dirty="0" smtClean="0">
                          <a:latin typeface="宋体"/>
                          <a:cs typeface="宋体"/>
                        </a:rPr>
                        <a:t>海</a:t>
                      </a:r>
                      <a:r>
                        <a:rPr sz="2400" dirty="0" smtClean="0">
                          <a:latin typeface="Arial"/>
                          <a:cs typeface="Arial"/>
                        </a:rPr>
                        <a:t>/</a:t>
                      </a:r>
                      <a:r>
                        <a:rPr sz="2400" dirty="0" smtClean="0">
                          <a:latin typeface="宋体"/>
                          <a:cs typeface="宋体"/>
                        </a:rPr>
                        <a:t>溃疡</a:t>
                      </a:r>
                      <a:endParaRPr sz="2400">
                        <a:latin typeface="宋体"/>
                        <a:cs typeface="宋体"/>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33CC33"/>
                    </a:solidFill>
                  </a:tcPr>
                </a:tc>
                <a:tc>
                  <a:txBody>
                    <a:bodyPr/>
                    <a:lstStyle/>
                    <a:p>
                      <a:pPr marL="85090">
                        <a:lnSpc>
                          <a:spcPct val="100000"/>
                        </a:lnSpc>
                      </a:pPr>
                      <a:r>
                        <a:rPr sz="2400" dirty="0" smtClean="0">
                          <a:latin typeface="宋体"/>
                          <a:cs typeface="宋体"/>
                        </a:rPr>
                        <a:t>草</a:t>
                      </a:r>
                      <a:endParaRPr sz="2400">
                        <a:latin typeface="宋体"/>
                        <a:cs typeface="宋体"/>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33CC33"/>
                    </a:solidFill>
                  </a:tcPr>
                </a:tc>
              </a:tr>
              <a:tr h="457200">
                <a:tc>
                  <a:txBody>
                    <a:bodyPr/>
                    <a:lstStyle/>
                    <a:p>
                      <a:pPr marL="85090">
                        <a:lnSpc>
                          <a:spcPct val="100000"/>
                        </a:lnSpc>
                      </a:pPr>
                      <a:r>
                        <a:rPr sz="2400" dirty="0" smtClean="0">
                          <a:latin typeface="宋体"/>
                          <a:cs typeface="宋体"/>
                        </a:rPr>
                        <a:t>不产色</a:t>
                      </a:r>
                      <a:endParaRPr sz="2400">
                        <a:latin typeface="宋体"/>
                        <a:cs typeface="宋体"/>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66FFFF"/>
                    </a:solidFill>
                  </a:tcPr>
                </a:tc>
                <a:tc>
                  <a:txBody>
                    <a:bodyPr/>
                    <a:lstStyle/>
                    <a:p>
                      <a:pPr marL="85090">
                        <a:lnSpc>
                          <a:spcPct val="100000"/>
                        </a:lnSpc>
                      </a:pPr>
                      <a:r>
                        <a:rPr sz="2400" dirty="0" smtClean="0">
                          <a:latin typeface="宋体"/>
                          <a:cs typeface="宋体"/>
                        </a:rPr>
                        <a:t>浅黄</a:t>
                      </a:r>
                      <a:endParaRPr sz="2400">
                        <a:latin typeface="宋体"/>
                        <a:cs typeface="宋体"/>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66FFFF"/>
                    </a:solidFill>
                  </a:tcPr>
                </a:tc>
                <a:tc>
                  <a:txBody>
                    <a:bodyPr/>
                    <a:lstStyle/>
                    <a:p>
                      <a:endParaRPr sz="2400">
                        <a:latin typeface="宋体"/>
                        <a:cs typeface="宋体"/>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66FFFF"/>
                    </a:solidFill>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7688" y="223265"/>
            <a:ext cx="11720575" cy="6490714"/>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6088887" y="3416807"/>
            <a:ext cx="138176" cy="103632"/>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304800" y="228601"/>
            <a:ext cx="11582400" cy="6387350"/>
          </a:xfrm>
          <a:custGeom>
            <a:avLst/>
            <a:gdLst/>
            <a:ahLst/>
            <a:cxnLst/>
            <a:rect l="l" t="t" r="r" b="b"/>
            <a:pathLst>
              <a:path w="8686800" h="6387350">
                <a:moveTo>
                  <a:pt x="8686800" y="0"/>
                </a:moveTo>
                <a:lnTo>
                  <a:pt x="161531" y="0"/>
                </a:lnTo>
                <a:lnTo>
                  <a:pt x="0" y="161531"/>
                </a:lnTo>
                <a:lnTo>
                  <a:pt x="0" y="6387350"/>
                </a:lnTo>
                <a:lnTo>
                  <a:pt x="8525268" y="6387350"/>
                </a:lnTo>
                <a:lnTo>
                  <a:pt x="8686800" y="6225819"/>
                </a:lnTo>
                <a:lnTo>
                  <a:pt x="8686800" y="0"/>
                </a:lnTo>
                <a:close/>
              </a:path>
            </a:pathLst>
          </a:custGeom>
          <a:solidFill>
            <a:srgbClr val="FFFFFF"/>
          </a:solidFill>
        </p:spPr>
        <p:txBody>
          <a:bodyPr wrap="square" lIns="0" tIns="0" rIns="0" bIns="0" rtlCol="0">
            <a:noAutofit/>
          </a:bodyPr>
          <a:lstStyle/>
          <a:p>
            <a:endParaRPr/>
          </a:p>
        </p:txBody>
      </p:sp>
      <p:sp>
        <p:nvSpPr>
          <p:cNvPr id="5" name="object 5"/>
          <p:cNvSpPr txBox="1"/>
          <p:nvPr/>
        </p:nvSpPr>
        <p:spPr>
          <a:xfrm>
            <a:off x="900675" y="1340704"/>
            <a:ext cx="10086340" cy="2284095"/>
          </a:xfrm>
          <a:prstGeom prst="rect">
            <a:avLst/>
          </a:prstGeom>
        </p:spPr>
        <p:txBody>
          <a:bodyPr vert="horz" wrap="square" lIns="0" tIns="0" rIns="0" bIns="0" rtlCol="0">
            <a:noAutofit/>
          </a:bodyPr>
          <a:lstStyle/>
          <a:p>
            <a:pPr marL="354965" marR="12700" indent="-342900">
              <a:lnSpc>
                <a:spcPct val="150000"/>
              </a:lnSpc>
              <a:tabLst>
                <a:tab pos="354965" algn="l"/>
              </a:tabLst>
            </a:pPr>
            <a:r>
              <a:rPr sz="2000" spc="-20" dirty="0" smtClean="0">
                <a:solidFill>
                  <a:srgbClr val="103154"/>
                </a:solidFill>
                <a:latin typeface="Wingdings"/>
                <a:cs typeface="Wingdings"/>
              </a:rPr>
              <a:t></a:t>
            </a:r>
            <a:r>
              <a:rPr sz="2000" spc="-20" dirty="0" smtClean="0">
                <a:solidFill>
                  <a:srgbClr val="103154"/>
                </a:solidFill>
                <a:latin typeface="Times New Roman"/>
                <a:cs typeface="Times New Roman"/>
              </a:rPr>
              <a:t>	</a:t>
            </a:r>
            <a:r>
              <a:rPr sz="2000" spc="-20" dirty="0" smtClean="0">
                <a:solidFill>
                  <a:srgbClr val="103154"/>
                </a:solidFill>
                <a:latin typeface="宋体"/>
                <a:cs typeface="宋体"/>
              </a:rPr>
              <a:t>仅能鉴别临床最常见</a:t>
            </a:r>
            <a:r>
              <a:rPr sz="2000" spc="-15" dirty="0" smtClean="0">
                <a:solidFill>
                  <a:srgbClr val="103154"/>
                </a:solidFill>
                <a:latin typeface="Corbel"/>
                <a:cs typeface="Corbel"/>
              </a:rPr>
              <a:t>NTM</a:t>
            </a:r>
            <a:r>
              <a:rPr sz="2000" spc="-20" dirty="0" smtClean="0">
                <a:solidFill>
                  <a:srgbClr val="103154"/>
                </a:solidFill>
                <a:latin typeface="宋体"/>
                <a:cs typeface="宋体"/>
              </a:rPr>
              <a:t>中的几种，因此对于分离</a:t>
            </a:r>
            <a:r>
              <a:rPr sz="2000" spc="-15" dirty="0" smtClean="0">
                <a:solidFill>
                  <a:srgbClr val="103154"/>
                </a:solidFill>
                <a:latin typeface="Corbel"/>
                <a:cs typeface="Corbel"/>
              </a:rPr>
              <a:t>NTM</a:t>
            </a:r>
            <a:r>
              <a:rPr sz="2000" spc="20" dirty="0" smtClean="0">
                <a:solidFill>
                  <a:srgbClr val="103154"/>
                </a:solidFill>
                <a:latin typeface="Corbel"/>
                <a:cs typeface="Corbel"/>
              </a:rPr>
              <a:t> </a:t>
            </a:r>
            <a:r>
              <a:rPr sz="2000" spc="-20" dirty="0" smtClean="0">
                <a:solidFill>
                  <a:srgbClr val="103154"/>
                </a:solidFill>
                <a:latin typeface="宋体"/>
                <a:cs typeface="宋体"/>
              </a:rPr>
              <a:t>菌种较多 的地区，对无法鉴别的菌种仍需进</a:t>
            </a:r>
            <a:r>
              <a:rPr sz="2000" spc="-15" dirty="0" smtClean="0">
                <a:solidFill>
                  <a:srgbClr val="103154"/>
                </a:solidFill>
                <a:latin typeface="宋体"/>
                <a:cs typeface="宋体"/>
              </a:rPr>
              <a:t>一</a:t>
            </a:r>
            <a:r>
              <a:rPr sz="2000" spc="-20" dirty="0" smtClean="0">
                <a:solidFill>
                  <a:srgbClr val="103154"/>
                </a:solidFill>
                <a:latin typeface="宋体"/>
                <a:cs typeface="宋体"/>
              </a:rPr>
              <a:t>步采</a:t>
            </a:r>
            <a:r>
              <a:rPr sz="2000" spc="-15" dirty="0" smtClean="0">
                <a:solidFill>
                  <a:srgbClr val="103154"/>
                </a:solidFill>
                <a:latin typeface="宋体"/>
                <a:cs typeface="宋体"/>
              </a:rPr>
              <a:t>用</a:t>
            </a:r>
            <a:r>
              <a:rPr sz="2000" spc="-20" dirty="0" smtClean="0">
                <a:solidFill>
                  <a:srgbClr val="103154"/>
                </a:solidFill>
                <a:latin typeface="宋体"/>
                <a:cs typeface="宋体"/>
              </a:rPr>
              <a:t>其它</a:t>
            </a:r>
            <a:r>
              <a:rPr sz="2000" spc="-15" dirty="0" smtClean="0">
                <a:solidFill>
                  <a:srgbClr val="103154"/>
                </a:solidFill>
                <a:latin typeface="宋体"/>
                <a:cs typeface="宋体"/>
              </a:rPr>
              <a:t>方</a:t>
            </a:r>
            <a:r>
              <a:rPr sz="2000" spc="-20" dirty="0" smtClean="0">
                <a:solidFill>
                  <a:srgbClr val="103154"/>
                </a:solidFill>
                <a:latin typeface="宋体"/>
                <a:cs typeface="宋体"/>
              </a:rPr>
              <a:t>法鉴</a:t>
            </a:r>
            <a:r>
              <a:rPr sz="2000" spc="-15" dirty="0" smtClean="0">
                <a:solidFill>
                  <a:srgbClr val="103154"/>
                </a:solidFill>
                <a:latin typeface="宋体"/>
                <a:cs typeface="宋体"/>
              </a:rPr>
              <a:t>别</a:t>
            </a:r>
            <a:r>
              <a:rPr sz="2000" spc="-20" dirty="0" smtClean="0">
                <a:solidFill>
                  <a:srgbClr val="103154"/>
                </a:solidFill>
                <a:latin typeface="宋体"/>
                <a:cs typeface="宋体"/>
              </a:rPr>
              <a:t>。</a:t>
            </a:r>
            <a:endParaRPr sz="2000" dirty="0">
              <a:latin typeface="宋体"/>
              <a:cs typeface="宋体"/>
            </a:endParaRPr>
          </a:p>
          <a:p>
            <a:pPr marL="354965" marR="100965" indent="-342900" algn="just">
              <a:lnSpc>
                <a:spcPct val="150000"/>
              </a:lnSpc>
              <a:tabLst>
                <a:tab pos="354965" algn="l"/>
              </a:tabLst>
            </a:pPr>
            <a:r>
              <a:rPr sz="2000" spc="-20" dirty="0" smtClean="0">
                <a:solidFill>
                  <a:srgbClr val="103154"/>
                </a:solidFill>
                <a:latin typeface="Wingdings"/>
                <a:cs typeface="Wingdings"/>
              </a:rPr>
              <a:t></a:t>
            </a:r>
            <a:r>
              <a:rPr sz="2000" spc="-20" dirty="0" smtClean="0">
                <a:solidFill>
                  <a:srgbClr val="103154"/>
                </a:solidFill>
                <a:latin typeface="Times New Roman"/>
                <a:cs typeface="Times New Roman"/>
              </a:rPr>
              <a:t>	</a:t>
            </a:r>
            <a:r>
              <a:rPr sz="2000" spc="-20" dirty="0" smtClean="0">
                <a:solidFill>
                  <a:srgbClr val="103154"/>
                </a:solidFill>
                <a:latin typeface="宋体"/>
                <a:cs typeface="宋体"/>
              </a:rPr>
              <a:t>多用于分离株的鉴定，由于获得培</a:t>
            </a:r>
            <a:r>
              <a:rPr sz="2000" spc="-15" dirty="0" smtClean="0">
                <a:solidFill>
                  <a:srgbClr val="103154"/>
                </a:solidFill>
                <a:latin typeface="宋体"/>
                <a:cs typeface="宋体"/>
              </a:rPr>
              <a:t>养</a:t>
            </a:r>
            <a:r>
              <a:rPr sz="2000" spc="-20" dirty="0" smtClean="0">
                <a:solidFill>
                  <a:srgbClr val="103154"/>
                </a:solidFill>
                <a:latin typeface="宋体"/>
                <a:cs typeface="宋体"/>
              </a:rPr>
              <a:t>物时</a:t>
            </a:r>
            <a:r>
              <a:rPr sz="2000" spc="-15" dirty="0" smtClean="0">
                <a:solidFill>
                  <a:srgbClr val="103154"/>
                </a:solidFill>
                <a:latin typeface="宋体"/>
                <a:cs typeface="宋体"/>
              </a:rPr>
              <a:t>间</a:t>
            </a:r>
            <a:r>
              <a:rPr sz="2000" spc="-20" dirty="0" smtClean="0">
                <a:solidFill>
                  <a:srgbClr val="103154"/>
                </a:solidFill>
                <a:latin typeface="宋体"/>
                <a:cs typeface="宋体"/>
              </a:rPr>
              <a:t>较长</a:t>
            </a:r>
            <a:r>
              <a:rPr sz="2000" spc="-15" dirty="0" smtClean="0">
                <a:solidFill>
                  <a:srgbClr val="103154"/>
                </a:solidFill>
                <a:latin typeface="宋体"/>
                <a:cs typeface="宋体"/>
              </a:rPr>
              <a:t>，</a:t>
            </a:r>
            <a:r>
              <a:rPr sz="2000" spc="-20" dirty="0" smtClean="0">
                <a:solidFill>
                  <a:srgbClr val="103154"/>
                </a:solidFill>
                <a:latin typeface="宋体"/>
                <a:cs typeface="宋体"/>
              </a:rPr>
              <a:t>无法</a:t>
            </a:r>
            <a:r>
              <a:rPr sz="2000" spc="-15" dirty="0" smtClean="0">
                <a:solidFill>
                  <a:srgbClr val="103154"/>
                </a:solidFill>
                <a:latin typeface="宋体"/>
                <a:cs typeface="宋体"/>
              </a:rPr>
              <a:t>及</a:t>
            </a:r>
            <a:r>
              <a:rPr sz="2000" spc="-20" dirty="0" smtClean="0">
                <a:solidFill>
                  <a:srgbClr val="103154"/>
                </a:solidFill>
                <a:latin typeface="宋体"/>
                <a:cs typeface="宋体"/>
              </a:rPr>
              <a:t>时为临 床提供信息；虽然也可用于涂片阳</a:t>
            </a:r>
            <a:r>
              <a:rPr sz="2000" spc="-15" dirty="0" smtClean="0">
                <a:solidFill>
                  <a:srgbClr val="103154"/>
                </a:solidFill>
                <a:latin typeface="宋体"/>
                <a:cs typeface="宋体"/>
              </a:rPr>
              <a:t>性</a:t>
            </a:r>
            <a:r>
              <a:rPr sz="2000" spc="-20" dirty="0" smtClean="0">
                <a:solidFill>
                  <a:srgbClr val="103154"/>
                </a:solidFill>
                <a:latin typeface="宋体"/>
                <a:cs typeface="宋体"/>
              </a:rPr>
              <a:t>临床</a:t>
            </a:r>
            <a:r>
              <a:rPr sz="2000" spc="-15" dirty="0" smtClean="0">
                <a:solidFill>
                  <a:srgbClr val="103154"/>
                </a:solidFill>
                <a:latin typeface="宋体"/>
                <a:cs typeface="宋体"/>
              </a:rPr>
              <a:t>标</a:t>
            </a:r>
            <a:r>
              <a:rPr sz="2000" spc="-20" dirty="0" smtClean="0">
                <a:solidFill>
                  <a:srgbClr val="103154"/>
                </a:solidFill>
                <a:latin typeface="宋体"/>
                <a:cs typeface="宋体"/>
              </a:rPr>
              <a:t>本的</a:t>
            </a:r>
            <a:r>
              <a:rPr sz="2000" spc="-15" dirty="0" smtClean="0">
                <a:solidFill>
                  <a:srgbClr val="103154"/>
                </a:solidFill>
                <a:latin typeface="宋体"/>
                <a:cs typeface="宋体"/>
              </a:rPr>
              <a:t>检</a:t>
            </a:r>
            <a:r>
              <a:rPr sz="2000" spc="-20" dirty="0" smtClean="0">
                <a:solidFill>
                  <a:srgbClr val="103154"/>
                </a:solidFill>
                <a:latin typeface="宋体"/>
                <a:cs typeface="宋体"/>
              </a:rPr>
              <a:t>测，</a:t>
            </a:r>
            <a:r>
              <a:rPr sz="2000" spc="-15" dirty="0" smtClean="0">
                <a:solidFill>
                  <a:srgbClr val="103154"/>
                </a:solidFill>
                <a:latin typeface="宋体"/>
                <a:cs typeface="宋体"/>
              </a:rPr>
              <a:t>但</a:t>
            </a:r>
            <a:r>
              <a:rPr sz="2000" spc="-20" dirty="0" smtClean="0">
                <a:solidFill>
                  <a:srgbClr val="103154"/>
                </a:solidFill>
                <a:latin typeface="宋体"/>
                <a:cs typeface="宋体"/>
              </a:rPr>
              <a:t>当菌量 较少时，存在检测失败的风险。</a:t>
            </a:r>
            <a:endParaRPr sz="2000" dirty="0">
              <a:latin typeface="宋体"/>
              <a:cs typeface="宋体"/>
            </a:endParaRPr>
          </a:p>
        </p:txBody>
      </p:sp>
      <p:sp>
        <p:nvSpPr>
          <p:cNvPr id="6" name="object 6"/>
          <p:cNvSpPr txBox="1"/>
          <p:nvPr/>
        </p:nvSpPr>
        <p:spPr>
          <a:xfrm>
            <a:off x="489997" y="287649"/>
            <a:ext cx="10038079" cy="418465"/>
          </a:xfrm>
          <a:prstGeom prst="rect">
            <a:avLst/>
          </a:prstGeom>
        </p:spPr>
        <p:txBody>
          <a:bodyPr vert="horz" wrap="square" lIns="0" tIns="0" rIns="0" bIns="0" rtlCol="0">
            <a:noAutofit/>
          </a:bodyPr>
          <a:lstStyle/>
          <a:p>
            <a:pPr marL="12700">
              <a:lnSpc>
                <a:spcPts val="3295"/>
              </a:lnSpc>
            </a:pPr>
            <a:r>
              <a:rPr sz="2800" spc="10" dirty="0" smtClean="0">
                <a:solidFill>
                  <a:srgbClr val="103154"/>
                </a:solidFill>
                <a:latin typeface="Adobe 黑体 Std R"/>
                <a:cs typeface="Adobe 黑体 Std R"/>
              </a:rPr>
              <a:t>应用商业化的分子菌种鉴定试剂盒的注意事项：</a:t>
            </a:r>
            <a:endParaRPr sz="2800">
              <a:latin typeface="Adobe 黑体 Std R"/>
              <a:cs typeface="Adobe 黑体 Std R"/>
            </a:endParaRPr>
          </a:p>
        </p:txBody>
      </p:sp>
      <p:sp>
        <p:nvSpPr>
          <p:cNvPr id="7" name="object 7"/>
          <p:cNvSpPr/>
          <p:nvPr/>
        </p:nvSpPr>
        <p:spPr>
          <a:xfrm>
            <a:off x="1009165" y="4860163"/>
            <a:ext cx="5033104" cy="1159336"/>
          </a:xfrm>
          <a:prstGeom prst="rect">
            <a:avLst/>
          </a:prstGeom>
          <a:blipFill>
            <a:blip r:embed="rId4" cstate="print"/>
            <a:stretch>
              <a:fillRect/>
            </a:stretch>
          </a:blipFill>
        </p:spPr>
        <p:txBody>
          <a:bodyPr wrap="square" lIns="0" tIns="0" rIns="0" bIns="0" rtlCol="0">
            <a:noAutofit/>
          </a:bodyPr>
          <a:lstStyle/>
          <a:p>
            <a:endParaRPr/>
          </a:p>
        </p:txBody>
      </p:sp>
      <p:sp>
        <p:nvSpPr>
          <p:cNvPr id="8" name="object 8"/>
          <p:cNvSpPr/>
          <p:nvPr/>
        </p:nvSpPr>
        <p:spPr>
          <a:xfrm>
            <a:off x="7043413" y="4693627"/>
            <a:ext cx="2034104" cy="1871642"/>
          </a:xfrm>
          <a:prstGeom prst="rect">
            <a:avLst/>
          </a:prstGeom>
          <a:blipFill>
            <a:blip r:embed="rId5" cstate="print"/>
            <a:stretch>
              <a:fillRect/>
            </a:stretch>
          </a:blipFill>
        </p:spPr>
        <p:txBody>
          <a:bodyPr wrap="square" lIns="0" tIns="0" rIns="0" bIns="0" rtlCol="0">
            <a:noAutofit/>
          </a:bodyPr>
          <a:lstStyle/>
          <a:p>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txBox="1"/>
          <p:nvPr/>
        </p:nvSpPr>
        <p:spPr>
          <a:xfrm>
            <a:off x="2168537" y="5553046"/>
            <a:ext cx="2800773" cy="300355"/>
          </a:xfrm>
          <a:prstGeom prst="rect">
            <a:avLst/>
          </a:prstGeom>
        </p:spPr>
        <p:txBody>
          <a:bodyPr vert="horz" wrap="square" lIns="0" tIns="0" rIns="0" bIns="0" rtlCol="0">
            <a:noAutofit/>
          </a:bodyPr>
          <a:lstStyle/>
          <a:p>
            <a:pPr marL="12700">
              <a:lnSpc>
                <a:spcPct val="100000"/>
              </a:lnSpc>
            </a:pPr>
            <a:r>
              <a:rPr sz="1800" dirty="0" smtClean="0">
                <a:solidFill>
                  <a:srgbClr val="103154"/>
                </a:solidFill>
                <a:latin typeface="Corbel"/>
                <a:cs typeface="Corbel"/>
              </a:rPr>
              <a:t>NT</a:t>
            </a:r>
            <a:r>
              <a:rPr sz="1800" spc="-15" dirty="0" smtClean="0">
                <a:solidFill>
                  <a:srgbClr val="103154"/>
                </a:solidFill>
                <a:latin typeface="Corbel"/>
                <a:cs typeface="Corbel"/>
              </a:rPr>
              <a:t>M</a:t>
            </a:r>
            <a:r>
              <a:rPr sz="1800" spc="-15" dirty="0" smtClean="0">
                <a:solidFill>
                  <a:srgbClr val="103154"/>
                </a:solidFill>
                <a:latin typeface="宋体"/>
                <a:cs typeface="宋体"/>
              </a:rPr>
              <a:t>分离率较高地区</a:t>
            </a:r>
            <a:endParaRPr sz="1800">
              <a:latin typeface="宋体"/>
              <a:cs typeface="宋体"/>
            </a:endParaRPr>
          </a:p>
        </p:txBody>
      </p:sp>
      <p:sp>
        <p:nvSpPr>
          <p:cNvPr id="4" name="object 4"/>
          <p:cNvSpPr/>
          <p:nvPr/>
        </p:nvSpPr>
        <p:spPr>
          <a:xfrm>
            <a:off x="3695734" y="836714"/>
            <a:ext cx="1536175" cy="369328"/>
          </a:xfrm>
          <a:custGeom>
            <a:avLst/>
            <a:gdLst/>
            <a:ahLst/>
            <a:cxnLst/>
            <a:rect l="l" t="t" r="r" b="b"/>
            <a:pathLst>
              <a:path w="1152131" h="369328">
                <a:moveTo>
                  <a:pt x="0" y="0"/>
                </a:moveTo>
                <a:lnTo>
                  <a:pt x="1152131" y="0"/>
                </a:lnTo>
                <a:lnTo>
                  <a:pt x="1152131" y="369328"/>
                </a:lnTo>
                <a:lnTo>
                  <a:pt x="0" y="369328"/>
                </a:lnTo>
                <a:lnTo>
                  <a:pt x="0" y="0"/>
                </a:lnTo>
                <a:close/>
              </a:path>
            </a:pathLst>
          </a:custGeom>
          <a:ln w="19050">
            <a:solidFill>
              <a:srgbClr val="103154"/>
            </a:solidFill>
          </a:ln>
        </p:spPr>
        <p:txBody>
          <a:bodyPr wrap="square" lIns="0" tIns="0" rIns="0" bIns="0" rtlCol="0">
            <a:noAutofit/>
          </a:bodyPr>
          <a:lstStyle/>
          <a:p>
            <a:endParaRPr/>
          </a:p>
        </p:txBody>
      </p:sp>
      <p:sp>
        <p:nvSpPr>
          <p:cNvPr id="5" name="object 5"/>
          <p:cNvSpPr txBox="1"/>
          <p:nvPr/>
        </p:nvSpPr>
        <p:spPr>
          <a:xfrm>
            <a:off x="3800720" y="872526"/>
            <a:ext cx="1253067" cy="273685"/>
          </a:xfrm>
          <a:prstGeom prst="rect">
            <a:avLst/>
          </a:prstGeom>
        </p:spPr>
        <p:txBody>
          <a:bodyPr vert="horz" wrap="square" lIns="0" tIns="0" rIns="0" bIns="0" rtlCol="0">
            <a:noAutofit/>
          </a:bodyPr>
          <a:lstStyle/>
          <a:p>
            <a:pPr marL="12700">
              <a:lnSpc>
                <a:spcPts val="2155"/>
              </a:lnSpc>
            </a:pPr>
            <a:r>
              <a:rPr sz="1800" dirty="0" smtClean="0">
                <a:solidFill>
                  <a:srgbClr val="103154"/>
                </a:solidFill>
                <a:latin typeface="宋体"/>
                <a:cs typeface="宋体"/>
              </a:rPr>
              <a:t>临床标本</a:t>
            </a:r>
            <a:endParaRPr sz="1800">
              <a:latin typeface="宋体"/>
              <a:cs typeface="宋体"/>
            </a:endParaRPr>
          </a:p>
        </p:txBody>
      </p:sp>
      <p:sp>
        <p:nvSpPr>
          <p:cNvPr id="6" name="object 6"/>
          <p:cNvSpPr/>
          <p:nvPr/>
        </p:nvSpPr>
        <p:spPr>
          <a:xfrm>
            <a:off x="1391479" y="1484782"/>
            <a:ext cx="2880325" cy="369328"/>
          </a:xfrm>
          <a:custGeom>
            <a:avLst/>
            <a:gdLst/>
            <a:ahLst/>
            <a:cxnLst/>
            <a:rect l="l" t="t" r="r" b="b"/>
            <a:pathLst>
              <a:path w="2160244" h="369328">
                <a:moveTo>
                  <a:pt x="0" y="0"/>
                </a:moveTo>
                <a:lnTo>
                  <a:pt x="2160244" y="0"/>
                </a:lnTo>
                <a:lnTo>
                  <a:pt x="2160244" y="369328"/>
                </a:lnTo>
                <a:lnTo>
                  <a:pt x="0" y="369328"/>
                </a:lnTo>
                <a:lnTo>
                  <a:pt x="0" y="0"/>
                </a:lnTo>
                <a:close/>
              </a:path>
            </a:pathLst>
          </a:custGeom>
          <a:ln w="19050">
            <a:solidFill>
              <a:srgbClr val="103154"/>
            </a:solidFill>
          </a:ln>
        </p:spPr>
        <p:txBody>
          <a:bodyPr wrap="square" lIns="0" tIns="0" rIns="0" bIns="0" rtlCol="0">
            <a:noAutofit/>
          </a:bodyPr>
          <a:lstStyle/>
          <a:p>
            <a:endParaRPr/>
          </a:p>
        </p:txBody>
      </p:sp>
      <p:sp>
        <p:nvSpPr>
          <p:cNvPr id="7" name="object 7"/>
          <p:cNvSpPr txBox="1"/>
          <p:nvPr/>
        </p:nvSpPr>
        <p:spPr>
          <a:xfrm>
            <a:off x="1496464" y="1520598"/>
            <a:ext cx="2547619" cy="300355"/>
          </a:xfrm>
          <a:prstGeom prst="rect">
            <a:avLst/>
          </a:prstGeom>
        </p:spPr>
        <p:txBody>
          <a:bodyPr vert="horz" wrap="square" lIns="0" tIns="0" rIns="0" bIns="0" rtlCol="0">
            <a:noAutofit/>
          </a:bodyPr>
          <a:lstStyle/>
          <a:p>
            <a:pPr marL="12700">
              <a:lnSpc>
                <a:spcPct val="100000"/>
              </a:lnSpc>
            </a:pPr>
            <a:r>
              <a:rPr sz="1800" dirty="0" smtClean="0">
                <a:solidFill>
                  <a:srgbClr val="103154"/>
                </a:solidFill>
                <a:latin typeface="Corbel"/>
                <a:cs typeface="Corbel"/>
              </a:rPr>
              <a:t>A</a:t>
            </a:r>
            <a:r>
              <a:rPr sz="1800" spc="-5" dirty="0" smtClean="0">
                <a:solidFill>
                  <a:srgbClr val="103154"/>
                </a:solidFill>
                <a:latin typeface="Corbel"/>
                <a:cs typeface="Corbel"/>
              </a:rPr>
              <a:t>FB</a:t>
            </a:r>
            <a:r>
              <a:rPr sz="1800" spc="0" dirty="0" smtClean="0">
                <a:solidFill>
                  <a:srgbClr val="103154"/>
                </a:solidFill>
                <a:latin typeface="宋体"/>
                <a:cs typeface="宋体"/>
              </a:rPr>
              <a:t>涂片检查（</a:t>
            </a:r>
            <a:r>
              <a:rPr sz="1800" spc="-10" dirty="0" smtClean="0">
                <a:solidFill>
                  <a:srgbClr val="103154"/>
                </a:solidFill>
                <a:latin typeface="Corbel"/>
                <a:cs typeface="Corbel"/>
              </a:rPr>
              <a:t>+</a:t>
            </a:r>
            <a:r>
              <a:rPr sz="1800" spc="-10" dirty="0" smtClean="0">
                <a:solidFill>
                  <a:srgbClr val="103154"/>
                </a:solidFill>
                <a:latin typeface="宋体"/>
                <a:cs typeface="宋体"/>
              </a:rPr>
              <a:t>）</a:t>
            </a:r>
            <a:endParaRPr sz="1800">
              <a:latin typeface="宋体"/>
              <a:cs typeface="宋体"/>
            </a:endParaRPr>
          </a:p>
        </p:txBody>
      </p:sp>
      <p:sp>
        <p:nvSpPr>
          <p:cNvPr id="8" name="object 8"/>
          <p:cNvSpPr/>
          <p:nvPr/>
        </p:nvSpPr>
        <p:spPr>
          <a:xfrm>
            <a:off x="4847861" y="1484782"/>
            <a:ext cx="2784313" cy="369328"/>
          </a:xfrm>
          <a:custGeom>
            <a:avLst/>
            <a:gdLst/>
            <a:ahLst/>
            <a:cxnLst/>
            <a:rect l="l" t="t" r="r" b="b"/>
            <a:pathLst>
              <a:path w="2088235" h="369328">
                <a:moveTo>
                  <a:pt x="0" y="0"/>
                </a:moveTo>
                <a:lnTo>
                  <a:pt x="2088235" y="0"/>
                </a:lnTo>
                <a:lnTo>
                  <a:pt x="2088235" y="369328"/>
                </a:lnTo>
                <a:lnTo>
                  <a:pt x="0" y="369328"/>
                </a:lnTo>
                <a:lnTo>
                  <a:pt x="0" y="0"/>
                </a:lnTo>
                <a:close/>
              </a:path>
            </a:pathLst>
          </a:custGeom>
          <a:ln w="19050">
            <a:solidFill>
              <a:srgbClr val="103154"/>
            </a:solidFill>
          </a:ln>
        </p:spPr>
        <p:txBody>
          <a:bodyPr wrap="square" lIns="0" tIns="0" rIns="0" bIns="0" rtlCol="0">
            <a:noAutofit/>
          </a:bodyPr>
          <a:lstStyle/>
          <a:p>
            <a:endParaRPr/>
          </a:p>
        </p:txBody>
      </p:sp>
      <p:sp>
        <p:nvSpPr>
          <p:cNvPr id="9" name="object 9"/>
          <p:cNvSpPr txBox="1"/>
          <p:nvPr/>
        </p:nvSpPr>
        <p:spPr>
          <a:xfrm>
            <a:off x="4952847" y="1520598"/>
            <a:ext cx="2202180" cy="300355"/>
          </a:xfrm>
          <a:prstGeom prst="rect">
            <a:avLst/>
          </a:prstGeom>
        </p:spPr>
        <p:txBody>
          <a:bodyPr vert="horz" wrap="square" lIns="0" tIns="0" rIns="0" bIns="0" rtlCol="0">
            <a:noAutofit/>
          </a:bodyPr>
          <a:lstStyle/>
          <a:p>
            <a:pPr marL="12700">
              <a:lnSpc>
                <a:spcPct val="100000"/>
              </a:lnSpc>
            </a:pPr>
            <a:r>
              <a:rPr sz="1800" dirty="0" smtClean="0">
                <a:solidFill>
                  <a:srgbClr val="103154"/>
                </a:solidFill>
                <a:latin typeface="宋体"/>
                <a:cs typeface="宋体"/>
              </a:rPr>
              <a:t>分枝杆菌培养</a:t>
            </a:r>
            <a:r>
              <a:rPr sz="1800" spc="-10" dirty="0" smtClean="0">
                <a:solidFill>
                  <a:srgbClr val="103154"/>
                </a:solidFill>
                <a:latin typeface="Corbel"/>
                <a:cs typeface="Corbel"/>
              </a:rPr>
              <a:t>(+)</a:t>
            </a:r>
            <a:endParaRPr sz="1800">
              <a:latin typeface="Corbel"/>
              <a:cs typeface="Corbel"/>
            </a:endParaRPr>
          </a:p>
        </p:txBody>
      </p:sp>
      <p:sp>
        <p:nvSpPr>
          <p:cNvPr id="10" name="object 10"/>
          <p:cNvSpPr/>
          <p:nvPr/>
        </p:nvSpPr>
        <p:spPr>
          <a:xfrm>
            <a:off x="47329" y="2276868"/>
            <a:ext cx="3072332" cy="369328"/>
          </a:xfrm>
          <a:custGeom>
            <a:avLst/>
            <a:gdLst/>
            <a:ahLst/>
            <a:cxnLst/>
            <a:rect l="l" t="t" r="r" b="b"/>
            <a:pathLst>
              <a:path w="2304249" h="369328">
                <a:moveTo>
                  <a:pt x="0" y="0"/>
                </a:moveTo>
                <a:lnTo>
                  <a:pt x="2304249" y="0"/>
                </a:lnTo>
                <a:lnTo>
                  <a:pt x="2304249" y="369328"/>
                </a:lnTo>
                <a:lnTo>
                  <a:pt x="0" y="369328"/>
                </a:lnTo>
                <a:lnTo>
                  <a:pt x="0" y="0"/>
                </a:lnTo>
                <a:close/>
              </a:path>
            </a:pathLst>
          </a:custGeom>
          <a:ln w="19050">
            <a:solidFill>
              <a:srgbClr val="103154"/>
            </a:solidFill>
          </a:ln>
        </p:spPr>
        <p:txBody>
          <a:bodyPr wrap="square" lIns="0" tIns="0" rIns="0" bIns="0" rtlCol="0">
            <a:noAutofit/>
          </a:bodyPr>
          <a:lstStyle/>
          <a:p>
            <a:endParaRPr/>
          </a:p>
        </p:txBody>
      </p:sp>
      <p:sp>
        <p:nvSpPr>
          <p:cNvPr id="11" name="object 11"/>
          <p:cNvSpPr txBox="1"/>
          <p:nvPr/>
        </p:nvSpPr>
        <p:spPr>
          <a:xfrm>
            <a:off x="152315" y="2312687"/>
            <a:ext cx="2685627" cy="300355"/>
          </a:xfrm>
          <a:prstGeom prst="rect">
            <a:avLst/>
          </a:prstGeom>
        </p:spPr>
        <p:txBody>
          <a:bodyPr vert="horz" wrap="square" lIns="0" tIns="0" rIns="0" bIns="0" rtlCol="0">
            <a:noAutofit/>
          </a:bodyPr>
          <a:lstStyle/>
          <a:p>
            <a:pPr marL="12700">
              <a:lnSpc>
                <a:spcPct val="100000"/>
              </a:lnSpc>
            </a:pPr>
            <a:r>
              <a:rPr sz="1800" dirty="0" smtClean="0">
                <a:solidFill>
                  <a:srgbClr val="103154"/>
                </a:solidFill>
                <a:latin typeface="宋体"/>
                <a:cs typeface="宋体"/>
              </a:rPr>
              <a:t>针对</a:t>
            </a:r>
            <a:r>
              <a:rPr sz="1800" spc="-15" dirty="0" smtClean="0">
                <a:solidFill>
                  <a:srgbClr val="103154"/>
                </a:solidFill>
                <a:latin typeface="Corbel"/>
                <a:cs typeface="Corbel"/>
              </a:rPr>
              <a:t>M</a:t>
            </a:r>
            <a:r>
              <a:rPr sz="1800" spc="-40" dirty="0" smtClean="0">
                <a:solidFill>
                  <a:srgbClr val="103154"/>
                </a:solidFill>
                <a:latin typeface="Corbel"/>
                <a:cs typeface="Corbel"/>
              </a:rPr>
              <a:t>T</a:t>
            </a:r>
            <a:r>
              <a:rPr sz="1800" spc="0" dirty="0" smtClean="0">
                <a:solidFill>
                  <a:srgbClr val="103154"/>
                </a:solidFill>
                <a:latin typeface="Corbel"/>
                <a:cs typeface="Corbel"/>
              </a:rPr>
              <a:t>C</a:t>
            </a:r>
            <a:r>
              <a:rPr sz="1800" spc="0" dirty="0" smtClean="0">
                <a:solidFill>
                  <a:srgbClr val="103154"/>
                </a:solidFill>
                <a:latin typeface="宋体"/>
                <a:cs typeface="宋体"/>
              </a:rPr>
              <a:t>的</a:t>
            </a:r>
            <a:r>
              <a:rPr sz="1800" spc="0" dirty="0" smtClean="0">
                <a:solidFill>
                  <a:srgbClr val="103154"/>
                </a:solidFill>
                <a:latin typeface="Corbel"/>
                <a:cs typeface="Corbel"/>
              </a:rPr>
              <a:t>PC</a:t>
            </a:r>
            <a:r>
              <a:rPr sz="1800" spc="-15" dirty="0" smtClean="0">
                <a:solidFill>
                  <a:srgbClr val="103154"/>
                </a:solidFill>
                <a:latin typeface="Corbel"/>
                <a:cs typeface="Corbel"/>
              </a:rPr>
              <a:t>R</a:t>
            </a:r>
            <a:r>
              <a:rPr sz="1800" spc="-15" dirty="0" smtClean="0">
                <a:solidFill>
                  <a:srgbClr val="103154"/>
                </a:solidFill>
                <a:latin typeface="宋体"/>
                <a:cs typeface="宋体"/>
              </a:rPr>
              <a:t>检测</a:t>
            </a:r>
            <a:endParaRPr sz="1800">
              <a:latin typeface="宋体"/>
              <a:cs typeface="宋体"/>
            </a:endParaRPr>
          </a:p>
        </p:txBody>
      </p:sp>
      <p:sp>
        <p:nvSpPr>
          <p:cNvPr id="12" name="object 12"/>
          <p:cNvSpPr/>
          <p:nvPr/>
        </p:nvSpPr>
        <p:spPr>
          <a:xfrm>
            <a:off x="143340" y="3070694"/>
            <a:ext cx="1728199" cy="646328"/>
          </a:xfrm>
          <a:custGeom>
            <a:avLst/>
            <a:gdLst/>
            <a:ahLst/>
            <a:cxnLst/>
            <a:rect l="l" t="t" r="r" b="b"/>
            <a:pathLst>
              <a:path w="1296149" h="646328">
                <a:moveTo>
                  <a:pt x="0" y="0"/>
                </a:moveTo>
                <a:lnTo>
                  <a:pt x="1296149" y="0"/>
                </a:lnTo>
                <a:lnTo>
                  <a:pt x="1296149" y="646328"/>
                </a:lnTo>
                <a:lnTo>
                  <a:pt x="0" y="646328"/>
                </a:lnTo>
                <a:lnTo>
                  <a:pt x="0" y="0"/>
                </a:lnTo>
                <a:close/>
              </a:path>
            </a:pathLst>
          </a:custGeom>
          <a:ln w="19050">
            <a:solidFill>
              <a:srgbClr val="103154"/>
            </a:solidFill>
          </a:ln>
        </p:spPr>
        <p:txBody>
          <a:bodyPr wrap="square" lIns="0" tIns="0" rIns="0" bIns="0" rtlCol="0">
            <a:noAutofit/>
          </a:bodyPr>
          <a:lstStyle/>
          <a:p>
            <a:endParaRPr/>
          </a:p>
        </p:txBody>
      </p:sp>
      <p:sp>
        <p:nvSpPr>
          <p:cNvPr id="13" name="object 13"/>
          <p:cNvSpPr txBox="1"/>
          <p:nvPr/>
        </p:nvSpPr>
        <p:spPr>
          <a:xfrm>
            <a:off x="248325" y="3106516"/>
            <a:ext cx="1292859" cy="574675"/>
          </a:xfrm>
          <a:prstGeom prst="rect">
            <a:avLst/>
          </a:prstGeom>
        </p:spPr>
        <p:txBody>
          <a:bodyPr vert="horz" wrap="square" lIns="0" tIns="0" rIns="0" bIns="0" rtlCol="0">
            <a:noAutofit/>
          </a:bodyPr>
          <a:lstStyle/>
          <a:p>
            <a:pPr marL="12700">
              <a:lnSpc>
                <a:spcPct val="100000"/>
              </a:lnSpc>
            </a:pPr>
            <a:r>
              <a:rPr sz="1800" dirty="0" smtClean="0">
                <a:solidFill>
                  <a:srgbClr val="103154"/>
                </a:solidFill>
                <a:latin typeface="Corbel"/>
                <a:cs typeface="Corbel"/>
              </a:rPr>
              <a:t>PC</a:t>
            </a:r>
            <a:r>
              <a:rPr sz="1800" spc="-10" dirty="0" smtClean="0">
                <a:solidFill>
                  <a:srgbClr val="103154"/>
                </a:solidFill>
                <a:latin typeface="Corbel"/>
                <a:cs typeface="Corbel"/>
              </a:rPr>
              <a:t>R(+),</a:t>
            </a:r>
            <a:r>
              <a:rPr sz="1800" spc="-10" dirty="0" smtClean="0">
                <a:solidFill>
                  <a:srgbClr val="103154"/>
                </a:solidFill>
                <a:latin typeface="宋体"/>
                <a:cs typeface="宋体"/>
              </a:rPr>
              <a:t>支</a:t>
            </a:r>
            <a:endParaRPr sz="1800">
              <a:latin typeface="宋体"/>
              <a:cs typeface="宋体"/>
            </a:endParaRPr>
          </a:p>
          <a:p>
            <a:pPr marL="12700">
              <a:lnSpc>
                <a:spcPct val="100000"/>
              </a:lnSpc>
            </a:pPr>
            <a:r>
              <a:rPr sz="1800" dirty="0" smtClean="0">
                <a:solidFill>
                  <a:srgbClr val="103154"/>
                </a:solidFill>
                <a:latin typeface="宋体"/>
                <a:cs typeface="宋体"/>
              </a:rPr>
              <a:t>持为</a:t>
            </a:r>
            <a:r>
              <a:rPr sz="1800" spc="-15" dirty="0" smtClean="0">
                <a:solidFill>
                  <a:srgbClr val="103154"/>
                </a:solidFill>
                <a:latin typeface="Corbel"/>
                <a:cs typeface="Corbel"/>
              </a:rPr>
              <a:t>M</a:t>
            </a:r>
            <a:r>
              <a:rPr sz="1800" spc="-40" dirty="0" smtClean="0">
                <a:solidFill>
                  <a:srgbClr val="103154"/>
                </a:solidFill>
                <a:latin typeface="Corbel"/>
                <a:cs typeface="Corbel"/>
              </a:rPr>
              <a:t>TC</a:t>
            </a:r>
            <a:endParaRPr sz="1800">
              <a:latin typeface="Corbel"/>
              <a:cs typeface="Corbel"/>
            </a:endParaRPr>
          </a:p>
        </p:txBody>
      </p:sp>
      <p:sp>
        <p:nvSpPr>
          <p:cNvPr id="14" name="object 14"/>
          <p:cNvSpPr/>
          <p:nvPr/>
        </p:nvSpPr>
        <p:spPr>
          <a:xfrm>
            <a:off x="2255571" y="3070694"/>
            <a:ext cx="1920205" cy="646328"/>
          </a:xfrm>
          <a:custGeom>
            <a:avLst/>
            <a:gdLst/>
            <a:ahLst/>
            <a:cxnLst/>
            <a:rect l="l" t="t" r="r" b="b"/>
            <a:pathLst>
              <a:path w="1440154" h="646328">
                <a:moveTo>
                  <a:pt x="0" y="0"/>
                </a:moveTo>
                <a:lnTo>
                  <a:pt x="1440154" y="0"/>
                </a:lnTo>
                <a:lnTo>
                  <a:pt x="1440154" y="646328"/>
                </a:lnTo>
                <a:lnTo>
                  <a:pt x="0" y="646328"/>
                </a:lnTo>
                <a:lnTo>
                  <a:pt x="0" y="0"/>
                </a:lnTo>
                <a:close/>
              </a:path>
            </a:pathLst>
          </a:custGeom>
          <a:ln w="19050">
            <a:solidFill>
              <a:srgbClr val="103154"/>
            </a:solidFill>
          </a:ln>
        </p:spPr>
        <p:txBody>
          <a:bodyPr wrap="square" lIns="0" tIns="0" rIns="0" bIns="0" rtlCol="0">
            <a:noAutofit/>
          </a:bodyPr>
          <a:lstStyle/>
          <a:p>
            <a:endParaRPr/>
          </a:p>
        </p:txBody>
      </p:sp>
      <p:sp>
        <p:nvSpPr>
          <p:cNvPr id="15" name="object 15"/>
          <p:cNvSpPr txBox="1"/>
          <p:nvPr/>
        </p:nvSpPr>
        <p:spPr>
          <a:xfrm>
            <a:off x="2360560" y="3106516"/>
            <a:ext cx="1601893" cy="574675"/>
          </a:xfrm>
          <a:prstGeom prst="rect">
            <a:avLst/>
          </a:prstGeom>
        </p:spPr>
        <p:txBody>
          <a:bodyPr vert="horz" wrap="square" lIns="0" tIns="0" rIns="0" bIns="0" rtlCol="0">
            <a:noAutofit/>
          </a:bodyPr>
          <a:lstStyle/>
          <a:p>
            <a:pPr marL="12700" marR="12700" indent="0">
              <a:lnSpc>
                <a:spcPct val="100000"/>
              </a:lnSpc>
            </a:pPr>
            <a:r>
              <a:rPr sz="1800" dirty="0" smtClean="0">
                <a:solidFill>
                  <a:srgbClr val="103154"/>
                </a:solidFill>
                <a:latin typeface="Corbel"/>
                <a:cs typeface="Corbel"/>
              </a:rPr>
              <a:t>PC</a:t>
            </a:r>
            <a:r>
              <a:rPr sz="1800" spc="-10" dirty="0" smtClean="0">
                <a:solidFill>
                  <a:srgbClr val="103154"/>
                </a:solidFill>
                <a:latin typeface="Corbel"/>
                <a:cs typeface="Corbel"/>
              </a:rPr>
              <a:t>R(-),</a:t>
            </a:r>
            <a:r>
              <a:rPr sz="1800" spc="-15" dirty="0" smtClean="0">
                <a:solidFill>
                  <a:srgbClr val="103154"/>
                </a:solidFill>
                <a:latin typeface="Corbel"/>
                <a:cs typeface="Corbel"/>
              </a:rPr>
              <a:t> </a:t>
            </a:r>
            <a:r>
              <a:rPr sz="1800" spc="0" dirty="0" smtClean="0">
                <a:solidFill>
                  <a:srgbClr val="103154"/>
                </a:solidFill>
                <a:latin typeface="宋体"/>
                <a:cs typeface="宋体"/>
              </a:rPr>
              <a:t>可能 为</a:t>
            </a:r>
            <a:r>
              <a:rPr sz="1800" spc="0" dirty="0" smtClean="0">
                <a:solidFill>
                  <a:srgbClr val="103154"/>
                </a:solidFill>
                <a:latin typeface="Corbel"/>
                <a:cs typeface="Corbel"/>
              </a:rPr>
              <a:t>NT</a:t>
            </a:r>
            <a:r>
              <a:rPr sz="1800" spc="-15" dirty="0" smtClean="0">
                <a:solidFill>
                  <a:srgbClr val="103154"/>
                </a:solidFill>
                <a:latin typeface="Corbel"/>
                <a:cs typeface="Corbel"/>
              </a:rPr>
              <a:t>M</a:t>
            </a:r>
            <a:endParaRPr sz="1800">
              <a:latin typeface="Corbel"/>
              <a:cs typeface="Corbel"/>
            </a:endParaRPr>
          </a:p>
        </p:txBody>
      </p:sp>
      <p:sp>
        <p:nvSpPr>
          <p:cNvPr id="16" name="object 16"/>
          <p:cNvSpPr/>
          <p:nvPr/>
        </p:nvSpPr>
        <p:spPr>
          <a:xfrm>
            <a:off x="2735627" y="1340768"/>
            <a:ext cx="0" cy="125158"/>
          </a:xfrm>
          <a:custGeom>
            <a:avLst/>
            <a:gdLst/>
            <a:ahLst/>
            <a:cxnLst/>
            <a:rect l="l" t="t" r="r" b="b"/>
            <a:pathLst>
              <a:path h="125158">
                <a:moveTo>
                  <a:pt x="0" y="0"/>
                </a:moveTo>
                <a:lnTo>
                  <a:pt x="0" y="125158"/>
                </a:lnTo>
              </a:path>
            </a:pathLst>
          </a:custGeom>
          <a:ln w="19050">
            <a:solidFill>
              <a:srgbClr val="103154"/>
            </a:solidFill>
          </a:ln>
        </p:spPr>
        <p:txBody>
          <a:bodyPr wrap="square" lIns="0" tIns="0" rIns="0" bIns="0" rtlCol="0">
            <a:noAutofit/>
          </a:bodyPr>
          <a:lstStyle/>
          <a:p>
            <a:endParaRPr/>
          </a:p>
        </p:txBody>
      </p:sp>
      <p:sp>
        <p:nvSpPr>
          <p:cNvPr id="17" name="object 17"/>
          <p:cNvSpPr/>
          <p:nvPr/>
        </p:nvSpPr>
        <p:spPr>
          <a:xfrm>
            <a:off x="2676360" y="1389724"/>
            <a:ext cx="118533" cy="76200"/>
          </a:xfrm>
          <a:custGeom>
            <a:avLst/>
            <a:gdLst/>
            <a:ahLst/>
            <a:cxnLst/>
            <a:rect l="l" t="t" r="r" b="b"/>
            <a:pathLst>
              <a:path w="88900" h="76200">
                <a:moveTo>
                  <a:pt x="88900" y="0"/>
                </a:moveTo>
                <a:lnTo>
                  <a:pt x="44450" y="76200"/>
                </a:lnTo>
                <a:lnTo>
                  <a:pt x="0" y="0"/>
                </a:lnTo>
              </a:path>
            </a:pathLst>
          </a:custGeom>
          <a:ln w="19050">
            <a:solidFill>
              <a:srgbClr val="103154"/>
            </a:solidFill>
          </a:ln>
        </p:spPr>
        <p:txBody>
          <a:bodyPr wrap="square" lIns="0" tIns="0" rIns="0" bIns="0" rtlCol="0">
            <a:noAutofit/>
          </a:bodyPr>
          <a:lstStyle/>
          <a:p>
            <a:endParaRPr/>
          </a:p>
        </p:txBody>
      </p:sp>
      <p:sp>
        <p:nvSpPr>
          <p:cNvPr id="18" name="object 18"/>
          <p:cNvSpPr/>
          <p:nvPr/>
        </p:nvSpPr>
        <p:spPr>
          <a:xfrm>
            <a:off x="6288020" y="1340768"/>
            <a:ext cx="0" cy="115862"/>
          </a:xfrm>
          <a:custGeom>
            <a:avLst/>
            <a:gdLst/>
            <a:ahLst/>
            <a:cxnLst/>
            <a:rect l="l" t="t" r="r" b="b"/>
            <a:pathLst>
              <a:path h="115862">
                <a:moveTo>
                  <a:pt x="0" y="0"/>
                </a:moveTo>
                <a:lnTo>
                  <a:pt x="0" y="115862"/>
                </a:lnTo>
              </a:path>
            </a:pathLst>
          </a:custGeom>
          <a:ln w="19050">
            <a:solidFill>
              <a:srgbClr val="103154"/>
            </a:solidFill>
          </a:ln>
        </p:spPr>
        <p:txBody>
          <a:bodyPr wrap="square" lIns="0" tIns="0" rIns="0" bIns="0" rtlCol="0">
            <a:noAutofit/>
          </a:bodyPr>
          <a:lstStyle/>
          <a:p>
            <a:endParaRPr/>
          </a:p>
        </p:txBody>
      </p:sp>
      <p:sp>
        <p:nvSpPr>
          <p:cNvPr id="19" name="object 19"/>
          <p:cNvSpPr/>
          <p:nvPr/>
        </p:nvSpPr>
        <p:spPr>
          <a:xfrm>
            <a:off x="6228754" y="1380432"/>
            <a:ext cx="118533" cy="76200"/>
          </a:xfrm>
          <a:custGeom>
            <a:avLst/>
            <a:gdLst/>
            <a:ahLst/>
            <a:cxnLst/>
            <a:rect l="l" t="t" r="r" b="b"/>
            <a:pathLst>
              <a:path w="88900" h="76200">
                <a:moveTo>
                  <a:pt x="88900" y="0"/>
                </a:moveTo>
                <a:lnTo>
                  <a:pt x="44450" y="76200"/>
                </a:lnTo>
                <a:lnTo>
                  <a:pt x="0" y="0"/>
                </a:lnTo>
              </a:path>
            </a:pathLst>
          </a:custGeom>
          <a:ln w="19050">
            <a:solidFill>
              <a:srgbClr val="103154"/>
            </a:solidFill>
          </a:ln>
        </p:spPr>
        <p:txBody>
          <a:bodyPr wrap="square" lIns="0" tIns="0" rIns="0" bIns="0" rtlCol="0">
            <a:noAutofit/>
          </a:bodyPr>
          <a:lstStyle/>
          <a:p>
            <a:endParaRPr/>
          </a:p>
        </p:txBody>
      </p:sp>
      <p:sp>
        <p:nvSpPr>
          <p:cNvPr id="20" name="object 20"/>
          <p:cNvSpPr/>
          <p:nvPr/>
        </p:nvSpPr>
        <p:spPr>
          <a:xfrm>
            <a:off x="2639615" y="1988840"/>
            <a:ext cx="0" cy="269176"/>
          </a:xfrm>
          <a:custGeom>
            <a:avLst/>
            <a:gdLst/>
            <a:ahLst/>
            <a:cxnLst/>
            <a:rect l="l" t="t" r="r" b="b"/>
            <a:pathLst>
              <a:path h="269176">
                <a:moveTo>
                  <a:pt x="0" y="0"/>
                </a:moveTo>
                <a:lnTo>
                  <a:pt x="0" y="269176"/>
                </a:lnTo>
              </a:path>
            </a:pathLst>
          </a:custGeom>
          <a:ln w="19050">
            <a:solidFill>
              <a:srgbClr val="103154"/>
            </a:solidFill>
          </a:ln>
        </p:spPr>
        <p:txBody>
          <a:bodyPr wrap="square" lIns="0" tIns="0" rIns="0" bIns="0" rtlCol="0">
            <a:noAutofit/>
          </a:bodyPr>
          <a:lstStyle/>
          <a:p>
            <a:endParaRPr/>
          </a:p>
        </p:txBody>
      </p:sp>
      <p:sp>
        <p:nvSpPr>
          <p:cNvPr id="21" name="object 21"/>
          <p:cNvSpPr/>
          <p:nvPr/>
        </p:nvSpPr>
        <p:spPr>
          <a:xfrm>
            <a:off x="2580348" y="2181812"/>
            <a:ext cx="118533" cy="76200"/>
          </a:xfrm>
          <a:custGeom>
            <a:avLst/>
            <a:gdLst/>
            <a:ahLst/>
            <a:cxnLst/>
            <a:rect l="l" t="t" r="r" b="b"/>
            <a:pathLst>
              <a:path w="88900" h="76200">
                <a:moveTo>
                  <a:pt x="88900" y="0"/>
                </a:moveTo>
                <a:lnTo>
                  <a:pt x="44450" y="76200"/>
                </a:lnTo>
                <a:lnTo>
                  <a:pt x="0" y="0"/>
                </a:lnTo>
              </a:path>
            </a:pathLst>
          </a:custGeom>
          <a:ln w="19050">
            <a:solidFill>
              <a:srgbClr val="103154"/>
            </a:solidFill>
          </a:ln>
        </p:spPr>
        <p:txBody>
          <a:bodyPr wrap="square" lIns="0" tIns="0" rIns="0" bIns="0" rtlCol="0">
            <a:noAutofit/>
          </a:bodyPr>
          <a:lstStyle/>
          <a:p>
            <a:endParaRPr/>
          </a:p>
        </p:txBody>
      </p:sp>
      <p:sp>
        <p:nvSpPr>
          <p:cNvPr id="22" name="object 22"/>
          <p:cNvSpPr/>
          <p:nvPr/>
        </p:nvSpPr>
        <p:spPr>
          <a:xfrm>
            <a:off x="4847860" y="2276868"/>
            <a:ext cx="2112229" cy="369328"/>
          </a:xfrm>
          <a:custGeom>
            <a:avLst/>
            <a:gdLst/>
            <a:ahLst/>
            <a:cxnLst/>
            <a:rect l="l" t="t" r="r" b="b"/>
            <a:pathLst>
              <a:path w="1584172" h="369328">
                <a:moveTo>
                  <a:pt x="0" y="0"/>
                </a:moveTo>
                <a:lnTo>
                  <a:pt x="1584172" y="0"/>
                </a:lnTo>
                <a:lnTo>
                  <a:pt x="1584172" y="369328"/>
                </a:lnTo>
                <a:lnTo>
                  <a:pt x="0" y="369328"/>
                </a:lnTo>
                <a:lnTo>
                  <a:pt x="0" y="0"/>
                </a:lnTo>
                <a:close/>
              </a:path>
            </a:pathLst>
          </a:custGeom>
          <a:ln w="19049">
            <a:solidFill>
              <a:srgbClr val="103154"/>
            </a:solidFill>
          </a:ln>
        </p:spPr>
        <p:txBody>
          <a:bodyPr wrap="square" lIns="0" tIns="0" rIns="0" bIns="0" rtlCol="0">
            <a:noAutofit/>
          </a:bodyPr>
          <a:lstStyle/>
          <a:p>
            <a:endParaRPr/>
          </a:p>
        </p:txBody>
      </p:sp>
      <p:sp>
        <p:nvSpPr>
          <p:cNvPr id="23" name="object 23"/>
          <p:cNvSpPr txBox="1"/>
          <p:nvPr/>
        </p:nvSpPr>
        <p:spPr>
          <a:xfrm>
            <a:off x="4952847" y="2312687"/>
            <a:ext cx="1886373" cy="300355"/>
          </a:xfrm>
          <a:prstGeom prst="rect">
            <a:avLst/>
          </a:prstGeom>
        </p:spPr>
        <p:txBody>
          <a:bodyPr vert="horz" wrap="square" lIns="0" tIns="0" rIns="0" bIns="0" rtlCol="0">
            <a:noAutofit/>
          </a:bodyPr>
          <a:lstStyle/>
          <a:p>
            <a:pPr marL="12700">
              <a:lnSpc>
                <a:spcPct val="100000"/>
              </a:lnSpc>
            </a:pPr>
            <a:r>
              <a:rPr sz="1800" dirty="0" smtClean="0">
                <a:solidFill>
                  <a:srgbClr val="103154"/>
                </a:solidFill>
                <a:latin typeface="Corbel"/>
                <a:cs typeface="Corbel"/>
              </a:rPr>
              <a:t>NT</a:t>
            </a:r>
            <a:r>
              <a:rPr sz="1800" spc="-15" dirty="0" smtClean="0">
                <a:solidFill>
                  <a:srgbClr val="103154"/>
                </a:solidFill>
                <a:latin typeface="Corbel"/>
                <a:cs typeface="Corbel"/>
              </a:rPr>
              <a:t>M</a:t>
            </a:r>
            <a:r>
              <a:rPr sz="1800" spc="-15" dirty="0" smtClean="0">
                <a:solidFill>
                  <a:srgbClr val="103154"/>
                </a:solidFill>
                <a:latin typeface="宋体"/>
                <a:cs typeface="宋体"/>
              </a:rPr>
              <a:t>初筛试验</a:t>
            </a:r>
            <a:endParaRPr sz="1800">
              <a:latin typeface="宋体"/>
              <a:cs typeface="宋体"/>
            </a:endParaRPr>
          </a:p>
        </p:txBody>
      </p:sp>
      <p:sp>
        <p:nvSpPr>
          <p:cNvPr id="24" name="object 24"/>
          <p:cNvSpPr/>
          <p:nvPr/>
        </p:nvSpPr>
        <p:spPr>
          <a:xfrm>
            <a:off x="5039885" y="3212973"/>
            <a:ext cx="1536175" cy="369328"/>
          </a:xfrm>
          <a:custGeom>
            <a:avLst/>
            <a:gdLst/>
            <a:ahLst/>
            <a:cxnLst/>
            <a:rect l="l" t="t" r="r" b="b"/>
            <a:pathLst>
              <a:path w="1152131" h="369328">
                <a:moveTo>
                  <a:pt x="0" y="0"/>
                </a:moveTo>
                <a:lnTo>
                  <a:pt x="1152131" y="0"/>
                </a:lnTo>
                <a:lnTo>
                  <a:pt x="1152131" y="369328"/>
                </a:lnTo>
                <a:lnTo>
                  <a:pt x="0" y="369328"/>
                </a:lnTo>
                <a:lnTo>
                  <a:pt x="0" y="0"/>
                </a:lnTo>
                <a:close/>
              </a:path>
            </a:pathLst>
          </a:custGeom>
          <a:ln w="19050">
            <a:solidFill>
              <a:srgbClr val="103154"/>
            </a:solidFill>
          </a:ln>
        </p:spPr>
        <p:txBody>
          <a:bodyPr wrap="square" lIns="0" tIns="0" rIns="0" bIns="0" rtlCol="0">
            <a:noAutofit/>
          </a:bodyPr>
          <a:lstStyle/>
          <a:p>
            <a:endParaRPr/>
          </a:p>
        </p:txBody>
      </p:sp>
      <p:sp>
        <p:nvSpPr>
          <p:cNvPr id="25" name="object 25"/>
          <p:cNvSpPr txBox="1"/>
          <p:nvPr/>
        </p:nvSpPr>
        <p:spPr>
          <a:xfrm>
            <a:off x="5144869" y="3248790"/>
            <a:ext cx="1253067" cy="273685"/>
          </a:xfrm>
          <a:prstGeom prst="rect">
            <a:avLst/>
          </a:prstGeom>
        </p:spPr>
        <p:txBody>
          <a:bodyPr vert="horz" wrap="square" lIns="0" tIns="0" rIns="0" bIns="0" rtlCol="0">
            <a:noAutofit/>
          </a:bodyPr>
          <a:lstStyle/>
          <a:p>
            <a:pPr marL="12700">
              <a:lnSpc>
                <a:spcPts val="2155"/>
              </a:lnSpc>
            </a:pPr>
            <a:r>
              <a:rPr sz="1800" dirty="0" smtClean="0">
                <a:solidFill>
                  <a:srgbClr val="103154"/>
                </a:solidFill>
                <a:latin typeface="宋体"/>
                <a:cs typeface="宋体"/>
              </a:rPr>
              <a:t>菌种鉴定</a:t>
            </a:r>
            <a:endParaRPr sz="1800">
              <a:latin typeface="宋体"/>
              <a:cs typeface="宋体"/>
            </a:endParaRPr>
          </a:p>
        </p:txBody>
      </p:sp>
      <p:sp>
        <p:nvSpPr>
          <p:cNvPr id="26" name="object 26"/>
          <p:cNvSpPr/>
          <p:nvPr/>
        </p:nvSpPr>
        <p:spPr>
          <a:xfrm>
            <a:off x="5615945" y="1988840"/>
            <a:ext cx="0" cy="269176"/>
          </a:xfrm>
          <a:custGeom>
            <a:avLst/>
            <a:gdLst/>
            <a:ahLst/>
            <a:cxnLst/>
            <a:rect l="l" t="t" r="r" b="b"/>
            <a:pathLst>
              <a:path h="269176">
                <a:moveTo>
                  <a:pt x="0" y="0"/>
                </a:moveTo>
                <a:lnTo>
                  <a:pt x="0" y="269176"/>
                </a:lnTo>
              </a:path>
            </a:pathLst>
          </a:custGeom>
          <a:ln w="19050">
            <a:solidFill>
              <a:srgbClr val="103154"/>
            </a:solidFill>
          </a:ln>
        </p:spPr>
        <p:txBody>
          <a:bodyPr wrap="square" lIns="0" tIns="0" rIns="0" bIns="0" rtlCol="0">
            <a:noAutofit/>
          </a:bodyPr>
          <a:lstStyle/>
          <a:p>
            <a:endParaRPr/>
          </a:p>
        </p:txBody>
      </p:sp>
      <p:sp>
        <p:nvSpPr>
          <p:cNvPr id="27" name="object 27"/>
          <p:cNvSpPr/>
          <p:nvPr/>
        </p:nvSpPr>
        <p:spPr>
          <a:xfrm>
            <a:off x="5556679" y="2181812"/>
            <a:ext cx="118533" cy="76200"/>
          </a:xfrm>
          <a:custGeom>
            <a:avLst/>
            <a:gdLst/>
            <a:ahLst/>
            <a:cxnLst/>
            <a:rect l="l" t="t" r="r" b="b"/>
            <a:pathLst>
              <a:path w="88900" h="76200">
                <a:moveTo>
                  <a:pt x="88900" y="0"/>
                </a:moveTo>
                <a:lnTo>
                  <a:pt x="44450" y="76200"/>
                </a:lnTo>
                <a:lnTo>
                  <a:pt x="0" y="0"/>
                </a:lnTo>
              </a:path>
            </a:pathLst>
          </a:custGeom>
          <a:ln w="19050">
            <a:solidFill>
              <a:srgbClr val="103154"/>
            </a:solidFill>
          </a:ln>
        </p:spPr>
        <p:txBody>
          <a:bodyPr wrap="square" lIns="0" tIns="0" rIns="0" bIns="0" rtlCol="0">
            <a:noAutofit/>
          </a:bodyPr>
          <a:lstStyle/>
          <a:p>
            <a:endParaRPr/>
          </a:p>
        </p:txBody>
      </p:sp>
      <p:sp>
        <p:nvSpPr>
          <p:cNvPr id="28" name="object 28"/>
          <p:cNvSpPr/>
          <p:nvPr/>
        </p:nvSpPr>
        <p:spPr>
          <a:xfrm>
            <a:off x="5711956" y="2636913"/>
            <a:ext cx="0" cy="557199"/>
          </a:xfrm>
          <a:custGeom>
            <a:avLst/>
            <a:gdLst/>
            <a:ahLst/>
            <a:cxnLst/>
            <a:rect l="l" t="t" r="r" b="b"/>
            <a:pathLst>
              <a:path h="557199">
                <a:moveTo>
                  <a:pt x="0" y="0"/>
                </a:moveTo>
                <a:lnTo>
                  <a:pt x="0" y="557199"/>
                </a:lnTo>
              </a:path>
            </a:pathLst>
          </a:custGeom>
          <a:ln w="19050">
            <a:solidFill>
              <a:srgbClr val="103154"/>
            </a:solidFill>
          </a:ln>
        </p:spPr>
        <p:txBody>
          <a:bodyPr wrap="square" lIns="0" tIns="0" rIns="0" bIns="0" rtlCol="0">
            <a:noAutofit/>
          </a:bodyPr>
          <a:lstStyle/>
          <a:p>
            <a:endParaRPr/>
          </a:p>
        </p:txBody>
      </p:sp>
      <p:sp>
        <p:nvSpPr>
          <p:cNvPr id="29" name="object 29"/>
          <p:cNvSpPr/>
          <p:nvPr/>
        </p:nvSpPr>
        <p:spPr>
          <a:xfrm>
            <a:off x="5652690" y="3117916"/>
            <a:ext cx="118533" cy="76200"/>
          </a:xfrm>
          <a:custGeom>
            <a:avLst/>
            <a:gdLst/>
            <a:ahLst/>
            <a:cxnLst/>
            <a:rect l="l" t="t" r="r" b="b"/>
            <a:pathLst>
              <a:path w="88900" h="76200">
                <a:moveTo>
                  <a:pt x="88900" y="0"/>
                </a:moveTo>
                <a:lnTo>
                  <a:pt x="44450" y="76200"/>
                </a:lnTo>
                <a:lnTo>
                  <a:pt x="0" y="0"/>
                </a:lnTo>
              </a:path>
            </a:pathLst>
          </a:custGeom>
          <a:ln w="19050">
            <a:solidFill>
              <a:srgbClr val="103154"/>
            </a:solidFill>
          </a:ln>
        </p:spPr>
        <p:txBody>
          <a:bodyPr wrap="square" lIns="0" tIns="0" rIns="0" bIns="0" rtlCol="0">
            <a:noAutofit/>
          </a:bodyPr>
          <a:lstStyle/>
          <a:p>
            <a:endParaRPr/>
          </a:p>
        </p:txBody>
      </p:sp>
      <p:sp>
        <p:nvSpPr>
          <p:cNvPr id="30" name="object 30"/>
          <p:cNvSpPr/>
          <p:nvPr/>
        </p:nvSpPr>
        <p:spPr>
          <a:xfrm>
            <a:off x="7344139" y="1988840"/>
            <a:ext cx="0" cy="269176"/>
          </a:xfrm>
          <a:custGeom>
            <a:avLst/>
            <a:gdLst/>
            <a:ahLst/>
            <a:cxnLst/>
            <a:rect l="l" t="t" r="r" b="b"/>
            <a:pathLst>
              <a:path h="269176">
                <a:moveTo>
                  <a:pt x="0" y="0"/>
                </a:moveTo>
                <a:lnTo>
                  <a:pt x="0" y="269176"/>
                </a:lnTo>
              </a:path>
            </a:pathLst>
          </a:custGeom>
          <a:ln w="19050">
            <a:solidFill>
              <a:srgbClr val="103154"/>
            </a:solidFill>
          </a:ln>
        </p:spPr>
        <p:txBody>
          <a:bodyPr wrap="square" lIns="0" tIns="0" rIns="0" bIns="0" rtlCol="0">
            <a:noAutofit/>
          </a:bodyPr>
          <a:lstStyle/>
          <a:p>
            <a:endParaRPr/>
          </a:p>
        </p:txBody>
      </p:sp>
      <p:sp>
        <p:nvSpPr>
          <p:cNvPr id="31" name="object 31"/>
          <p:cNvSpPr/>
          <p:nvPr/>
        </p:nvSpPr>
        <p:spPr>
          <a:xfrm>
            <a:off x="7284872" y="2181812"/>
            <a:ext cx="118533" cy="76200"/>
          </a:xfrm>
          <a:custGeom>
            <a:avLst/>
            <a:gdLst/>
            <a:ahLst/>
            <a:cxnLst/>
            <a:rect l="l" t="t" r="r" b="b"/>
            <a:pathLst>
              <a:path w="88900" h="76200">
                <a:moveTo>
                  <a:pt x="88900" y="0"/>
                </a:moveTo>
                <a:lnTo>
                  <a:pt x="44450" y="76200"/>
                </a:lnTo>
                <a:lnTo>
                  <a:pt x="0" y="0"/>
                </a:lnTo>
              </a:path>
            </a:pathLst>
          </a:custGeom>
          <a:ln w="19050">
            <a:solidFill>
              <a:srgbClr val="103154"/>
            </a:solidFill>
          </a:ln>
        </p:spPr>
        <p:txBody>
          <a:bodyPr wrap="square" lIns="0" tIns="0" rIns="0" bIns="0" rtlCol="0">
            <a:noAutofit/>
          </a:bodyPr>
          <a:lstStyle/>
          <a:p>
            <a:endParaRPr/>
          </a:p>
        </p:txBody>
      </p:sp>
      <p:sp>
        <p:nvSpPr>
          <p:cNvPr id="32" name="object 32"/>
          <p:cNvSpPr/>
          <p:nvPr/>
        </p:nvSpPr>
        <p:spPr>
          <a:xfrm>
            <a:off x="1391479" y="4787862"/>
            <a:ext cx="1536175" cy="369328"/>
          </a:xfrm>
          <a:custGeom>
            <a:avLst/>
            <a:gdLst/>
            <a:ahLst/>
            <a:cxnLst/>
            <a:rect l="l" t="t" r="r" b="b"/>
            <a:pathLst>
              <a:path w="1152131" h="369328">
                <a:moveTo>
                  <a:pt x="0" y="0"/>
                </a:moveTo>
                <a:lnTo>
                  <a:pt x="1152131" y="0"/>
                </a:lnTo>
                <a:lnTo>
                  <a:pt x="1152131" y="369328"/>
                </a:lnTo>
                <a:lnTo>
                  <a:pt x="0" y="369328"/>
                </a:lnTo>
                <a:lnTo>
                  <a:pt x="0" y="0"/>
                </a:lnTo>
                <a:close/>
              </a:path>
            </a:pathLst>
          </a:custGeom>
          <a:ln w="19050">
            <a:solidFill>
              <a:srgbClr val="103154"/>
            </a:solidFill>
          </a:ln>
        </p:spPr>
        <p:txBody>
          <a:bodyPr wrap="square" lIns="0" tIns="0" rIns="0" bIns="0" rtlCol="0">
            <a:noAutofit/>
          </a:bodyPr>
          <a:lstStyle/>
          <a:p>
            <a:endParaRPr/>
          </a:p>
        </p:txBody>
      </p:sp>
      <p:sp>
        <p:nvSpPr>
          <p:cNvPr id="33" name="object 33"/>
          <p:cNvSpPr txBox="1"/>
          <p:nvPr/>
        </p:nvSpPr>
        <p:spPr>
          <a:xfrm>
            <a:off x="1496464" y="4823674"/>
            <a:ext cx="1253067" cy="273685"/>
          </a:xfrm>
          <a:prstGeom prst="rect">
            <a:avLst/>
          </a:prstGeom>
        </p:spPr>
        <p:txBody>
          <a:bodyPr vert="horz" wrap="square" lIns="0" tIns="0" rIns="0" bIns="0" rtlCol="0">
            <a:noAutofit/>
          </a:bodyPr>
          <a:lstStyle/>
          <a:p>
            <a:pPr marL="12700">
              <a:lnSpc>
                <a:spcPts val="2155"/>
              </a:lnSpc>
            </a:pPr>
            <a:r>
              <a:rPr sz="1800" dirty="0" smtClean="0">
                <a:solidFill>
                  <a:srgbClr val="103154"/>
                </a:solidFill>
                <a:latin typeface="宋体"/>
                <a:cs typeface="宋体"/>
              </a:rPr>
              <a:t>菌种鉴定</a:t>
            </a:r>
            <a:endParaRPr sz="1800">
              <a:latin typeface="宋体"/>
              <a:cs typeface="宋体"/>
            </a:endParaRPr>
          </a:p>
        </p:txBody>
      </p:sp>
      <p:sp>
        <p:nvSpPr>
          <p:cNvPr id="34" name="object 34"/>
          <p:cNvSpPr/>
          <p:nvPr/>
        </p:nvSpPr>
        <p:spPr>
          <a:xfrm>
            <a:off x="2639615" y="3923764"/>
            <a:ext cx="0" cy="197167"/>
          </a:xfrm>
          <a:custGeom>
            <a:avLst/>
            <a:gdLst/>
            <a:ahLst/>
            <a:cxnLst/>
            <a:rect l="l" t="t" r="r" b="b"/>
            <a:pathLst>
              <a:path h="197167">
                <a:moveTo>
                  <a:pt x="0" y="0"/>
                </a:moveTo>
                <a:lnTo>
                  <a:pt x="0" y="197167"/>
                </a:lnTo>
              </a:path>
            </a:pathLst>
          </a:custGeom>
          <a:ln w="19050">
            <a:solidFill>
              <a:srgbClr val="103154"/>
            </a:solidFill>
          </a:ln>
        </p:spPr>
        <p:txBody>
          <a:bodyPr wrap="square" lIns="0" tIns="0" rIns="0" bIns="0" rtlCol="0">
            <a:noAutofit/>
          </a:bodyPr>
          <a:lstStyle/>
          <a:p>
            <a:endParaRPr/>
          </a:p>
        </p:txBody>
      </p:sp>
      <p:sp>
        <p:nvSpPr>
          <p:cNvPr id="35" name="object 35"/>
          <p:cNvSpPr/>
          <p:nvPr/>
        </p:nvSpPr>
        <p:spPr>
          <a:xfrm>
            <a:off x="2580348" y="4044729"/>
            <a:ext cx="118533" cy="76200"/>
          </a:xfrm>
          <a:custGeom>
            <a:avLst/>
            <a:gdLst/>
            <a:ahLst/>
            <a:cxnLst/>
            <a:rect l="l" t="t" r="r" b="b"/>
            <a:pathLst>
              <a:path w="88900" h="76200">
                <a:moveTo>
                  <a:pt x="88900" y="0"/>
                </a:moveTo>
                <a:lnTo>
                  <a:pt x="44450" y="76200"/>
                </a:lnTo>
                <a:lnTo>
                  <a:pt x="0" y="0"/>
                </a:lnTo>
              </a:path>
            </a:pathLst>
          </a:custGeom>
          <a:ln w="19050">
            <a:solidFill>
              <a:srgbClr val="103154"/>
            </a:solidFill>
          </a:ln>
        </p:spPr>
        <p:txBody>
          <a:bodyPr wrap="square" lIns="0" tIns="0" rIns="0" bIns="0" rtlCol="0">
            <a:noAutofit/>
          </a:bodyPr>
          <a:lstStyle/>
          <a:p>
            <a:endParaRPr/>
          </a:p>
        </p:txBody>
      </p:sp>
      <p:sp>
        <p:nvSpPr>
          <p:cNvPr id="36" name="object 36"/>
          <p:cNvSpPr/>
          <p:nvPr/>
        </p:nvSpPr>
        <p:spPr>
          <a:xfrm>
            <a:off x="911419" y="4139793"/>
            <a:ext cx="2112229" cy="369328"/>
          </a:xfrm>
          <a:custGeom>
            <a:avLst/>
            <a:gdLst/>
            <a:ahLst/>
            <a:cxnLst/>
            <a:rect l="l" t="t" r="r" b="b"/>
            <a:pathLst>
              <a:path w="1584172" h="369328">
                <a:moveTo>
                  <a:pt x="0" y="0"/>
                </a:moveTo>
                <a:lnTo>
                  <a:pt x="1584172" y="0"/>
                </a:lnTo>
                <a:lnTo>
                  <a:pt x="1584172" y="369328"/>
                </a:lnTo>
                <a:lnTo>
                  <a:pt x="0" y="369328"/>
                </a:lnTo>
                <a:lnTo>
                  <a:pt x="0" y="0"/>
                </a:lnTo>
                <a:close/>
              </a:path>
            </a:pathLst>
          </a:custGeom>
          <a:ln w="19050">
            <a:solidFill>
              <a:srgbClr val="103154"/>
            </a:solidFill>
          </a:ln>
        </p:spPr>
        <p:txBody>
          <a:bodyPr wrap="square" lIns="0" tIns="0" rIns="0" bIns="0" rtlCol="0">
            <a:noAutofit/>
          </a:bodyPr>
          <a:lstStyle/>
          <a:p>
            <a:endParaRPr/>
          </a:p>
        </p:txBody>
      </p:sp>
      <p:sp>
        <p:nvSpPr>
          <p:cNvPr id="37" name="object 37"/>
          <p:cNvSpPr txBox="1"/>
          <p:nvPr/>
        </p:nvSpPr>
        <p:spPr>
          <a:xfrm>
            <a:off x="1016410" y="4175602"/>
            <a:ext cx="1862667" cy="273685"/>
          </a:xfrm>
          <a:prstGeom prst="rect">
            <a:avLst/>
          </a:prstGeom>
        </p:spPr>
        <p:txBody>
          <a:bodyPr vert="horz" wrap="square" lIns="0" tIns="0" rIns="0" bIns="0" rtlCol="0">
            <a:noAutofit/>
          </a:bodyPr>
          <a:lstStyle/>
          <a:p>
            <a:pPr marL="12700">
              <a:lnSpc>
                <a:spcPts val="2155"/>
              </a:lnSpc>
            </a:pPr>
            <a:r>
              <a:rPr sz="1800" dirty="0" smtClean="0">
                <a:solidFill>
                  <a:srgbClr val="103154"/>
                </a:solidFill>
                <a:latin typeface="宋体"/>
                <a:cs typeface="宋体"/>
              </a:rPr>
              <a:t>分枝杆菌培养</a:t>
            </a:r>
            <a:endParaRPr sz="1800">
              <a:latin typeface="宋体"/>
              <a:cs typeface="宋体"/>
            </a:endParaRPr>
          </a:p>
        </p:txBody>
      </p:sp>
      <p:sp>
        <p:nvSpPr>
          <p:cNvPr id="38" name="object 38"/>
          <p:cNvSpPr/>
          <p:nvPr/>
        </p:nvSpPr>
        <p:spPr>
          <a:xfrm>
            <a:off x="3695733" y="3923764"/>
            <a:ext cx="0" cy="197167"/>
          </a:xfrm>
          <a:custGeom>
            <a:avLst/>
            <a:gdLst/>
            <a:ahLst/>
            <a:cxnLst/>
            <a:rect l="l" t="t" r="r" b="b"/>
            <a:pathLst>
              <a:path h="197167">
                <a:moveTo>
                  <a:pt x="0" y="0"/>
                </a:moveTo>
                <a:lnTo>
                  <a:pt x="0" y="197167"/>
                </a:lnTo>
              </a:path>
            </a:pathLst>
          </a:custGeom>
          <a:ln w="19050">
            <a:solidFill>
              <a:srgbClr val="103154"/>
            </a:solidFill>
          </a:ln>
        </p:spPr>
        <p:txBody>
          <a:bodyPr wrap="square" lIns="0" tIns="0" rIns="0" bIns="0" rtlCol="0">
            <a:noAutofit/>
          </a:bodyPr>
          <a:lstStyle/>
          <a:p>
            <a:endParaRPr/>
          </a:p>
        </p:txBody>
      </p:sp>
      <p:sp>
        <p:nvSpPr>
          <p:cNvPr id="39" name="object 39"/>
          <p:cNvSpPr/>
          <p:nvPr/>
        </p:nvSpPr>
        <p:spPr>
          <a:xfrm>
            <a:off x="3636467" y="4044729"/>
            <a:ext cx="118533" cy="76200"/>
          </a:xfrm>
          <a:custGeom>
            <a:avLst/>
            <a:gdLst/>
            <a:ahLst/>
            <a:cxnLst/>
            <a:rect l="l" t="t" r="r" b="b"/>
            <a:pathLst>
              <a:path w="88900" h="76200">
                <a:moveTo>
                  <a:pt x="88900" y="0"/>
                </a:moveTo>
                <a:lnTo>
                  <a:pt x="44450" y="76200"/>
                </a:lnTo>
                <a:lnTo>
                  <a:pt x="0" y="0"/>
                </a:lnTo>
              </a:path>
            </a:pathLst>
          </a:custGeom>
          <a:ln w="19050">
            <a:solidFill>
              <a:srgbClr val="103154"/>
            </a:solidFill>
          </a:ln>
        </p:spPr>
        <p:txBody>
          <a:bodyPr wrap="square" lIns="0" tIns="0" rIns="0" bIns="0" rtlCol="0">
            <a:noAutofit/>
          </a:bodyPr>
          <a:lstStyle/>
          <a:p>
            <a:endParaRPr/>
          </a:p>
        </p:txBody>
      </p:sp>
      <p:sp>
        <p:nvSpPr>
          <p:cNvPr id="40" name="object 40"/>
          <p:cNvSpPr txBox="1"/>
          <p:nvPr/>
        </p:nvSpPr>
        <p:spPr>
          <a:xfrm>
            <a:off x="5816943" y="2890781"/>
            <a:ext cx="998220" cy="236220"/>
          </a:xfrm>
          <a:prstGeom prst="rect">
            <a:avLst/>
          </a:prstGeom>
        </p:spPr>
        <p:txBody>
          <a:bodyPr vert="horz" wrap="square" lIns="0" tIns="0" rIns="0" bIns="0" rtlCol="0">
            <a:noAutofit/>
          </a:bodyPr>
          <a:lstStyle/>
          <a:p>
            <a:pPr marL="12700">
              <a:lnSpc>
                <a:spcPct val="100000"/>
              </a:lnSpc>
            </a:pPr>
            <a:r>
              <a:rPr sz="1400" spc="-15" dirty="0" smtClean="0">
                <a:solidFill>
                  <a:srgbClr val="103154"/>
                </a:solidFill>
                <a:latin typeface="宋体"/>
                <a:cs typeface="宋体"/>
              </a:rPr>
              <a:t>支持</a:t>
            </a:r>
            <a:r>
              <a:rPr sz="1400" spc="-15" dirty="0" smtClean="0">
                <a:solidFill>
                  <a:srgbClr val="103154"/>
                </a:solidFill>
                <a:latin typeface="Corbel"/>
                <a:cs typeface="Corbel"/>
              </a:rPr>
              <a:t>NTM</a:t>
            </a:r>
            <a:endParaRPr sz="1400">
              <a:latin typeface="Corbel"/>
              <a:cs typeface="Corbel"/>
            </a:endParaRPr>
          </a:p>
        </p:txBody>
      </p:sp>
      <p:sp>
        <p:nvSpPr>
          <p:cNvPr id="41" name="object 41"/>
          <p:cNvSpPr txBox="1"/>
          <p:nvPr/>
        </p:nvSpPr>
        <p:spPr>
          <a:xfrm>
            <a:off x="8793275" y="5553046"/>
            <a:ext cx="2800773" cy="300355"/>
          </a:xfrm>
          <a:prstGeom prst="rect">
            <a:avLst/>
          </a:prstGeom>
        </p:spPr>
        <p:txBody>
          <a:bodyPr vert="horz" wrap="square" lIns="0" tIns="0" rIns="0" bIns="0" rtlCol="0">
            <a:noAutofit/>
          </a:bodyPr>
          <a:lstStyle/>
          <a:p>
            <a:pPr marL="12700">
              <a:lnSpc>
                <a:spcPct val="100000"/>
              </a:lnSpc>
            </a:pPr>
            <a:r>
              <a:rPr sz="1800" dirty="0" smtClean="0">
                <a:solidFill>
                  <a:srgbClr val="103154"/>
                </a:solidFill>
                <a:latin typeface="Corbel"/>
                <a:cs typeface="Corbel"/>
              </a:rPr>
              <a:t>NT</a:t>
            </a:r>
            <a:r>
              <a:rPr sz="1800" spc="-15" dirty="0" smtClean="0">
                <a:solidFill>
                  <a:srgbClr val="103154"/>
                </a:solidFill>
                <a:latin typeface="Corbel"/>
                <a:cs typeface="Corbel"/>
              </a:rPr>
              <a:t>M</a:t>
            </a:r>
            <a:r>
              <a:rPr sz="1800" spc="-15" dirty="0" smtClean="0">
                <a:solidFill>
                  <a:srgbClr val="103154"/>
                </a:solidFill>
                <a:latin typeface="宋体"/>
                <a:cs typeface="宋体"/>
              </a:rPr>
              <a:t>分离率较低地区</a:t>
            </a:r>
            <a:endParaRPr sz="1800">
              <a:latin typeface="宋体"/>
              <a:cs typeface="宋体"/>
            </a:endParaRPr>
          </a:p>
        </p:txBody>
      </p:sp>
      <p:sp>
        <p:nvSpPr>
          <p:cNvPr id="42" name="object 42"/>
          <p:cNvSpPr/>
          <p:nvPr/>
        </p:nvSpPr>
        <p:spPr>
          <a:xfrm>
            <a:off x="9264345" y="836714"/>
            <a:ext cx="1536175" cy="369328"/>
          </a:xfrm>
          <a:custGeom>
            <a:avLst/>
            <a:gdLst/>
            <a:ahLst/>
            <a:cxnLst/>
            <a:rect l="l" t="t" r="r" b="b"/>
            <a:pathLst>
              <a:path w="1152131" h="369328">
                <a:moveTo>
                  <a:pt x="0" y="0"/>
                </a:moveTo>
                <a:lnTo>
                  <a:pt x="1152131" y="0"/>
                </a:lnTo>
                <a:lnTo>
                  <a:pt x="1152131" y="369328"/>
                </a:lnTo>
                <a:lnTo>
                  <a:pt x="0" y="369328"/>
                </a:lnTo>
                <a:lnTo>
                  <a:pt x="0" y="0"/>
                </a:lnTo>
                <a:close/>
              </a:path>
            </a:pathLst>
          </a:custGeom>
          <a:ln w="19050">
            <a:solidFill>
              <a:srgbClr val="103154"/>
            </a:solidFill>
          </a:ln>
        </p:spPr>
        <p:txBody>
          <a:bodyPr wrap="square" lIns="0" tIns="0" rIns="0" bIns="0" rtlCol="0">
            <a:noAutofit/>
          </a:bodyPr>
          <a:lstStyle/>
          <a:p>
            <a:endParaRPr/>
          </a:p>
        </p:txBody>
      </p:sp>
      <p:sp>
        <p:nvSpPr>
          <p:cNvPr id="43" name="object 43"/>
          <p:cNvSpPr txBox="1"/>
          <p:nvPr/>
        </p:nvSpPr>
        <p:spPr>
          <a:xfrm>
            <a:off x="9369337" y="872526"/>
            <a:ext cx="1253067" cy="273685"/>
          </a:xfrm>
          <a:prstGeom prst="rect">
            <a:avLst/>
          </a:prstGeom>
        </p:spPr>
        <p:txBody>
          <a:bodyPr vert="horz" wrap="square" lIns="0" tIns="0" rIns="0" bIns="0" rtlCol="0">
            <a:noAutofit/>
          </a:bodyPr>
          <a:lstStyle/>
          <a:p>
            <a:pPr marL="12700">
              <a:lnSpc>
                <a:spcPts val="2155"/>
              </a:lnSpc>
            </a:pPr>
            <a:r>
              <a:rPr sz="1800" dirty="0" smtClean="0">
                <a:solidFill>
                  <a:srgbClr val="103154"/>
                </a:solidFill>
                <a:latin typeface="宋体"/>
                <a:cs typeface="宋体"/>
              </a:rPr>
              <a:t>临床标本</a:t>
            </a:r>
            <a:endParaRPr sz="1800">
              <a:latin typeface="宋体"/>
              <a:cs typeface="宋体"/>
            </a:endParaRPr>
          </a:p>
        </p:txBody>
      </p:sp>
      <p:sp>
        <p:nvSpPr>
          <p:cNvPr id="44" name="object 44"/>
          <p:cNvSpPr/>
          <p:nvPr/>
        </p:nvSpPr>
        <p:spPr>
          <a:xfrm>
            <a:off x="8880314" y="1556791"/>
            <a:ext cx="2784313" cy="369328"/>
          </a:xfrm>
          <a:custGeom>
            <a:avLst/>
            <a:gdLst/>
            <a:ahLst/>
            <a:cxnLst/>
            <a:rect l="l" t="t" r="r" b="b"/>
            <a:pathLst>
              <a:path w="2088235" h="369328">
                <a:moveTo>
                  <a:pt x="0" y="0"/>
                </a:moveTo>
                <a:lnTo>
                  <a:pt x="2088235" y="0"/>
                </a:lnTo>
                <a:lnTo>
                  <a:pt x="2088235" y="369328"/>
                </a:lnTo>
                <a:lnTo>
                  <a:pt x="0" y="369328"/>
                </a:lnTo>
                <a:lnTo>
                  <a:pt x="0" y="0"/>
                </a:lnTo>
                <a:close/>
              </a:path>
            </a:pathLst>
          </a:custGeom>
          <a:ln w="19050">
            <a:solidFill>
              <a:srgbClr val="103154"/>
            </a:solidFill>
          </a:ln>
        </p:spPr>
        <p:txBody>
          <a:bodyPr wrap="square" lIns="0" tIns="0" rIns="0" bIns="0" rtlCol="0">
            <a:noAutofit/>
          </a:bodyPr>
          <a:lstStyle/>
          <a:p>
            <a:endParaRPr/>
          </a:p>
        </p:txBody>
      </p:sp>
      <p:sp>
        <p:nvSpPr>
          <p:cNvPr id="45" name="object 45"/>
          <p:cNvSpPr txBox="1"/>
          <p:nvPr/>
        </p:nvSpPr>
        <p:spPr>
          <a:xfrm>
            <a:off x="8985295" y="1592606"/>
            <a:ext cx="2202180" cy="300355"/>
          </a:xfrm>
          <a:prstGeom prst="rect">
            <a:avLst/>
          </a:prstGeom>
        </p:spPr>
        <p:txBody>
          <a:bodyPr vert="horz" wrap="square" lIns="0" tIns="0" rIns="0" bIns="0" rtlCol="0">
            <a:noAutofit/>
          </a:bodyPr>
          <a:lstStyle/>
          <a:p>
            <a:pPr marL="12700">
              <a:lnSpc>
                <a:spcPct val="100000"/>
              </a:lnSpc>
            </a:pPr>
            <a:r>
              <a:rPr sz="1800" dirty="0" smtClean="0">
                <a:solidFill>
                  <a:srgbClr val="103154"/>
                </a:solidFill>
                <a:latin typeface="宋体"/>
                <a:cs typeface="宋体"/>
              </a:rPr>
              <a:t>分枝杆菌培养</a:t>
            </a:r>
            <a:r>
              <a:rPr sz="1800" spc="-10" dirty="0" smtClean="0">
                <a:solidFill>
                  <a:srgbClr val="103154"/>
                </a:solidFill>
                <a:latin typeface="Corbel"/>
                <a:cs typeface="Corbel"/>
              </a:rPr>
              <a:t>(+)</a:t>
            </a:r>
            <a:endParaRPr sz="1800">
              <a:latin typeface="Corbel"/>
              <a:cs typeface="Corbel"/>
            </a:endParaRPr>
          </a:p>
        </p:txBody>
      </p:sp>
      <p:sp>
        <p:nvSpPr>
          <p:cNvPr id="46" name="object 46"/>
          <p:cNvSpPr/>
          <p:nvPr/>
        </p:nvSpPr>
        <p:spPr>
          <a:xfrm>
            <a:off x="10032437" y="1206045"/>
            <a:ext cx="0" cy="331889"/>
          </a:xfrm>
          <a:custGeom>
            <a:avLst/>
            <a:gdLst/>
            <a:ahLst/>
            <a:cxnLst/>
            <a:rect l="l" t="t" r="r" b="b"/>
            <a:pathLst>
              <a:path h="331889">
                <a:moveTo>
                  <a:pt x="0" y="0"/>
                </a:moveTo>
                <a:lnTo>
                  <a:pt x="0" y="331889"/>
                </a:lnTo>
              </a:path>
            </a:pathLst>
          </a:custGeom>
          <a:ln w="19050">
            <a:solidFill>
              <a:srgbClr val="103154"/>
            </a:solidFill>
          </a:ln>
        </p:spPr>
        <p:txBody>
          <a:bodyPr wrap="square" lIns="0" tIns="0" rIns="0" bIns="0" rtlCol="0">
            <a:noAutofit/>
          </a:bodyPr>
          <a:lstStyle/>
          <a:p>
            <a:endParaRPr/>
          </a:p>
        </p:txBody>
      </p:sp>
      <p:sp>
        <p:nvSpPr>
          <p:cNvPr id="47" name="object 47"/>
          <p:cNvSpPr/>
          <p:nvPr/>
        </p:nvSpPr>
        <p:spPr>
          <a:xfrm>
            <a:off x="9973171" y="1461731"/>
            <a:ext cx="118533" cy="76200"/>
          </a:xfrm>
          <a:custGeom>
            <a:avLst/>
            <a:gdLst/>
            <a:ahLst/>
            <a:cxnLst/>
            <a:rect l="l" t="t" r="r" b="b"/>
            <a:pathLst>
              <a:path w="88900" h="76200">
                <a:moveTo>
                  <a:pt x="88900" y="0"/>
                </a:moveTo>
                <a:lnTo>
                  <a:pt x="44450" y="76200"/>
                </a:lnTo>
                <a:lnTo>
                  <a:pt x="0" y="0"/>
                </a:lnTo>
              </a:path>
            </a:pathLst>
          </a:custGeom>
          <a:ln w="19050">
            <a:solidFill>
              <a:srgbClr val="103154"/>
            </a:solidFill>
          </a:ln>
        </p:spPr>
        <p:txBody>
          <a:bodyPr wrap="square" lIns="0" tIns="0" rIns="0" bIns="0" rtlCol="0">
            <a:noAutofit/>
          </a:bodyPr>
          <a:lstStyle/>
          <a:p>
            <a:endParaRPr/>
          </a:p>
        </p:txBody>
      </p:sp>
      <p:sp>
        <p:nvSpPr>
          <p:cNvPr id="48" name="object 48"/>
          <p:cNvSpPr/>
          <p:nvPr/>
        </p:nvSpPr>
        <p:spPr>
          <a:xfrm>
            <a:off x="8976326" y="2348877"/>
            <a:ext cx="2112229" cy="369328"/>
          </a:xfrm>
          <a:custGeom>
            <a:avLst/>
            <a:gdLst/>
            <a:ahLst/>
            <a:cxnLst/>
            <a:rect l="l" t="t" r="r" b="b"/>
            <a:pathLst>
              <a:path w="1584172" h="369328">
                <a:moveTo>
                  <a:pt x="0" y="0"/>
                </a:moveTo>
                <a:lnTo>
                  <a:pt x="1584172" y="0"/>
                </a:lnTo>
                <a:lnTo>
                  <a:pt x="1584172" y="369328"/>
                </a:lnTo>
                <a:lnTo>
                  <a:pt x="0" y="369328"/>
                </a:lnTo>
                <a:lnTo>
                  <a:pt x="0" y="0"/>
                </a:lnTo>
                <a:close/>
              </a:path>
            </a:pathLst>
          </a:custGeom>
          <a:ln w="19050">
            <a:solidFill>
              <a:srgbClr val="103154"/>
            </a:solidFill>
          </a:ln>
        </p:spPr>
        <p:txBody>
          <a:bodyPr wrap="square" lIns="0" tIns="0" rIns="0" bIns="0" rtlCol="0">
            <a:noAutofit/>
          </a:bodyPr>
          <a:lstStyle/>
          <a:p>
            <a:endParaRPr/>
          </a:p>
        </p:txBody>
      </p:sp>
      <p:sp>
        <p:nvSpPr>
          <p:cNvPr id="49" name="object 49"/>
          <p:cNvSpPr txBox="1"/>
          <p:nvPr/>
        </p:nvSpPr>
        <p:spPr>
          <a:xfrm>
            <a:off x="9081308" y="2384695"/>
            <a:ext cx="1886373" cy="300355"/>
          </a:xfrm>
          <a:prstGeom prst="rect">
            <a:avLst/>
          </a:prstGeom>
        </p:spPr>
        <p:txBody>
          <a:bodyPr vert="horz" wrap="square" lIns="0" tIns="0" rIns="0" bIns="0" rtlCol="0">
            <a:noAutofit/>
          </a:bodyPr>
          <a:lstStyle/>
          <a:p>
            <a:pPr marL="12700">
              <a:lnSpc>
                <a:spcPct val="100000"/>
              </a:lnSpc>
            </a:pPr>
            <a:r>
              <a:rPr sz="1800" dirty="0" smtClean="0">
                <a:solidFill>
                  <a:srgbClr val="103154"/>
                </a:solidFill>
                <a:latin typeface="Corbel"/>
                <a:cs typeface="Corbel"/>
              </a:rPr>
              <a:t>NT</a:t>
            </a:r>
            <a:r>
              <a:rPr sz="1800" spc="-15" dirty="0" smtClean="0">
                <a:solidFill>
                  <a:srgbClr val="103154"/>
                </a:solidFill>
                <a:latin typeface="Corbel"/>
                <a:cs typeface="Corbel"/>
              </a:rPr>
              <a:t>M</a:t>
            </a:r>
            <a:r>
              <a:rPr sz="1800" spc="-15" dirty="0" smtClean="0">
                <a:solidFill>
                  <a:srgbClr val="103154"/>
                </a:solidFill>
                <a:latin typeface="宋体"/>
                <a:cs typeface="宋体"/>
              </a:rPr>
              <a:t>初筛试验</a:t>
            </a:r>
            <a:endParaRPr sz="1800">
              <a:latin typeface="宋体"/>
              <a:cs typeface="宋体"/>
            </a:endParaRPr>
          </a:p>
        </p:txBody>
      </p:sp>
      <p:sp>
        <p:nvSpPr>
          <p:cNvPr id="50" name="object 50"/>
          <p:cNvSpPr/>
          <p:nvPr/>
        </p:nvSpPr>
        <p:spPr>
          <a:xfrm>
            <a:off x="9360356" y="3284982"/>
            <a:ext cx="1632187" cy="369328"/>
          </a:xfrm>
          <a:custGeom>
            <a:avLst/>
            <a:gdLst/>
            <a:ahLst/>
            <a:cxnLst/>
            <a:rect l="l" t="t" r="r" b="b"/>
            <a:pathLst>
              <a:path w="1224140" h="369328">
                <a:moveTo>
                  <a:pt x="0" y="0"/>
                </a:moveTo>
                <a:lnTo>
                  <a:pt x="1224140" y="0"/>
                </a:lnTo>
                <a:lnTo>
                  <a:pt x="1224140" y="369328"/>
                </a:lnTo>
                <a:lnTo>
                  <a:pt x="0" y="369328"/>
                </a:lnTo>
                <a:lnTo>
                  <a:pt x="0" y="0"/>
                </a:lnTo>
                <a:close/>
              </a:path>
            </a:pathLst>
          </a:custGeom>
          <a:ln w="19050">
            <a:solidFill>
              <a:srgbClr val="103154"/>
            </a:solidFill>
          </a:ln>
        </p:spPr>
        <p:txBody>
          <a:bodyPr wrap="square" lIns="0" tIns="0" rIns="0" bIns="0" rtlCol="0">
            <a:noAutofit/>
          </a:bodyPr>
          <a:lstStyle/>
          <a:p>
            <a:endParaRPr/>
          </a:p>
        </p:txBody>
      </p:sp>
      <p:sp>
        <p:nvSpPr>
          <p:cNvPr id="51" name="object 51"/>
          <p:cNvSpPr txBox="1"/>
          <p:nvPr/>
        </p:nvSpPr>
        <p:spPr>
          <a:xfrm>
            <a:off x="9465348" y="3320798"/>
            <a:ext cx="1253067" cy="273685"/>
          </a:xfrm>
          <a:prstGeom prst="rect">
            <a:avLst/>
          </a:prstGeom>
        </p:spPr>
        <p:txBody>
          <a:bodyPr vert="horz" wrap="square" lIns="0" tIns="0" rIns="0" bIns="0" rtlCol="0">
            <a:noAutofit/>
          </a:bodyPr>
          <a:lstStyle/>
          <a:p>
            <a:pPr marL="12700">
              <a:lnSpc>
                <a:spcPts val="2155"/>
              </a:lnSpc>
            </a:pPr>
            <a:r>
              <a:rPr sz="1800" dirty="0" smtClean="0">
                <a:solidFill>
                  <a:srgbClr val="103154"/>
                </a:solidFill>
                <a:latin typeface="宋体"/>
                <a:cs typeface="宋体"/>
              </a:rPr>
              <a:t>菌种鉴定</a:t>
            </a:r>
            <a:endParaRPr sz="1800">
              <a:latin typeface="宋体"/>
              <a:cs typeface="宋体"/>
            </a:endParaRPr>
          </a:p>
        </p:txBody>
      </p:sp>
      <p:sp>
        <p:nvSpPr>
          <p:cNvPr id="52" name="object 52"/>
          <p:cNvSpPr/>
          <p:nvPr/>
        </p:nvSpPr>
        <p:spPr>
          <a:xfrm>
            <a:off x="10032437" y="1916831"/>
            <a:ext cx="0" cy="413194"/>
          </a:xfrm>
          <a:custGeom>
            <a:avLst/>
            <a:gdLst/>
            <a:ahLst/>
            <a:cxnLst/>
            <a:rect l="l" t="t" r="r" b="b"/>
            <a:pathLst>
              <a:path h="413194">
                <a:moveTo>
                  <a:pt x="0" y="0"/>
                </a:moveTo>
                <a:lnTo>
                  <a:pt x="0" y="413194"/>
                </a:lnTo>
              </a:path>
            </a:pathLst>
          </a:custGeom>
          <a:ln w="19050">
            <a:solidFill>
              <a:srgbClr val="103154"/>
            </a:solidFill>
          </a:ln>
        </p:spPr>
        <p:txBody>
          <a:bodyPr wrap="square" lIns="0" tIns="0" rIns="0" bIns="0" rtlCol="0">
            <a:noAutofit/>
          </a:bodyPr>
          <a:lstStyle/>
          <a:p>
            <a:endParaRPr/>
          </a:p>
        </p:txBody>
      </p:sp>
      <p:sp>
        <p:nvSpPr>
          <p:cNvPr id="53" name="object 53"/>
          <p:cNvSpPr/>
          <p:nvPr/>
        </p:nvSpPr>
        <p:spPr>
          <a:xfrm>
            <a:off x="9973171" y="2253820"/>
            <a:ext cx="118533" cy="76200"/>
          </a:xfrm>
          <a:custGeom>
            <a:avLst/>
            <a:gdLst/>
            <a:ahLst/>
            <a:cxnLst/>
            <a:rect l="l" t="t" r="r" b="b"/>
            <a:pathLst>
              <a:path w="88900" h="76200">
                <a:moveTo>
                  <a:pt x="88900" y="0"/>
                </a:moveTo>
                <a:lnTo>
                  <a:pt x="44450" y="76200"/>
                </a:lnTo>
                <a:lnTo>
                  <a:pt x="0" y="0"/>
                </a:lnTo>
              </a:path>
            </a:pathLst>
          </a:custGeom>
          <a:ln w="19050">
            <a:solidFill>
              <a:srgbClr val="103154"/>
            </a:solidFill>
          </a:ln>
        </p:spPr>
        <p:txBody>
          <a:bodyPr wrap="square" lIns="0" tIns="0" rIns="0" bIns="0" rtlCol="0">
            <a:noAutofit/>
          </a:bodyPr>
          <a:lstStyle/>
          <a:p>
            <a:endParaRPr/>
          </a:p>
        </p:txBody>
      </p:sp>
      <p:sp>
        <p:nvSpPr>
          <p:cNvPr id="54" name="object 54"/>
          <p:cNvSpPr/>
          <p:nvPr/>
        </p:nvSpPr>
        <p:spPr>
          <a:xfrm>
            <a:off x="10032437" y="2718211"/>
            <a:ext cx="0" cy="547916"/>
          </a:xfrm>
          <a:custGeom>
            <a:avLst/>
            <a:gdLst/>
            <a:ahLst/>
            <a:cxnLst/>
            <a:rect l="l" t="t" r="r" b="b"/>
            <a:pathLst>
              <a:path h="547916">
                <a:moveTo>
                  <a:pt x="0" y="0"/>
                </a:moveTo>
                <a:lnTo>
                  <a:pt x="0" y="547916"/>
                </a:lnTo>
              </a:path>
            </a:pathLst>
          </a:custGeom>
          <a:ln w="19050">
            <a:solidFill>
              <a:srgbClr val="103154"/>
            </a:solidFill>
          </a:ln>
        </p:spPr>
        <p:txBody>
          <a:bodyPr wrap="square" lIns="0" tIns="0" rIns="0" bIns="0" rtlCol="0">
            <a:noAutofit/>
          </a:bodyPr>
          <a:lstStyle/>
          <a:p>
            <a:endParaRPr/>
          </a:p>
        </p:txBody>
      </p:sp>
      <p:sp>
        <p:nvSpPr>
          <p:cNvPr id="55" name="object 55"/>
          <p:cNvSpPr/>
          <p:nvPr/>
        </p:nvSpPr>
        <p:spPr>
          <a:xfrm>
            <a:off x="9973171" y="3189925"/>
            <a:ext cx="118533" cy="76200"/>
          </a:xfrm>
          <a:custGeom>
            <a:avLst/>
            <a:gdLst/>
            <a:ahLst/>
            <a:cxnLst/>
            <a:rect l="l" t="t" r="r" b="b"/>
            <a:pathLst>
              <a:path w="88900" h="76200">
                <a:moveTo>
                  <a:pt x="88900" y="0"/>
                </a:moveTo>
                <a:lnTo>
                  <a:pt x="44450" y="76200"/>
                </a:lnTo>
                <a:lnTo>
                  <a:pt x="0" y="0"/>
                </a:lnTo>
              </a:path>
            </a:pathLst>
          </a:custGeom>
          <a:ln w="19050">
            <a:solidFill>
              <a:srgbClr val="103154"/>
            </a:solidFill>
          </a:ln>
        </p:spPr>
        <p:txBody>
          <a:bodyPr wrap="square" lIns="0" tIns="0" rIns="0" bIns="0" rtlCol="0">
            <a:noAutofit/>
          </a:bodyPr>
          <a:lstStyle/>
          <a:p>
            <a:endParaRPr/>
          </a:p>
        </p:txBody>
      </p:sp>
      <p:sp>
        <p:nvSpPr>
          <p:cNvPr id="56" name="object 56"/>
          <p:cNvSpPr txBox="1"/>
          <p:nvPr/>
        </p:nvSpPr>
        <p:spPr>
          <a:xfrm>
            <a:off x="10041413" y="2890781"/>
            <a:ext cx="998220" cy="236220"/>
          </a:xfrm>
          <a:prstGeom prst="rect">
            <a:avLst/>
          </a:prstGeom>
        </p:spPr>
        <p:txBody>
          <a:bodyPr vert="horz" wrap="square" lIns="0" tIns="0" rIns="0" bIns="0" rtlCol="0">
            <a:noAutofit/>
          </a:bodyPr>
          <a:lstStyle/>
          <a:p>
            <a:pPr marL="12700">
              <a:lnSpc>
                <a:spcPct val="100000"/>
              </a:lnSpc>
            </a:pPr>
            <a:r>
              <a:rPr sz="1400" spc="-15" dirty="0" smtClean="0">
                <a:solidFill>
                  <a:srgbClr val="103154"/>
                </a:solidFill>
                <a:latin typeface="宋体"/>
                <a:cs typeface="宋体"/>
              </a:rPr>
              <a:t>支持</a:t>
            </a:r>
            <a:r>
              <a:rPr sz="1400" spc="-15" dirty="0" smtClean="0">
                <a:solidFill>
                  <a:srgbClr val="103154"/>
                </a:solidFill>
                <a:latin typeface="Corbel"/>
                <a:cs typeface="Corbel"/>
              </a:rPr>
              <a:t>NTM</a:t>
            </a:r>
            <a:endParaRPr sz="1400">
              <a:latin typeface="Corbel"/>
              <a:cs typeface="Corbel"/>
            </a:endParaRPr>
          </a:p>
        </p:txBody>
      </p:sp>
      <p:sp>
        <p:nvSpPr>
          <p:cNvPr id="57" name="object 57"/>
          <p:cNvSpPr/>
          <p:nvPr/>
        </p:nvSpPr>
        <p:spPr>
          <a:xfrm>
            <a:off x="2159561" y="4499828"/>
            <a:ext cx="0" cy="269176"/>
          </a:xfrm>
          <a:custGeom>
            <a:avLst/>
            <a:gdLst/>
            <a:ahLst/>
            <a:cxnLst/>
            <a:rect l="l" t="t" r="r" b="b"/>
            <a:pathLst>
              <a:path h="269176">
                <a:moveTo>
                  <a:pt x="0" y="0"/>
                </a:moveTo>
                <a:lnTo>
                  <a:pt x="0" y="269176"/>
                </a:lnTo>
              </a:path>
            </a:pathLst>
          </a:custGeom>
          <a:ln w="19050">
            <a:solidFill>
              <a:srgbClr val="103154"/>
            </a:solidFill>
          </a:ln>
        </p:spPr>
        <p:txBody>
          <a:bodyPr wrap="square" lIns="0" tIns="0" rIns="0" bIns="0" rtlCol="0">
            <a:noAutofit/>
          </a:bodyPr>
          <a:lstStyle/>
          <a:p>
            <a:endParaRPr/>
          </a:p>
        </p:txBody>
      </p:sp>
      <p:sp>
        <p:nvSpPr>
          <p:cNvPr id="58" name="object 58"/>
          <p:cNvSpPr/>
          <p:nvPr/>
        </p:nvSpPr>
        <p:spPr>
          <a:xfrm>
            <a:off x="2100295" y="4692799"/>
            <a:ext cx="118533" cy="76200"/>
          </a:xfrm>
          <a:custGeom>
            <a:avLst/>
            <a:gdLst/>
            <a:ahLst/>
            <a:cxnLst/>
            <a:rect l="l" t="t" r="r" b="b"/>
            <a:pathLst>
              <a:path w="88900" h="76200">
                <a:moveTo>
                  <a:pt x="88900" y="0"/>
                </a:moveTo>
                <a:lnTo>
                  <a:pt x="44450" y="76200"/>
                </a:lnTo>
                <a:lnTo>
                  <a:pt x="0" y="0"/>
                </a:lnTo>
              </a:path>
            </a:pathLst>
          </a:custGeom>
          <a:ln w="19050">
            <a:solidFill>
              <a:srgbClr val="103154"/>
            </a:solidFill>
          </a:ln>
        </p:spPr>
        <p:txBody>
          <a:bodyPr wrap="square" lIns="0" tIns="0" rIns="0" bIns="0" rtlCol="0">
            <a:noAutofit/>
          </a:bodyPr>
          <a:lstStyle/>
          <a:p>
            <a:endParaRPr/>
          </a:p>
        </p:txBody>
      </p:sp>
      <p:sp>
        <p:nvSpPr>
          <p:cNvPr id="59" name="object 59"/>
          <p:cNvSpPr txBox="1"/>
          <p:nvPr/>
        </p:nvSpPr>
        <p:spPr>
          <a:xfrm>
            <a:off x="2971177" y="172257"/>
            <a:ext cx="4708313" cy="360680"/>
          </a:xfrm>
          <a:prstGeom prst="rect">
            <a:avLst/>
          </a:prstGeom>
        </p:spPr>
        <p:txBody>
          <a:bodyPr vert="horz" wrap="square" lIns="0" tIns="0" rIns="0" bIns="0" rtlCol="0">
            <a:noAutofit/>
          </a:bodyPr>
          <a:lstStyle/>
          <a:p>
            <a:pPr marL="12700">
              <a:lnSpc>
                <a:spcPts val="2840"/>
              </a:lnSpc>
            </a:pPr>
            <a:r>
              <a:rPr sz="2400" spc="-265" dirty="0" smtClean="0">
                <a:solidFill>
                  <a:srgbClr val="103154"/>
                </a:solidFill>
                <a:latin typeface="Lucida Sans Typewriter"/>
                <a:cs typeface="Lucida Sans Typewriter"/>
              </a:rPr>
              <a:t>NTM</a:t>
            </a:r>
            <a:r>
              <a:rPr sz="2400" spc="-265" dirty="0" smtClean="0">
                <a:solidFill>
                  <a:srgbClr val="103154"/>
                </a:solidFill>
                <a:latin typeface="Adobe 黑体 Std R"/>
                <a:cs typeface="Adobe 黑体 Std R"/>
              </a:rPr>
              <a:t>实验室筛查的推荐流程</a:t>
            </a:r>
            <a:endParaRPr sz="2400">
              <a:latin typeface="Adobe 黑体 Std R"/>
              <a:cs typeface="Adobe 黑体 Std R"/>
            </a:endParaRPr>
          </a:p>
        </p:txBody>
      </p:sp>
      <p:sp>
        <p:nvSpPr>
          <p:cNvPr id="60" name="object 60"/>
          <p:cNvSpPr/>
          <p:nvPr/>
        </p:nvSpPr>
        <p:spPr>
          <a:xfrm>
            <a:off x="4175787" y="1988840"/>
            <a:ext cx="0" cy="269176"/>
          </a:xfrm>
          <a:custGeom>
            <a:avLst/>
            <a:gdLst/>
            <a:ahLst/>
            <a:cxnLst/>
            <a:rect l="l" t="t" r="r" b="b"/>
            <a:pathLst>
              <a:path h="269176">
                <a:moveTo>
                  <a:pt x="0" y="0"/>
                </a:moveTo>
                <a:lnTo>
                  <a:pt x="0" y="269176"/>
                </a:lnTo>
              </a:path>
            </a:pathLst>
          </a:custGeom>
          <a:ln w="19050">
            <a:solidFill>
              <a:srgbClr val="103154"/>
            </a:solidFill>
          </a:ln>
        </p:spPr>
        <p:txBody>
          <a:bodyPr wrap="square" lIns="0" tIns="0" rIns="0" bIns="0" rtlCol="0">
            <a:noAutofit/>
          </a:bodyPr>
          <a:lstStyle/>
          <a:p>
            <a:endParaRPr/>
          </a:p>
        </p:txBody>
      </p:sp>
      <p:sp>
        <p:nvSpPr>
          <p:cNvPr id="61" name="object 61"/>
          <p:cNvSpPr/>
          <p:nvPr/>
        </p:nvSpPr>
        <p:spPr>
          <a:xfrm>
            <a:off x="4116520" y="2181812"/>
            <a:ext cx="118533" cy="76200"/>
          </a:xfrm>
          <a:custGeom>
            <a:avLst/>
            <a:gdLst/>
            <a:ahLst/>
            <a:cxnLst/>
            <a:rect l="l" t="t" r="r" b="b"/>
            <a:pathLst>
              <a:path w="88900" h="76200">
                <a:moveTo>
                  <a:pt x="88900" y="0"/>
                </a:moveTo>
                <a:lnTo>
                  <a:pt x="44450" y="76200"/>
                </a:lnTo>
                <a:lnTo>
                  <a:pt x="0" y="0"/>
                </a:lnTo>
              </a:path>
            </a:pathLst>
          </a:custGeom>
          <a:ln w="19050">
            <a:solidFill>
              <a:srgbClr val="103154"/>
            </a:solidFill>
          </a:ln>
        </p:spPr>
        <p:txBody>
          <a:bodyPr wrap="square" lIns="0" tIns="0" rIns="0" bIns="0" rtlCol="0">
            <a:noAutofit/>
          </a:bodyPr>
          <a:lstStyle/>
          <a:p>
            <a:endParaRPr/>
          </a:p>
        </p:txBody>
      </p:sp>
      <p:sp>
        <p:nvSpPr>
          <p:cNvPr id="62" name="object 62"/>
          <p:cNvSpPr/>
          <p:nvPr/>
        </p:nvSpPr>
        <p:spPr>
          <a:xfrm>
            <a:off x="7056103" y="2276868"/>
            <a:ext cx="1536175" cy="369328"/>
          </a:xfrm>
          <a:custGeom>
            <a:avLst/>
            <a:gdLst/>
            <a:ahLst/>
            <a:cxnLst/>
            <a:rect l="l" t="t" r="r" b="b"/>
            <a:pathLst>
              <a:path w="1152131" h="369328">
                <a:moveTo>
                  <a:pt x="0" y="0"/>
                </a:moveTo>
                <a:lnTo>
                  <a:pt x="1152131" y="0"/>
                </a:lnTo>
                <a:lnTo>
                  <a:pt x="1152131" y="369328"/>
                </a:lnTo>
                <a:lnTo>
                  <a:pt x="0" y="369328"/>
                </a:lnTo>
                <a:lnTo>
                  <a:pt x="0" y="0"/>
                </a:lnTo>
                <a:close/>
              </a:path>
            </a:pathLst>
          </a:custGeom>
          <a:ln w="19050">
            <a:solidFill>
              <a:srgbClr val="103154"/>
            </a:solidFill>
          </a:ln>
        </p:spPr>
        <p:txBody>
          <a:bodyPr wrap="square" lIns="0" tIns="0" rIns="0" bIns="0" rtlCol="0">
            <a:noAutofit/>
          </a:bodyPr>
          <a:lstStyle/>
          <a:p>
            <a:endParaRPr/>
          </a:p>
        </p:txBody>
      </p:sp>
      <p:sp>
        <p:nvSpPr>
          <p:cNvPr id="63" name="object 63"/>
          <p:cNvSpPr txBox="1"/>
          <p:nvPr/>
        </p:nvSpPr>
        <p:spPr>
          <a:xfrm>
            <a:off x="7161092" y="2312687"/>
            <a:ext cx="1253067" cy="273685"/>
          </a:xfrm>
          <a:prstGeom prst="rect">
            <a:avLst/>
          </a:prstGeom>
        </p:spPr>
        <p:txBody>
          <a:bodyPr vert="horz" wrap="square" lIns="0" tIns="0" rIns="0" bIns="0" rtlCol="0">
            <a:noAutofit/>
          </a:bodyPr>
          <a:lstStyle/>
          <a:p>
            <a:pPr marL="12700">
              <a:lnSpc>
                <a:spcPts val="2155"/>
              </a:lnSpc>
            </a:pPr>
            <a:r>
              <a:rPr sz="1800" dirty="0" smtClean="0">
                <a:solidFill>
                  <a:srgbClr val="103154"/>
                </a:solidFill>
                <a:latin typeface="宋体"/>
                <a:cs typeface="宋体"/>
              </a:rPr>
              <a:t>菌种鉴定</a:t>
            </a:r>
            <a:endParaRPr sz="1800">
              <a:latin typeface="宋体"/>
              <a:cs typeface="宋体"/>
            </a:endParaRPr>
          </a:p>
        </p:txBody>
      </p:sp>
      <p:sp>
        <p:nvSpPr>
          <p:cNvPr id="64" name="object 64"/>
          <p:cNvSpPr/>
          <p:nvPr/>
        </p:nvSpPr>
        <p:spPr>
          <a:xfrm>
            <a:off x="3215674" y="2276868"/>
            <a:ext cx="1536175" cy="369328"/>
          </a:xfrm>
          <a:custGeom>
            <a:avLst/>
            <a:gdLst/>
            <a:ahLst/>
            <a:cxnLst/>
            <a:rect l="l" t="t" r="r" b="b"/>
            <a:pathLst>
              <a:path w="1152131" h="369328">
                <a:moveTo>
                  <a:pt x="0" y="0"/>
                </a:moveTo>
                <a:lnTo>
                  <a:pt x="1152131" y="0"/>
                </a:lnTo>
                <a:lnTo>
                  <a:pt x="1152131" y="369328"/>
                </a:lnTo>
                <a:lnTo>
                  <a:pt x="0" y="369328"/>
                </a:lnTo>
                <a:lnTo>
                  <a:pt x="0" y="0"/>
                </a:lnTo>
                <a:close/>
              </a:path>
            </a:pathLst>
          </a:custGeom>
          <a:ln w="19050">
            <a:solidFill>
              <a:srgbClr val="103154"/>
            </a:solidFill>
          </a:ln>
        </p:spPr>
        <p:txBody>
          <a:bodyPr wrap="square" lIns="0" tIns="0" rIns="0" bIns="0" rtlCol="0">
            <a:noAutofit/>
          </a:bodyPr>
          <a:lstStyle/>
          <a:p>
            <a:endParaRPr/>
          </a:p>
        </p:txBody>
      </p:sp>
      <p:sp>
        <p:nvSpPr>
          <p:cNvPr id="65" name="object 65"/>
          <p:cNvSpPr txBox="1"/>
          <p:nvPr/>
        </p:nvSpPr>
        <p:spPr>
          <a:xfrm>
            <a:off x="3320667" y="2312687"/>
            <a:ext cx="1253067" cy="273685"/>
          </a:xfrm>
          <a:prstGeom prst="rect">
            <a:avLst/>
          </a:prstGeom>
        </p:spPr>
        <p:txBody>
          <a:bodyPr vert="horz" wrap="square" lIns="0" tIns="0" rIns="0" bIns="0" rtlCol="0">
            <a:noAutofit/>
          </a:bodyPr>
          <a:lstStyle/>
          <a:p>
            <a:pPr marL="12700">
              <a:lnSpc>
                <a:spcPts val="2155"/>
              </a:lnSpc>
            </a:pPr>
            <a:r>
              <a:rPr sz="1800" dirty="0" smtClean="0">
                <a:solidFill>
                  <a:srgbClr val="103154"/>
                </a:solidFill>
                <a:latin typeface="宋体"/>
                <a:cs typeface="宋体"/>
              </a:rPr>
              <a:t>菌种鉴定</a:t>
            </a:r>
            <a:endParaRPr sz="1800">
              <a:latin typeface="宋体"/>
              <a:cs typeface="宋体"/>
            </a:endParaRPr>
          </a:p>
        </p:txBody>
      </p:sp>
      <p:sp>
        <p:nvSpPr>
          <p:cNvPr id="66" name="object 66"/>
          <p:cNvSpPr/>
          <p:nvPr/>
        </p:nvSpPr>
        <p:spPr>
          <a:xfrm>
            <a:off x="2639615" y="1988840"/>
            <a:ext cx="1536175" cy="0"/>
          </a:xfrm>
          <a:custGeom>
            <a:avLst/>
            <a:gdLst/>
            <a:ahLst/>
            <a:cxnLst/>
            <a:rect l="l" t="t" r="r" b="b"/>
            <a:pathLst>
              <a:path w="1152131">
                <a:moveTo>
                  <a:pt x="0" y="0"/>
                </a:moveTo>
                <a:lnTo>
                  <a:pt x="1152131" y="0"/>
                </a:lnTo>
              </a:path>
            </a:pathLst>
          </a:custGeom>
          <a:ln w="28575">
            <a:solidFill>
              <a:srgbClr val="103154"/>
            </a:solidFill>
          </a:ln>
        </p:spPr>
        <p:txBody>
          <a:bodyPr wrap="square" lIns="0" tIns="0" rIns="0" bIns="0" rtlCol="0">
            <a:noAutofit/>
          </a:bodyPr>
          <a:lstStyle/>
          <a:p>
            <a:endParaRPr/>
          </a:p>
        </p:txBody>
      </p:sp>
      <p:sp>
        <p:nvSpPr>
          <p:cNvPr id="67" name="object 67"/>
          <p:cNvSpPr/>
          <p:nvPr/>
        </p:nvSpPr>
        <p:spPr>
          <a:xfrm>
            <a:off x="3215680" y="1844824"/>
            <a:ext cx="0" cy="144017"/>
          </a:xfrm>
          <a:custGeom>
            <a:avLst/>
            <a:gdLst/>
            <a:ahLst/>
            <a:cxnLst/>
            <a:rect l="l" t="t" r="r" b="b"/>
            <a:pathLst>
              <a:path h="144017">
                <a:moveTo>
                  <a:pt x="0" y="0"/>
                </a:moveTo>
                <a:lnTo>
                  <a:pt x="0" y="144018"/>
                </a:lnTo>
              </a:path>
            </a:pathLst>
          </a:custGeom>
          <a:ln w="19050">
            <a:solidFill>
              <a:srgbClr val="103154"/>
            </a:solidFill>
          </a:ln>
        </p:spPr>
        <p:txBody>
          <a:bodyPr wrap="square" lIns="0" tIns="0" rIns="0" bIns="0" rtlCol="0">
            <a:noAutofit/>
          </a:bodyPr>
          <a:lstStyle/>
          <a:p>
            <a:endParaRPr/>
          </a:p>
        </p:txBody>
      </p:sp>
      <p:sp>
        <p:nvSpPr>
          <p:cNvPr id="68" name="object 68"/>
          <p:cNvSpPr/>
          <p:nvPr/>
        </p:nvSpPr>
        <p:spPr>
          <a:xfrm>
            <a:off x="5615946" y="1988840"/>
            <a:ext cx="1728199" cy="0"/>
          </a:xfrm>
          <a:custGeom>
            <a:avLst/>
            <a:gdLst/>
            <a:ahLst/>
            <a:cxnLst/>
            <a:rect l="l" t="t" r="r" b="b"/>
            <a:pathLst>
              <a:path w="1296149">
                <a:moveTo>
                  <a:pt x="0" y="0"/>
                </a:moveTo>
                <a:lnTo>
                  <a:pt x="1296149" y="0"/>
                </a:lnTo>
              </a:path>
            </a:pathLst>
          </a:custGeom>
          <a:ln w="19050">
            <a:solidFill>
              <a:srgbClr val="103154"/>
            </a:solidFill>
          </a:ln>
        </p:spPr>
        <p:txBody>
          <a:bodyPr wrap="square" lIns="0" tIns="0" rIns="0" bIns="0" rtlCol="0">
            <a:noAutofit/>
          </a:bodyPr>
          <a:lstStyle/>
          <a:p>
            <a:endParaRPr/>
          </a:p>
        </p:txBody>
      </p:sp>
      <p:sp>
        <p:nvSpPr>
          <p:cNvPr id="69" name="object 69"/>
          <p:cNvSpPr/>
          <p:nvPr/>
        </p:nvSpPr>
        <p:spPr>
          <a:xfrm>
            <a:off x="6576053" y="1844824"/>
            <a:ext cx="0" cy="144017"/>
          </a:xfrm>
          <a:custGeom>
            <a:avLst/>
            <a:gdLst/>
            <a:ahLst/>
            <a:cxnLst/>
            <a:rect l="l" t="t" r="r" b="b"/>
            <a:pathLst>
              <a:path h="144017">
                <a:moveTo>
                  <a:pt x="0" y="0"/>
                </a:moveTo>
                <a:lnTo>
                  <a:pt x="0" y="144018"/>
                </a:lnTo>
              </a:path>
            </a:pathLst>
          </a:custGeom>
          <a:ln w="19050">
            <a:solidFill>
              <a:srgbClr val="103154"/>
            </a:solidFill>
          </a:ln>
        </p:spPr>
        <p:txBody>
          <a:bodyPr wrap="square" lIns="0" tIns="0" rIns="0" bIns="0" rtlCol="0">
            <a:noAutofit/>
          </a:bodyPr>
          <a:lstStyle/>
          <a:p>
            <a:endParaRPr/>
          </a:p>
        </p:txBody>
      </p:sp>
      <p:sp>
        <p:nvSpPr>
          <p:cNvPr id="70" name="object 70"/>
          <p:cNvSpPr/>
          <p:nvPr/>
        </p:nvSpPr>
        <p:spPr>
          <a:xfrm>
            <a:off x="2735627" y="1340768"/>
            <a:ext cx="3552392" cy="0"/>
          </a:xfrm>
          <a:custGeom>
            <a:avLst/>
            <a:gdLst/>
            <a:ahLst/>
            <a:cxnLst/>
            <a:rect l="l" t="t" r="r" b="b"/>
            <a:pathLst>
              <a:path w="2664294">
                <a:moveTo>
                  <a:pt x="0" y="0"/>
                </a:moveTo>
                <a:lnTo>
                  <a:pt x="2664294" y="0"/>
                </a:lnTo>
              </a:path>
            </a:pathLst>
          </a:custGeom>
          <a:ln w="19050">
            <a:solidFill>
              <a:srgbClr val="103154"/>
            </a:solidFill>
          </a:ln>
        </p:spPr>
        <p:txBody>
          <a:bodyPr wrap="square" lIns="0" tIns="0" rIns="0" bIns="0" rtlCol="0">
            <a:noAutofit/>
          </a:bodyPr>
          <a:lstStyle/>
          <a:p>
            <a:endParaRPr/>
          </a:p>
        </p:txBody>
      </p:sp>
      <p:sp>
        <p:nvSpPr>
          <p:cNvPr id="71" name="object 71"/>
          <p:cNvSpPr/>
          <p:nvPr/>
        </p:nvSpPr>
        <p:spPr>
          <a:xfrm>
            <a:off x="4463817" y="1196753"/>
            <a:ext cx="0" cy="144017"/>
          </a:xfrm>
          <a:custGeom>
            <a:avLst/>
            <a:gdLst/>
            <a:ahLst/>
            <a:cxnLst/>
            <a:rect l="l" t="t" r="r" b="b"/>
            <a:pathLst>
              <a:path h="144017">
                <a:moveTo>
                  <a:pt x="0" y="0"/>
                </a:moveTo>
                <a:lnTo>
                  <a:pt x="0" y="144018"/>
                </a:lnTo>
              </a:path>
            </a:pathLst>
          </a:custGeom>
          <a:ln w="19050">
            <a:solidFill>
              <a:srgbClr val="103154"/>
            </a:solidFill>
          </a:ln>
        </p:spPr>
        <p:txBody>
          <a:bodyPr wrap="square" lIns="0" tIns="0" rIns="0" bIns="0" rtlCol="0">
            <a:noAutofit/>
          </a:bodyPr>
          <a:lstStyle/>
          <a:p>
            <a:endParaRPr/>
          </a:p>
        </p:txBody>
      </p:sp>
      <p:sp>
        <p:nvSpPr>
          <p:cNvPr id="72" name="object 72"/>
          <p:cNvSpPr/>
          <p:nvPr/>
        </p:nvSpPr>
        <p:spPr>
          <a:xfrm>
            <a:off x="3311686" y="4139793"/>
            <a:ext cx="1536175" cy="369328"/>
          </a:xfrm>
          <a:custGeom>
            <a:avLst/>
            <a:gdLst/>
            <a:ahLst/>
            <a:cxnLst/>
            <a:rect l="l" t="t" r="r" b="b"/>
            <a:pathLst>
              <a:path w="1152131" h="369328">
                <a:moveTo>
                  <a:pt x="0" y="0"/>
                </a:moveTo>
                <a:lnTo>
                  <a:pt x="1152131" y="0"/>
                </a:lnTo>
                <a:lnTo>
                  <a:pt x="1152131" y="369328"/>
                </a:lnTo>
                <a:lnTo>
                  <a:pt x="0" y="369328"/>
                </a:lnTo>
                <a:lnTo>
                  <a:pt x="0" y="0"/>
                </a:lnTo>
                <a:close/>
              </a:path>
            </a:pathLst>
          </a:custGeom>
          <a:ln w="19050">
            <a:solidFill>
              <a:srgbClr val="103154"/>
            </a:solidFill>
          </a:ln>
        </p:spPr>
        <p:txBody>
          <a:bodyPr wrap="square" lIns="0" tIns="0" rIns="0" bIns="0" rtlCol="0">
            <a:noAutofit/>
          </a:bodyPr>
          <a:lstStyle/>
          <a:p>
            <a:endParaRPr/>
          </a:p>
        </p:txBody>
      </p:sp>
      <p:sp>
        <p:nvSpPr>
          <p:cNvPr id="73" name="object 73"/>
          <p:cNvSpPr txBox="1"/>
          <p:nvPr/>
        </p:nvSpPr>
        <p:spPr>
          <a:xfrm>
            <a:off x="3416677" y="4175602"/>
            <a:ext cx="1253067" cy="273685"/>
          </a:xfrm>
          <a:prstGeom prst="rect">
            <a:avLst/>
          </a:prstGeom>
        </p:spPr>
        <p:txBody>
          <a:bodyPr vert="horz" wrap="square" lIns="0" tIns="0" rIns="0" bIns="0" rtlCol="0">
            <a:noAutofit/>
          </a:bodyPr>
          <a:lstStyle/>
          <a:p>
            <a:pPr marL="12700">
              <a:lnSpc>
                <a:spcPts val="2155"/>
              </a:lnSpc>
            </a:pPr>
            <a:r>
              <a:rPr sz="1800" dirty="0" smtClean="0">
                <a:solidFill>
                  <a:srgbClr val="103154"/>
                </a:solidFill>
                <a:latin typeface="宋体"/>
                <a:cs typeface="宋体"/>
              </a:rPr>
              <a:t>菌种鉴定</a:t>
            </a:r>
            <a:endParaRPr sz="1800">
              <a:latin typeface="宋体"/>
              <a:cs typeface="宋体"/>
            </a:endParaRPr>
          </a:p>
        </p:txBody>
      </p:sp>
      <p:sp>
        <p:nvSpPr>
          <p:cNvPr id="74" name="object 74"/>
          <p:cNvSpPr/>
          <p:nvPr/>
        </p:nvSpPr>
        <p:spPr>
          <a:xfrm>
            <a:off x="2639615" y="3923763"/>
            <a:ext cx="1056115" cy="0"/>
          </a:xfrm>
          <a:custGeom>
            <a:avLst/>
            <a:gdLst/>
            <a:ahLst/>
            <a:cxnLst/>
            <a:rect l="l" t="t" r="r" b="b"/>
            <a:pathLst>
              <a:path w="792086">
                <a:moveTo>
                  <a:pt x="0" y="0"/>
                </a:moveTo>
                <a:lnTo>
                  <a:pt x="792086" y="0"/>
                </a:lnTo>
              </a:path>
            </a:pathLst>
          </a:custGeom>
          <a:ln w="28575">
            <a:solidFill>
              <a:srgbClr val="103154"/>
            </a:solidFill>
          </a:ln>
        </p:spPr>
        <p:txBody>
          <a:bodyPr wrap="square" lIns="0" tIns="0" rIns="0" bIns="0" rtlCol="0">
            <a:noAutofit/>
          </a:bodyPr>
          <a:lstStyle/>
          <a:p>
            <a:endParaRPr/>
          </a:p>
        </p:txBody>
      </p:sp>
      <p:sp>
        <p:nvSpPr>
          <p:cNvPr id="75" name="object 75"/>
          <p:cNvSpPr/>
          <p:nvPr/>
        </p:nvSpPr>
        <p:spPr>
          <a:xfrm>
            <a:off x="3215680" y="3717032"/>
            <a:ext cx="0" cy="216026"/>
          </a:xfrm>
          <a:custGeom>
            <a:avLst/>
            <a:gdLst/>
            <a:ahLst/>
            <a:cxnLst/>
            <a:rect l="l" t="t" r="r" b="b"/>
            <a:pathLst>
              <a:path h="216026">
                <a:moveTo>
                  <a:pt x="0" y="0"/>
                </a:moveTo>
                <a:lnTo>
                  <a:pt x="0" y="216026"/>
                </a:lnTo>
              </a:path>
            </a:pathLst>
          </a:custGeom>
          <a:ln w="19050">
            <a:solidFill>
              <a:srgbClr val="103154"/>
            </a:solidFill>
          </a:ln>
        </p:spPr>
        <p:txBody>
          <a:bodyPr wrap="square" lIns="0" tIns="0" rIns="0" bIns="0" rtlCol="0">
            <a:noAutofit/>
          </a:bodyPr>
          <a:lstStyle/>
          <a:p>
            <a:endParaRPr/>
          </a:p>
        </p:txBody>
      </p:sp>
      <p:sp>
        <p:nvSpPr>
          <p:cNvPr id="76" name="object 76"/>
          <p:cNvSpPr/>
          <p:nvPr/>
        </p:nvSpPr>
        <p:spPr>
          <a:xfrm>
            <a:off x="1295466" y="2780927"/>
            <a:ext cx="1344151" cy="0"/>
          </a:xfrm>
          <a:custGeom>
            <a:avLst/>
            <a:gdLst/>
            <a:ahLst/>
            <a:cxnLst/>
            <a:rect l="l" t="t" r="r" b="b"/>
            <a:pathLst>
              <a:path w="1008113">
                <a:moveTo>
                  <a:pt x="0" y="0"/>
                </a:moveTo>
                <a:lnTo>
                  <a:pt x="1008113" y="0"/>
                </a:lnTo>
              </a:path>
            </a:pathLst>
          </a:custGeom>
          <a:ln w="28575">
            <a:solidFill>
              <a:srgbClr val="103154"/>
            </a:solidFill>
          </a:ln>
        </p:spPr>
        <p:txBody>
          <a:bodyPr wrap="square" lIns="0" tIns="0" rIns="0" bIns="0" rtlCol="0">
            <a:noAutofit/>
          </a:bodyPr>
          <a:lstStyle/>
          <a:p>
            <a:endParaRPr/>
          </a:p>
        </p:txBody>
      </p:sp>
      <p:sp>
        <p:nvSpPr>
          <p:cNvPr id="77" name="object 77"/>
          <p:cNvSpPr/>
          <p:nvPr/>
        </p:nvSpPr>
        <p:spPr>
          <a:xfrm>
            <a:off x="1871531" y="2636913"/>
            <a:ext cx="0" cy="144017"/>
          </a:xfrm>
          <a:custGeom>
            <a:avLst/>
            <a:gdLst/>
            <a:ahLst/>
            <a:cxnLst/>
            <a:rect l="l" t="t" r="r" b="b"/>
            <a:pathLst>
              <a:path h="144017">
                <a:moveTo>
                  <a:pt x="0" y="0"/>
                </a:moveTo>
                <a:lnTo>
                  <a:pt x="0" y="144018"/>
                </a:lnTo>
              </a:path>
            </a:pathLst>
          </a:custGeom>
          <a:ln w="19050">
            <a:solidFill>
              <a:srgbClr val="103154"/>
            </a:solidFill>
          </a:ln>
        </p:spPr>
        <p:txBody>
          <a:bodyPr wrap="square" lIns="0" tIns="0" rIns="0" bIns="0" rtlCol="0">
            <a:noAutofit/>
          </a:bodyPr>
          <a:lstStyle/>
          <a:p>
            <a:endParaRPr/>
          </a:p>
        </p:txBody>
      </p:sp>
      <p:sp>
        <p:nvSpPr>
          <p:cNvPr id="78" name="object 78"/>
          <p:cNvSpPr/>
          <p:nvPr/>
        </p:nvSpPr>
        <p:spPr>
          <a:xfrm>
            <a:off x="1295465" y="2780927"/>
            <a:ext cx="0" cy="269176"/>
          </a:xfrm>
          <a:custGeom>
            <a:avLst/>
            <a:gdLst/>
            <a:ahLst/>
            <a:cxnLst/>
            <a:rect l="l" t="t" r="r" b="b"/>
            <a:pathLst>
              <a:path h="269176">
                <a:moveTo>
                  <a:pt x="0" y="0"/>
                </a:moveTo>
                <a:lnTo>
                  <a:pt x="0" y="269176"/>
                </a:lnTo>
              </a:path>
            </a:pathLst>
          </a:custGeom>
          <a:ln w="19050">
            <a:solidFill>
              <a:srgbClr val="103154"/>
            </a:solidFill>
          </a:ln>
        </p:spPr>
        <p:txBody>
          <a:bodyPr wrap="square" lIns="0" tIns="0" rIns="0" bIns="0" rtlCol="0">
            <a:noAutofit/>
          </a:bodyPr>
          <a:lstStyle/>
          <a:p>
            <a:endParaRPr/>
          </a:p>
        </p:txBody>
      </p:sp>
      <p:sp>
        <p:nvSpPr>
          <p:cNvPr id="79" name="object 79"/>
          <p:cNvSpPr/>
          <p:nvPr/>
        </p:nvSpPr>
        <p:spPr>
          <a:xfrm>
            <a:off x="1236199" y="2973900"/>
            <a:ext cx="118533" cy="76200"/>
          </a:xfrm>
          <a:custGeom>
            <a:avLst/>
            <a:gdLst/>
            <a:ahLst/>
            <a:cxnLst/>
            <a:rect l="l" t="t" r="r" b="b"/>
            <a:pathLst>
              <a:path w="88900" h="76200">
                <a:moveTo>
                  <a:pt x="88900" y="0"/>
                </a:moveTo>
                <a:lnTo>
                  <a:pt x="44450" y="76200"/>
                </a:lnTo>
                <a:lnTo>
                  <a:pt x="0" y="0"/>
                </a:lnTo>
              </a:path>
            </a:pathLst>
          </a:custGeom>
          <a:ln w="19050">
            <a:solidFill>
              <a:srgbClr val="103154"/>
            </a:solidFill>
          </a:ln>
        </p:spPr>
        <p:txBody>
          <a:bodyPr wrap="square" lIns="0" tIns="0" rIns="0" bIns="0" rtlCol="0">
            <a:noAutofit/>
          </a:bodyPr>
          <a:lstStyle/>
          <a:p>
            <a:endParaRPr/>
          </a:p>
        </p:txBody>
      </p:sp>
      <p:sp>
        <p:nvSpPr>
          <p:cNvPr id="80" name="object 80"/>
          <p:cNvSpPr/>
          <p:nvPr/>
        </p:nvSpPr>
        <p:spPr>
          <a:xfrm>
            <a:off x="2639615" y="2780927"/>
            <a:ext cx="0" cy="269176"/>
          </a:xfrm>
          <a:custGeom>
            <a:avLst/>
            <a:gdLst/>
            <a:ahLst/>
            <a:cxnLst/>
            <a:rect l="l" t="t" r="r" b="b"/>
            <a:pathLst>
              <a:path h="269176">
                <a:moveTo>
                  <a:pt x="0" y="0"/>
                </a:moveTo>
                <a:lnTo>
                  <a:pt x="0" y="269176"/>
                </a:lnTo>
              </a:path>
            </a:pathLst>
          </a:custGeom>
          <a:ln w="19050">
            <a:solidFill>
              <a:srgbClr val="103154"/>
            </a:solidFill>
          </a:ln>
        </p:spPr>
        <p:txBody>
          <a:bodyPr wrap="square" lIns="0" tIns="0" rIns="0" bIns="0" rtlCol="0">
            <a:noAutofit/>
          </a:bodyPr>
          <a:lstStyle/>
          <a:p>
            <a:endParaRPr/>
          </a:p>
        </p:txBody>
      </p:sp>
      <p:sp>
        <p:nvSpPr>
          <p:cNvPr id="81" name="object 81"/>
          <p:cNvSpPr/>
          <p:nvPr/>
        </p:nvSpPr>
        <p:spPr>
          <a:xfrm>
            <a:off x="2580348" y="2973900"/>
            <a:ext cx="118533" cy="76200"/>
          </a:xfrm>
          <a:custGeom>
            <a:avLst/>
            <a:gdLst/>
            <a:ahLst/>
            <a:cxnLst/>
            <a:rect l="l" t="t" r="r" b="b"/>
            <a:pathLst>
              <a:path w="88900" h="76200">
                <a:moveTo>
                  <a:pt x="88900" y="0"/>
                </a:moveTo>
                <a:lnTo>
                  <a:pt x="44450" y="76200"/>
                </a:lnTo>
                <a:lnTo>
                  <a:pt x="0" y="0"/>
                </a:lnTo>
              </a:path>
            </a:pathLst>
          </a:custGeom>
          <a:ln w="19050">
            <a:solidFill>
              <a:srgbClr val="103154"/>
            </a:solidFill>
          </a:ln>
        </p:spPr>
        <p:txBody>
          <a:bodyPr wrap="square" lIns="0" tIns="0" rIns="0" bIns="0" rtlCol="0">
            <a:noAutofit/>
          </a:bodyPr>
          <a:lstStyle/>
          <a:p>
            <a:endParaRPr/>
          </a:p>
        </p:txBody>
      </p:sp>
      <p:sp>
        <p:nvSpPr>
          <p:cNvPr id="82" name="object 82"/>
          <p:cNvSpPr/>
          <p:nvPr/>
        </p:nvSpPr>
        <p:spPr>
          <a:xfrm>
            <a:off x="4271798" y="1669450"/>
            <a:ext cx="550925" cy="0"/>
          </a:xfrm>
          <a:custGeom>
            <a:avLst/>
            <a:gdLst/>
            <a:ahLst/>
            <a:cxnLst/>
            <a:rect l="l" t="t" r="r" b="b"/>
            <a:pathLst>
              <a:path w="413194">
                <a:moveTo>
                  <a:pt x="0" y="0"/>
                </a:moveTo>
                <a:lnTo>
                  <a:pt x="413194" y="0"/>
                </a:lnTo>
              </a:path>
            </a:pathLst>
          </a:custGeom>
          <a:ln w="19050">
            <a:solidFill>
              <a:srgbClr val="103154"/>
            </a:solidFill>
          </a:ln>
        </p:spPr>
        <p:txBody>
          <a:bodyPr wrap="square" lIns="0" tIns="0" rIns="0" bIns="0" rtlCol="0">
            <a:noAutofit/>
          </a:bodyPr>
          <a:lstStyle/>
          <a:p>
            <a:endParaRPr/>
          </a:p>
        </p:txBody>
      </p:sp>
      <p:sp>
        <p:nvSpPr>
          <p:cNvPr id="83" name="object 83"/>
          <p:cNvSpPr/>
          <p:nvPr/>
        </p:nvSpPr>
        <p:spPr>
          <a:xfrm>
            <a:off x="4721117" y="1624995"/>
            <a:ext cx="101600" cy="88900"/>
          </a:xfrm>
          <a:custGeom>
            <a:avLst/>
            <a:gdLst/>
            <a:ahLst/>
            <a:cxnLst/>
            <a:rect l="l" t="t" r="r" b="b"/>
            <a:pathLst>
              <a:path w="76200" h="88900">
                <a:moveTo>
                  <a:pt x="0" y="0"/>
                </a:moveTo>
                <a:lnTo>
                  <a:pt x="76200" y="44450"/>
                </a:lnTo>
                <a:lnTo>
                  <a:pt x="0" y="88900"/>
                </a:lnTo>
              </a:path>
            </a:pathLst>
          </a:custGeom>
          <a:ln w="19050">
            <a:solidFill>
              <a:srgbClr val="103154"/>
            </a:solidFill>
          </a:ln>
        </p:spPr>
        <p:txBody>
          <a:bodyPr wrap="square" lIns="0" tIns="0" rIns="0" bIns="0" rtlCol="0">
            <a:noAutofit/>
          </a:bodyPr>
          <a:lstStyle/>
          <a:p>
            <a:endParaRPr/>
          </a:p>
        </p:txBody>
      </p:sp>
      <p:sp>
        <p:nvSpPr>
          <p:cNvPr id="84" name="object 84"/>
          <p:cNvSpPr txBox="1"/>
          <p:nvPr/>
        </p:nvSpPr>
        <p:spPr>
          <a:xfrm>
            <a:off x="8317807" y="6488035"/>
            <a:ext cx="3119967" cy="268605"/>
          </a:xfrm>
          <a:prstGeom prst="rect">
            <a:avLst/>
          </a:prstGeom>
        </p:spPr>
        <p:txBody>
          <a:bodyPr vert="horz" wrap="square" lIns="0" tIns="0" rIns="0" bIns="0" rtlCol="0">
            <a:noAutofit/>
          </a:bodyPr>
          <a:lstStyle/>
          <a:p>
            <a:pPr marL="12700">
              <a:lnSpc>
                <a:spcPct val="100000"/>
              </a:lnSpc>
            </a:pPr>
            <a:r>
              <a:rPr sz="1600" spc="5" dirty="0" smtClean="0">
                <a:solidFill>
                  <a:srgbClr val="103154"/>
                </a:solidFill>
                <a:latin typeface="宋体"/>
                <a:cs typeface="宋体"/>
              </a:rPr>
              <a:t>中华结核和呼</a:t>
            </a:r>
            <a:r>
              <a:rPr sz="1600" spc="10" dirty="0" smtClean="0">
                <a:solidFill>
                  <a:srgbClr val="103154"/>
                </a:solidFill>
                <a:latin typeface="宋体"/>
                <a:cs typeface="宋体"/>
              </a:rPr>
              <a:t>吸杂</a:t>
            </a:r>
            <a:r>
              <a:rPr sz="1600" spc="5" dirty="0" smtClean="0">
                <a:solidFill>
                  <a:srgbClr val="103154"/>
                </a:solidFill>
                <a:latin typeface="宋体"/>
                <a:cs typeface="宋体"/>
              </a:rPr>
              <a:t>志</a:t>
            </a:r>
            <a:r>
              <a:rPr sz="1600" b="1" spc="0" dirty="0" smtClean="0">
                <a:solidFill>
                  <a:srgbClr val="103154"/>
                </a:solidFill>
                <a:latin typeface="Corbel"/>
                <a:cs typeface="Corbel"/>
              </a:rPr>
              <a:t>.</a:t>
            </a:r>
            <a:r>
              <a:rPr sz="1600" b="1" spc="-35" dirty="0" smtClean="0">
                <a:solidFill>
                  <a:srgbClr val="103154"/>
                </a:solidFill>
                <a:latin typeface="Corbel"/>
                <a:cs typeface="Corbel"/>
              </a:rPr>
              <a:t>2</a:t>
            </a:r>
            <a:r>
              <a:rPr sz="1600" b="1" spc="0" dirty="0" smtClean="0">
                <a:solidFill>
                  <a:srgbClr val="103154"/>
                </a:solidFill>
                <a:latin typeface="Corbel"/>
                <a:cs typeface="Corbel"/>
              </a:rPr>
              <a:t>0</a:t>
            </a:r>
            <a:r>
              <a:rPr sz="1600" b="1" spc="-5" dirty="0" smtClean="0">
                <a:solidFill>
                  <a:srgbClr val="103154"/>
                </a:solidFill>
                <a:latin typeface="Corbel"/>
                <a:cs typeface="Corbel"/>
              </a:rPr>
              <a:t>1</a:t>
            </a:r>
            <a:r>
              <a:rPr sz="1600" b="1" spc="0" dirty="0" smtClean="0">
                <a:solidFill>
                  <a:srgbClr val="103154"/>
                </a:solidFill>
                <a:latin typeface="Corbel"/>
                <a:cs typeface="Corbel"/>
              </a:rPr>
              <a:t>6</a:t>
            </a:r>
            <a:endParaRPr sz="1600">
              <a:latin typeface="Corbel"/>
              <a:cs typeface="Corbe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a:extLst>
              <a:ext uri="{FF2B5EF4-FFF2-40B4-BE49-F238E27FC236}">
                <a16:creationId xmlns:a16="http://schemas.microsoft.com/office/drawing/2014/main" xmlns="" id="{D8504B73-6019-481E-9878-79A65ACD9921}"/>
              </a:ext>
            </a:extLst>
          </p:cNvPr>
          <p:cNvSpPr txBox="1">
            <a:spLocks/>
          </p:cNvSpPr>
          <p:nvPr/>
        </p:nvSpPr>
        <p:spPr>
          <a:xfrm>
            <a:off x="1045029" y="1862609"/>
            <a:ext cx="10087428" cy="29580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altLang="zh-CN"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NTM </a:t>
            </a:r>
            <a:r>
              <a:rPr lang="zh-CN" altLang="en-US"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病诊断和治疗还面临很多的困难，临床医生常常忽略了 </a:t>
            </a:r>
            <a:r>
              <a:rPr lang="en-US" altLang="zh-CN"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NTM </a:t>
            </a:r>
            <a:r>
              <a:rPr lang="zh-CN" altLang="en-US"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的存在； </a:t>
            </a:r>
            <a:endParaRPr lang="en-US" altLang="zh-CN"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marL="0" indent="0">
              <a:lnSpc>
                <a:spcPct val="100000"/>
              </a:lnSpc>
              <a:buNone/>
            </a:pPr>
            <a:r>
              <a:rPr lang="zh-CN" altLang="en-US"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很多实验室不能鉴定到菌种水平； </a:t>
            </a:r>
            <a:endParaRPr lang="en-US" altLang="zh-CN"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marL="0" indent="0">
              <a:lnSpc>
                <a:spcPct val="100000"/>
              </a:lnSpc>
              <a:buNone/>
            </a:pPr>
            <a:r>
              <a:rPr lang="zh-CN" altLang="en-US"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临床诊断标准和方案有待进一步完善； </a:t>
            </a:r>
            <a:endParaRPr lang="en-US" altLang="zh-CN"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marL="0" indent="0">
              <a:lnSpc>
                <a:spcPct val="100000"/>
              </a:lnSpc>
              <a:buNone/>
            </a:pPr>
            <a:r>
              <a:rPr lang="zh-CN" altLang="en-US"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治疗时间长， 医疗费用昂贵。 </a:t>
            </a:r>
            <a:endParaRPr lang="en-US" altLang="zh-CN" sz="2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marL="0" indent="0">
              <a:lnSpc>
                <a:spcPct val="100000"/>
              </a:lnSpc>
              <a:buNone/>
            </a:pPr>
            <a:endParaRPr lang="en-US" altLang="zh-CN" sz="2400" dirty="0">
              <a:latin typeface="宋体" panose="02010600030101010101" pitchFamily="2" charset="-122"/>
              <a:ea typeface="宋体" panose="02010600030101010101" pitchFamily="2" charset="-122"/>
            </a:endParaRPr>
          </a:p>
          <a:p>
            <a:pPr marL="0" indent="0" algn="ctr">
              <a:lnSpc>
                <a:spcPct val="100000"/>
              </a:lnSpc>
              <a:buNone/>
            </a:pPr>
            <a:r>
              <a:rPr lang="zh-CN" altLang="en-US" sz="2400" dirty="0">
                <a:latin typeface="宋体" panose="02010600030101010101" pitchFamily="2" charset="-122"/>
                <a:ea typeface="宋体" panose="02010600030101010101" pitchFamily="2" charset="-122"/>
              </a:rPr>
              <a:t>相信随着流行病学调查、 基础和临床研究的深入进行， </a:t>
            </a:r>
            <a:r>
              <a:rPr lang="en-US" altLang="zh-CN" sz="2400" dirty="0">
                <a:latin typeface="宋体" panose="02010600030101010101" pitchFamily="2" charset="-122"/>
                <a:ea typeface="宋体" panose="02010600030101010101" pitchFamily="2" charset="-122"/>
              </a:rPr>
              <a:t>NTM </a:t>
            </a:r>
            <a:r>
              <a:rPr lang="zh-CN" altLang="en-US" sz="2400" dirty="0">
                <a:latin typeface="宋体" panose="02010600030101010101" pitchFamily="2" charset="-122"/>
                <a:ea typeface="宋体" panose="02010600030101010101" pitchFamily="2" charset="-122"/>
              </a:rPr>
              <a:t>病的整体控制工作会有明显的起色</a:t>
            </a:r>
            <a:endParaRPr lang="en-US" altLang="zh-CN" sz="1750" dirty="0"/>
          </a:p>
        </p:txBody>
      </p:sp>
    </p:spTree>
    <p:extLst>
      <p:ext uri="{BB962C8B-B14F-4D97-AF65-F5344CB8AC3E}">
        <p14:creationId xmlns:p14="http://schemas.microsoft.com/office/powerpoint/2010/main" xmlns="" val="349036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7688" y="223265"/>
            <a:ext cx="11720575" cy="6490714"/>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6088887" y="3416807"/>
            <a:ext cx="138176" cy="103632"/>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304800" y="228601"/>
            <a:ext cx="11582400" cy="6387350"/>
          </a:xfrm>
          <a:custGeom>
            <a:avLst/>
            <a:gdLst/>
            <a:ahLst/>
            <a:cxnLst/>
            <a:rect l="l" t="t" r="r" b="b"/>
            <a:pathLst>
              <a:path w="8686800" h="6387350">
                <a:moveTo>
                  <a:pt x="8686800" y="0"/>
                </a:moveTo>
                <a:lnTo>
                  <a:pt x="161531" y="0"/>
                </a:lnTo>
                <a:lnTo>
                  <a:pt x="0" y="161531"/>
                </a:lnTo>
                <a:lnTo>
                  <a:pt x="0" y="6387350"/>
                </a:lnTo>
                <a:lnTo>
                  <a:pt x="8525268" y="6387350"/>
                </a:lnTo>
                <a:lnTo>
                  <a:pt x="8686800" y="6225819"/>
                </a:lnTo>
                <a:lnTo>
                  <a:pt x="8686800" y="0"/>
                </a:lnTo>
                <a:close/>
              </a:path>
            </a:pathLst>
          </a:custGeom>
          <a:solidFill>
            <a:srgbClr val="FFFFFF"/>
          </a:solidFill>
        </p:spPr>
        <p:txBody>
          <a:bodyPr wrap="square" lIns="0" tIns="0" rIns="0" bIns="0" rtlCol="0">
            <a:noAutofit/>
          </a:bodyPr>
          <a:lstStyle/>
          <a:p>
            <a:endParaRPr/>
          </a:p>
        </p:txBody>
      </p:sp>
      <p:sp>
        <p:nvSpPr>
          <p:cNvPr id="6" name="object 6"/>
          <p:cNvSpPr txBox="1"/>
          <p:nvPr/>
        </p:nvSpPr>
        <p:spPr>
          <a:xfrm>
            <a:off x="922613" y="234325"/>
            <a:ext cx="5746327" cy="463550"/>
          </a:xfrm>
          <a:prstGeom prst="rect">
            <a:avLst/>
          </a:prstGeom>
        </p:spPr>
        <p:txBody>
          <a:bodyPr vert="horz" wrap="square" lIns="0" tIns="0" rIns="0" bIns="0" rtlCol="0">
            <a:noAutofit/>
          </a:bodyPr>
          <a:lstStyle/>
          <a:p>
            <a:pPr marL="12700">
              <a:lnSpc>
                <a:spcPts val="3650"/>
              </a:lnSpc>
            </a:pPr>
            <a:r>
              <a:rPr sz="3200" spc="-25" dirty="0" smtClean="0">
                <a:solidFill>
                  <a:srgbClr val="103154"/>
                </a:solidFill>
                <a:latin typeface="Adobe 黑体 Std R"/>
                <a:cs typeface="Adobe 黑体 Std R"/>
              </a:rPr>
              <a:t>我国</a:t>
            </a:r>
            <a:r>
              <a:rPr sz="3200" spc="-335" dirty="0" smtClean="0">
                <a:solidFill>
                  <a:srgbClr val="103154"/>
                </a:solidFill>
                <a:latin typeface="Lucida Sans Typewriter"/>
                <a:cs typeface="Lucida Sans Typewriter"/>
              </a:rPr>
              <a:t>NT</a:t>
            </a:r>
            <a:r>
              <a:rPr sz="3200" spc="-340" dirty="0" smtClean="0">
                <a:solidFill>
                  <a:srgbClr val="103154"/>
                </a:solidFill>
                <a:latin typeface="Lucida Sans Typewriter"/>
                <a:cs typeface="Lucida Sans Typewriter"/>
              </a:rPr>
              <a:t>M</a:t>
            </a:r>
            <a:r>
              <a:rPr sz="3200" spc="-25" dirty="0" smtClean="0">
                <a:solidFill>
                  <a:srgbClr val="103154"/>
                </a:solidFill>
                <a:latin typeface="Adobe 黑体 Std R"/>
                <a:cs typeface="Adobe 黑体 Std R"/>
              </a:rPr>
              <a:t>感染的总的趋势</a:t>
            </a:r>
            <a:endParaRPr sz="3200">
              <a:latin typeface="Adobe 黑体 Std R"/>
              <a:cs typeface="Adobe 黑体 Std R"/>
            </a:endParaRPr>
          </a:p>
        </p:txBody>
      </p:sp>
      <p:sp>
        <p:nvSpPr>
          <p:cNvPr id="7" name="object 7"/>
          <p:cNvSpPr txBox="1"/>
          <p:nvPr/>
        </p:nvSpPr>
        <p:spPr>
          <a:xfrm>
            <a:off x="1678154" y="1047141"/>
            <a:ext cx="4498339" cy="1216660"/>
          </a:xfrm>
          <a:prstGeom prst="rect">
            <a:avLst/>
          </a:prstGeom>
        </p:spPr>
        <p:txBody>
          <a:bodyPr vert="horz" wrap="square" lIns="0" tIns="0" rIns="0" bIns="0" rtlCol="0">
            <a:noAutofit/>
          </a:bodyPr>
          <a:lstStyle/>
          <a:p>
            <a:pPr marL="12700">
              <a:lnSpc>
                <a:spcPct val="100000"/>
              </a:lnSpc>
            </a:pPr>
            <a:r>
              <a:rPr sz="2000" spc="-20" dirty="0" smtClean="0">
                <a:solidFill>
                  <a:srgbClr val="103154"/>
                </a:solidFill>
                <a:latin typeface="Wingdings"/>
                <a:cs typeface="Wingdings"/>
              </a:rPr>
              <a:t></a:t>
            </a:r>
            <a:r>
              <a:rPr sz="2000" spc="175" dirty="0" smtClean="0">
                <a:solidFill>
                  <a:srgbClr val="103154"/>
                </a:solidFill>
                <a:latin typeface="Times New Roman"/>
                <a:cs typeface="Times New Roman"/>
              </a:rPr>
              <a:t> </a:t>
            </a:r>
            <a:r>
              <a:rPr sz="2000" spc="-15" dirty="0" smtClean="0">
                <a:solidFill>
                  <a:srgbClr val="103154"/>
                </a:solidFill>
                <a:latin typeface="宋体"/>
                <a:cs typeface="宋体"/>
              </a:rPr>
              <a:t>南方</a:t>
            </a:r>
            <a:r>
              <a:rPr sz="2000" spc="-10" dirty="0" smtClean="0">
                <a:solidFill>
                  <a:srgbClr val="103154"/>
                </a:solidFill>
                <a:latin typeface="宋体"/>
                <a:cs typeface="宋体"/>
              </a:rPr>
              <a:t>高于北方</a:t>
            </a:r>
            <a:endParaRPr sz="2000">
              <a:latin typeface="宋体"/>
              <a:cs typeface="宋体"/>
            </a:endParaRPr>
          </a:p>
          <a:p>
            <a:pPr>
              <a:lnSpc>
                <a:spcPts val="1100"/>
              </a:lnSpc>
              <a:spcBef>
                <a:spcPts val="99"/>
              </a:spcBef>
            </a:pPr>
            <a:endParaRPr sz="1100"/>
          </a:p>
          <a:p>
            <a:pPr marL="12700">
              <a:lnSpc>
                <a:spcPct val="100000"/>
              </a:lnSpc>
            </a:pPr>
            <a:r>
              <a:rPr sz="2000" spc="-20" dirty="0" smtClean="0">
                <a:solidFill>
                  <a:srgbClr val="103154"/>
                </a:solidFill>
                <a:latin typeface="Wingdings"/>
                <a:cs typeface="Wingdings"/>
              </a:rPr>
              <a:t></a:t>
            </a:r>
            <a:r>
              <a:rPr sz="2000" spc="175" dirty="0" smtClean="0">
                <a:solidFill>
                  <a:srgbClr val="103154"/>
                </a:solidFill>
                <a:latin typeface="Times New Roman"/>
                <a:cs typeface="Times New Roman"/>
              </a:rPr>
              <a:t> </a:t>
            </a:r>
            <a:r>
              <a:rPr sz="2000" spc="-15" dirty="0" smtClean="0">
                <a:solidFill>
                  <a:srgbClr val="103154"/>
                </a:solidFill>
                <a:latin typeface="宋体"/>
                <a:cs typeface="宋体"/>
              </a:rPr>
              <a:t>沿海</a:t>
            </a:r>
            <a:r>
              <a:rPr sz="2000" spc="-10" dirty="0" smtClean="0">
                <a:solidFill>
                  <a:srgbClr val="103154"/>
                </a:solidFill>
                <a:latin typeface="宋体"/>
                <a:cs typeface="宋体"/>
              </a:rPr>
              <a:t>高于内地</a:t>
            </a:r>
            <a:endParaRPr sz="2000">
              <a:latin typeface="宋体"/>
              <a:cs typeface="宋体"/>
            </a:endParaRPr>
          </a:p>
          <a:p>
            <a:pPr>
              <a:lnSpc>
                <a:spcPts val="1200"/>
              </a:lnSpc>
            </a:pPr>
            <a:endParaRPr sz="1200"/>
          </a:p>
          <a:p>
            <a:pPr marL="12700">
              <a:lnSpc>
                <a:spcPts val="2380"/>
              </a:lnSpc>
            </a:pPr>
            <a:r>
              <a:rPr sz="2000" spc="-20" dirty="0" smtClean="0">
                <a:solidFill>
                  <a:srgbClr val="103154"/>
                </a:solidFill>
                <a:latin typeface="Wingdings"/>
                <a:cs typeface="Wingdings"/>
              </a:rPr>
              <a:t></a:t>
            </a:r>
            <a:r>
              <a:rPr sz="2000" spc="175" dirty="0" smtClean="0">
                <a:solidFill>
                  <a:srgbClr val="103154"/>
                </a:solidFill>
                <a:latin typeface="Times New Roman"/>
                <a:cs typeface="Times New Roman"/>
              </a:rPr>
              <a:t> </a:t>
            </a:r>
            <a:r>
              <a:rPr sz="2000" spc="-15" dirty="0" smtClean="0">
                <a:solidFill>
                  <a:srgbClr val="103154"/>
                </a:solidFill>
                <a:latin typeface="宋体"/>
                <a:cs typeface="宋体"/>
              </a:rPr>
              <a:t>气候</a:t>
            </a:r>
            <a:r>
              <a:rPr sz="2000" spc="-10" dirty="0" smtClean="0">
                <a:solidFill>
                  <a:srgbClr val="103154"/>
                </a:solidFill>
                <a:latin typeface="宋体"/>
                <a:cs typeface="宋体"/>
              </a:rPr>
              <a:t>温和地</a:t>
            </a:r>
            <a:r>
              <a:rPr sz="2000" spc="-5" dirty="0" smtClean="0">
                <a:solidFill>
                  <a:srgbClr val="103154"/>
                </a:solidFill>
                <a:latin typeface="宋体"/>
                <a:cs typeface="宋体"/>
              </a:rPr>
              <a:t>区</a:t>
            </a:r>
            <a:r>
              <a:rPr sz="2000" spc="-10" dirty="0" smtClean="0">
                <a:solidFill>
                  <a:srgbClr val="103154"/>
                </a:solidFill>
                <a:latin typeface="宋体"/>
                <a:cs typeface="宋体"/>
              </a:rPr>
              <a:t>高于</a:t>
            </a:r>
            <a:r>
              <a:rPr sz="2000" spc="-5" dirty="0" smtClean="0">
                <a:solidFill>
                  <a:srgbClr val="103154"/>
                </a:solidFill>
                <a:latin typeface="宋体"/>
                <a:cs typeface="宋体"/>
              </a:rPr>
              <a:t>寒</a:t>
            </a:r>
            <a:r>
              <a:rPr sz="2000" spc="-10" dirty="0" smtClean="0">
                <a:solidFill>
                  <a:srgbClr val="103154"/>
                </a:solidFill>
                <a:latin typeface="宋体"/>
                <a:cs typeface="宋体"/>
              </a:rPr>
              <a:t>冷</a:t>
            </a:r>
            <a:r>
              <a:rPr sz="2000" spc="-5" dirty="0" smtClean="0">
                <a:solidFill>
                  <a:srgbClr val="103154"/>
                </a:solidFill>
                <a:latin typeface="宋体"/>
                <a:cs typeface="宋体"/>
              </a:rPr>
              <a:t>地</a:t>
            </a:r>
            <a:r>
              <a:rPr sz="2000" spc="-20" dirty="0" smtClean="0">
                <a:solidFill>
                  <a:srgbClr val="103154"/>
                </a:solidFill>
                <a:latin typeface="宋体"/>
                <a:cs typeface="宋体"/>
              </a:rPr>
              <a:t>区</a:t>
            </a:r>
            <a:endParaRPr sz="2000">
              <a:latin typeface="宋体"/>
              <a:cs typeface="宋体"/>
            </a:endParaRPr>
          </a:p>
        </p:txBody>
      </p:sp>
      <p:graphicFrame>
        <p:nvGraphicFramePr>
          <p:cNvPr id="5" name="object 5"/>
          <p:cNvGraphicFramePr>
            <a:graphicFrameLocks noGrp="1"/>
          </p:cNvGraphicFramePr>
          <p:nvPr/>
        </p:nvGraphicFramePr>
        <p:xfrm>
          <a:off x="1440777" y="2845284"/>
          <a:ext cx="8310744" cy="3226445"/>
        </p:xfrm>
        <a:graphic>
          <a:graphicData uri="http://schemas.openxmlformats.org/drawingml/2006/table">
            <a:tbl>
              <a:tblPr firstRow="1" bandRow="1">
                <a:tableStyleId>{2D5ABB26-0587-4C30-8999-92F81FD0307C}</a:tableStyleId>
              </a:tblPr>
              <a:tblGrid>
                <a:gridCol w="3561747"/>
                <a:gridCol w="4748997"/>
              </a:tblGrid>
              <a:tr h="460921">
                <a:tc>
                  <a:txBody>
                    <a:bodyPr/>
                    <a:lstStyle/>
                    <a:p>
                      <a:pPr marL="62230">
                        <a:lnSpc>
                          <a:spcPct val="100000"/>
                        </a:lnSpc>
                      </a:pPr>
                      <a:r>
                        <a:rPr sz="2000" spc="5" dirty="0" smtClean="0">
                          <a:solidFill>
                            <a:srgbClr val="103154"/>
                          </a:solidFill>
                          <a:latin typeface="宋体"/>
                          <a:cs typeface="宋体"/>
                        </a:rPr>
                        <a:t>分组</a:t>
                      </a:r>
                      <a:endParaRPr sz="2000">
                        <a:latin typeface="宋体"/>
                        <a:cs typeface="宋体"/>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0FEFF"/>
                    </a:solidFill>
                  </a:tcPr>
                </a:tc>
                <a:tc>
                  <a:txBody>
                    <a:bodyPr/>
                    <a:lstStyle/>
                    <a:p>
                      <a:pPr marL="62230">
                        <a:lnSpc>
                          <a:spcPct val="100000"/>
                        </a:lnSpc>
                      </a:pPr>
                      <a:r>
                        <a:rPr sz="2000" b="1" dirty="0" smtClean="0">
                          <a:solidFill>
                            <a:srgbClr val="103154"/>
                          </a:solidFill>
                          <a:latin typeface="Arial"/>
                          <a:cs typeface="Arial"/>
                        </a:rPr>
                        <a:t>Pr</a:t>
                      </a:r>
                      <a:r>
                        <a:rPr sz="2000" b="1" spc="-5" dirty="0" smtClean="0">
                          <a:solidFill>
                            <a:srgbClr val="103154"/>
                          </a:solidFill>
                          <a:latin typeface="Arial"/>
                          <a:cs typeface="Arial"/>
                        </a:rPr>
                        <a:t>e</a:t>
                      </a:r>
                      <a:r>
                        <a:rPr sz="2000" b="1" spc="0" dirty="0" smtClean="0">
                          <a:solidFill>
                            <a:srgbClr val="103154"/>
                          </a:solidFill>
                          <a:latin typeface="Arial"/>
                          <a:cs typeface="Arial"/>
                        </a:rPr>
                        <a:t>vale</a:t>
                      </a:r>
                      <a:r>
                        <a:rPr sz="2000" b="1" spc="-5" dirty="0" smtClean="0">
                          <a:solidFill>
                            <a:srgbClr val="103154"/>
                          </a:solidFill>
                          <a:latin typeface="Arial"/>
                          <a:cs typeface="Arial"/>
                        </a:rPr>
                        <a:t>n</a:t>
                      </a:r>
                      <a:r>
                        <a:rPr sz="2000" b="1" spc="0" dirty="0" smtClean="0">
                          <a:solidFill>
                            <a:srgbClr val="103154"/>
                          </a:solidFill>
                          <a:latin typeface="Arial"/>
                          <a:cs typeface="Arial"/>
                        </a:rPr>
                        <a:t>ce</a:t>
                      </a:r>
                      <a:r>
                        <a:rPr sz="2000" b="1" spc="-5" dirty="0" smtClean="0">
                          <a:solidFill>
                            <a:srgbClr val="103154"/>
                          </a:solidFill>
                          <a:latin typeface="Arial"/>
                          <a:cs typeface="Arial"/>
                        </a:rPr>
                        <a:t> o</a:t>
                      </a:r>
                      <a:r>
                        <a:rPr sz="2000" b="1" spc="0" dirty="0" smtClean="0">
                          <a:solidFill>
                            <a:srgbClr val="103154"/>
                          </a:solidFill>
                          <a:latin typeface="Arial"/>
                          <a:cs typeface="Arial"/>
                        </a:rPr>
                        <a:t>f</a:t>
                      </a:r>
                      <a:r>
                        <a:rPr sz="2000" b="1" spc="-5" dirty="0" smtClean="0">
                          <a:solidFill>
                            <a:srgbClr val="103154"/>
                          </a:solidFill>
                          <a:latin typeface="Arial"/>
                          <a:cs typeface="Arial"/>
                        </a:rPr>
                        <a:t> NTM(</a:t>
                      </a:r>
                      <a:r>
                        <a:rPr sz="2000" b="1" spc="0" dirty="0" smtClean="0">
                          <a:solidFill>
                            <a:srgbClr val="103154"/>
                          </a:solidFill>
                          <a:latin typeface="Arial"/>
                          <a:cs typeface="Arial"/>
                        </a:rPr>
                        <a:t>9</a:t>
                      </a:r>
                      <a:r>
                        <a:rPr sz="2000" b="1" spc="-5" dirty="0" smtClean="0">
                          <a:solidFill>
                            <a:srgbClr val="103154"/>
                          </a:solidFill>
                          <a:latin typeface="Arial"/>
                          <a:cs typeface="Arial"/>
                        </a:rPr>
                        <a:t>5</a:t>
                      </a:r>
                      <a:r>
                        <a:rPr sz="2000" b="1" spc="5" dirty="0" smtClean="0">
                          <a:solidFill>
                            <a:srgbClr val="103154"/>
                          </a:solidFill>
                          <a:latin typeface="Arial"/>
                          <a:cs typeface="Arial"/>
                        </a:rPr>
                        <a:t>%</a:t>
                      </a:r>
                      <a:r>
                        <a:rPr sz="2000" b="1" spc="-5" dirty="0" smtClean="0">
                          <a:solidFill>
                            <a:srgbClr val="103154"/>
                          </a:solidFill>
                          <a:latin typeface="Arial"/>
                          <a:cs typeface="Arial"/>
                        </a:rPr>
                        <a:t>C</a:t>
                      </a:r>
                      <a:r>
                        <a:rPr sz="2000" b="1" spc="0" dirty="0" smtClean="0">
                          <a:solidFill>
                            <a:srgbClr val="103154"/>
                          </a:solidFill>
                          <a:latin typeface="Arial"/>
                          <a:cs typeface="Arial"/>
                        </a:rPr>
                        <a:t>I)</a:t>
                      </a:r>
                      <a:endParaRPr sz="2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0FEFF"/>
                    </a:solidFill>
                  </a:tcPr>
                </a:tc>
              </a:tr>
              <a:tr h="460921">
                <a:tc>
                  <a:txBody>
                    <a:bodyPr/>
                    <a:lstStyle/>
                    <a:p>
                      <a:pPr marL="62230">
                        <a:lnSpc>
                          <a:spcPct val="100000"/>
                        </a:lnSpc>
                      </a:pPr>
                      <a:r>
                        <a:rPr sz="2000" spc="5" dirty="0" smtClean="0">
                          <a:solidFill>
                            <a:srgbClr val="103154"/>
                          </a:solidFill>
                          <a:latin typeface="宋体"/>
                          <a:cs typeface="宋体"/>
                        </a:rPr>
                        <a:t>整体</a:t>
                      </a:r>
                      <a:endParaRPr sz="2000">
                        <a:latin typeface="宋体"/>
                        <a:cs typeface="宋体"/>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8FFA"/>
                    </a:solidFill>
                  </a:tcPr>
                </a:tc>
                <a:tc>
                  <a:txBody>
                    <a:bodyPr/>
                    <a:lstStyle/>
                    <a:p>
                      <a:pPr marL="62230">
                        <a:lnSpc>
                          <a:spcPct val="100000"/>
                        </a:lnSpc>
                      </a:pPr>
                      <a:r>
                        <a:rPr sz="2000" b="1" dirty="0" smtClean="0">
                          <a:solidFill>
                            <a:srgbClr val="103154"/>
                          </a:solidFill>
                          <a:latin typeface="Arial"/>
                          <a:cs typeface="Arial"/>
                        </a:rPr>
                        <a:t>6.</a:t>
                      </a:r>
                      <a:r>
                        <a:rPr sz="2000" b="1" spc="-5" dirty="0" smtClean="0">
                          <a:solidFill>
                            <a:srgbClr val="103154"/>
                          </a:solidFill>
                          <a:latin typeface="Arial"/>
                          <a:cs typeface="Arial"/>
                        </a:rPr>
                        <a:t>5</a:t>
                      </a:r>
                      <a:r>
                        <a:rPr sz="2000" spc="5" dirty="0" smtClean="0">
                          <a:solidFill>
                            <a:srgbClr val="103154"/>
                          </a:solidFill>
                          <a:latin typeface="宋体"/>
                          <a:cs typeface="宋体"/>
                        </a:rPr>
                        <a:t>（</a:t>
                      </a:r>
                      <a:r>
                        <a:rPr sz="2000" b="1" spc="0" dirty="0" smtClean="0">
                          <a:solidFill>
                            <a:srgbClr val="103154"/>
                          </a:solidFill>
                          <a:latin typeface="Arial"/>
                          <a:cs typeface="Arial"/>
                        </a:rPr>
                        <a:t>5.5-</a:t>
                      </a:r>
                      <a:r>
                        <a:rPr sz="2000" b="1" spc="-5" dirty="0" smtClean="0">
                          <a:solidFill>
                            <a:srgbClr val="103154"/>
                          </a:solidFill>
                          <a:latin typeface="Arial"/>
                          <a:cs typeface="Arial"/>
                        </a:rPr>
                        <a:t>7</a:t>
                      </a:r>
                      <a:r>
                        <a:rPr sz="2000" b="1" spc="0" dirty="0" smtClean="0">
                          <a:solidFill>
                            <a:srgbClr val="103154"/>
                          </a:solidFill>
                          <a:latin typeface="Arial"/>
                          <a:cs typeface="Arial"/>
                        </a:rPr>
                        <a:t>.5</a:t>
                      </a:r>
                      <a:r>
                        <a:rPr sz="2000" spc="0" dirty="0" smtClean="0">
                          <a:solidFill>
                            <a:srgbClr val="103154"/>
                          </a:solidFill>
                          <a:latin typeface="宋体"/>
                          <a:cs typeface="宋体"/>
                        </a:rPr>
                        <a:t>）</a:t>
                      </a:r>
                      <a:endParaRPr sz="2000">
                        <a:latin typeface="宋体"/>
                        <a:cs typeface="宋体"/>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8FFA"/>
                    </a:solidFill>
                  </a:tcPr>
                </a:tc>
              </a:tr>
              <a:tr h="460921">
                <a:tc>
                  <a:txBody>
                    <a:bodyPr/>
                    <a:lstStyle/>
                    <a:p>
                      <a:pPr marL="62230">
                        <a:lnSpc>
                          <a:spcPct val="100000"/>
                        </a:lnSpc>
                      </a:pPr>
                      <a:r>
                        <a:rPr sz="2000" spc="5" dirty="0" smtClean="0">
                          <a:solidFill>
                            <a:srgbClr val="103154"/>
                          </a:solidFill>
                          <a:latin typeface="宋体"/>
                          <a:cs typeface="宋体"/>
                        </a:rPr>
                        <a:t>东南</a:t>
                      </a:r>
                      <a:r>
                        <a:rPr sz="2000" spc="10" dirty="0" smtClean="0">
                          <a:solidFill>
                            <a:srgbClr val="103154"/>
                          </a:solidFill>
                          <a:latin typeface="宋体"/>
                          <a:cs typeface="宋体"/>
                        </a:rPr>
                        <a:t>地</a:t>
                      </a:r>
                      <a:r>
                        <a:rPr sz="2000" spc="0" dirty="0" smtClean="0">
                          <a:solidFill>
                            <a:srgbClr val="103154"/>
                          </a:solidFill>
                          <a:latin typeface="宋体"/>
                          <a:cs typeface="宋体"/>
                        </a:rPr>
                        <a:t>区</a:t>
                      </a:r>
                      <a:endParaRPr sz="2000">
                        <a:latin typeface="宋体"/>
                        <a:cs typeface="宋体"/>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0FEFF"/>
                    </a:solidFill>
                  </a:tcPr>
                </a:tc>
                <a:tc>
                  <a:txBody>
                    <a:bodyPr/>
                    <a:lstStyle/>
                    <a:p>
                      <a:pPr marL="62230">
                        <a:lnSpc>
                          <a:spcPct val="100000"/>
                        </a:lnSpc>
                      </a:pPr>
                      <a:r>
                        <a:rPr sz="2000" b="1" dirty="0" smtClean="0">
                          <a:solidFill>
                            <a:srgbClr val="103154"/>
                          </a:solidFill>
                          <a:latin typeface="Arial"/>
                          <a:cs typeface="Arial"/>
                        </a:rPr>
                        <a:t>9.1(</a:t>
                      </a:r>
                      <a:r>
                        <a:rPr sz="2000" b="1" spc="-5" dirty="0" smtClean="0">
                          <a:solidFill>
                            <a:srgbClr val="103154"/>
                          </a:solidFill>
                          <a:latin typeface="Arial"/>
                          <a:cs typeface="Arial"/>
                        </a:rPr>
                        <a:t>7</a:t>
                      </a:r>
                      <a:r>
                        <a:rPr sz="2000" b="1" spc="0" dirty="0" smtClean="0">
                          <a:solidFill>
                            <a:srgbClr val="103154"/>
                          </a:solidFill>
                          <a:latin typeface="Arial"/>
                          <a:cs typeface="Arial"/>
                        </a:rPr>
                        <a:t>.5-1</a:t>
                      </a:r>
                      <a:r>
                        <a:rPr sz="2000" b="1" spc="-5" dirty="0" smtClean="0">
                          <a:solidFill>
                            <a:srgbClr val="103154"/>
                          </a:solidFill>
                          <a:latin typeface="Arial"/>
                          <a:cs typeface="Arial"/>
                        </a:rPr>
                        <a:t>0</a:t>
                      </a:r>
                      <a:r>
                        <a:rPr sz="2000" b="1" spc="0" dirty="0" smtClean="0">
                          <a:solidFill>
                            <a:srgbClr val="103154"/>
                          </a:solidFill>
                          <a:latin typeface="Arial"/>
                          <a:cs typeface="Arial"/>
                        </a:rPr>
                        <a:t>.9)</a:t>
                      </a:r>
                      <a:endParaRPr sz="2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0FEFF"/>
                    </a:solidFill>
                  </a:tcPr>
                </a:tc>
              </a:tr>
              <a:tr h="460921">
                <a:tc>
                  <a:txBody>
                    <a:bodyPr/>
                    <a:lstStyle/>
                    <a:p>
                      <a:pPr marL="62230">
                        <a:lnSpc>
                          <a:spcPct val="100000"/>
                        </a:lnSpc>
                      </a:pPr>
                      <a:r>
                        <a:rPr sz="2000" spc="5" dirty="0" smtClean="0">
                          <a:solidFill>
                            <a:srgbClr val="103154"/>
                          </a:solidFill>
                          <a:latin typeface="宋体"/>
                          <a:cs typeface="宋体"/>
                        </a:rPr>
                        <a:t>东北</a:t>
                      </a:r>
                      <a:r>
                        <a:rPr sz="2000" spc="10" dirty="0" smtClean="0">
                          <a:solidFill>
                            <a:srgbClr val="103154"/>
                          </a:solidFill>
                          <a:latin typeface="宋体"/>
                          <a:cs typeface="宋体"/>
                        </a:rPr>
                        <a:t>地</a:t>
                      </a:r>
                      <a:r>
                        <a:rPr sz="2000" spc="0" dirty="0" smtClean="0">
                          <a:solidFill>
                            <a:srgbClr val="103154"/>
                          </a:solidFill>
                          <a:latin typeface="宋体"/>
                          <a:cs typeface="宋体"/>
                        </a:rPr>
                        <a:t>区</a:t>
                      </a:r>
                      <a:endParaRPr sz="2000">
                        <a:latin typeface="宋体"/>
                        <a:cs typeface="宋体"/>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8FFA"/>
                    </a:solidFill>
                  </a:tcPr>
                </a:tc>
                <a:tc>
                  <a:txBody>
                    <a:bodyPr/>
                    <a:lstStyle/>
                    <a:p>
                      <a:pPr marL="62230">
                        <a:lnSpc>
                          <a:spcPct val="100000"/>
                        </a:lnSpc>
                      </a:pPr>
                      <a:r>
                        <a:rPr sz="2000" b="1" dirty="0" smtClean="0">
                          <a:solidFill>
                            <a:srgbClr val="103154"/>
                          </a:solidFill>
                          <a:latin typeface="Arial"/>
                          <a:cs typeface="Arial"/>
                        </a:rPr>
                        <a:t>2.4(</a:t>
                      </a:r>
                      <a:r>
                        <a:rPr sz="2000" b="1" spc="-5" dirty="0" smtClean="0">
                          <a:solidFill>
                            <a:srgbClr val="103154"/>
                          </a:solidFill>
                          <a:latin typeface="Arial"/>
                          <a:cs typeface="Arial"/>
                        </a:rPr>
                        <a:t>1</a:t>
                      </a:r>
                      <a:r>
                        <a:rPr sz="2000" b="1" spc="0" dirty="0" smtClean="0">
                          <a:solidFill>
                            <a:srgbClr val="103154"/>
                          </a:solidFill>
                          <a:latin typeface="Arial"/>
                          <a:cs typeface="Arial"/>
                        </a:rPr>
                        <a:t>.8-3.1)</a:t>
                      </a:r>
                      <a:endParaRPr sz="2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8FFA"/>
                    </a:solidFill>
                  </a:tcPr>
                </a:tc>
              </a:tr>
              <a:tr h="460921">
                <a:tc>
                  <a:txBody>
                    <a:bodyPr/>
                    <a:lstStyle/>
                    <a:p>
                      <a:pPr marL="62230">
                        <a:lnSpc>
                          <a:spcPct val="100000"/>
                        </a:lnSpc>
                      </a:pPr>
                      <a:r>
                        <a:rPr sz="2000" spc="5" dirty="0" smtClean="0">
                          <a:solidFill>
                            <a:srgbClr val="103154"/>
                          </a:solidFill>
                          <a:latin typeface="宋体"/>
                          <a:cs typeface="宋体"/>
                        </a:rPr>
                        <a:t>西南</a:t>
                      </a:r>
                      <a:r>
                        <a:rPr sz="2000" spc="10" dirty="0" smtClean="0">
                          <a:solidFill>
                            <a:srgbClr val="103154"/>
                          </a:solidFill>
                          <a:latin typeface="宋体"/>
                          <a:cs typeface="宋体"/>
                        </a:rPr>
                        <a:t>地</a:t>
                      </a:r>
                      <a:r>
                        <a:rPr sz="2000" spc="0" dirty="0" smtClean="0">
                          <a:solidFill>
                            <a:srgbClr val="103154"/>
                          </a:solidFill>
                          <a:latin typeface="宋体"/>
                          <a:cs typeface="宋体"/>
                        </a:rPr>
                        <a:t>区</a:t>
                      </a:r>
                      <a:endParaRPr sz="2000">
                        <a:latin typeface="宋体"/>
                        <a:cs typeface="宋体"/>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0FEFF"/>
                    </a:solidFill>
                  </a:tcPr>
                </a:tc>
                <a:tc>
                  <a:txBody>
                    <a:bodyPr/>
                    <a:lstStyle/>
                    <a:p>
                      <a:pPr marL="62230">
                        <a:lnSpc>
                          <a:spcPct val="100000"/>
                        </a:lnSpc>
                      </a:pPr>
                      <a:r>
                        <a:rPr sz="2000" b="1" dirty="0" smtClean="0">
                          <a:solidFill>
                            <a:srgbClr val="103154"/>
                          </a:solidFill>
                          <a:latin typeface="Arial"/>
                          <a:cs typeface="Arial"/>
                        </a:rPr>
                        <a:t>6.2(</a:t>
                      </a:r>
                      <a:r>
                        <a:rPr sz="2000" b="1" spc="-5" dirty="0" smtClean="0">
                          <a:solidFill>
                            <a:srgbClr val="103154"/>
                          </a:solidFill>
                          <a:latin typeface="Arial"/>
                          <a:cs typeface="Arial"/>
                        </a:rPr>
                        <a:t>4</a:t>
                      </a:r>
                      <a:r>
                        <a:rPr sz="2000" b="1" spc="0" dirty="0" smtClean="0">
                          <a:solidFill>
                            <a:srgbClr val="103154"/>
                          </a:solidFill>
                          <a:latin typeface="Arial"/>
                          <a:cs typeface="Arial"/>
                        </a:rPr>
                        <a:t>.6-8.2)</a:t>
                      </a:r>
                      <a:endParaRPr sz="2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0FEFF"/>
                    </a:solidFill>
                  </a:tcPr>
                </a:tc>
              </a:tr>
              <a:tr h="460919">
                <a:tc>
                  <a:txBody>
                    <a:bodyPr/>
                    <a:lstStyle/>
                    <a:p>
                      <a:pPr marL="62230">
                        <a:lnSpc>
                          <a:spcPct val="100000"/>
                        </a:lnSpc>
                      </a:pPr>
                      <a:r>
                        <a:rPr sz="2000" spc="5" dirty="0" smtClean="0">
                          <a:solidFill>
                            <a:srgbClr val="103154"/>
                          </a:solidFill>
                          <a:latin typeface="宋体"/>
                          <a:cs typeface="宋体"/>
                        </a:rPr>
                        <a:t>西北</a:t>
                      </a:r>
                      <a:r>
                        <a:rPr sz="2000" spc="10" dirty="0" smtClean="0">
                          <a:solidFill>
                            <a:srgbClr val="103154"/>
                          </a:solidFill>
                          <a:latin typeface="宋体"/>
                          <a:cs typeface="宋体"/>
                        </a:rPr>
                        <a:t>地</a:t>
                      </a:r>
                      <a:r>
                        <a:rPr sz="2000" spc="0" dirty="0" smtClean="0">
                          <a:solidFill>
                            <a:srgbClr val="103154"/>
                          </a:solidFill>
                          <a:latin typeface="宋体"/>
                          <a:cs typeface="宋体"/>
                        </a:rPr>
                        <a:t>区</a:t>
                      </a:r>
                      <a:endParaRPr sz="2000">
                        <a:latin typeface="宋体"/>
                        <a:cs typeface="宋体"/>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8FFA"/>
                    </a:solidFill>
                  </a:tcPr>
                </a:tc>
                <a:tc>
                  <a:txBody>
                    <a:bodyPr/>
                    <a:lstStyle/>
                    <a:p>
                      <a:pPr marL="62230">
                        <a:lnSpc>
                          <a:spcPct val="100000"/>
                        </a:lnSpc>
                      </a:pPr>
                      <a:r>
                        <a:rPr sz="2000" b="1" dirty="0" smtClean="0">
                          <a:solidFill>
                            <a:srgbClr val="103154"/>
                          </a:solidFill>
                          <a:latin typeface="Arial"/>
                          <a:cs typeface="Arial"/>
                        </a:rPr>
                        <a:t>5.8(</a:t>
                      </a:r>
                      <a:r>
                        <a:rPr sz="2000" b="1" spc="-5" dirty="0" smtClean="0">
                          <a:solidFill>
                            <a:srgbClr val="103154"/>
                          </a:solidFill>
                          <a:latin typeface="Arial"/>
                          <a:cs typeface="Arial"/>
                        </a:rPr>
                        <a:t>4</a:t>
                      </a:r>
                      <a:r>
                        <a:rPr sz="2000" b="1" spc="0" dirty="0" smtClean="0">
                          <a:solidFill>
                            <a:srgbClr val="103154"/>
                          </a:solidFill>
                          <a:latin typeface="Arial"/>
                          <a:cs typeface="Arial"/>
                        </a:rPr>
                        <a:t>.4-7.6)</a:t>
                      </a:r>
                      <a:endParaRPr sz="2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E8FFA"/>
                    </a:solidFill>
                  </a:tcPr>
                </a:tc>
              </a:tr>
              <a:tr h="460921">
                <a:tc>
                  <a:txBody>
                    <a:bodyPr/>
                    <a:lstStyle/>
                    <a:p>
                      <a:pPr marL="62230">
                        <a:lnSpc>
                          <a:spcPct val="100000"/>
                        </a:lnSpc>
                      </a:pPr>
                      <a:r>
                        <a:rPr sz="2000" dirty="0" smtClean="0">
                          <a:solidFill>
                            <a:srgbClr val="103154"/>
                          </a:solidFill>
                          <a:latin typeface="宋体"/>
                          <a:cs typeface="宋体"/>
                        </a:rPr>
                        <a:t>中</a:t>
                      </a:r>
                      <a:r>
                        <a:rPr sz="2000" spc="20" dirty="0" smtClean="0">
                          <a:solidFill>
                            <a:srgbClr val="103154"/>
                          </a:solidFill>
                          <a:latin typeface="宋体"/>
                          <a:cs typeface="宋体"/>
                        </a:rPr>
                        <a:t> </a:t>
                      </a:r>
                      <a:r>
                        <a:rPr sz="2000" spc="0" dirty="0" smtClean="0">
                          <a:solidFill>
                            <a:srgbClr val="103154"/>
                          </a:solidFill>
                          <a:latin typeface="宋体"/>
                          <a:cs typeface="宋体"/>
                        </a:rPr>
                        <a:t>部</a:t>
                      </a:r>
                      <a:endParaRPr sz="2000">
                        <a:latin typeface="宋体"/>
                        <a:cs typeface="宋体"/>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0FEFF"/>
                    </a:solidFill>
                  </a:tcPr>
                </a:tc>
                <a:tc>
                  <a:txBody>
                    <a:bodyPr/>
                    <a:lstStyle/>
                    <a:p>
                      <a:pPr marL="62230">
                        <a:lnSpc>
                          <a:spcPct val="100000"/>
                        </a:lnSpc>
                      </a:pPr>
                      <a:r>
                        <a:rPr sz="2000" b="1" dirty="0" smtClean="0">
                          <a:solidFill>
                            <a:srgbClr val="103154"/>
                          </a:solidFill>
                          <a:latin typeface="Arial"/>
                          <a:cs typeface="Arial"/>
                        </a:rPr>
                        <a:t>5.4(</a:t>
                      </a:r>
                      <a:r>
                        <a:rPr sz="2000" b="1" spc="-5" dirty="0" smtClean="0">
                          <a:solidFill>
                            <a:srgbClr val="103154"/>
                          </a:solidFill>
                          <a:latin typeface="Arial"/>
                          <a:cs typeface="Arial"/>
                        </a:rPr>
                        <a:t>5</a:t>
                      </a:r>
                      <a:r>
                        <a:rPr sz="2000" b="1" spc="0" dirty="0" smtClean="0">
                          <a:solidFill>
                            <a:srgbClr val="103154"/>
                          </a:solidFill>
                          <a:latin typeface="Arial"/>
                          <a:cs typeface="Arial"/>
                        </a:rPr>
                        <a:t>.0-5.7)</a:t>
                      </a:r>
                      <a:endParaRPr sz="2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C0FEFF"/>
                    </a:solidFill>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直角三角形 13"/>
          <p:cNvSpPr/>
          <p:nvPr/>
        </p:nvSpPr>
        <p:spPr>
          <a:xfrm>
            <a:off x="1792976" y="3314009"/>
            <a:ext cx="1748045" cy="2178842"/>
          </a:xfrm>
          <a:prstGeom prst="rtTriangle">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15" name="直角三角形 14"/>
          <p:cNvSpPr/>
          <p:nvPr/>
        </p:nvSpPr>
        <p:spPr>
          <a:xfrm rot="10800000">
            <a:off x="8581057" y="1440802"/>
            <a:ext cx="1817967" cy="2250279"/>
          </a:xfrm>
          <a:prstGeom prst="rtTriangle">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dirty="0">
              <a:latin typeface="微软雅黑" panose="020B0503020204020204" pitchFamily="34" charset="-122"/>
              <a:ea typeface="微软雅黑" panose="020B0503020204020204" pitchFamily="34" charset="-122"/>
            </a:endParaRPr>
          </a:p>
        </p:txBody>
      </p:sp>
      <p:sp>
        <p:nvSpPr>
          <p:cNvPr id="2" name="矩形 1"/>
          <p:cNvSpPr/>
          <p:nvPr/>
        </p:nvSpPr>
        <p:spPr>
          <a:xfrm>
            <a:off x="3351533" y="2757713"/>
            <a:ext cx="4689381" cy="1546577"/>
          </a:xfrm>
          <a:prstGeom prst="rect">
            <a:avLst/>
          </a:prstGeom>
          <a:noFill/>
        </p:spPr>
        <p:txBody>
          <a:bodyPr wrap="square" lIns="68580" tIns="34290" rIns="68580" bIns="34290">
            <a:spAutoFit/>
          </a:bodyPr>
          <a:lstStyle/>
          <a:p>
            <a:pPr algn="ctr"/>
            <a:r>
              <a:rPr lang="zh-CN" altLang="en-US" sz="9600" b="1" dirty="0">
                <a:ln w="9525">
                  <a:solidFill>
                    <a:schemeClr val="bg1"/>
                  </a:solidFill>
                  <a:prstDash val="solid"/>
                </a:ln>
                <a:effectLst>
                  <a:glow rad="101600">
                    <a:schemeClr val="accent1">
                      <a:alpha val="60000"/>
                    </a:schemeClr>
                  </a:glow>
                  <a:outerShdw blurRad="12700" dist="38100" dir="2700000" algn="tl" rotWithShape="0">
                    <a:schemeClr val="accent5">
                      <a:lumMod val="60000"/>
                      <a:lumOff val="40000"/>
                    </a:schemeClr>
                  </a:outerShdw>
                </a:effectLst>
                <a:latin typeface="华文彩云" panose="02010800040101010101" pitchFamily="2" charset="-122"/>
                <a:ea typeface="华文彩云" panose="02010800040101010101" pitchFamily="2" charset="-122"/>
              </a:rPr>
              <a:t>谢谢</a:t>
            </a:r>
            <a:endParaRPr lang="zh-CN" altLang="en-US" sz="9600" b="1" dirty="0">
              <a:ln/>
              <a:effectLst>
                <a:glow rad="101600">
                  <a:schemeClr val="accent1">
                    <a:alpha val="60000"/>
                  </a:schemeClr>
                </a:glow>
                <a:outerShdw blurRad="12700" dist="38100" dir="2700000" algn="tl" rotWithShape="0">
                  <a:schemeClr val="accent5">
                    <a:lumMod val="60000"/>
                    <a:lumOff val="40000"/>
                  </a:schemeClr>
                </a:outerShdw>
              </a:effectLst>
              <a:latin typeface="华文彩云" panose="02010800040101010101" pitchFamily="2" charset="-122"/>
              <a:ea typeface="华文彩云" panose="02010800040101010101" pitchFamily="2" charset="-122"/>
            </a:endParaRPr>
          </a:p>
        </p:txBody>
      </p:sp>
    </p:spTree>
    <p:extLst>
      <p:ext uri="{BB962C8B-B14F-4D97-AF65-F5344CB8AC3E}">
        <p14:creationId xmlns:p14="http://schemas.microsoft.com/office/powerpoint/2010/main" xmlns="" val="24584110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90215" y="4151376"/>
            <a:ext cx="291592" cy="555498"/>
          </a:xfrm>
          <a:custGeom>
            <a:avLst/>
            <a:gdLst/>
            <a:ahLst/>
            <a:cxnLst/>
            <a:rect l="l" t="t" r="r" b="b"/>
            <a:pathLst>
              <a:path w="218694" h="555498">
                <a:moveTo>
                  <a:pt x="218694" y="0"/>
                </a:moveTo>
                <a:lnTo>
                  <a:pt x="0" y="0"/>
                </a:lnTo>
                <a:lnTo>
                  <a:pt x="0" y="555498"/>
                </a:lnTo>
                <a:lnTo>
                  <a:pt x="218694" y="555498"/>
                </a:lnTo>
                <a:lnTo>
                  <a:pt x="218694" y="0"/>
                </a:lnTo>
                <a:close/>
              </a:path>
            </a:pathLst>
          </a:custGeom>
          <a:solidFill>
            <a:srgbClr val="FF7F01"/>
          </a:solidFill>
        </p:spPr>
        <p:txBody>
          <a:bodyPr wrap="square" lIns="0" tIns="0" rIns="0" bIns="0" rtlCol="0">
            <a:noAutofit/>
          </a:bodyPr>
          <a:lstStyle/>
          <a:p>
            <a:endParaRPr/>
          </a:p>
        </p:txBody>
      </p:sp>
      <p:sp>
        <p:nvSpPr>
          <p:cNvPr id="3" name="object 3"/>
          <p:cNvSpPr/>
          <p:nvPr/>
        </p:nvSpPr>
        <p:spPr>
          <a:xfrm>
            <a:off x="3219703" y="4336542"/>
            <a:ext cx="291592" cy="370331"/>
          </a:xfrm>
          <a:custGeom>
            <a:avLst/>
            <a:gdLst/>
            <a:ahLst/>
            <a:cxnLst/>
            <a:rect l="l" t="t" r="r" b="b"/>
            <a:pathLst>
              <a:path w="218694" h="370331">
                <a:moveTo>
                  <a:pt x="218694" y="0"/>
                </a:moveTo>
                <a:lnTo>
                  <a:pt x="0" y="0"/>
                </a:lnTo>
                <a:lnTo>
                  <a:pt x="0" y="370331"/>
                </a:lnTo>
                <a:lnTo>
                  <a:pt x="218694" y="370331"/>
                </a:lnTo>
                <a:lnTo>
                  <a:pt x="218694" y="0"/>
                </a:lnTo>
                <a:close/>
              </a:path>
            </a:pathLst>
          </a:custGeom>
          <a:solidFill>
            <a:srgbClr val="FF7F01"/>
          </a:solidFill>
        </p:spPr>
        <p:txBody>
          <a:bodyPr wrap="square" lIns="0" tIns="0" rIns="0" bIns="0" rtlCol="0">
            <a:noAutofit/>
          </a:bodyPr>
          <a:lstStyle/>
          <a:p>
            <a:endParaRPr/>
          </a:p>
        </p:txBody>
      </p:sp>
      <p:sp>
        <p:nvSpPr>
          <p:cNvPr id="4" name="object 4"/>
          <p:cNvSpPr/>
          <p:nvPr/>
        </p:nvSpPr>
        <p:spPr>
          <a:xfrm>
            <a:off x="3949192" y="4151376"/>
            <a:ext cx="291592" cy="555498"/>
          </a:xfrm>
          <a:custGeom>
            <a:avLst/>
            <a:gdLst/>
            <a:ahLst/>
            <a:cxnLst/>
            <a:rect l="l" t="t" r="r" b="b"/>
            <a:pathLst>
              <a:path w="218694" h="555498">
                <a:moveTo>
                  <a:pt x="218694" y="0"/>
                </a:moveTo>
                <a:lnTo>
                  <a:pt x="0" y="0"/>
                </a:lnTo>
                <a:lnTo>
                  <a:pt x="0" y="555498"/>
                </a:lnTo>
                <a:lnTo>
                  <a:pt x="218694" y="555498"/>
                </a:lnTo>
                <a:lnTo>
                  <a:pt x="218694" y="0"/>
                </a:lnTo>
                <a:close/>
              </a:path>
            </a:pathLst>
          </a:custGeom>
          <a:solidFill>
            <a:srgbClr val="FF7F01"/>
          </a:solidFill>
        </p:spPr>
        <p:txBody>
          <a:bodyPr wrap="square" lIns="0" tIns="0" rIns="0" bIns="0" rtlCol="0">
            <a:noAutofit/>
          </a:bodyPr>
          <a:lstStyle/>
          <a:p>
            <a:endParaRPr/>
          </a:p>
        </p:txBody>
      </p:sp>
      <p:sp>
        <p:nvSpPr>
          <p:cNvPr id="5" name="object 5"/>
          <p:cNvSpPr/>
          <p:nvPr/>
        </p:nvSpPr>
        <p:spPr>
          <a:xfrm>
            <a:off x="4678679" y="4336542"/>
            <a:ext cx="291591" cy="370331"/>
          </a:xfrm>
          <a:custGeom>
            <a:avLst/>
            <a:gdLst/>
            <a:ahLst/>
            <a:cxnLst/>
            <a:rect l="l" t="t" r="r" b="b"/>
            <a:pathLst>
              <a:path w="218693" h="370331">
                <a:moveTo>
                  <a:pt x="218693" y="0"/>
                </a:moveTo>
                <a:lnTo>
                  <a:pt x="0" y="0"/>
                </a:lnTo>
                <a:lnTo>
                  <a:pt x="0" y="370331"/>
                </a:lnTo>
                <a:lnTo>
                  <a:pt x="218693" y="370331"/>
                </a:lnTo>
                <a:lnTo>
                  <a:pt x="218693" y="0"/>
                </a:lnTo>
                <a:close/>
              </a:path>
            </a:pathLst>
          </a:custGeom>
          <a:solidFill>
            <a:srgbClr val="FF7F01"/>
          </a:solidFill>
        </p:spPr>
        <p:txBody>
          <a:bodyPr wrap="square" lIns="0" tIns="0" rIns="0" bIns="0" rtlCol="0">
            <a:noAutofit/>
          </a:bodyPr>
          <a:lstStyle/>
          <a:p>
            <a:endParaRPr/>
          </a:p>
        </p:txBody>
      </p:sp>
      <p:sp>
        <p:nvSpPr>
          <p:cNvPr id="6" name="object 6"/>
          <p:cNvSpPr/>
          <p:nvPr/>
        </p:nvSpPr>
        <p:spPr>
          <a:xfrm>
            <a:off x="5407152" y="3133344"/>
            <a:ext cx="292608" cy="1573530"/>
          </a:xfrm>
          <a:custGeom>
            <a:avLst/>
            <a:gdLst/>
            <a:ahLst/>
            <a:cxnLst/>
            <a:rect l="l" t="t" r="r" b="b"/>
            <a:pathLst>
              <a:path w="219456" h="1573529">
                <a:moveTo>
                  <a:pt x="219456" y="0"/>
                </a:moveTo>
                <a:lnTo>
                  <a:pt x="0" y="0"/>
                </a:lnTo>
                <a:lnTo>
                  <a:pt x="0" y="1573530"/>
                </a:lnTo>
                <a:lnTo>
                  <a:pt x="219456" y="1573530"/>
                </a:lnTo>
                <a:lnTo>
                  <a:pt x="219456" y="0"/>
                </a:lnTo>
                <a:close/>
              </a:path>
            </a:pathLst>
          </a:custGeom>
          <a:solidFill>
            <a:srgbClr val="FF7F01"/>
          </a:solidFill>
        </p:spPr>
        <p:txBody>
          <a:bodyPr wrap="square" lIns="0" tIns="0" rIns="0" bIns="0" rtlCol="0">
            <a:noAutofit/>
          </a:bodyPr>
          <a:lstStyle/>
          <a:p>
            <a:endParaRPr/>
          </a:p>
        </p:txBody>
      </p:sp>
      <p:sp>
        <p:nvSpPr>
          <p:cNvPr id="7" name="object 7"/>
          <p:cNvSpPr/>
          <p:nvPr/>
        </p:nvSpPr>
        <p:spPr>
          <a:xfrm>
            <a:off x="6136639" y="3226307"/>
            <a:ext cx="291592" cy="1480565"/>
          </a:xfrm>
          <a:custGeom>
            <a:avLst/>
            <a:gdLst/>
            <a:ahLst/>
            <a:cxnLst/>
            <a:rect l="l" t="t" r="r" b="b"/>
            <a:pathLst>
              <a:path w="218694" h="1480565">
                <a:moveTo>
                  <a:pt x="218694" y="0"/>
                </a:moveTo>
                <a:lnTo>
                  <a:pt x="0" y="0"/>
                </a:lnTo>
                <a:lnTo>
                  <a:pt x="0" y="1480565"/>
                </a:lnTo>
                <a:lnTo>
                  <a:pt x="218694" y="1480565"/>
                </a:lnTo>
                <a:lnTo>
                  <a:pt x="218694" y="0"/>
                </a:lnTo>
                <a:close/>
              </a:path>
            </a:pathLst>
          </a:custGeom>
          <a:solidFill>
            <a:srgbClr val="FF7F01"/>
          </a:solidFill>
        </p:spPr>
        <p:txBody>
          <a:bodyPr wrap="square" lIns="0" tIns="0" rIns="0" bIns="0" rtlCol="0">
            <a:noAutofit/>
          </a:bodyPr>
          <a:lstStyle/>
          <a:p>
            <a:endParaRPr/>
          </a:p>
        </p:txBody>
      </p:sp>
      <p:sp>
        <p:nvSpPr>
          <p:cNvPr id="8" name="object 8"/>
          <p:cNvSpPr/>
          <p:nvPr/>
        </p:nvSpPr>
        <p:spPr>
          <a:xfrm>
            <a:off x="6866128" y="3041142"/>
            <a:ext cx="291592" cy="1665732"/>
          </a:xfrm>
          <a:custGeom>
            <a:avLst/>
            <a:gdLst/>
            <a:ahLst/>
            <a:cxnLst/>
            <a:rect l="l" t="t" r="r" b="b"/>
            <a:pathLst>
              <a:path w="218694" h="1665731">
                <a:moveTo>
                  <a:pt x="218694" y="0"/>
                </a:moveTo>
                <a:lnTo>
                  <a:pt x="0" y="0"/>
                </a:lnTo>
                <a:lnTo>
                  <a:pt x="0" y="1665732"/>
                </a:lnTo>
                <a:lnTo>
                  <a:pt x="218694" y="1665732"/>
                </a:lnTo>
                <a:lnTo>
                  <a:pt x="218694" y="0"/>
                </a:lnTo>
                <a:close/>
              </a:path>
            </a:pathLst>
          </a:custGeom>
          <a:solidFill>
            <a:srgbClr val="FF7F01"/>
          </a:solidFill>
        </p:spPr>
        <p:txBody>
          <a:bodyPr wrap="square" lIns="0" tIns="0" rIns="0" bIns="0" rtlCol="0">
            <a:noAutofit/>
          </a:bodyPr>
          <a:lstStyle/>
          <a:p>
            <a:endParaRPr/>
          </a:p>
        </p:txBody>
      </p:sp>
      <p:sp>
        <p:nvSpPr>
          <p:cNvPr id="9" name="object 9"/>
          <p:cNvSpPr/>
          <p:nvPr/>
        </p:nvSpPr>
        <p:spPr>
          <a:xfrm>
            <a:off x="7595615" y="2300477"/>
            <a:ext cx="291591" cy="2406396"/>
          </a:xfrm>
          <a:custGeom>
            <a:avLst/>
            <a:gdLst/>
            <a:ahLst/>
            <a:cxnLst/>
            <a:rect l="l" t="t" r="r" b="b"/>
            <a:pathLst>
              <a:path w="218693" h="2406396">
                <a:moveTo>
                  <a:pt x="218693" y="0"/>
                </a:moveTo>
                <a:lnTo>
                  <a:pt x="0" y="0"/>
                </a:lnTo>
                <a:lnTo>
                  <a:pt x="0" y="2406396"/>
                </a:lnTo>
                <a:lnTo>
                  <a:pt x="218693" y="2406396"/>
                </a:lnTo>
                <a:lnTo>
                  <a:pt x="218693" y="0"/>
                </a:lnTo>
                <a:close/>
              </a:path>
            </a:pathLst>
          </a:custGeom>
          <a:solidFill>
            <a:srgbClr val="FF7F01"/>
          </a:solidFill>
        </p:spPr>
        <p:txBody>
          <a:bodyPr wrap="square" lIns="0" tIns="0" rIns="0" bIns="0" rtlCol="0">
            <a:noAutofit/>
          </a:bodyPr>
          <a:lstStyle/>
          <a:p>
            <a:endParaRPr/>
          </a:p>
        </p:txBody>
      </p:sp>
      <p:sp>
        <p:nvSpPr>
          <p:cNvPr id="10" name="object 10"/>
          <p:cNvSpPr/>
          <p:nvPr/>
        </p:nvSpPr>
        <p:spPr>
          <a:xfrm>
            <a:off x="8105647" y="1930146"/>
            <a:ext cx="0" cy="2817114"/>
          </a:xfrm>
          <a:custGeom>
            <a:avLst/>
            <a:gdLst/>
            <a:ahLst/>
            <a:cxnLst/>
            <a:rect l="l" t="t" r="r" b="b"/>
            <a:pathLst>
              <a:path h="2817114">
                <a:moveTo>
                  <a:pt x="0" y="0"/>
                </a:moveTo>
                <a:lnTo>
                  <a:pt x="0" y="2817114"/>
                </a:lnTo>
              </a:path>
            </a:pathLst>
          </a:custGeom>
          <a:ln w="12192">
            <a:solidFill>
              <a:srgbClr val="868B95"/>
            </a:solidFill>
          </a:ln>
        </p:spPr>
        <p:txBody>
          <a:bodyPr wrap="square" lIns="0" tIns="0" rIns="0" bIns="0" rtlCol="0">
            <a:noAutofit/>
          </a:bodyPr>
          <a:lstStyle/>
          <a:p>
            <a:endParaRPr/>
          </a:p>
        </p:txBody>
      </p:sp>
      <p:sp>
        <p:nvSpPr>
          <p:cNvPr id="11" name="object 11"/>
          <p:cNvSpPr/>
          <p:nvPr/>
        </p:nvSpPr>
        <p:spPr>
          <a:xfrm>
            <a:off x="2217928" y="4706873"/>
            <a:ext cx="5941567" cy="0"/>
          </a:xfrm>
          <a:custGeom>
            <a:avLst/>
            <a:gdLst/>
            <a:ahLst/>
            <a:cxnLst/>
            <a:rect l="l" t="t" r="r" b="b"/>
            <a:pathLst>
              <a:path w="4456175">
                <a:moveTo>
                  <a:pt x="0" y="0"/>
                </a:moveTo>
                <a:lnTo>
                  <a:pt x="4456175" y="0"/>
                </a:lnTo>
              </a:path>
            </a:pathLst>
          </a:custGeom>
          <a:ln w="12191">
            <a:solidFill>
              <a:srgbClr val="868B95"/>
            </a:solidFill>
          </a:ln>
        </p:spPr>
        <p:txBody>
          <a:bodyPr wrap="square" lIns="0" tIns="0" rIns="0" bIns="0" rtlCol="0">
            <a:noAutofit/>
          </a:bodyPr>
          <a:lstStyle/>
          <a:p>
            <a:endParaRPr/>
          </a:p>
        </p:txBody>
      </p:sp>
      <p:sp>
        <p:nvSpPr>
          <p:cNvPr id="12" name="object 12"/>
          <p:cNvSpPr/>
          <p:nvPr/>
        </p:nvSpPr>
        <p:spPr>
          <a:xfrm>
            <a:off x="8105647" y="4398264"/>
            <a:ext cx="53848" cy="0"/>
          </a:xfrm>
          <a:custGeom>
            <a:avLst/>
            <a:gdLst/>
            <a:ahLst/>
            <a:cxnLst/>
            <a:rect l="l" t="t" r="r" b="b"/>
            <a:pathLst>
              <a:path w="40386">
                <a:moveTo>
                  <a:pt x="0" y="0"/>
                </a:moveTo>
                <a:lnTo>
                  <a:pt x="40386" y="0"/>
                </a:lnTo>
              </a:path>
            </a:pathLst>
          </a:custGeom>
          <a:ln w="12192">
            <a:solidFill>
              <a:srgbClr val="868B95"/>
            </a:solidFill>
          </a:ln>
        </p:spPr>
        <p:txBody>
          <a:bodyPr wrap="square" lIns="0" tIns="0" rIns="0" bIns="0" rtlCol="0">
            <a:noAutofit/>
          </a:bodyPr>
          <a:lstStyle/>
          <a:p>
            <a:endParaRPr/>
          </a:p>
        </p:txBody>
      </p:sp>
      <p:sp>
        <p:nvSpPr>
          <p:cNvPr id="13" name="object 13"/>
          <p:cNvSpPr/>
          <p:nvPr/>
        </p:nvSpPr>
        <p:spPr>
          <a:xfrm>
            <a:off x="8105647" y="4089653"/>
            <a:ext cx="53848" cy="0"/>
          </a:xfrm>
          <a:custGeom>
            <a:avLst/>
            <a:gdLst/>
            <a:ahLst/>
            <a:cxnLst/>
            <a:rect l="l" t="t" r="r" b="b"/>
            <a:pathLst>
              <a:path w="40386">
                <a:moveTo>
                  <a:pt x="0" y="0"/>
                </a:moveTo>
                <a:lnTo>
                  <a:pt x="40386" y="0"/>
                </a:lnTo>
              </a:path>
            </a:pathLst>
          </a:custGeom>
          <a:ln w="12192">
            <a:solidFill>
              <a:srgbClr val="868B95"/>
            </a:solidFill>
          </a:ln>
        </p:spPr>
        <p:txBody>
          <a:bodyPr wrap="square" lIns="0" tIns="0" rIns="0" bIns="0" rtlCol="0">
            <a:noAutofit/>
          </a:bodyPr>
          <a:lstStyle/>
          <a:p>
            <a:endParaRPr/>
          </a:p>
        </p:txBody>
      </p:sp>
      <p:sp>
        <p:nvSpPr>
          <p:cNvPr id="14" name="object 14"/>
          <p:cNvSpPr/>
          <p:nvPr/>
        </p:nvSpPr>
        <p:spPr>
          <a:xfrm>
            <a:off x="8105647" y="3781044"/>
            <a:ext cx="53848" cy="0"/>
          </a:xfrm>
          <a:custGeom>
            <a:avLst/>
            <a:gdLst/>
            <a:ahLst/>
            <a:cxnLst/>
            <a:rect l="l" t="t" r="r" b="b"/>
            <a:pathLst>
              <a:path w="40386">
                <a:moveTo>
                  <a:pt x="0" y="0"/>
                </a:moveTo>
                <a:lnTo>
                  <a:pt x="40386" y="0"/>
                </a:lnTo>
              </a:path>
            </a:pathLst>
          </a:custGeom>
          <a:ln w="12192">
            <a:solidFill>
              <a:srgbClr val="868B95"/>
            </a:solidFill>
          </a:ln>
        </p:spPr>
        <p:txBody>
          <a:bodyPr wrap="square" lIns="0" tIns="0" rIns="0" bIns="0" rtlCol="0">
            <a:noAutofit/>
          </a:bodyPr>
          <a:lstStyle/>
          <a:p>
            <a:endParaRPr/>
          </a:p>
        </p:txBody>
      </p:sp>
      <p:sp>
        <p:nvSpPr>
          <p:cNvPr id="15" name="object 15"/>
          <p:cNvSpPr/>
          <p:nvPr/>
        </p:nvSpPr>
        <p:spPr>
          <a:xfrm>
            <a:off x="8105647" y="3472434"/>
            <a:ext cx="53848" cy="0"/>
          </a:xfrm>
          <a:custGeom>
            <a:avLst/>
            <a:gdLst/>
            <a:ahLst/>
            <a:cxnLst/>
            <a:rect l="l" t="t" r="r" b="b"/>
            <a:pathLst>
              <a:path w="40386">
                <a:moveTo>
                  <a:pt x="0" y="0"/>
                </a:moveTo>
                <a:lnTo>
                  <a:pt x="40386" y="0"/>
                </a:lnTo>
              </a:path>
            </a:pathLst>
          </a:custGeom>
          <a:ln w="12192">
            <a:solidFill>
              <a:srgbClr val="868B95"/>
            </a:solidFill>
          </a:ln>
        </p:spPr>
        <p:txBody>
          <a:bodyPr wrap="square" lIns="0" tIns="0" rIns="0" bIns="0" rtlCol="0">
            <a:noAutofit/>
          </a:bodyPr>
          <a:lstStyle/>
          <a:p>
            <a:endParaRPr/>
          </a:p>
        </p:txBody>
      </p:sp>
      <p:sp>
        <p:nvSpPr>
          <p:cNvPr id="16" name="object 16"/>
          <p:cNvSpPr/>
          <p:nvPr/>
        </p:nvSpPr>
        <p:spPr>
          <a:xfrm>
            <a:off x="8105647" y="3164585"/>
            <a:ext cx="53848" cy="0"/>
          </a:xfrm>
          <a:custGeom>
            <a:avLst/>
            <a:gdLst/>
            <a:ahLst/>
            <a:cxnLst/>
            <a:rect l="l" t="t" r="r" b="b"/>
            <a:pathLst>
              <a:path w="40386">
                <a:moveTo>
                  <a:pt x="0" y="0"/>
                </a:moveTo>
                <a:lnTo>
                  <a:pt x="40386" y="0"/>
                </a:lnTo>
              </a:path>
            </a:pathLst>
          </a:custGeom>
          <a:ln w="12192">
            <a:solidFill>
              <a:srgbClr val="868B95"/>
            </a:solidFill>
          </a:ln>
        </p:spPr>
        <p:txBody>
          <a:bodyPr wrap="square" lIns="0" tIns="0" rIns="0" bIns="0" rtlCol="0">
            <a:noAutofit/>
          </a:bodyPr>
          <a:lstStyle/>
          <a:p>
            <a:endParaRPr/>
          </a:p>
        </p:txBody>
      </p:sp>
      <p:sp>
        <p:nvSpPr>
          <p:cNvPr id="17" name="object 17"/>
          <p:cNvSpPr/>
          <p:nvPr/>
        </p:nvSpPr>
        <p:spPr>
          <a:xfrm>
            <a:off x="8105647" y="2855976"/>
            <a:ext cx="53848" cy="0"/>
          </a:xfrm>
          <a:custGeom>
            <a:avLst/>
            <a:gdLst/>
            <a:ahLst/>
            <a:cxnLst/>
            <a:rect l="l" t="t" r="r" b="b"/>
            <a:pathLst>
              <a:path w="40386">
                <a:moveTo>
                  <a:pt x="0" y="0"/>
                </a:moveTo>
                <a:lnTo>
                  <a:pt x="40386" y="0"/>
                </a:lnTo>
              </a:path>
            </a:pathLst>
          </a:custGeom>
          <a:ln w="12192">
            <a:solidFill>
              <a:srgbClr val="868B95"/>
            </a:solidFill>
          </a:ln>
        </p:spPr>
        <p:txBody>
          <a:bodyPr wrap="square" lIns="0" tIns="0" rIns="0" bIns="0" rtlCol="0">
            <a:noAutofit/>
          </a:bodyPr>
          <a:lstStyle/>
          <a:p>
            <a:endParaRPr/>
          </a:p>
        </p:txBody>
      </p:sp>
      <p:sp>
        <p:nvSpPr>
          <p:cNvPr id="18" name="object 18"/>
          <p:cNvSpPr/>
          <p:nvPr/>
        </p:nvSpPr>
        <p:spPr>
          <a:xfrm>
            <a:off x="8105647" y="2547366"/>
            <a:ext cx="53848" cy="0"/>
          </a:xfrm>
          <a:custGeom>
            <a:avLst/>
            <a:gdLst/>
            <a:ahLst/>
            <a:cxnLst/>
            <a:rect l="l" t="t" r="r" b="b"/>
            <a:pathLst>
              <a:path w="40386">
                <a:moveTo>
                  <a:pt x="0" y="0"/>
                </a:moveTo>
                <a:lnTo>
                  <a:pt x="40386" y="0"/>
                </a:lnTo>
              </a:path>
            </a:pathLst>
          </a:custGeom>
          <a:ln w="12192">
            <a:solidFill>
              <a:srgbClr val="868B95"/>
            </a:solidFill>
          </a:ln>
        </p:spPr>
        <p:txBody>
          <a:bodyPr wrap="square" lIns="0" tIns="0" rIns="0" bIns="0" rtlCol="0">
            <a:noAutofit/>
          </a:bodyPr>
          <a:lstStyle/>
          <a:p>
            <a:endParaRPr/>
          </a:p>
        </p:txBody>
      </p:sp>
      <p:sp>
        <p:nvSpPr>
          <p:cNvPr id="19" name="object 19"/>
          <p:cNvSpPr/>
          <p:nvPr/>
        </p:nvSpPr>
        <p:spPr>
          <a:xfrm>
            <a:off x="8105647" y="2238755"/>
            <a:ext cx="53848" cy="0"/>
          </a:xfrm>
          <a:custGeom>
            <a:avLst/>
            <a:gdLst/>
            <a:ahLst/>
            <a:cxnLst/>
            <a:rect l="l" t="t" r="r" b="b"/>
            <a:pathLst>
              <a:path w="40386">
                <a:moveTo>
                  <a:pt x="0" y="0"/>
                </a:moveTo>
                <a:lnTo>
                  <a:pt x="40386" y="0"/>
                </a:lnTo>
              </a:path>
            </a:pathLst>
          </a:custGeom>
          <a:ln w="12192">
            <a:solidFill>
              <a:srgbClr val="868B95"/>
            </a:solidFill>
          </a:ln>
        </p:spPr>
        <p:txBody>
          <a:bodyPr wrap="square" lIns="0" tIns="0" rIns="0" bIns="0" rtlCol="0">
            <a:noAutofit/>
          </a:bodyPr>
          <a:lstStyle/>
          <a:p>
            <a:endParaRPr/>
          </a:p>
        </p:txBody>
      </p:sp>
      <p:sp>
        <p:nvSpPr>
          <p:cNvPr id="20" name="object 20"/>
          <p:cNvSpPr/>
          <p:nvPr/>
        </p:nvSpPr>
        <p:spPr>
          <a:xfrm>
            <a:off x="8105647" y="1930145"/>
            <a:ext cx="53848" cy="0"/>
          </a:xfrm>
          <a:custGeom>
            <a:avLst/>
            <a:gdLst/>
            <a:ahLst/>
            <a:cxnLst/>
            <a:rect l="l" t="t" r="r" b="b"/>
            <a:pathLst>
              <a:path w="40386">
                <a:moveTo>
                  <a:pt x="0" y="0"/>
                </a:moveTo>
                <a:lnTo>
                  <a:pt x="40386" y="0"/>
                </a:lnTo>
              </a:path>
            </a:pathLst>
          </a:custGeom>
          <a:ln w="12192">
            <a:solidFill>
              <a:srgbClr val="868B95"/>
            </a:solidFill>
          </a:ln>
        </p:spPr>
        <p:txBody>
          <a:bodyPr wrap="square" lIns="0" tIns="0" rIns="0" bIns="0" rtlCol="0">
            <a:noAutofit/>
          </a:bodyPr>
          <a:lstStyle/>
          <a:p>
            <a:endParaRPr/>
          </a:p>
        </p:txBody>
      </p:sp>
      <p:sp>
        <p:nvSpPr>
          <p:cNvPr id="21" name="object 21"/>
          <p:cNvSpPr/>
          <p:nvPr/>
        </p:nvSpPr>
        <p:spPr>
          <a:xfrm>
            <a:off x="2271776" y="1930146"/>
            <a:ext cx="0" cy="2817114"/>
          </a:xfrm>
          <a:custGeom>
            <a:avLst/>
            <a:gdLst/>
            <a:ahLst/>
            <a:cxnLst/>
            <a:rect l="l" t="t" r="r" b="b"/>
            <a:pathLst>
              <a:path h="2817114">
                <a:moveTo>
                  <a:pt x="0" y="0"/>
                </a:moveTo>
                <a:lnTo>
                  <a:pt x="0" y="2817114"/>
                </a:lnTo>
              </a:path>
            </a:pathLst>
          </a:custGeom>
          <a:ln w="12191">
            <a:solidFill>
              <a:srgbClr val="868B95"/>
            </a:solidFill>
          </a:ln>
        </p:spPr>
        <p:txBody>
          <a:bodyPr wrap="square" lIns="0" tIns="0" rIns="0" bIns="0" rtlCol="0">
            <a:noAutofit/>
          </a:bodyPr>
          <a:lstStyle/>
          <a:p>
            <a:endParaRPr/>
          </a:p>
        </p:txBody>
      </p:sp>
      <p:sp>
        <p:nvSpPr>
          <p:cNvPr id="22" name="object 22"/>
          <p:cNvSpPr/>
          <p:nvPr/>
        </p:nvSpPr>
        <p:spPr>
          <a:xfrm>
            <a:off x="2217927" y="4244340"/>
            <a:ext cx="53848" cy="0"/>
          </a:xfrm>
          <a:custGeom>
            <a:avLst/>
            <a:gdLst/>
            <a:ahLst/>
            <a:cxnLst/>
            <a:rect l="l" t="t" r="r" b="b"/>
            <a:pathLst>
              <a:path w="40386">
                <a:moveTo>
                  <a:pt x="0" y="0"/>
                </a:moveTo>
                <a:lnTo>
                  <a:pt x="40386" y="0"/>
                </a:lnTo>
              </a:path>
            </a:pathLst>
          </a:custGeom>
          <a:ln w="12192">
            <a:solidFill>
              <a:srgbClr val="868B95"/>
            </a:solidFill>
          </a:ln>
        </p:spPr>
        <p:txBody>
          <a:bodyPr wrap="square" lIns="0" tIns="0" rIns="0" bIns="0" rtlCol="0">
            <a:noAutofit/>
          </a:bodyPr>
          <a:lstStyle/>
          <a:p>
            <a:endParaRPr/>
          </a:p>
        </p:txBody>
      </p:sp>
      <p:sp>
        <p:nvSpPr>
          <p:cNvPr id="23" name="object 23"/>
          <p:cNvSpPr/>
          <p:nvPr/>
        </p:nvSpPr>
        <p:spPr>
          <a:xfrm>
            <a:off x="2217927" y="3781044"/>
            <a:ext cx="53848" cy="0"/>
          </a:xfrm>
          <a:custGeom>
            <a:avLst/>
            <a:gdLst/>
            <a:ahLst/>
            <a:cxnLst/>
            <a:rect l="l" t="t" r="r" b="b"/>
            <a:pathLst>
              <a:path w="40386">
                <a:moveTo>
                  <a:pt x="0" y="0"/>
                </a:moveTo>
                <a:lnTo>
                  <a:pt x="40386" y="0"/>
                </a:lnTo>
              </a:path>
            </a:pathLst>
          </a:custGeom>
          <a:ln w="12192">
            <a:solidFill>
              <a:srgbClr val="868B95"/>
            </a:solidFill>
          </a:ln>
        </p:spPr>
        <p:txBody>
          <a:bodyPr wrap="square" lIns="0" tIns="0" rIns="0" bIns="0" rtlCol="0">
            <a:noAutofit/>
          </a:bodyPr>
          <a:lstStyle/>
          <a:p>
            <a:endParaRPr/>
          </a:p>
        </p:txBody>
      </p:sp>
      <p:sp>
        <p:nvSpPr>
          <p:cNvPr id="24" name="object 24"/>
          <p:cNvSpPr/>
          <p:nvPr/>
        </p:nvSpPr>
        <p:spPr>
          <a:xfrm>
            <a:off x="2217927" y="3318509"/>
            <a:ext cx="53848" cy="0"/>
          </a:xfrm>
          <a:custGeom>
            <a:avLst/>
            <a:gdLst/>
            <a:ahLst/>
            <a:cxnLst/>
            <a:rect l="l" t="t" r="r" b="b"/>
            <a:pathLst>
              <a:path w="40386">
                <a:moveTo>
                  <a:pt x="0" y="0"/>
                </a:moveTo>
                <a:lnTo>
                  <a:pt x="40386" y="0"/>
                </a:lnTo>
              </a:path>
            </a:pathLst>
          </a:custGeom>
          <a:ln w="12192">
            <a:solidFill>
              <a:srgbClr val="868B95"/>
            </a:solidFill>
          </a:ln>
        </p:spPr>
        <p:txBody>
          <a:bodyPr wrap="square" lIns="0" tIns="0" rIns="0" bIns="0" rtlCol="0">
            <a:noAutofit/>
          </a:bodyPr>
          <a:lstStyle/>
          <a:p>
            <a:endParaRPr/>
          </a:p>
        </p:txBody>
      </p:sp>
      <p:sp>
        <p:nvSpPr>
          <p:cNvPr id="25" name="object 25"/>
          <p:cNvSpPr/>
          <p:nvPr/>
        </p:nvSpPr>
        <p:spPr>
          <a:xfrm>
            <a:off x="2217927" y="2855976"/>
            <a:ext cx="53848" cy="0"/>
          </a:xfrm>
          <a:custGeom>
            <a:avLst/>
            <a:gdLst/>
            <a:ahLst/>
            <a:cxnLst/>
            <a:rect l="l" t="t" r="r" b="b"/>
            <a:pathLst>
              <a:path w="40386">
                <a:moveTo>
                  <a:pt x="0" y="0"/>
                </a:moveTo>
                <a:lnTo>
                  <a:pt x="40386" y="0"/>
                </a:lnTo>
              </a:path>
            </a:pathLst>
          </a:custGeom>
          <a:ln w="12192">
            <a:solidFill>
              <a:srgbClr val="868B95"/>
            </a:solidFill>
          </a:ln>
        </p:spPr>
        <p:txBody>
          <a:bodyPr wrap="square" lIns="0" tIns="0" rIns="0" bIns="0" rtlCol="0">
            <a:noAutofit/>
          </a:bodyPr>
          <a:lstStyle/>
          <a:p>
            <a:endParaRPr/>
          </a:p>
        </p:txBody>
      </p:sp>
      <p:sp>
        <p:nvSpPr>
          <p:cNvPr id="26" name="object 26"/>
          <p:cNvSpPr/>
          <p:nvPr/>
        </p:nvSpPr>
        <p:spPr>
          <a:xfrm>
            <a:off x="2217927" y="2392679"/>
            <a:ext cx="53848" cy="0"/>
          </a:xfrm>
          <a:custGeom>
            <a:avLst/>
            <a:gdLst/>
            <a:ahLst/>
            <a:cxnLst/>
            <a:rect l="l" t="t" r="r" b="b"/>
            <a:pathLst>
              <a:path w="40386">
                <a:moveTo>
                  <a:pt x="0" y="0"/>
                </a:moveTo>
                <a:lnTo>
                  <a:pt x="40386" y="0"/>
                </a:lnTo>
              </a:path>
            </a:pathLst>
          </a:custGeom>
          <a:ln w="12192">
            <a:solidFill>
              <a:srgbClr val="868B95"/>
            </a:solidFill>
          </a:ln>
        </p:spPr>
        <p:txBody>
          <a:bodyPr wrap="square" lIns="0" tIns="0" rIns="0" bIns="0" rtlCol="0">
            <a:noAutofit/>
          </a:bodyPr>
          <a:lstStyle/>
          <a:p>
            <a:endParaRPr/>
          </a:p>
        </p:txBody>
      </p:sp>
      <p:sp>
        <p:nvSpPr>
          <p:cNvPr id="27" name="object 27"/>
          <p:cNvSpPr/>
          <p:nvPr/>
        </p:nvSpPr>
        <p:spPr>
          <a:xfrm>
            <a:off x="2217927" y="1930145"/>
            <a:ext cx="53848" cy="0"/>
          </a:xfrm>
          <a:custGeom>
            <a:avLst/>
            <a:gdLst/>
            <a:ahLst/>
            <a:cxnLst/>
            <a:rect l="l" t="t" r="r" b="b"/>
            <a:pathLst>
              <a:path w="40386">
                <a:moveTo>
                  <a:pt x="0" y="0"/>
                </a:moveTo>
                <a:lnTo>
                  <a:pt x="40386" y="0"/>
                </a:lnTo>
              </a:path>
            </a:pathLst>
          </a:custGeom>
          <a:ln w="12192">
            <a:solidFill>
              <a:srgbClr val="868B95"/>
            </a:solidFill>
          </a:ln>
        </p:spPr>
        <p:txBody>
          <a:bodyPr wrap="square" lIns="0" tIns="0" rIns="0" bIns="0" rtlCol="0">
            <a:noAutofit/>
          </a:bodyPr>
          <a:lstStyle/>
          <a:p>
            <a:endParaRPr/>
          </a:p>
        </p:txBody>
      </p:sp>
      <p:sp>
        <p:nvSpPr>
          <p:cNvPr id="28" name="object 28"/>
          <p:cNvSpPr/>
          <p:nvPr/>
        </p:nvSpPr>
        <p:spPr>
          <a:xfrm>
            <a:off x="3001264" y="4706873"/>
            <a:ext cx="0" cy="40386"/>
          </a:xfrm>
          <a:custGeom>
            <a:avLst/>
            <a:gdLst/>
            <a:ahLst/>
            <a:cxnLst/>
            <a:rect l="l" t="t" r="r" b="b"/>
            <a:pathLst>
              <a:path h="40386">
                <a:moveTo>
                  <a:pt x="0" y="0"/>
                </a:moveTo>
                <a:lnTo>
                  <a:pt x="0" y="40386"/>
                </a:lnTo>
              </a:path>
            </a:pathLst>
          </a:custGeom>
          <a:ln w="12192">
            <a:solidFill>
              <a:srgbClr val="868B95"/>
            </a:solidFill>
          </a:ln>
        </p:spPr>
        <p:txBody>
          <a:bodyPr wrap="square" lIns="0" tIns="0" rIns="0" bIns="0" rtlCol="0">
            <a:noAutofit/>
          </a:bodyPr>
          <a:lstStyle/>
          <a:p>
            <a:endParaRPr/>
          </a:p>
        </p:txBody>
      </p:sp>
      <p:sp>
        <p:nvSpPr>
          <p:cNvPr id="29" name="object 29"/>
          <p:cNvSpPr/>
          <p:nvPr/>
        </p:nvSpPr>
        <p:spPr>
          <a:xfrm>
            <a:off x="3729735" y="4706873"/>
            <a:ext cx="0" cy="40386"/>
          </a:xfrm>
          <a:custGeom>
            <a:avLst/>
            <a:gdLst/>
            <a:ahLst/>
            <a:cxnLst/>
            <a:rect l="l" t="t" r="r" b="b"/>
            <a:pathLst>
              <a:path h="40386">
                <a:moveTo>
                  <a:pt x="0" y="0"/>
                </a:moveTo>
                <a:lnTo>
                  <a:pt x="0" y="40386"/>
                </a:lnTo>
              </a:path>
            </a:pathLst>
          </a:custGeom>
          <a:ln w="12192">
            <a:solidFill>
              <a:srgbClr val="868B95"/>
            </a:solidFill>
          </a:ln>
        </p:spPr>
        <p:txBody>
          <a:bodyPr wrap="square" lIns="0" tIns="0" rIns="0" bIns="0" rtlCol="0">
            <a:noAutofit/>
          </a:bodyPr>
          <a:lstStyle/>
          <a:p>
            <a:endParaRPr/>
          </a:p>
        </p:txBody>
      </p:sp>
      <p:sp>
        <p:nvSpPr>
          <p:cNvPr id="30" name="object 30"/>
          <p:cNvSpPr/>
          <p:nvPr/>
        </p:nvSpPr>
        <p:spPr>
          <a:xfrm>
            <a:off x="4459223" y="4706873"/>
            <a:ext cx="0" cy="40386"/>
          </a:xfrm>
          <a:custGeom>
            <a:avLst/>
            <a:gdLst/>
            <a:ahLst/>
            <a:cxnLst/>
            <a:rect l="l" t="t" r="r" b="b"/>
            <a:pathLst>
              <a:path h="40386">
                <a:moveTo>
                  <a:pt x="0" y="0"/>
                </a:moveTo>
                <a:lnTo>
                  <a:pt x="0" y="40386"/>
                </a:lnTo>
              </a:path>
            </a:pathLst>
          </a:custGeom>
          <a:ln w="12192">
            <a:solidFill>
              <a:srgbClr val="868B95"/>
            </a:solidFill>
          </a:ln>
        </p:spPr>
        <p:txBody>
          <a:bodyPr wrap="square" lIns="0" tIns="0" rIns="0" bIns="0" rtlCol="0">
            <a:noAutofit/>
          </a:bodyPr>
          <a:lstStyle/>
          <a:p>
            <a:endParaRPr/>
          </a:p>
        </p:txBody>
      </p:sp>
      <p:sp>
        <p:nvSpPr>
          <p:cNvPr id="31" name="object 31"/>
          <p:cNvSpPr/>
          <p:nvPr/>
        </p:nvSpPr>
        <p:spPr>
          <a:xfrm>
            <a:off x="5188712" y="4706873"/>
            <a:ext cx="0" cy="40386"/>
          </a:xfrm>
          <a:custGeom>
            <a:avLst/>
            <a:gdLst/>
            <a:ahLst/>
            <a:cxnLst/>
            <a:rect l="l" t="t" r="r" b="b"/>
            <a:pathLst>
              <a:path h="40386">
                <a:moveTo>
                  <a:pt x="0" y="0"/>
                </a:moveTo>
                <a:lnTo>
                  <a:pt x="0" y="40386"/>
                </a:lnTo>
              </a:path>
            </a:pathLst>
          </a:custGeom>
          <a:ln w="12192">
            <a:solidFill>
              <a:srgbClr val="868B95"/>
            </a:solidFill>
          </a:ln>
        </p:spPr>
        <p:txBody>
          <a:bodyPr wrap="square" lIns="0" tIns="0" rIns="0" bIns="0" rtlCol="0">
            <a:noAutofit/>
          </a:bodyPr>
          <a:lstStyle/>
          <a:p>
            <a:endParaRPr/>
          </a:p>
        </p:txBody>
      </p:sp>
      <p:sp>
        <p:nvSpPr>
          <p:cNvPr id="32" name="object 32"/>
          <p:cNvSpPr/>
          <p:nvPr/>
        </p:nvSpPr>
        <p:spPr>
          <a:xfrm>
            <a:off x="5918200" y="4706873"/>
            <a:ext cx="0" cy="40386"/>
          </a:xfrm>
          <a:custGeom>
            <a:avLst/>
            <a:gdLst/>
            <a:ahLst/>
            <a:cxnLst/>
            <a:rect l="l" t="t" r="r" b="b"/>
            <a:pathLst>
              <a:path h="40386">
                <a:moveTo>
                  <a:pt x="0" y="0"/>
                </a:moveTo>
                <a:lnTo>
                  <a:pt x="0" y="40386"/>
                </a:lnTo>
              </a:path>
            </a:pathLst>
          </a:custGeom>
          <a:ln w="12192">
            <a:solidFill>
              <a:srgbClr val="868B95"/>
            </a:solidFill>
          </a:ln>
        </p:spPr>
        <p:txBody>
          <a:bodyPr wrap="square" lIns="0" tIns="0" rIns="0" bIns="0" rtlCol="0">
            <a:noAutofit/>
          </a:bodyPr>
          <a:lstStyle/>
          <a:p>
            <a:endParaRPr/>
          </a:p>
        </p:txBody>
      </p:sp>
      <p:sp>
        <p:nvSpPr>
          <p:cNvPr id="33" name="object 33"/>
          <p:cNvSpPr/>
          <p:nvPr/>
        </p:nvSpPr>
        <p:spPr>
          <a:xfrm>
            <a:off x="6647687" y="4706873"/>
            <a:ext cx="0" cy="40386"/>
          </a:xfrm>
          <a:custGeom>
            <a:avLst/>
            <a:gdLst/>
            <a:ahLst/>
            <a:cxnLst/>
            <a:rect l="l" t="t" r="r" b="b"/>
            <a:pathLst>
              <a:path h="40386">
                <a:moveTo>
                  <a:pt x="0" y="0"/>
                </a:moveTo>
                <a:lnTo>
                  <a:pt x="0" y="40386"/>
                </a:lnTo>
              </a:path>
            </a:pathLst>
          </a:custGeom>
          <a:ln w="12192">
            <a:solidFill>
              <a:srgbClr val="868B95"/>
            </a:solidFill>
          </a:ln>
        </p:spPr>
        <p:txBody>
          <a:bodyPr wrap="square" lIns="0" tIns="0" rIns="0" bIns="0" rtlCol="0">
            <a:noAutofit/>
          </a:bodyPr>
          <a:lstStyle/>
          <a:p>
            <a:endParaRPr/>
          </a:p>
        </p:txBody>
      </p:sp>
      <p:sp>
        <p:nvSpPr>
          <p:cNvPr id="34" name="object 34"/>
          <p:cNvSpPr/>
          <p:nvPr/>
        </p:nvSpPr>
        <p:spPr>
          <a:xfrm>
            <a:off x="7377176" y="4706873"/>
            <a:ext cx="0" cy="40386"/>
          </a:xfrm>
          <a:custGeom>
            <a:avLst/>
            <a:gdLst/>
            <a:ahLst/>
            <a:cxnLst/>
            <a:rect l="l" t="t" r="r" b="b"/>
            <a:pathLst>
              <a:path h="40386">
                <a:moveTo>
                  <a:pt x="0" y="0"/>
                </a:moveTo>
                <a:lnTo>
                  <a:pt x="0" y="40386"/>
                </a:lnTo>
              </a:path>
            </a:pathLst>
          </a:custGeom>
          <a:ln w="12192">
            <a:solidFill>
              <a:srgbClr val="868B95"/>
            </a:solidFill>
          </a:ln>
        </p:spPr>
        <p:txBody>
          <a:bodyPr wrap="square" lIns="0" tIns="0" rIns="0" bIns="0" rtlCol="0">
            <a:noAutofit/>
          </a:bodyPr>
          <a:lstStyle/>
          <a:p>
            <a:endParaRPr/>
          </a:p>
        </p:txBody>
      </p:sp>
      <p:sp>
        <p:nvSpPr>
          <p:cNvPr id="35" name="object 35"/>
          <p:cNvSpPr/>
          <p:nvPr/>
        </p:nvSpPr>
        <p:spPr>
          <a:xfrm>
            <a:off x="2636519" y="2146554"/>
            <a:ext cx="5104384" cy="2266950"/>
          </a:xfrm>
          <a:custGeom>
            <a:avLst/>
            <a:gdLst/>
            <a:ahLst/>
            <a:cxnLst/>
            <a:rect l="l" t="t" r="r" b="b"/>
            <a:pathLst>
              <a:path w="3828288" h="2266950">
                <a:moveTo>
                  <a:pt x="0" y="2266950"/>
                </a:moveTo>
                <a:lnTo>
                  <a:pt x="547116" y="2128266"/>
                </a:lnTo>
                <a:lnTo>
                  <a:pt x="1093470" y="2205228"/>
                </a:lnTo>
                <a:lnTo>
                  <a:pt x="1640586" y="1696212"/>
                </a:lnTo>
                <a:lnTo>
                  <a:pt x="2187702" y="1619250"/>
                </a:lnTo>
                <a:lnTo>
                  <a:pt x="2734818" y="1387602"/>
                </a:lnTo>
                <a:lnTo>
                  <a:pt x="3281934" y="1495806"/>
                </a:lnTo>
                <a:lnTo>
                  <a:pt x="3828288" y="0"/>
                </a:lnTo>
              </a:path>
            </a:pathLst>
          </a:custGeom>
          <a:ln w="38100">
            <a:solidFill>
              <a:srgbClr val="F1AE0F"/>
            </a:solidFill>
          </a:ln>
        </p:spPr>
        <p:txBody>
          <a:bodyPr wrap="square" lIns="0" tIns="0" rIns="0" bIns="0" rtlCol="0">
            <a:noAutofit/>
          </a:bodyPr>
          <a:lstStyle/>
          <a:p>
            <a:endParaRPr/>
          </a:p>
        </p:txBody>
      </p:sp>
      <p:sp>
        <p:nvSpPr>
          <p:cNvPr id="36" name="object 36"/>
          <p:cNvSpPr/>
          <p:nvPr/>
        </p:nvSpPr>
        <p:spPr>
          <a:xfrm>
            <a:off x="2560083" y="4356544"/>
            <a:ext cx="152400" cy="114300"/>
          </a:xfrm>
          <a:custGeom>
            <a:avLst/>
            <a:gdLst/>
            <a:ahLst/>
            <a:cxnLst/>
            <a:rect l="l" t="t" r="r" b="b"/>
            <a:pathLst>
              <a:path w="114300" h="114300">
                <a:moveTo>
                  <a:pt x="0" y="0"/>
                </a:moveTo>
                <a:lnTo>
                  <a:pt x="114300" y="0"/>
                </a:lnTo>
                <a:lnTo>
                  <a:pt x="114300" y="114300"/>
                </a:lnTo>
                <a:lnTo>
                  <a:pt x="0" y="114300"/>
                </a:lnTo>
                <a:lnTo>
                  <a:pt x="0" y="0"/>
                </a:lnTo>
                <a:close/>
              </a:path>
            </a:pathLst>
          </a:custGeom>
          <a:solidFill>
            <a:srgbClr val="F1B015"/>
          </a:solidFill>
        </p:spPr>
        <p:txBody>
          <a:bodyPr wrap="square" lIns="0" tIns="0" rIns="0" bIns="0" rtlCol="0">
            <a:noAutofit/>
          </a:bodyPr>
          <a:lstStyle/>
          <a:p>
            <a:endParaRPr/>
          </a:p>
        </p:txBody>
      </p:sp>
      <p:sp>
        <p:nvSpPr>
          <p:cNvPr id="37" name="object 37"/>
          <p:cNvSpPr/>
          <p:nvPr/>
        </p:nvSpPr>
        <p:spPr>
          <a:xfrm>
            <a:off x="2560083" y="4356544"/>
            <a:ext cx="152400" cy="114300"/>
          </a:xfrm>
          <a:custGeom>
            <a:avLst/>
            <a:gdLst/>
            <a:ahLst/>
            <a:cxnLst/>
            <a:rect l="l" t="t" r="r" b="b"/>
            <a:pathLst>
              <a:path w="114300" h="114300">
                <a:moveTo>
                  <a:pt x="0" y="0"/>
                </a:moveTo>
                <a:lnTo>
                  <a:pt x="114300" y="0"/>
                </a:lnTo>
                <a:lnTo>
                  <a:pt x="114300" y="114300"/>
                </a:lnTo>
                <a:lnTo>
                  <a:pt x="0" y="114300"/>
                </a:lnTo>
                <a:lnTo>
                  <a:pt x="0" y="0"/>
                </a:lnTo>
                <a:close/>
              </a:path>
            </a:pathLst>
          </a:custGeom>
          <a:ln w="12700">
            <a:solidFill>
              <a:srgbClr val="F1AE0F"/>
            </a:solidFill>
          </a:ln>
        </p:spPr>
        <p:txBody>
          <a:bodyPr wrap="square" lIns="0" tIns="0" rIns="0" bIns="0" rtlCol="0">
            <a:noAutofit/>
          </a:bodyPr>
          <a:lstStyle/>
          <a:p>
            <a:endParaRPr/>
          </a:p>
        </p:txBody>
      </p:sp>
      <p:sp>
        <p:nvSpPr>
          <p:cNvPr id="38" name="object 38"/>
          <p:cNvSpPr/>
          <p:nvPr/>
        </p:nvSpPr>
        <p:spPr>
          <a:xfrm>
            <a:off x="3289367" y="4217720"/>
            <a:ext cx="152400" cy="114300"/>
          </a:xfrm>
          <a:custGeom>
            <a:avLst/>
            <a:gdLst/>
            <a:ahLst/>
            <a:cxnLst/>
            <a:rect l="l" t="t" r="r" b="b"/>
            <a:pathLst>
              <a:path w="114300" h="114300">
                <a:moveTo>
                  <a:pt x="0" y="0"/>
                </a:moveTo>
                <a:lnTo>
                  <a:pt x="114300" y="0"/>
                </a:lnTo>
                <a:lnTo>
                  <a:pt x="114300" y="114299"/>
                </a:lnTo>
                <a:lnTo>
                  <a:pt x="0" y="114299"/>
                </a:lnTo>
                <a:lnTo>
                  <a:pt x="0" y="0"/>
                </a:lnTo>
                <a:close/>
              </a:path>
            </a:pathLst>
          </a:custGeom>
          <a:solidFill>
            <a:srgbClr val="F1B015"/>
          </a:solidFill>
        </p:spPr>
        <p:txBody>
          <a:bodyPr wrap="square" lIns="0" tIns="0" rIns="0" bIns="0" rtlCol="0">
            <a:noAutofit/>
          </a:bodyPr>
          <a:lstStyle/>
          <a:p>
            <a:endParaRPr/>
          </a:p>
        </p:txBody>
      </p:sp>
      <p:sp>
        <p:nvSpPr>
          <p:cNvPr id="39" name="object 39"/>
          <p:cNvSpPr/>
          <p:nvPr/>
        </p:nvSpPr>
        <p:spPr>
          <a:xfrm>
            <a:off x="3289367" y="4217720"/>
            <a:ext cx="152400" cy="114300"/>
          </a:xfrm>
          <a:custGeom>
            <a:avLst/>
            <a:gdLst/>
            <a:ahLst/>
            <a:cxnLst/>
            <a:rect l="l" t="t" r="r" b="b"/>
            <a:pathLst>
              <a:path w="114300" h="114300">
                <a:moveTo>
                  <a:pt x="0" y="0"/>
                </a:moveTo>
                <a:lnTo>
                  <a:pt x="114300" y="0"/>
                </a:lnTo>
                <a:lnTo>
                  <a:pt x="114300" y="114299"/>
                </a:lnTo>
                <a:lnTo>
                  <a:pt x="0" y="114299"/>
                </a:lnTo>
                <a:lnTo>
                  <a:pt x="0" y="0"/>
                </a:lnTo>
                <a:close/>
              </a:path>
            </a:pathLst>
          </a:custGeom>
          <a:ln w="12700">
            <a:solidFill>
              <a:srgbClr val="F1AE0F"/>
            </a:solidFill>
          </a:ln>
        </p:spPr>
        <p:txBody>
          <a:bodyPr wrap="square" lIns="0" tIns="0" rIns="0" bIns="0" rtlCol="0">
            <a:noAutofit/>
          </a:bodyPr>
          <a:lstStyle/>
          <a:p>
            <a:endParaRPr/>
          </a:p>
        </p:txBody>
      </p:sp>
      <p:sp>
        <p:nvSpPr>
          <p:cNvPr id="40" name="object 40"/>
          <p:cNvSpPr/>
          <p:nvPr/>
        </p:nvSpPr>
        <p:spPr>
          <a:xfrm>
            <a:off x="4018652" y="4294847"/>
            <a:ext cx="152400" cy="114300"/>
          </a:xfrm>
          <a:custGeom>
            <a:avLst/>
            <a:gdLst/>
            <a:ahLst/>
            <a:cxnLst/>
            <a:rect l="l" t="t" r="r" b="b"/>
            <a:pathLst>
              <a:path w="114300" h="114300">
                <a:moveTo>
                  <a:pt x="0" y="0"/>
                </a:moveTo>
                <a:lnTo>
                  <a:pt x="114300" y="0"/>
                </a:lnTo>
                <a:lnTo>
                  <a:pt x="114300" y="114299"/>
                </a:lnTo>
                <a:lnTo>
                  <a:pt x="0" y="114299"/>
                </a:lnTo>
                <a:lnTo>
                  <a:pt x="0" y="0"/>
                </a:lnTo>
                <a:close/>
              </a:path>
            </a:pathLst>
          </a:custGeom>
          <a:solidFill>
            <a:srgbClr val="F1B015"/>
          </a:solidFill>
        </p:spPr>
        <p:txBody>
          <a:bodyPr wrap="square" lIns="0" tIns="0" rIns="0" bIns="0" rtlCol="0">
            <a:noAutofit/>
          </a:bodyPr>
          <a:lstStyle/>
          <a:p>
            <a:endParaRPr/>
          </a:p>
        </p:txBody>
      </p:sp>
      <p:sp>
        <p:nvSpPr>
          <p:cNvPr id="41" name="object 41"/>
          <p:cNvSpPr/>
          <p:nvPr/>
        </p:nvSpPr>
        <p:spPr>
          <a:xfrm>
            <a:off x="4018652" y="4294847"/>
            <a:ext cx="152400" cy="114300"/>
          </a:xfrm>
          <a:custGeom>
            <a:avLst/>
            <a:gdLst/>
            <a:ahLst/>
            <a:cxnLst/>
            <a:rect l="l" t="t" r="r" b="b"/>
            <a:pathLst>
              <a:path w="114300" h="114300">
                <a:moveTo>
                  <a:pt x="0" y="0"/>
                </a:moveTo>
                <a:lnTo>
                  <a:pt x="114300" y="0"/>
                </a:lnTo>
                <a:lnTo>
                  <a:pt x="114300" y="114299"/>
                </a:lnTo>
                <a:lnTo>
                  <a:pt x="0" y="114299"/>
                </a:lnTo>
                <a:lnTo>
                  <a:pt x="0" y="0"/>
                </a:lnTo>
                <a:close/>
              </a:path>
            </a:pathLst>
          </a:custGeom>
          <a:ln w="12700">
            <a:solidFill>
              <a:srgbClr val="F1AE0F"/>
            </a:solidFill>
          </a:ln>
        </p:spPr>
        <p:txBody>
          <a:bodyPr wrap="square" lIns="0" tIns="0" rIns="0" bIns="0" rtlCol="0">
            <a:noAutofit/>
          </a:bodyPr>
          <a:lstStyle/>
          <a:p>
            <a:endParaRPr/>
          </a:p>
        </p:txBody>
      </p:sp>
      <p:sp>
        <p:nvSpPr>
          <p:cNvPr id="42" name="object 42"/>
          <p:cNvSpPr/>
          <p:nvPr/>
        </p:nvSpPr>
        <p:spPr>
          <a:xfrm>
            <a:off x="4747953" y="3785831"/>
            <a:ext cx="152400" cy="114300"/>
          </a:xfrm>
          <a:custGeom>
            <a:avLst/>
            <a:gdLst/>
            <a:ahLst/>
            <a:cxnLst/>
            <a:rect l="l" t="t" r="r" b="b"/>
            <a:pathLst>
              <a:path w="114300" h="114300">
                <a:moveTo>
                  <a:pt x="0" y="0"/>
                </a:moveTo>
                <a:lnTo>
                  <a:pt x="114300" y="0"/>
                </a:lnTo>
                <a:lnTo>
                  <a:pt x="114300" y="114300"/>
                </a:lnTo>
                <a:lnTo>
                  <a:pt x="0" y="114300"/>
                </a:lnTo>
                <a:lnTo>
                  <a:pt x="0" y="0"/>
                </a:lnTo>
                <a:close/>
              </a:path>
            </a:pathLst>
          </a:custGeom>
          <a:solidFill>
            <a:srgbClr val="F1B015"/>
          </a:solidFill>
        </p:spPr>
        <p:txBody>
          <a:bodyPr wrap="square" lIns="0" tIns="0" rIns="0" bIns="0" rtlCol="0">
            <a:noAutofit/>
          </a:bodyPr>
          <a:lstStyle/>
          <a:p>
            <a:endParaRPr/>
          </a:p>
        </p:txBody>
      </p:sp>
      <p:sp>
        <p:nvSpPr>
          <p:cNvPr id="43" name="object 43"/>
          <p:cNvSpPr/>
          <p:nvPr/>
        </p:nvSpPr>
        <p:spPr>
          <a:xfrm>
            <a:off x="4747953" y="3785831"/>
            <a:ext cx="152400" cy="114300"/>
          </a:xfrm>
          <a:custGeom>
            <a:avLst/>
            <a:gdLst/>
            <a:ahLst/>
            <a:cxnLst/>
            <a:rect l="l" t="t" r="r" b="b"/>
            <a:pathLst>
              <a:path w="114300" h="114300">
                <a:moveTo>
                  <a:pt x="0" y="0"/>
                </a:moveTo>
                <a:lnTo>
                  <a:pt x="114300" y="0"/>
                </a:lnTo>
                <a:lnTo>
                  <a:pt x="114300" y="114300"/>
                </a:lnTo>
                <a:lnTo>
                  <a:pt x="0" y="114300"/>
                </a:lnTo>
                <a:lnTo>
                  <a:pt x="0" y="0"/>
                </a:lnTo>
                <a:close/>
              </a:path>
            </a:pathLst>
          </a:custGeom>
          <a:ln w="12700">
            <a:solidFill>
              <a:srgbClr val="F1AE0F"/>
            </a:solidFill>
          </a:ln>
        </p:spPr>
        <p:txBody>
          <a:bodyPr wrap="square" lIns="0" tIns="0" rIns="0" bIns="0" rtlCol="0">
            <a:noAutofit/>
          </a:bodyPr>
          <a:lstStyle/>
          <a:p>
            <a:endParaRPr/>
          </a:p>
        </p:txBody>
      </p:sp>
      <p:sp>
        <p:nvSpPr>
          <p:cNvPr id="44" name="object 44"/>
          <p:cNvSpPr/>
          <p:nvPr/>
        </p:nvSpPr>
        <p:spPr>
          <a:xfrm>
            <a:off x="5477239" y="3708704"/>
            <a:ext cx="152400" cy="114300"/>
          </a:xfrm>
          <a:custGeom>
            <a:avLst/>
            <a:gdLst/>
            <a:ahLst/>
            <a:cxnLst/>
            <a:rect l="l" t="t" r="r" b="b"/>
            <a:pathLst>
              <a:path w="114300" h="114300">
                <a:moveTo>
                  <a:pt x="0" y="0"/>
                </a:moveTo>
                <a:lnTo>
                  <a:pt x="114300" y="0"/>
                </a:lnTo>
                <a:lnTo>
                  <a:pt x="114300" y="114300"/>
                </a:lnTo>
                <a:lnTo>
                  <a:pt x="0" y="114300"/>
                </a:lnTo>
                <a:lnTo>
                  <a:pt x="0" y="0"/>
                </a:lnTo>
                <a:close/>
              </a:path>
            </a:pathLst>
          </a:custGeom>
          <a:solidFill>
            <a:srgbClr val="F1B015"/>
          </a:solidFill>
        </p:spPr>
        <p:txBody>
          <a:bodyPr wrap="square" lIns="0" tIns="0" rIns="0" bIns="0" rtlCol="0">
            <a:noAutofit/>
          </a:bodyPr>
          <a:lstStyle/>
          <a:p>
            <a:endParaRPr/>
          </a:p>
        </p:txBody>
      </p:sp>
      <p:sp>
        <p:nvSpPr>
          <p:cNvPr id="45" name="object 45"/>
          <p:cNvSpPr/>
          <p:nvPr/>
        </p:nvSpPr>
        <p:spPr>
          <a:xfrm>
            <a:off x="5477239" y="3708704"/>
            <a:ext cx="152400" cy="114300"/>
          </a:xfrm>
          <a:custGeom>
            <a:avLst/>
            <a:gdLst/>
            <a:ahLst/>
            <a:cxnLst/>
            <a:rect l="l" t="t" r="r" b="b"/>
            <a:pathLst>
              <a:path w="114300" h="114300">
                <a:moveTo>
                  <a:pt x="0" y="0"/>
                </a:moveTo>
                <a:lnTo>
                  <a:pt x="114300" y="0"/>
                </a:lnTo>
                <a:lnTo>
                  <a:pt x="114300" y="114300"/>
                </a:lnTo>
                <a:lnTo>
                  <a:pt x="0" y="114300"/>
                </a:lnTo>
                <a:lnTo>
                  <a:pt x="0" y="0"/>
                </a:lnTo>
                <a:close/>
              </a:path>
            </a:pathLst>
          </a:custGeom>
          <a:ln w="12700">
            <a:solidFill>
              <a:srgbClr val="F1AE0F"/>
            </a:solidFill>
          </a:ln>
        </p:spPr>
        <p:txBody>
          <a:bodyPr wrap="square" lIns="0" tIns="0" rIns="0" bIns="0" rtlCol="0">
            <a:noAutofit/>
          </a:bodyPr>
          <a:lstStyle/>
          <a:p>
            <a:endParaRPr/>
          </a:p>
        </p:txBody>
      </p:sp>
      <p:sp>
        <p:nvSpPr>
          <p:cNvPr id="46" name="object 46"/>
          <p:cNvSpPr/>
          <p:nvPr/>
        </p:nvSpPr>
        <p:spPr>
          <a:xfrm>
            <a:off x="6206524" y="3477336"/>
            <a:ext cx="152400" cy="114300"/>
          </a:xfrm>
          <a:custGeom>
            <a:avLst/>
            <a:gdLst/>
            <a:ahLst/>
            <a:cxnLst/>
            <a:rect l="l" t="t" r="r" b="b"/>
            <a:pathLst>
              <a:path w="114300" h="114300">
                <a:moveTo>
                  <a:pt x="0" y="0"/>
                </a:moveTo>
                <a:lnTo>
                  <a:pt x="114300" y="0"/>
                </a:lnTo>
                <a:lnTo>
                  <a:pt x="114300" y="114300"/>
                </a:lnTo>
                <a:lnTo>
                  <a:pt x="0" y="114300"/>
                </a:lnTo>
                <a:lnTo>
                  <a:pt x="0" y="0"/>
                </a:lnTo>
                <a:close/>
              </a:path>
            </a:pathLst>
          </a:custGeom>
          <a:solidFill>
            <a:srgbClr val="F1B015"/>
          </a:solidFill>
        </p:spPr>
        <p:txBody>
          <a:bodyPr wrap="square" lIns="0" tIns="0" rIns="0" bIns="0" rtlCol="0">
            <a:noAutofit/>
          </a:bodyPr>
          <a:lstStyle/>
          <a:p>
            <a:endParaRPr/>
          </a:p>
        </p:txBody>
      </p:sp>
      <p:sp>
        <p:nvSpPr>
          <p:cNvPr id="47" name="object 47"/>
          <p:cNvSpPr/>
          <p:nvPr/>
        </p:nvSpPr>
        <p:spPr>
          <a:xfrm>
            <a:off x="6206524" y="3477336"/>
            <a:ext cx="152400" cy="114300"/>
          </a:xfrm>
          <a:custGeom>
            <a:avLst/>
            <a:gdLst/>
            <a:ahLst/>
            <a:cxnLst/>
            <a:rect l="l" t="t" r="r" b="b"/>
            <a:pathLst>
              <a:path w="114300" h="114300">
                <a:moveTo>
                  <a:pt x="0" y="0"/>
                </a:moveTo>
                <a:lnTo>
                  <a:pt x="114300" y="0"/>
                </a:lnTo>
                <a:lnTo>
                  <a:pt x="114300" y="114300"/>
                </a:lnTo>
                <a:lnTo>
                  <a:pt x="0" y="114300"/>
                </a:lnTo>
                <a:lnTo>
                  <a:pt x="0" y="0"/>
                </a:lnTo>
                <a:close/>
              </a:path>
            </a:pathLst>
          </a:custGeom>
          <a:ln w="12700">
            <a:solidFill>
              <a:srgbClr val="F1AE0F"/>
            </a:solidFill>
          </a:ln>
        </p:spPr>
        <p:txBody>
          <a:bodyPr wrap="square" lIns="0" tIns="0" rIns="0" bIns="0" rtlCol="0">
            <a:noAutofit/>
          </a:bodyPr>
          <a:lstStyle/>
          <a:p>
            <a:endParaRPr/>
          </a:p>
        </p:txBody>
      </p:sp>
      <p:sp>
        <p:nvSpPr>
          <p:cNvPr id="48" name="object 48"/>
          <p:cNvSpPr/>
          <p:nvPr/>
        </p:nvSpPr>
        <p:spPr>
          <a:xfrm>
            <a:off x="6935825" y="3585311"/>
            <a:ext cx="152400" cy="114300"/>
          </a:xfrm>
          <a:custGeom>
            <a:avLst/>
            <a:gdLst/>
            <a:ahLst/>
            <a:cxnLst/>
            <a:rect l="l" t="t" r="r" b="b"/>
            <a:pathLst>
              <a:path w="114300" h="114300">
                <a:moveTo>
                  <a:pt x="0" y="0"/>
                </a:moveTo>
                <a:lnTo>
                  <a:pt x="114300" y="0"/>
                </a:lnTo>
                <a:lnTo>
                  <a:pt x="114300" y="114300"/>
                </a:lnTo>
                <a:lnTo>
                  <a:pt x="0" y="114300"/>
                </a:lnTo>
                <a:lnTo>
                  <a:pt x="0" y="0"/>
                </a:lnTo>
                <a:close/>
              </a:path>
            </a:pathLst>
          </a:custGeom>
          <a:solidFill>
            <a:srgbClr val="F1B015"/>
          </a:solidFill>
        </p:spPr>
        <p:txBody>
          <a:bodyPr wrap="square" lIns="0" tIns="0" rIns="0" bIns="0" rtlCol="0">
            <a:noAutofit/>
          </a:bodyPr>
          <a:lstStyle/>
          <a:p>
            <a:endParaRPr/>
          </a:p>
        </p:txBody>
      </p:sp>
      <p:sp>
        <p:nvSpPr>
          <p:cNvPr id="49" name="object 49"/>
          <p:cNvSpPr/>
          <p:nvPr/>
        </p:nvSpPr>
        <p:spPr>
          <a:xfrm>
            <a:off x="6935825" y="3585311"/>
            <a:ext cx="152400" cy="114300"/>
          </a:xfrm>
          <a:custGeom>
            <a:avLst/>
            <a:gdLst/>
            <a:ahLst/>
            <a:cxnLst/>
            <a:rect l="l" t="t" r="r" b="b"/>
            <a:pathLst>
              <a:path w="114300" h="114300">
                <a:moveTo>
                  <a:pt x="0" y="0"/>
                </a:moveTo>
                <a:lnTo>
                  <a:pt x="114300" y="0"/>
                </a:lnTo>
                <a:lnTo>
                  <a:pt x="114300" y="114300"/>
                </a:lnTo>
                <a:lnTo>
                  <a:pt x="0" y="114300"/>
                </a:lnTo>
                <a:lnTo>
                  <a:pt x="0" y="0"/>
                </a:lnTo>
                <a:close/>
              </a:path>
            </a:pathLst>
          </a:custGeom>
          <a:ln w="12700">
            <a:solidFill>
              <a:srgbClr val="F1AE0F"/>
            </a:solidFill>
          </a:ln>
        </p:spPr>
        <p:txBody>
          <a:bodyPr wrap="square" lIns="0" tIns="0" rIns="0" bIns="0" rtlCol="0">
            <a:noAutofit/>
          </a:bodyPr>
          <a:lstStyle/>
          <a:p>
            <a:endParaRPr/>
          </a:p>
        </p:txBody>
      </p:sp>
      <p:sp>
        <p:nvSpPr>
          <p:cNvPr id="50" name="object 50"/>
          <p:cNvSpPr/>
          <p:nvPr/>
        </p:nvSpPr>
        <p:spPr>
          <a:xfrm>
            <a:off x="7665109" y="2089099"/>
            <a:ext cx="152400" cy="114300"/>
          </a:xfrm>
          <a:custGeom>
            <a:avLst/>
            <a:gdLst/>
            <a:ahLst/>
            <a:cxnLst/>
            <a:rect l="l" t="t" r="r" b="b"/>
            <a:pathLst>
              <a:path w="114300" h="114300">
                <a:moveTo>
                  <a:pt x="0" y="0"/>
                </a:moveTo>
                <a:lnTo>
                  <a:pt x="114300" y="0"/>
                </a:lnTo>
                <a:lnTo>
                  <a:pt x="114300" y="114300"/>
                </a:lnTo>
                <a:lnTo>
                  <a:pt x="0" y="114300"/>
                </a:lnTo>
                <a:lnTo>
                  <a:pt x="0" y="0"/>
                </a:lnTo>
                <a:close/>
              </a:path>
            </a:pathLst>
          </a:custGeom>
          <a:solidFill>
            <a:srgbClr val="F1B015"/>
          </a:solidFill>
        </p:spPr>
        <p:txBody>
          <a:bodyPr wrap="square" lIns="0" tIns="0" rIns="0" bIns="0" rtlCol="0">
            <a:noAutofit/>
          </a:bodyPr>
          <a:lstStyle/>
          <a:p>
            <a:endParaRPr/>
          </a:p>
        </p:txBody>
      </p:sp>
      <p:sp>
        <p:nvSpPr>
          <p:cNvPr id="51" name="object 51"/>
          <p:cNvSpPr/>
          <p:nvPr/>
        </p:nvSpPr>
        <p:spPr>
          <a:xfrm>
            <a:off x="7665109" y="2089099"/>
            <a:ext cx="152400" cy="114300"/>
          </a:xfrm>
          <a:custGeom>
            <a:avLst/>
            <a:gdLst/>
            <a:ahLst/>
            <a:cxnLst/>
            <a:rect l="l" t="t" r="r" b="b"/>
            <a:pathLst>
              <a:path w="114300" h="114300">
                <a:moveTo>
                  <a:pt x="0" y="0"/>
                </a:moveTo>
                <a:lnTo>
                  <a:pt x="114300" y="0"/>
                </a:lnTo>
                <a:lnTo>
                  <a:pt x="114300" y="114300"/>
                </a:lnTo>
                <a:lnTo>
                  <a:pt x="0" y="114300"/>
                </a:lnTo>
                <a:lnTo>
                  <a:pt x="0" y="0"/>
                </a:lnTo>
                <a:close/>
              </a:path>
            </a:pathLst>
          </a:custGeom>
          <a:ln w="12700">
            <a:solidFill>
              <a:srgbClr val="F1AE0F"/>
            </a:solidFill>
          </a:ln>
        </p:spPr>
        <p:txBody>
          <a:bodyPr wrap="square" lIns="0" tIns="0" rIns="0" bIns="0" rtlCol="0">
            <a:noAutofit/>
          </a:bodyPr>
          <a:lstStyle/>
          <a:p>
            <a:endParaRPr/>
          </a:p>
        </p:txBody>
      </p:sp>
      <p:sp>
        <p:nvSpPr>
          <p:cNvPr id="52" name="object 52"/>
          <p:cNvSpPr txBox="1"/>
          <p:nvPr/>
        </p:nvSpPr>
        <p:spPr>
          <a:xfrm>
            <a:off x="2574764" y="3933480"/>
            <a:ext cx="123613"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6</a:t>
            </a:r>
            <a:endParaRPr sz="1000">
              <a:latin typeface="Corbel"/>
              <a:cs typeface="Corbel"/>
            </a:endParaRPr>
          </a:p>
        </p:txBody>
      </p:sp>
      <p:sp>
        <p:nvSpPr>
          <p:cNvPr id="53" name="object 53"/>
          <p:cNvSpPr txBox="1"/>
          <p:nvPr/>
        </p:nvSpPr>
        <p:spPr>
          <a:xfrm>
            <a:off x="3305032" y="4118635"/>
            <a:ext cx="121920"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4</a:t>
            </a:r>
            <a:endParaRPr sz="1000">
              <a:latin typeface="Corbel"/>
              <a:cs typeface="Corbel"/>
            </a:endParaRPr>
          </a:p>
        </p:txBody>
      </p:sp>
      <p:sp>
        <p:nvSpPr>
          <p:cNvPr id="54" name="object 54"/>
          <p:cNvSpPr txBox="1"/>
          <p:nvPr/>
        </p:nvSpPr>
        <p:spPr>
          <a:xfrm>
            <a:off x="4033264" y="3933480"/>
            <a:ext cx="123613"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6</a:t>
            </a:r>
            <a:endParaRPr sz="1000">
              <a:latin typeface="Corbel"/>
              <a:cs typeface="Corbel"/>
            </a:endParaRPr>
          </a:p>
        </p:txBody>
      </p:sp>
      <p:sp>
        <p:nvSpPr>
          <p:cNvPr id="55" name="object 55"/>
          <p:cNvSpPr txBox="1"/>
          <p:nvPr/>
        </p:nvSpPr>
        <p:spPr>
          <a:xfrm>
            <a:off x="4763532" y="4118635"/>
            <a:ext cx="121920"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4</a:t>
            </a:r>
            <a:endParaRPr sz="1000">
              <a:latin typeface="Corbel"/>
              <a:cs typeface="Corbel"/>
            </a:endParaRPr>
          </a:p>
        </p:txBody>
      </p:sp>
      <p:sp>
        <p:nvSpPr>
          <p:cNvPr id="56" name="object 56"/>
          <p:cNvSpPr txBox="1"/>
          <p:nvPr/>
        </p:nvSpPr>
        <p:spPr>
          <a:xfrm>
            <a:off x="5462411" y="2915448"/>
            <a:ext cx="182880"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17</a:t>
            </a:r>
            <a:endParaRPr sz="1000">
              <a:latin typeface="Corbel"/>
              <a:cs typeface="Corbel"/>
            </a:endParaRPr>
          </a:p>
        </p:txBody>
      </p:sp>
      <p:sp>
        <p:nvSpPr>
          <p:cNvPr id="57" name="object 57"/>
          <p:cNvSpPr txBox="1"/>
          <p:nvPr/>
        </p:nvSpPr>
        <p:spPr>
          <a:xfrm>
            <a:off x="6182499" y="3007962"/>
            <a:ext cx="199813"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16</a:t>
            </a:r>
            <a:endParaRPr sz="1000">
              <a:latin typeface="Corbel"/>
              <a:cs typeface="Corbel"/>
            </a:endParaRPr>
          </a:p>
        </p:txBody>
      </p:sp>
      <p:sp>
        <p:nvSpPr>
          <p:cNvPr id="58" name="object 58"/>
          <p:cNvSpPr txBox="1"/>
          <p:nvPr/>
        </p:nvSpPr>
        <p:spPr>
          <a:xfrm>
            <a:off x="6912768" y="2822807"/>
            <a:ext cx="198120"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18</a:t>
            </a:r>
            <a:endParaRPr sz="1000">
              <a:latin typeface="Corbel"/>
              <a:cs typeface="Corbel"/>
            </a:endParaRPr>
          </a:p>
        </p:txBody>
      </p:sp>
      <p:sp>
        <p:nvSpPr>
          <p:cNvPr id="59" name="object 59"/>
          <p:cNvSpPr txBox="1"/>
          <p:nvPr/>
        </p:nvSpPr>
        <p:spPr>
          <a:xfrm>
            <a:off x="7635910" y="2082444"/>
            <a:ext cx="209127" cy="172720"/>
          </a:xfrm>
          <a:prstGeom prst="rect">
            <a:avLst/>
          </a:prstGeom>
        </p:spPr>
        <p:txBody>
          <a:bodyPr vert="horz" wrap="square" lIns="0" tIns="0" rIns="0" bIns="0" rtlCol="0">
            <a:noAutofit/>
          </a:bodyPr>
          <a:lstStyle/>
          <a:p>
            <a:pPr marL="12700">
              <a:lnSpc>
                <a:spcPct val="100000"/>
              </a:lnSpc>
            </a:pPr>
            <a:r>
              <a:rPr sz="1000" spc="-5" dirty="0" smtClean="0">
                <a:solidFill>
                  <a:srgbClr val="103154"/>
                </a:solidFill>
                <a:latin typeface="Corbel"/>
                <a:cs typeface="Corbel"/>
              </a:rPr>
              <a:t>26</a:t>
            </a:r>
            <a:endParaRPr sz="1000">
              <a:latin typeface="Corbel"/>
              <a:cs typeface="Corbel"/>
            </a:endParaRPr>
          </a:p>
        </p:txBody>
      </p:sp>
      <p:sp>
        <p:nvSpPr>
          <p:cNvPr id="60" name="object 60"/>
          <p:cNvSpPr txBox="1"/>
          <p:nvPr/>
        </p:nvSpPr>
        <p:spPr>
          <a:xfrm>
            <a:off x="8245711" y="4616325"/>
            <a:ext cx="121073"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0</a:t>
            </a:r>
            <a:endParaRPr sz="1000">
              <a:latin typeface="Corbel"/>
              <a:cs typeface="Corbel"/>
            </a:endParaRPr>
          </a:p>
        </p:txBody>
      </p:sp>
      <p:sp>
        <p:nvSpPr>
          <p:cNvPr id="61" name="object 61"/>
          <p:cNvSpPr txBox="1"/>
          <p:nvPr/>
        </p:nvSpPr>
        <p:spPr>
          <a:xfrm>
            <a:off x="8245542" y="4307861"/>
            <a:ext cx="121073"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2</a:t>
            </a:r>
            <a:endParaRPr sz="1000">
              <a:latin typeface="Corbel"/>
              <a:cs typeface="Corbel"/>
            </a:endParaRPr>
          </a:p>
        </p:txBody>
      </p:sp>
      <p:sp>
        <p:nvSpPr>
          <p:cNvPr id="62" name="object 62"/>
          <p:cNvSpPr txBox="1"/>
          <p:nvPr/>
        </p:nvSpPr>
        <p:spPr>
          <a:xfrm>
            <a:off x="8246051" y="3999398"/>
            <a:ext cx="121920"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4</a:t>
            </a:r>
            <a:endParaRPr sz="1000">
              <a:latin typeface="Corbel"/>
              <a:cs typeface="Corbel"/>
            </a:endParaRPr>
          </a:p>
        </p:txBody>
      </p:sp>
      <p:sp>
        <p:nvSpPr>
          <p:cNvPr id="63" name="object 63"/>
          <p:cNvSpPr txBox="1"/>
          <p:nvPr/>
        </p:nvSpPr>
        <p:spPr>
          <a:xfrm>
            <a:off x="8245711" y="3690934"/>
            <a:ext cx="123613"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6</a:t>
            </a:r>
            <a:endParaRPr sz="1000">
              <a:latin typeface="Corbel"/>
              <a:cs typeface="Corbel"/>
            </a:endParaRPr>
          </a:p>
        </p:txBody>
      </p:sp>
      <p:sp>
        <p:nvSpPr>
          <p:cNvPr id="64" name="object 64"/>
          <p:cNvSpPr txBox="1"/>
          <p:nvPr/>
        </p:nvSpPr>
        <p:spPr>
          <a:xfrm>
            <a:off x="8245880" y="3382471"/>
            <a:ext cx="121920"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8</a:t>
            </a:r>
            <a:endParaRPr sz="1000">
              <a:latin typeface="Corbel"/>
              <a:cs typeface="Corbel"/>
            </a:endParaRPr>
          </a:p>
        </p:txBody>
      </p:sp>
      <p:sp>
        <p:nvSpPr>
          <p:cNvPr id="65" name="object 65"/>
          <p:cNvSpPr txBox="1"/>
          <p:nvPr/>
        </p:nvSpPr>
        <p:spPr>
          <a:xfrm>
            <a:off x="8245201" y="3074007"/>
            <a:ext cx="198120"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10</a:t>
            </a:r>
            <a:endParaRPr sz="1000">
              <a:latin typeface="Corbel"/>
              <a:cs typeface="Corbel"/>
            </a:endParaRPr>
          </a:p>
        </p:txBody>
      </p:sp>
      <p:sp>
        <p:nvSpPr>
          <p:cNvPr id="66" name="object 66"/>
          <p:cNvSpPr txBox="1"/>
          <p:nvPr/>
        </p:nvSpPr>
        <p:spPr>
          <a:xfrm>
            <a:off x="8245881" y="2765543"/>
            <a:ext cx="197273"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12</a:t>
            </a:r>
            <a:endParaRPr sz="1000">
              <a:latin typeface="Corbel"/>
              <a:cs typeface="Corbel"/>
            </a:endParaRPr>
          </a:p>
        </p:txBody>
      </p:sp>
      <p:sp>
        <p:nvSpPr>
          <p:cNvPr id="67" name="object 67"/>
          <p:cNvSpPr txBox="1"/>
          <p:nvPr/>
        </p:nvSpPr>
        <p:spPr>
          <a:xfrm>
            <a:off x="8245372" y="2457079"/>
            <a:ext cx="198120"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14</a:t>
            </a:r>
            <a:endParaRPr sz="1000">
              <a:latin typeface="Corbel"/>
              <a:cs typeface="Corbel"/>
            </a:endParaRPr>
          </a:p>
        </p:txBody>
      </p:sp>
      <p:sp>
        <p:nvSpPr>
          <p:cNvPr id="68" name="object 68"/>
          <p:cNvSpPr txBox="1"/>
          <p:nvPr/>
        </p:nvSpPr>
        <p:spPr>
          <a:xfrm>
            <a:off x="8245032" y="2148616"/>
            <a:ext cx="199813"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16</a:t>
            </a:r>
            <a:endParaRPr sz="1000">
              <a:latin typeface="Corbel"/>
              <a:cs typeface="Corbel"/>
            </a:endParaRPr>
          </a:p>
        </p:txBody>
      </p:sp>
      <p:sp>
        <p:nvSpPr>
          <p:cNvPr id="69" name="object 69"/>
          <p:cNvSpPr txBox="1"/>
          <p:nvPr/>
        </p:nvSpPr>
        <p:spPr>
          <a:xfrm>
            <a:off x="8245201" y="1840152"/>
            <a:ext cx="198120"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18</a:t>
            </a:r>
            <a:endParaRPr sz="1000">
              <a:latin typeface="Corbel"/>
              <a:cs typeface="Corbel"/>
            </a:endParaRPr>
          </a:p>
        </p:txBody>
      </p:sp>
      <p:sp>
        <p:nvSpPr>
          <p:cNvPr id="70" name="object 70"/>
          <p:cNvSpPr txBox="1"/>
          <p:nvPr/>
        </p:nvSpPr>
        <p:spPr>
          <a:xfrm>
            <a:off x="2010436" y="4616580"/>
            <a:ext cx="121073"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0</a:t>
            </a:r>
            <a:endParaRPr sz="1000">
              <a:latin typeface="Corbel"/>
              <a:cs typeface="Corbel"/>
            </a:endParaRPr>
          </a:p>
        </p:txBody>
      </p:sp>
      <p:sp>
        <p:nvSpPr>
          <p:cNvPr id="71" name="object 71"/>
          <p:cNvSpPr txBox="1"/>
          <p:nvPr/>
        </p:nvSpPr>
        <p:spPr>
          <a:xfrm>
            <a:off x="2016204" y="4153884"/>
            <a:ext cx="115993"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5</a:t>
            </a:r>
            <a:endParaRPr sz="1000">
              <a:latin typeface="Corbel"/>
              <a:cs typeface="Corbel"/>
            </a:endParaRPr>
          </a:p>
        </p:txBody>
      </p:sp>
      <p:sp>
        <p:nvSpPr>
          <p:cNvPr id="72" name="object 72"/>
          <p:cNvSpPr txBox="1"/>
          <p:nvPr/>
        </p:nvSpPr>
        <p:spPr>
          <a:xfrm>
            <a:off x="1933743" y="3691189"/>
            <a:ext cx="198120"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10</a:t>
            </a:r>
            <a:endParaRPr sz="1000">
              <a:latin typeface="Corbel"/>
              <a:cs typeface="Corbel"/>
            </a:endParaRPr>
          </a:p>
        </p:txBody>
      </p:sp>
      <p:sp>
        <p:nvSpPr>
          <p:cNvPr id="73" name="object 73"/>
          <p:cNvSpPr txBox="1"/>
          <p:nvPr/>
        </p:nvSpPr>
        <p:spPr>
          <a:xfrm>
            <a:off x="1939513" y="3228493"/>
            <a:ext cx="192193"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15</a:t>
            </a:r>
            <a:endParaRPr sz="1000">
              <a:latin typeface="Corbel"/>
              <a:cs typeface="Corbel"/>
            </a:endParaRPr>
          </a:p>
        </p:txBody>
      </p:sp>
      <p:sp>
        <p:nvSpPr>
          <p:cNvPr id="74" name="object 74"/>
          <p:cNvSpPr txBox="1"/>
          <p:nvPr/>
        </p:nvSpPr>
        <p:spPr>
          <a:xfrm>
            <a:off x="1923224" y="2765798"/>
            <a:ext cx="207433" cy="172720"/>
          </a:xfrm>
          <a:prstGeom prst="rect">
            <a:avLst/>
          </a:prstGeom>
        </p:spPr>
        <p:txBody>
          <a:bodyPr vert="horz" wrap="square" lIns="0" tIns="0" rIns="0" bIns="0" rtlCol="0">
            <a:noAutofit/>
          </a:bodyPr>
          <a:lstStyle/>
          <a:p>
            <a:pPr marL="12700">
              <a:lnSpc>
                <a:spcPct val="100000"/>
              </a:lnSpc>
            </a:pPr>
            <a:r>
              <a:rPr sz="1000" spc="-5" dirty="0" smtClean="0">
                <a:solidFill>
                  <a:srgbClr val="103154"/>
                </a:solidFill>
                <a:latin typeface="Corbel"/>
                <a:cs typeface="Corbel"/>
              </a:rPr>
              <a:t>20</a:t>
            </a:r>
            <a:endParaRPr sz="1000">
              <a:latin typeface="Corbel"/>
              <a:cs typeface="Corbel"/>
            </a:endParaRPr>
          </a:p>
        </p:txBody>
      </p:sp>
      <p:sp>
        <p:nvSpPr>
          <p:cNvPr id="75" name="object 75"/>
          <p:cNvSpPr txBox="1"/>
          <p:nvPr/>
        </p:nvSpPr>
        <p:spPr>
          <a:xfrm>
            <a:off x="1929161" y="2303102"/>
            <a:ext cx="201507" cy="172720"/>
          </a:xfrm>
          <a:prstGeom prst="rect">
            <a:avLst/>
          </a:prstGeom>
        </p:spPr>
        <p:txBody>
          <a:bodyPr vert="horz" wrap="square" lIns="0" tIns="0" rIns="0" bIns="0" rtlCol="0">
            <a:noAutofit/>
          </a:bodyPr>
          <a:lstStyle/>
          <a:p>
            <a:pPr marL="12700">
              <a:lnSpc>
                <a:spcPct val="100000"/>
              </a:lnSpc>
            </a:pPr>
            <a:r>
              <a:rPr sz="1000" spc="-5" dirty="0" smtClean="0">
                <a:solidFill>
                  <a:srgbClr val="103154"/>
                </a:solidFill>
                <a:latin typeface="Corbel"/>
                <a:cs typeface="Corbel"/>
              </a:rPr>
              <a:t>25</a:t>
            </a:r>
            <a:endParaRPr sz="1000">
              <a:latin typeface="Corbel"/>
              <a:cs typeface="Corbel"/>
            </a:endParaRPr>
          </a:p>
        </p:txBody>
      </p:sp>
      <p:sp>
        <p:nvSpPr>
          <p:cNvPr id="76" name="object 76"/>
          <p:cNvSpPr txBox="1"/>
          <p:nvPr/>
        </p:nvSpPr>
        <p:spPr>
          <a:xfrm>
            <a:off x="1933234" y="1840407"/>
            <a:ext cx="198967"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30</a:t>
            </a:r>
            <a:endParaRPr sz="1000">
              <a:latin typeface="Corbel"/>
              <a:cs typeface="Corbel"/>
            </a:endParaRPr>
          </a:p>
        </p:txBody>
      </p:sp>
      <p:sp>
        <p:nvSpPr>
          <p:cNvPr id="77" name="object 77"/>
          <p:cNvSpPr/>
          <p:nvPr/>
        </p:nvSpPr>
        <p:spPr>
          <a:xfrm>
            <a:off x="2178136" y="4838212"/>
            <a:ext cx="505984" cy="350520"/>
          </a:xfrm>
          <a:custGeom>
            <a:avLst/>
            <a:gdLst/>
            <a:ahLst/>
            <a:cxnLst/>
            <a:rect l="l" t="t" r="r" b="b"/>
            <a:pathLst>
              <a:path w="379488" h="350520">
                <a:moveTo>
                  <a:pt x="7162" y="285750"/>
                </a:moveTo>
                <a:lnTo>
                  <a:pt x="0" y="292100"/>
                </a:lnTo>
                <a:lnTo>
                  <a:pt x="58788" y="350520"/>
                </a:lnTo>
                <a:lnTo>
                  <a:pt x="71592" y="337820"/>
                </a:lnTo>
                <a:lnTo>
                  <a:pt x="59486" y="337820"/>
                </a:lnTo>
                <a:lnTo>
                  <a:pt x="7162" y="285750"/>
                </a:lnTo>
                <a:close/>
              </a:path>
              <a:path w="379488" h="350520">
                <a:moveTo>
                  <a:pt x="88176" y="308610"/>
                </a:moveTo>
                <a:lnTo>
                  <a:pt x="59486" y="337820"/>
                </a:lnTo>
                <a:lnTo>
                  <a:pt x="71592" y="337820"/>
                </a:lnTo>
                <a:lnTo>
                  <a:pt x="94640" y="314960"/>
                </a:lnTo>
                <a:lnTo>
                  <a:pt x="88176" y="308610"/>
                </a:lnTo>
                <a:close/>
              </a:path>
              <a:path w="379488" h="350520">
                <a:moveTo>
                  <a:pt x="70294" y="256540"/>
                </a:moveTo>
                <a:lnTo>
                  <a:pt x="63487" y="262890"/>
                </a:lnTo>
                <a:lnTo>
                  <a:pt x="105232" y="304800"/>
                </a:lnTo>
                <a:lnTo>
                  <a:pt x="112039" y="298450"/>
                </a:lnTo>
                <a:lnTo>
                  <a:pt x="70294" y="256540"/>
                </a:lnTo>
                <a:close/>
              </a:path>
              <a:path w="379488" h="350520">
                <a:moveTo>
                  <a:pt x="132562" y="228600"/>
                </a:moveTo>
                <a:lnTo>
                  <a:pt x="114719" y="228600"/>
                </a:lnTo>
                <a:lnTo>
                  <a:pt x="117906" y="229870"/>
                </a:lnTo>
                <a:lnTo>
                  <a:pt x="118935" y="229870"/>
                </a:lnTo>
                <a:lnTo>
                  <a:pt x="120980" y="231140"/>
                </a:lnTo>
                <a:lnTo>
                  <a:pt x="122059" y="232410"/>
                </a:lnTo>
                <a:lnTo>
                  <a:pt x="126110" y="236220"/>
                </a:lnTo>
                <a:lnTo>
                  <a:pt x="125933" y="236220"/>
                </a:lnTo>
                <a:lnTo>
                  <a:pt x="123964" y="237490"/>
                </a:lnTo>
                <a:lnTo>
                  <a:pt x="121894" y="238760"/>
                </a:lnTo>
                <a:lnTo>
                  <a:pt x="117500" y="241300"/>
                </a:lnTo>
                <a:lnTo>
                  <a:pt x="115303" y="243840"/>
                </a:lnTo>
                <a:lnTo>
                  <a:pt x="105346" y="262890"/>
                </a:lnTo>
                <a:lnTo>
                  <a:pt x="105689" y="265430"/>
                </a:lnTo>
                <a:lnTo>
                  <a:pt x="107467" y="270510"/>
                </a:lnTo>
                <a:lnTo>
                  <a:pt x="108953" y="271780"/>
                </a:lnTo>
                <a:lnTo>
                  <a:pt x="113144" y="276860"/>
                </a:lnTo>
                <a:lnTo>
                  <a:pt x="115366" y="278130"/>
                </a:lnTo>
                <a:lnTo>
                  <a:pt x="120053" y="279400"/>
                </a:lnTo>
                <a:lnTo>
                  <a:pt x="122415" y="280670"/>
                </a:lnTo>
                <a:lnTo>
                  <a:pt x="127165" y="280670"/>
                </a:lnTo>
                <a:lnTo>
                  <a:pt x="134061" y="276860"/>
                </a:lnTo>
                <a:lnTo>
                  <a:pt x="136207" y="275590"/>
                </a:lnTo>
                <a:lnTo>
                  <a:pt x="139725" y="273050"/>
                </a:lnTo>
                <a:lnTo>
                  <a:pt x="140969" y="270510"/>
                </a:lnTo>
                <a:lnTo>
                  <a:pt x="123520" y="270510"/>
                </a:lnTo>
                <a:lnTo>
                  <a:pt x="120776" y="269240"/>
                </a:lnTo>
                <a:lnTo>
                  <a:pt x="119443" y="267970"/>
                </a:lnTo>
                <a:lnTo>
                  <a:pt x="115608" y="264160"/>
                </a:lnTo>
                <a:lnTo>
                  <a:pt x="114528" y="261620"/>
                </a:lnTo>
                <a:lnTo>
                  <a:pt x="115341" y="256540"/>
                </a:lnTo>
                <a:lnTo>
                  <a:pt x="116979" y="252730"/>
                </a:lnTo>
                <a:lnTo>
                  <a:pt x="119875" y="250190"/>
                </a:lnTo>
                <a:lnTo>
                  <a:pt x="121970" y="248920"/>
                </a:lnTo>
                <a:lnTo>
                  <a:pt x="124040" y="246380"/>
                </a:lnTo>
                <a:lnTo>
                  <a:pt x="128130" y="243840"/>
                </a:lnTo>
                <a:lnTo>
                  <a:pt x="129946" y="242570"/>
                </a:lnTo>
                <a:lnTo>
                  <a:pt x="131559" y="241300"/>
                </a:lnTo>
                <a:lnTo>
                  <a:pt x="145262" y="241300"/>
                </a:lnTo>
                <a:lnTo>
                  <a:pt x="132562" y="228600"/>
                </a:lnTo>
                <a:close/>
              </a:path>
              <a:path w="379488" h="350520">
                <a:moveTo>
                  <a:pt x="145262" y="241300"/>
                </a:moveTo>
                <a:lnTo>
                  <a:pt x="131559" y="241300"/>
                </a:lnTo>
                <a:lnTo>
                  <a:pt x="139903" y="250190"/>
                </a:lnTo>
                <a:lnTo>
                  <a:pt x="139852" y="251460"/>
                </a:lnTo>
                <a:lnTo>
                  <a:pt x="139661" y="254000"/>
                </a:lnTo>
                <a:lnTo>
                  <a:pt x="138633" y="259080"/>
                </a:lnTo>
                <a:lnTo>
                  <a:pt x="138023" y="260350"/>
                </a:lnTo>
                <a:lnTo>
                  <a:pt x="136359" y="264160"/>
                </a:lnTo>
                <a:lnTo>
                  <a:pt x="135216" y="265430"/>
                </a:lnTo>
                <a:lnTo>
                  <a:pt x="132651" y="267970"/>
                </a:lnTo>
                <a:lnTo>
                  <a:pt x="131457" y="269240"/>
                </a:lnTo>
                <a:lnTo>
                  <a:pt x="128892" y="270510"/>
                </a:lnTo>
                <a:lnTo>
                  <a:pt x="140969" y="270510"/>
                </a:lnTo>
                <a:lnTo>
                  <a:pt x="142963" y="267970"/>
                </a:lnTo>
                <a:lnTo>
                  <a:pt x="143751" y="265430"/>
                </a:lnTo>
                <a:lnTo>
                  <a:pt x="144894" y="262890"/>
                </a:lnTo>
                <a:lnTo>
                  <a:pt x="145262" y="261620"/>
                </a:lnTo>
                <a:lnTo>
                  <a:pt x="145474" y="259080"/>
                </a:lnTo>
                <a:lnTo>
                  <a:pt x="145592" y="256540"/>
                </a:lnTo>
                <a:lnTo>
                  <a:pt x="145440" y="255270"/>
                </a:lnTo>
                <a:lnTo>
                  <a:pt x="154406" y="255270"/>
                </a:lnTo>
                <a:lnTo>
                  <a:pt x="156692" y="252730"/>
                </a:lnTo>
                <a:lnTo>
                  <a:pt x="145262" y="241300"/>
                </a:lnTo>
                <a:close/>
              </a:path>
              <a:path w="379488" h="350520">
                <a:moveTo>
                  <a:pt x="154406" y="255270"/>
                </a:moveTo>
                <a:lnTo>
                  <a:pt x="145618" y="255270"/>
                </a:lnTo>
                <a:lnTo>
                  <a:pt x="150977" y="259080"/>
                </a:lnTo>
                <a:lnTo>
                  <a:pt x="154406" y="255270"/>
                </a:lnTo>
                <a:close/>
              </a:path>
              <a:path w="379488" h="350520">
                <a:moveTo>
                  <a:pt x="52806" y="238760"/>
                </a:moveTo>
                <a:lnTo>
                  <a:pt x="45999" y="246380"/>
                </a:lnTo>
                <a:lnTo>
                  <a:pt x="53606" y="254000"/>
                </a:lnTo>
                <a:lnTo>
                  <a:pt x="60413" y="246380"/>
                </a:lnTo>
                <a:lnTo>
                  <a:pt x="52806" y="238760"/>
                </a:lnTo>
                <a:close/>
              </a:path>
              <a:path w="379488" h="350520">
                <a:moveTo>
                  <a:pt x="117157" y="218440"/>
                </a:moveTo>
                <a:lnTo>
                  <a:pt x="113258" y="218440"/>
                </a:lnTo>
                <a:lnTo>
                  <a:pt x="104914" y="220980"/>
                </a:lnTo>
                <a:lnTo>
                  <a:pt x="86613" y="242570"/>
                </a:lnTo>
                <a:lnTo>
                  <a:pt x="92316" y="247650"/>
                </a:lnTo>
                <a:lnTo>
                  <a:pt x="93459" y="245110"/>
                </a:lnTo>
                <a:lnTo>
                  <a:pt x="94767" y="243840"/>
                </a:lnTo>
                <a:lnTo>
                  <a:pt x="112331" y="228600"/>
                </a:lnTo>
                <a:lnTo>
                  <a:pt x="132562" y="228600"/>
                </a:lnTo>
                <a:lnTo>
                  <a:pt x="127482" y="223520"/>
                </a:lnTo>
                <a:lnTo>
                  <a:pt x="126149" y="223520"/>
                </a:lnTo>
                <a:lnTo>
                  <a:pt x="123520" y="220980"/>
                </a:lnTo>
                <a:lnTo>
                  <a:pt x="122173" y="219710"/>
                </a:lnTo>
                <a:lnTo>
                  <a:pt x="120789" y="219710"/>
                </a:lnTo>
                <a:lnTo>
                  <a:pt x="117157" y="218440"/>
                </a:lnTo>
                <a:close/>
              </a:path>
              <a:path w="379488" h="350520">
                <a:moveTo>
                  <a:pt x="168782" y="171450"/>
                </a:moveTo>
                <a:lnTo>
                  <a:pt x="157949" y="171450"/>
                </a:lnTo>
                <a:lnTo>
                  <a:pt x="150914" y="173990"/>
                </a:lnTo>
                <a:lnTo>
                  <a:pt x="135953" y="196850"/>
                </a:lnTo>
                <a:lnTo>
                  <a:pt x="136397" y="204470"/>
                </a:lnTo>
                <a:lnTo>
                  <a:pt x="164287" y="232410"/>
                </a:lnTo>
                <a:lnTo>
                  <a:pt x="171551" y="232410"/>
                </a:lnTo>
                <a:lnTo>
                  <a:pt x="182117" y="228600"/>
                </a:lnTo>
                <a:lnTo>
                  <a:pt x="185419" y="227330"/>
                </a:lnTo>
                <a:lnTo>
                  <a:pt x="189092" y="223520"/>
                </a:lnTo>
                <a:lnTo>
                  <a:pt x="171881" y="223520"/>
                </a:lnTo>
                <a:lnTo>
                  <a:pt x="166852" y="222250"/>
                </a:lnTo>
                <a:lnTo>
                  <a:pt x="164274" y="222250"/>
                </a:lnTo>
                <a:lnTo>
                  <a:pt x="159003" y="218440"/>
                </a:lnTo>
                <a:lnTo>
                  <a:pt x="156400" y="217170"/>
                </a:lnTo>
                <a:lnTo>
                  <a:pt x="145199" y="196850"/>
                </a:lnTo>
                <a:lnTo>
                  <a:pt x="145491" y="194310"/>
                </a:lnTo>
                <a:lnTo>
                  <a:pt x="147154" y="189230"/>
                </a:lnTo>
                <a:lnTo>
                  <a:pt x="148501" y="187960"/>
                </a:lnTo>
                <a:lnTo>
                  <a:pt x="152184" y="184150"/>
                </a:lnTo>
                <a:lnTo>
                  <a:pt x="154241" y="182880"/>
                </a:lnTo>
                <a:lnTo>
                  <a:pt x="158788" y="180340"/>
                </a:lnTo>
                <a:lnTo>
                  <a:pt x="184715" y="180340"/>
                </a:lnTo>
                <a:lnTo>
                  <a:pt x="183057" y="179070"/>
                </a:lnTo>
                <a:lnTo>
                  <a:pt x="179603" y="176530"/>
                </a:lnTo>
                <a:lnTo>
                  <a:pt x="172402" y="172720"/>
                </a:lnTo>
                <a:lnTo>
                  <a:pt x="168782" y="171450"/>
                </a:lnTo>
                <a:close/>
              </a:path>
              <a:path w="379488" h="350520">
                <a:moveTo>
                  <a:pt x="184715" y="180340"/>
                </a:moveTo>
                <a:lnTo>
                  <a:pt x="166217" y="180340"/>
                </a:lnTo>
                <a:lnTo>
                  <a:pt x="168795" y="181610"/>
                </a:lnTo>
                <a:lnTo>
                  <a:pt x="174066" y="184150"/>
                </a:lnTo>
                <a:lnTo>
                  <a:pt x="176682" y="186690"/>
                </a:lnTo>
                <a:lnTo>
                  <a:pt x="187832" y="207010"/>
                </a:lnTo>
                <a:lnTo>
                  <a:pt x="187540" y="209550"/>
                </a:lnTo>
                <a:lnTo>
                  <a:pt x="174282" y="222250"/>
                </a:lnTo>
                <a:lnTo>
                  <a:pt x="171881" y="223520"/>
                </a:lnTo>
                <a:lnTo>
                  <a:pt x="189092" y="223520"/>
                </a:lnTo>
                <a:lnTo>
                  <a:pt x="191541" y="220980"/>
                </a:lnTo>
                <a:lnTo>
                  <a:pt x="193738" y="217170"/>
                </a:lnTo>
                <a:lnTo>
                  <a:pt x="196494" y="210820"/>
                </a:lnTo>
                <a:lnTo>
                  <a:pt x="197078" y="207010"/>
                </a:lnTo>
                <a:lnTo>
                  <a:pt x="196672" y="199390"/>
                </a:lnTo>
                <a:lnTo>
                  <a:pt x="195681" y="195580"/>
                </a:lnTo>
                <a:lnTo>
                  <a:pt x="192176" y="189230"/>
                </a:lnTo>
                <a:lnTo>
                  <a:pt x="189649" y="185420"/>
                </a:lnTo>
                <a:lnTo>
                  <a:pt x="186372" y="181610"/>
                </a:lnTo>
                <a:lnTo>
                  <a:pt x="184715" y="180340"/>
                </a:lnTo>
                <a:close/>
              </a:path>
              <a:path w="379488" h="350520">
                <a:moveTo>
                  <a:pt x="181470" y="144780"/>
                </a:moveTo>
                <a:lnTo>
                  <a:pt x="176199" y="149860"/>
                </a:lnTo>
                <a:lnTo>
                  <a:pt x="217931" y="191770"/>
                </a:lnTo>
                <a:lnTo>
                  <a:pt x="224751" y="185420"/>
                </a:lnTo>
                <a:lnTo>
                  <a:pt x="195084" y="154940"/>
                </a:lnTo>
                <a:lnTo>
                  <a:pt x="194386" y="151130"/>
                </a:lnTo>
                <a:lnTo>
                  <a:pt x="194436" y="149860"/>
                </a:lnTo>
                <a:lnTo>
                  <a:pt x="188582" y="149860"/>
                </a:lnTo>
                <a:lnTo>
                  <a:pt x="181470" y="144780"/>
                </a:lnTo>
                <a:close/>
              </a:path>
              <a:path w="379488" h="350520">
                <a:moveTo>
                  <a:pt x="226629" y="132080"/>
                </a:moveTo>
                <a:lnTo>
                  <a:pt x="211658" y="132080"/>
                </a:lnTo>
                <a:lnTo>
                  <a:pt x="214947" y="134620"/>
                </a:lnTo>
                <a:lnTo>
                  <a:pt x="245402" y="165100"/>
                </a:lnTo>
                <a:lnTo>
                  <a:pt x="252209" y="157480"/>
                </a:lnTo>
                <a:lnTo>
                  <a:pt x="226629" y="132080"/>
                </a:lnTo>
                <a:close/>
              </a:path>
              <a:path w="379488" h="350520">
                <a:moveTo>
                  <a:pt x="211112" y="121920"/>
                </a:moveTo>
                <a:lnTo>
                  <a:pt x="206311" y="121920"/>
                </a:lnTo>
                <a:lnTo>
                  <a:pt x="204012" y="123190"/>
                </a:lnTo>
                <a:lnTo>
                  <a:pt x="199618" y="125730"/>
                </a:lnTo>
                <a:lnTo>
                  <a:pt x="197561" y="127000"/>
                </a:lnTo>
                <a:lnTo>
                  <a:pt x="194055" y="130810"/>
                </a:lnTo>
                <a:lnTo>
                  <a:pt x="192735" y="132080"/>
                </a:lnTo>
                <a:lnTo>
                  <a:pt x="190715" y="135890"/>
                </a:lnTo>
                <a:lnTo>
                  <a:pt x="189953" y="137160"/>
                </a:lnTo>
                <a:lnTo>
                  <a:pt x="188937" y="140970"/>
                </a:lnTo>
                <a:lnTo>
                  <a:pt x="188633" y="142240"/>
                </a:lnTo>
                <a:lnTo>
                  <a:pt x="188620" y="148590"/>
                </a:lnTo>
                <a:lnTo>
                  <a:pt x="188721" y="149860"/>
                </a:lnTo>
                <a:lnTo>
                  <a:pt x="194436" y="149860"/>
                </a:lnTo>
                <a:lnTo>
                  <a:pt x="194487" y="148590"/>
                </a:lnTo>
                <a:lnTo>
                  <a:pt x="196265" y="140970"/>
                </a:lnTo>
                <a:lnTo>
                  <a:pt x="197891" y="138430"/>
                </a:lnTo>
                <a:lnTo>
                  <a:pt x="202895" y="133350"/>
                </a:lnTo>
                <a:lnTo>
                  <a:pt x="205714" y="132080"/>
                </a:lnTo>
                <a:lnTo>
                  <a:pt x="226629" y="132080"/>
                </a:lnTo>
                <a:lnTo>
                  <a:pt x="221513" y="127000"/>
                </a:lnTo>
                <a:lnTo>
                  <a:pt x="218833" y="124460"/>
                </a:lnTo>
                <a:lnTo>
                  <a:pt x="213613" y="123190"/>
                </a:lnTo>
                <a:lnTo>
                  <a:pt x="211112" y="121920"/>
                </a:lnTo>
                <a:close/>
              </a:path>
              <a:path w="379488" h="350520">
                <a:moveTo>
                  <a:pt x="230860" y="95250"/>
                </a:moveTo>
                <a:lnTo>
                  <a:pt x="224053" y="102870"/>
                </a:lnTo>
                <a:lnTo>
                  <a:pt x="265798" y="144780"/>
                </a:lnTo>
                <a:lnTo>
                  <a:pt x="272605" y="137160"/>
                </a:lnTo>
                <a:lnTo>
                  <a:pt x="230860" y="95250"/>
                </a:lnTo>
                <a:close/>
              </a:path>
              <a:path w="379488" h="350520">
                <a:moveTo>
                  <a:pt x="249897" y="76200"/>
                </a:moveTo>
                <a:lnTo>
                  <a:pt x="244627" y="81280"/>
                </a:lnTo>
                <a:lnTo>
                  <a:pt x="286372" y="123190"/>
                </a:lnTo>
                <a:lnTo>
                  <a:pt x="293179" y="116840"/>
                </a:lnTo>
                <a:lnTo>
                  <a:pt x="263524" y="87630"/>
                </a:lnTo>
                <a:lnTo>
                  <a:pt x="262813" y="83820"/>
                </a:lnTo>
                <a:lnTo>
                  <a:pt x="262881" y="81280"/>
                </a:lnTo>
                <a:lnTo>
                  <a:pt x="257022" y="81280"/>
                </a:lnTo>
                <a:lnTo>
                  <a:pt x="249897" y="76200"/>
                </a:lnTo>
                <a:close/>
              </a:path>
              <a:path w="379488" h="350520">
                <a:moveTo>
                  <a:pt x="295056" y="63500"/>
                </a:moveTo>
                <a:lnTo>
                  <a:pt x="280085" y="63500"/>
                </a:lnTo>
                <a:lnTo>
                  <a:pt x="283375" y="66040"/>
                </a:lnTo>
                <a:lnTo>
                  <a:pt x="313829" y="96520"/>
                </a:lnTo>
                <a:lnTo>
                  <a:pt x="320636" y="88900"/>
                </a:lnTo>
                <a:lnTo>
                  <a:pt x="295056" y="63500"/>
                </a:lnTo>
                <a:close/>
              </a:path>
              <a:path w="379488" h="350520">
                <a:moveTo>
                  <a:pt x="371477" y="44450"/>
                </a:moveTo>
                <a:lnTo>
                  <a:pt x="357682" y="44450"/>
                </a:lnTo>
                <a:lnTo>
                  <a:pt x="367957" y="54610"/>
                </a:lnTo>
                <a:lnTo>
                  <a:pt x="370128" y="59690"/>
                </a:lnTo>
                <a:lnTo>
                  <a:pt x="369493" y="69850"/>
                </a:lnTo>
                <a:lnTo>
                  <a:pt x="366877" y="73660"/>
                </a:lnTo>
                <a:lnTo>
                  <a:pt x="360730" y="80010"/>
                </a:lnTo>
                <a:lnTo>
                  <a:pt x="359536" y="81280"/>
                </a:lnTo>
                <a:lnTo>
                  <a:pt x="357276" y="83820"/>
                </a:lnTo>
                <a:lnTo>
                  <a:pt x="356120" y="83820"/>
                </a:lnTo>
                <a:lnTo>
                  <a:pt x="353745" y="86360"/>
                </a:lnTo>
                <a:lnTo>
                  <a:pt x="352551" y="86360"/>
                </a:lnTo>
                <a:lnTo>
                  <a:pt x="350126" y="87630"/>
                </a:lnTo>
                <a:lnTo>
                  <a:pt x="348805" y="88900"/>
                </a:lnTo>
                <a:lnTo>
                  <a:pt x="347408" y="88900"/>
                </a:lnTo>
                <a:lnTo>
                  <a:pt x="353161" y="95250"/>
                </a:lnTo>
                <a:lnTo>
                  <a:pt x="355066" y="93980"/>
                </a:lnTo>
                <a:lnTo>
                  <a:pt x="357339" y="92710"/>
                </a:lnTo>
                <a:lnTo>
                  <a:pt x="362635" y="90170"/>
                </a:lnTo>
                <a:lnTo>
                  <a:pt x="365340" y="87630"/>
                </a:lnTo>
                <a:lnTo>
                  <a:pt x="371347" y="81280"/>
                </a:lnTo>
                <a:lnTo>
                  <a:pt x="373926" y="78740"/>
                </a:lnTo>
                <a:lnTo>
                  <a:pt x="377736" y="71120"/>
                </a:lnTo>
                <a:lnTo>
                  <a:pt x="378853" y="67310"/>
                </a:lnTo>
                <a:lnTo>
                  <a:pt x="379488" y="60960"/>
                </a:lnTo>
                <a:lnTo>
                  <a:pt x="378980" y="57150"/>
                </a:lnTo>
                <a:lnTo>
                  <a:pt x="376326" y="50800"/>
                </a:lnTo>
                <a:lnTo>
                  <a:pt x="374040" y="46990"/>
                </a:lnTo>
                <a:lnTo>
                  <a:pt x="371477" y="44450"/>
                </a:lnTo>
                <a:close/>
              </a:path>
              <a:path w="379488" h="350520">
                <a:moveTo>
                  <a:pt x="213372" y="78740"/>
                </a:moveTo>
                <a:lnTo>
                  <a:pt x="206565" y="85090"/>
                </a:lnTo>
                <a:lnTo>
                  <a:pt x="214172" y="92710"/>
                </a:lnTo>
                <a:lnTo>
                  <a:pt x="220979" y="86360"/>
                </a:lnTo>
                <a:lnTo>
                  <a:pt x="213372" y="78740"/>
                </a:lnTo>
                <a:close/>
              </a:path>
              <a:path w="379488" h="350520">
                <a:moveTo>
                  <a:pt x="279539" y="53340"/>
                </a:moveTo>
                <a:lnTo>
                  <a:pt x="274739" y="53340"/>
                </a:lnTo>
                <a:lnTo>
                  <a:pt x="272440" y="54610"/>
                </a:lnTo>
                <a:lnTo>
                  <a:pt x="268046" y="57150"/>
                </a:lnTo>
                <a:lnTo>
                  <a:pt x="266001" y="58420"/>
                </a:lnTo>
                <a:lnTo>
                  <a:pt x="262483" y="62230"/>
                </a:lnTo>
                <a:lnTo>
                  <a:pt x="261175" y="63500"/>
                </a:lnTo>
                <a:lnTo>
                  <a:pt x="259143" y="67310"/>
                </a:lnTo>
                <a:lnTo>
                  <a:pt x="258381" y="68580"/>
                </a:lnTo>
                <a:lnTo>
                  <a:pt x="257365" y="72390"/>
                </a:lnTo>
                <a:lnTo>
                  <a:pt x="257060" y="73660"/>
                </a:lnTo>
                <a:lnTo>
                  <a:pt x="257047" y="80010"/>
                </a:lnTo>
                <a:lnTo>
                  <a:pt x="257149" y="81280"/>
                </a:lnTo>
                <a:lnTo>
                  <a:pt x="262881" y="81280"/>
                </a:lnTo>
                <a:lnTo>
                  <a:pt x="262915" y="80010"/>
                </a:lnTo>
                <a:lnTo>
                  <a:pt x="264693" y="72390"/>
                </a:lnTo>
                <a:lnTo>
                  <a:pt x="266318" y="69850"/>
                </a:lnTo>
                <a:lnTo>
                  <a:pt x="271322" y="64770"/>
                </a:lnTo>
                <a:lnTo>
                  <a:pt x="274142" y="63500"/>
                </a:lnTo>
                <a:lnTo>
                  <a:pt x="295056" y="63500"/>
                </a:lnTo>
                <a:lnTo>
                  <a:pt x="289940" y="58420"/>
                </a:lnTo>
                <a:lnTo>
                  <a:pt x="287261" y="57150"/>
                </a:lnTo>
                <a:lnTo>
                  <a:pt x="282041" y="54610"/>
                </a:lnTo>
                <a:lnTo>
                  <a:pt x="279539" y="53340"/>
                </a:lnTo>
                <a:close/>
              </a:path>
              <a:path w="379488" h="350520">
                <a:moveTo>
                  <a:pt x="326618" y="0"/>
                </a:moveTo>
                <a:lnTo>
                  <a:pt x="321475" y="5080"/>
                </a:lnTo>
                <a:lnTo>
                  <a:pt x="324815" y="11430"/>
                </a:lnTo>
                <a:lnTo>
                  <a:pt x="316052" y="11430"/>
                </a:lnTo>
                <a:lnTo>
                  <a:pt x="314350" y="12700"/>
                </a:lnTo>
                <a:lnTo>
                  <a:pt x="310768" y="13970"/>
                </a:lnTo>
                <a:lnTo>
                  <a:pt x="307111" y="16510"/>
                </a:lnTo>
                <a:lnTo>
                  <a:pt x="304736" y="19050"/>
                </a:lnTo>
                <a:lnTo>
                  <a:pt x="302907" y="22860"/>
                </a:lnTo>
                <a:lnTo>
                  <a:pt x="300291" y="29210"/>
                </a:lnTo>
                <a:lnTo>
                  <a:pt x="299719" y="31750"/>
                </a:lnTo>
                <a:lnTo>
                  <a:pt x="300012" y="39370"/>
                </a:lnTo>
                <a:lnTo>
                  <a:pt x="322325" y="66040"/>
                </a:lnTo>
                <a:lnTo>
                  <a:pt x="324929" y="67310"/>
                </a:lnTo>
                <a:lnTo>
                  <a:pt x="329933" y="68580"/>
                </a:lnTo>
                <a:lnTo>
                  <a:pt x="332320" y="69850"/>
                </a:lnTo>
                <a:lnTo>
                  <a:pt x="336867" y="68580"/>
                </a:lnTo>
                <a:lnTo>
                  <a:pt x="338988" y="68580"/>
                </a:lnTo>
                <a:lnTo>
                  <a:pt x="342938" y="67310"/>
                </a:lnTo>
                <a:lnTo>
                  <a:pt x="344741" y="66040"/>
                </a:lnTo>
                <a:lnTo>
                  <a:pt x="347954" y="63500"/>
                </a:lnTo>
                <a:lnTo>
                  <a:pt x="349351" y="62230"/>
                </a:lnTo>
                <a:lnTo>
                  <a:pt x="353072" y="59690"/>
                </a:lnTo>
                <a:lnTo>
                  <a:pt x="332600" y="59690"/>
                </a:lnTo>
                <a:lnTo>
                  <a:pt x="329971" y="58420"/>
                </a:lnTo>
                <a:lnTo>
                  <a:pt x="324230" y="55880"/>
                </a:lnTo>
                <a:lnTo>
                  <a:pt x="321157" y="54610"/>
                </a:lnTo>
                <a:lnTo>
                  <a:pt x="317880" y="50800"/>
                </a:lnTo>
                <a:lnTo>
                  <a:pt x="315442" y="48260"/>
                </a:lnTo>
                <a:lnTo>
                  <a:pt x="313486" y="45720"/>
                </a:lnTo>
                <a:lnTo>
                  <a:pt x="310527" y="40640"/>
                </a:lnTo>
                <a:lnTo>
                  <a:pt x="309600" y="38100"/>
                </a:lnTo>
                <a:lnTo>
                  <a:pt x="308800" y="33020"/>
                </a:lnTo>
                <a:lnTo>
                  <a:pt x="308978" y="30480"/>
                </a:lnTo>
                <a:lnTo>
                  <a:pt x="310438" y="26670"/>
                </a:lnTo>
                <a:lnTo>
                  <a:pt x="311810" y="24130"/>
                </a:lnTo>
                <a:lnTo>
                  <a:pt x="315188" y="20320"/>
                </a:lnTo>
                <a:lnTo>
                  <a:pt x="316623" y="20320"/>
                </a:lnTo>
                <a:lnTo>
                  <a:pt x="319697" y="17780"/>
                </a:lnTo>
                <a:lnTo>
                  <a:pt x="321208" y="17780"/>
                </a:lnTo>
                <a:lnTo>
                  <a:pt x="324129" y="16510"/>
                </a:lnTo>
                <a:lnTo>
                  <a:pt x="343280" y="16510"/>
                </a:lnTo>
                <a:lnTo>
                  <a:pt x="326618" y="0"/>
                </a:lnTo>
                <a:close/>
              </a:path>
              <a:path w="379488" h="350520">
                <a:moveTo>
                  <a:pt x="343280" y="16510"/>
                </a:moveTo>
                <a:lnTo>
                  <a:pt x="330263" y="16510"/>
                </a:lnTo>
                <a:lnTo>
                  <a:pt x="352107" y="39370"/>
                </a:lnTo>
                <a:lnTo>
                  <a:pt x="352158" y="41910"/>
                </a:lnTo>
                <a:lnTo>
                  <a:pt x="339458" y="58420"/>
                </a:lnTo>
                <a:lnTo>
                  <a:pt x="337337" y="59690"/>
                </a:lnTo>
                <a:lnTo>
                  <a:pt x="353072" y="59690"/>
                </a:lnTo>
                <a:lnTo>
                  <a:pt x="354914" y="55880"/>
                </a:lnTo>
                <a:lnTo>
                  <a:pt x="357200" y="50800"/>
                </a:lnTo>
                <a:lnTo>
                  <a:pt x="357695" y="48260"/>
                </a:lnTo>
                <a:lnTo>
                  <a:pt x="357555" y="44450"/>
                </a:lnTo>
                <a:lnTo>
                  <a:pt x="371477" y="44450"/>
                </a:lnTo>
                <a:lnTo>
                  <a:pt x="343280" y="16510"/>
                </a:lnTo>
                <a:close/>
              </a:path>
            </a:pathLst>
          </a:custGeom>
          <a:solidFill>
            <a:srgbClr val="103154"/>
          </a:solidFill>
        </p:spPr>
        <p:txBody>
          <a:bodyPr wrap="square" lIns="0" tIns="0" rIns="0" bIns="0" rtlCol="0">
            <a:noAutofit/>
          </a:bodyPr>
          <a:lstStyle/>
          <a:p>
            <a:endParaRPr/>
          </a:p>
        </p:txBody>
      </p:sp>
      <p:sp>
        <p:nvSpPr>
          <p:cNvPr id="78" name="object 78"/>
          <p:cNvSpPr/>
          <p:nvPr/>
        </p:nvSpPr>
        <p:spPr>
          <a:xfrm>
            <a:off x="3047462" y="4821250"/>
            <a:ext cx="349825" cy="262458"/>
          </a:xfrm>
          <a:custGeom>
            <a:avLst/>
            <a:gdLst/>
            <a:ahLst/>
            <a:cxnLst/>
            <a:rect l="l" t="t" r="r" b="b"/>
            <a:pathLst>
              <a:path w="262369" h="262458">
                <a:moveTo>
                  <a:pt x="7162" y="196507"/>
                </a:moveTo>
                <a:lnTo>
                  <a:pt x="0" y="203669"/>
                </a:lnTo>
                <a:lnTo>
                  <a:pt x="58788" y="262458"/>
                </a:lnTo>
                <a:lnTo>
                  <a:pt x="65951" y="255295"/>
                </a:lnTo>
                <a:lnTo>
                  <a:pt x="39065" y="228409"/>
                </a:lnTo>
                <a:lnTo>
                  <a:pt x="45526" y="221945"/>
                </a:lnTo>
                <a:lnTo>
                  <a:pt x="32600" y="221945"/>
                </a:lnTo>
                <a:lnTo>
                  <a:pt x="7162" y="196507"/>
                </a:lnTo>
                <a:close/>
              </a:path>
              <a:path w="262369" h="262458">
                <a:moveTo>
                  <a:pt x="84175" y="197599"/>
                </a:moveTo>
                <a:lnTo>
                  <a:pt x="69862" y="197599"/>
                </a:lnTo>
                <a:lnTo>
                  <a:pt x="96748" y="224497"/>
                </a:lnTo>
                <a:lnTo>
                  <a:pt x="103911" y="217335"/>
                </a:lnTo>
                <a:lnTo>
                  <a:pt x="84175" y="197599"/>
                </a:lnTo>
                <a:close/>
              </a:path>
              <a:path w="262369" h="262458">
                <a:moveTo>
                  <a:pt x="45123" y="158546"/>
                </a:moveTo>
                <a:lnTo>
                  <a:pt x="37960" y="165709"/>
                </a:lnTo>
                <a:lnTo>
                  <a:pt x="63398" y="191147"/>
                </a:lnTo>
                <a:lnTo>
                  <a:pt x="32600" y="221945"/>
                </a:lnTo>
                <a:lnTo>
                  <a:pt x="45526" y="221945"/>
                </a:lnTo>
                <a:lnTo>
                  <a:pt x="69862" y="197599"/>
                </a:lnTo>
                <a:lnTo>
                  <a:pt x="84175" y="197599"/>
                </a:lnTo>
                <a:lnTo>
                  <a:pt x="45123" y="158546"/>
                </a:lnTo>
                <a:close/>
              </a:path>
              <a:path w="262369" h="262458">
                <a:moveTo>
                  <a:pt x="104952" y="136944"/>
                </a:moveTo>
                <a:lnTo>
                  <a:pt x="83743" y="159308"/>
                </a:lnTo>
                <a:lnTo>
                  <a:pt x="83997" y="166573"/>
                </a:lnTo>
                <a:lnTo>
                  <a:pt x="110363" y="195580"/>
                </a:lnTo>
                <a:lnTo>
                  <a:pt x="114084" y="196291"/>
                </a:lnTo>
                <a:lnTo>
                  <a:pt x="121310" y="195859"/>
                </a:lnTo>
                <a:lnTo>
                  <a:pt x="124815" y="194818"/>
                </a:lnTo>
                <a:lnTo>
                  <a:pt x="131584" y="191096"/>
                </a:lnTo>
                <a:lnTo>
                  <a:pt x="134759" y="188671"/>
                </a:lnTo>
                <a:lnTo>
                  <a:pt x="136681" y="186753"/>
                </a:lnTo>
                <a:lnTo>
                  <a:pt x="115874" y="186753"/>
                </a:lnTo>
                <a:lnTo>
                  <a:pt x="113258" y="186347"/>
                </a:lnTo>
                <a:lnTo>
                  <a:pt x="107937" y="184238"/>
                </a:lnTo>
                <a:lnTo>
                  <a:pt x="105270" y="182372"/>
                </a:lnTo>
                <a:lnTo>
                  <a:pt x="102603" y="179705"/>
                </a:lnTo>
                <a:lnTo>
                  <a:pt x="108788" y="173520"/>
                </a:lnTo>
                <a:lnTo>
                  <a:pt x="97104" y="173520"/>
                </a:lnTo>
                <a:lnTo>
                  <a:pt x="92452" y="159308"/>
                </a:lnTo>
                <a:lnTo>
                  <a:pt x="92748" y="157581"/>
                </a:lnTo>
                <a:lnTo>
                  <a:pt x="105740" y="146177"/>
                </a:lnTo>
                <a:lnTo>
                  <a:pt x="126796" y="146177"/>
                </a:lnTo>
                <a:lnTo>
                  <a:pt x="125183" y="144564"/>
                </a:lnTo>
                <a:lnTo>
                  <a:pt x="121589" y="141833"/>
                </a:lnTo>
                <a:lnTo>
                  <a:pt x="114592" y="138277"/>
                </a:lnTo>
                <a:lnTo>
                  <a:pt x="111264" y="137299"/>
                </a:lnTo>
                <a:lnTo>
                  <a:pt x="104952" y="136944"/>
                </a:lnTo>
                <a:close/>
              </a:path>
              <a:path w="262369" h="262458">
                <a:moveTo>
                  <a:pt x="142316" y="165036"/>
                </a:moveTo>
                <a:lnTo>
                  <a:pt x="115874" y="186753"/>
                </a:lnTo>
                <a:lnTo>
                  <a:pt x="136681" y="186753"/>
                </a:lnTo>
                <a:lnTo>
                  <a:pt x="147993" y="170700"/>
                </a:lnTo>
                <a:lnTo>
                  <a:pt x="142316" y="165036"/>
                </a:lnTo>
                <a:close/>
              </a:path>
              <a:path w="262369" h="262458">
                <a:moveTo>
                  <a:pt x="126796" y="146177"/>
                </a:moveTo>
                <a:lnTo>
                  <a:pt x="105740" y="146177"/>
                </a:lnTo>
                <a:lnTo>
                  <a:pt x="109512" y="146621"/>
                </a:lnTo>
                <a:lnTo>
                  <a:pt x="111426" y="147256"/>
                </a:lnTo>
                <a:lnTo>
                  <a:pt x="115074" y="149212"/>
                </a:lnTo>
                <a:lnTo>
                  <a:pt x="116827" y="150520"/>
                </a:lnTo>
                <a:lnTo>
                  <a:pt x="118465" y="152158"/>
                </a:lnTo>
                <a:lnTo>
                  <a:pt x="97104" y="173520"/>
                </a:lnTo>
                <a:lnTo>
                  <a:pt x="108788" y="173520"/>
                </a:lnTo>
                <a:lnTo>
                  <a:pt x="131419" y="150888"/>
                </a:lnTo>
                <a:lnTo>
                  <a:pt x="130022" y="149402"/>
                </a:lnTo>
                <a:lnTo>
                  <a:pt x="126796" y="146177"/>
                </a:lnTo>
                <a:close/>
              </a:path>
              <a:path w="262369" h="262458">
                <a:moveTo>
                  <a:pt x="106070" y="87934"/>
                </a:moveTo>
                <a:lnTo>
                  <a:pt x="99263" y="94742"/>
                </a:lnTo>
                <a:lnTo>
                  <a:pt x="162877" y="158369"/>
                </a:lnTo>
                <a:lnTo>
                  <a:pt x="168021" y="153225"/>
                </a:lnTo>
                <a:lnTo>
                  <a:pt x="164807" y="147116"/>
                </a:lnTo>
                <a:lnTo>
                  <a:pt x="164947" y="146989"/>
                </a:lnTo>
                <a:lnTo>
                  <a:pt x="171635" y="146989"/>
                </a:lnTo>
                <a:lnTo>
                  <a:pt x="173504" y="146608"/>
                </a:lnTo>
                <a:lnTo>
                  <a:pt x="175171" y="145999"/>
                </a:lnTo>
                <a:lnTo>
                  <a:pt x="178803" y="144183"/>
                </a:lnTo>
                <a:lnTo>
                  <a:pt x="180594" y="142836"/>
                </a:lnTo>
                <a:lnTo>
                  <a:pt x="182071" y="141363"/>
                </a:lnTo>
                <a:lnTo>
                  <a:pt x="164020" y="141363"/>
                </a:lnTo>
                <a:lnTo>
                  <a:pt x="160235" y="141287"/>
                </a:lnTo>
                <a:lnTo>
                  <a:pt x="159270" y="141135"/>
                </a:lnTo>
                <a:lnTo>
                  <a:pt x="137439" y="119303"/>
                </a:lnTo>
                <a:lnTo>
                  <a:pt x="137464" y="116459"/>
                </a:lnTo>
                <a:lnTo>
                  <a:pt x="137963" y="113728"/>
                </a:lnTo>
                <a:lnTo>
                  <a:pt x="131864" y="113728"/>
                </a:lnTo>
                <a:lnTo>
                  <a:pt x="106070" y="87934"/>
                </a:lnTo>
                <a:close/>
              </a:path>
              <a:path w="262369" h="262458">
                <a:moveTo>
                  <a:pt x="171635" y="146989"/>
                </a:moveTo>
                <a:lnTo>
                  <a:pt x="164947" y="146989"/>
                </a:lnTo>
                <a:lnTo>
                  <a:pt x="165557" y="147129"/>
                </a:lnTo>
                <a:lnTo>
                  <a:pt x="170307" y="147256"/>
                </a:lnTo>
                <a:lnTo>
                  <a:pt x="171635" y="146989"/>
                </a:lnTo>
                <a:close/>
              </a:path>
              <a:path w="262369" h="262458">
                <a:moveTo>
                  <a:pt x="177139" y="98640"/>
                </a:moveTo>
                <a:lnTo>
                  <a:pt x="157035" y="98640"/>
                </a:lnTo>
                <a:lnTo>
                  <a:pt x="159639" y="99250"/>
                </a:lnTo>
                <a:lnTo>
                  <a:pt x="165328" y="101828"/>
                </a:lnTo>
                <a:lnTo>
                  <a:pt x="180771" y="124866"/>
                </a:lnTo>
                <a:lnTo>
                  <a:pt x="180606" y="127279"/>
                </a:lnTo>
                <a:lnTo>
                  <a:pt x="164020" y="141363"/>
                </a:lnTo>
                <a:lnTo>
                  <a:pt x="182071" y="141363"/>
                </a:lnTo>
                <a:lnTo>
                  <a:pt x="184759" y="138684"/>
                </a:lnTo>
                <a:lnTo>
                  <a:pt x="186601" y="135928"/>
                </a:lnTo>
                <a:lnTo>
                  <a:pt x="189242" y="129654"/>
                </a:lnTo>
                <a:lnTo>
                  <a:pt x="189826" y="126301"/>
                </a:lnTo>
                <a:lnTo>
                  <a:pt x="189572" y="119126"/>
                </a:lnTo>
                <a:lnTo>
                  <a:pt x="188607" y="115379"/>
                </a:lnTo>
                <a:lnTo>
                  <a:pt x="185039" y="107581"/>
                </a:lnTo>
                <a:lnTo>
                  <a:pt x="182194" y="103695"/>
                </a:lnTo>
                <a:lnTo>
                  <a:pt x="177139" y="98640"/>
                </a:lnTo>
                <a:close/>
              </a:path>
              <a:path w="262369" h="262458">
                <a:moveTo>
                  <a:pt x="157302" y="88988"/>
                </a:moveTo>
                <a:lnTo>
                  <a:pt x="131864" y="113728"/>
                </a:lnTo>
                <a:lnTo>
                  <a:pt x="137963" y="113728"/>
                </a:lnTo>
                <a:lnTo>
                  <a:pt x="139941" y="108191"/>
                </a:lnTo>
                <a:lnTo>
                  <a:pt x="141478" y="105765"/>
                </a:lnTo>
                <a:lnTo>
                  <a:pt x="157035" y="98640"/>
                </a:lnTo>
                <a:lnTo>
                  <a:pt x="177139" y="98640"/>
                </a:lnTo>
                <a:lnTo>
                  <a:pt x="175488" y="96989"/>
                </a:lnTo>
                <a:lnTo>
                  <a:pt x="172667" y="94742"/>
                </a:lnTo>
                <a:lnTo>
                  <a:pt x="167221" y="91554"/>
                </a:lnTo>
                <a:lnTo>
                  <a:pt x="164706" y="90474"/>
                </a:lnTo>
                <a:lnTo>
                  <a:pt x="159689" y="89217"/>
                </a:lnTo>
                <a:lnTo>
                  <a:pt x="157302" y="88988"/>
                </a:lnTo>
                <a:close/>
              </a:path>
              <a:path w="262369" h="262458">
                <a:moveTo>
                  <a:pt x="197624" y="44272"/>
                </a:moveTo>
                <a:lnTo>
                  <a:pt x="176428" y="66636"/>
                </a:lnTo>
                <a:lnTo>
                  <a:pt x="176669" y="73888"/>
                </a:lnTo>
                <a:lnTo>
                  <a:pt x="203034" y="102895"/>
                </a:lnTo>
                <a:lnTo>
                  <a:pt x="206756" y="103619"/>
                </a:lnTo>
                <a:lnTo>
                  <a:pt x="213995" y="103174"/>
                </a:lnTo>
                <a:lnTo>
                  <a:pt x="217487" y="102146"/>
                </a:lnTo>
                <a:lnTo>
                  <a:pt x="224256" y="98425"/>
                </a:lnTo>
                <a:lnTo>
                  <a:pt x="227444" y="95999"/>
                </a:lnTo>
                <a:lnTo>
                  <a:pt x="229357" y="94081"/>
                </a:lnTo>
                <a:lnTo>
                  <a:pt x="208546" y="94081"/>
                </a:lnTo>
                <a:lnTo>
                  <a:pt x="205943" y="93675"/>
                </a:lnTo>
                <a:lnTo>
                  <a:pt x="200609" y="91554"/>
                </a:lnTo>
                <a:lnTo>
                  <a:pt x="197942" y="89700"/>
                </a:lnTo>
                <a:lnTo>
                  <a:pt x="195275" y="87033"/>
                </a:lnTo>
                <a:lnTo>
                  <a:pt x="201475" y="80835"/>
                </a:lnTo>
                <a:lnTo>
                  <a:pt x="189788" y="80835"/>
                </a:lnTo>
                <a:lnTo>
                  <a:pt x="185137" y="66636"/>
                </a:lnTo>
                <a:lnTo>
                  <a:pt x="185432" y="64897"/>
                </a:lnTo>
                <a:lnTo>
                  <a:pt x="198412" y="53492"/>
                </a:lnTo>
                <a:lnTo>
                  <a:pt x="219477" y="53492"/>
                </a:lnTo>
                <a:lnTo>
                  <a:pt x="217868" y="51879"/>
                </a:lnTo>
                <a:lnTo>
                  <a:pt x="214261" y="49149"/>
                </a:lnTo>
                <a:lnTo>
                  <a:pt x="207276" y="45605"/>
                </a:lnTo>
                <a:lnTo>
                  <a:pt x="203936" y="44627"/>
                </a:lnTo>
                <a:lnTo>
                  <a:pt x="197624" y="44272"/>
                </a:lnTo>
                <a:close/>
              </a:path>
              <a:path w="262369" h="262458">
                <a:moveTo>
                  <a:pt x="235000" y="72364"/>
                </a:moveTo>
                <a:lnTo>
                  <a:pt x="208546" y="94081"/>
                </a:lnTo>
                <a:lnTo>
                  <a:pt x="229357" y="94081"/>
                </a:lnTo>
                <a:lnTo>
                  <a:pt x="240665" y="78028"/>
                </a:lnTo>
                <a:lnTo>
                  <a:pt x="235000" y="72364"/>
                </a:lnTo>
                <a:close/>
              </a:path>
              <a:path w="262369" h="262458">
                <a:moveTo>
                  <a:pt x="219477" y="53492"/>
                </a:moveTo>
                <a:lnTo>
                  <a:pt x="198412" y="53492"/>
                </a:lnTo>
                <a:lnTo>
                  <a:pt x="202184" y="53936"/>
                </a:lnTo>
                <a:lnTo>
                  <a:pt x="204050" y="54546"/>
                </a:lnTo>
                <a:lnTo>
                  <a:pt x="207759" y="56527"/>
                </a:lnTo>
                <a:lnTo>
                  <a:pt x="209499" y="57848"/>
                </a:lnTo>
                <a:lnTo>
                  <a:pt x="211137" y="59486"/>
                </a:lnTo>
                <a:lnTo>
                  <a:pt x="189788" y="80835"/>
                </a:lnTo>
                <a:lnTo>
                  <a:pt x="201475" y="80835"/>
                </a:lnTo>
                <a:lnTo>
                  <a:pt x="224104" y="58216"/>
                </a:lnTo>
                <a:lnTo>
                  <a:pt x="222707" y="56730"/>
                </a:lnTo>
                <a:lnTo>
                  <a:pt x="219477" y="53492"/>
                </a:lnTo>
                <a:close/>
              </a:path>
              <a:path w="262369" h="262458">
                <a:moveTo>
                  <a:pt x="220624" y="17132"/>
                </a:moveTo>
                <a:lnTo>
                  <a:pt x="213817" y="23952"/>
                </a:lnTo>
                <a:lnTo>
                  <a:pt x="255549" y="65684"/>
                </a:lnTo>
                <a:lnTo>
                  <a:pt x="262369" y="58877"/>
                </a:lnTo>
                <a:lnTo>
                  <a:pt x="220624" y="17132"/>
                </a:lnTo>
                <a:close/>
              </a:path>
              <a:path w="262369" h="262458">
                <a:moveTo>
                  <a:pt x="203136" y="0"/>
                </a:moveTo>
                <a:lnTo>
                  <a:pt x="196329" y="6807"/>
                </a:lnTo>
                <a:lnTo>
                  <a:pt x="203923" y="14414"/>
                </a:lnTo>
                <a:lnTo>
                  <a:pt x="210743" y="7607"/>
                </a:lnTo>
                <a:lnTo>
                  <a:pt x="203136" y="0"/>
                </a:lnTo>
                <a:close/>
              </a:path>
            </a:pathLst>
          </a:custGeom>
          <a:solidFill>
            <a:srgbClr val="103154"/>
          </a:solidFill>
        </p:spPr>
        <p:txBody>
          <a:bodyPr wrap="square" lIns="0" tIns="0" rIns="0" bIns="0" rtlCol="0">
            <a:noAutofit/>
          </a:bodyPr>
          <a:lstStyle/>
          <a:p>
            <a:endParaRPr/>
          </a:p>
        </p:txBody>
      </p:sp>
      <p:sp>
        <p:nvSpPr>
          <p:cNvPr id="79" name="object 79"/>
          <p:cNvSpPr/>
          <p:nvPr/>
        </p:nvSpPr>
        <p:spPr>
          <a:xfrm>
            <a:off x="3497965" y="4831896"/>
            <a:ext cx="653084" cy="467359"/>
          </a:xfrm>
          <a:prstGeom prst="rect">
            <a:avLst/>
          </a:prstGeom>
          <a:blipFill>
            <a:blip r:embed="rId2" cstate="print"/>
            <a:stretch>
              <a:fillRect/>
            </a:stretch>
          </a:blipFill>
        </p:spPr>
        <p:txBody>
          <a:bodyPr wrap="square" lIns="0" tIns="0" rIns="0" bIns="0" rtlCol="0">
            <a:noAutofit/>
          </a:bodyPr>
          <a:lstStyle/>
          <a:p>
            <a:endParaRPr/>
          </a:p>
        </p:txBody>
      </p:sp>
      <p:sp>
        <p:nvSpPr>
          <p:cNvPr id="80" name="object 80"/>
          <p:cNvSpPr/>
          <p:nvPr/>
        </p:nvSpPr>
        <p:spPr>
          <a:xfrm>
            <a:off x="4443616" y="4836942"/>
            <a:ext cx="404485" cy="309880"/>
          </a:xfrm>
          <a:custGeom>
            <a:avLst/>
            <a:gdLst/>
            <a:ahLst/>
            <a:cxnLst/>
            <a:rect l="l" t="t" r="r" b="b"/>
            <a:pathLst>
              <a:path w="303364" h="309879">
                <a:moveTo>
                  <a:pt x="7162" y="228600"/>
                </a:moveTo>
                <a:lnTo>
                  <a:pt x="0" y="234950"/>
                </a:lnTo>
                <a:lnTo>
                  <a:pt x="47383" y="283210"/>
                </a:lnTo>
                <a:lnTo>
                  <a:pt x="48844" y="287020"/>
                </a:lnTo>
                <a:lnTo>
                  <a:pt x="49161" y="288290"/>
                </a:lnTo>
                <a:lnTo>
                  <a:pt x="48983" y="290830"/>
                </a:lnTo>
                <a:lnTo>
                  <a:pt x="48539" y="292100"/>
                </a:lnTo>
                <a:lnTo>
                  <a:pt x="46901" y="294640"/>
                </a:lnTo>
                <a:lnTo>
                  <a:pt x="45821" y="297180"/>
                </a:lnTo>
                <a:lnTo>
                  <a:pt x="43040" y="299720"/>
                </a:lnTo>
                <a:lnTo>
                  <a:pt x="41554" y="300990"/>
                </a:lnTo>
                <a:lnTo>
                  <a:pt x="38506" y="302260"/>
                </a:lnTo>
                <a:lnTo>
                  <a:pt x="35458" y="304800"/>
                </a:lnTo>
                <a:lnTo>
                  <a:pt x="41783" y="309880"/>
                </a:lnTo>
                <a:lnTo>
                  <a:pt x="44170" y="309880"/>
                </a:lnTo>
                <a:lnTo>
                  <a:pt x="47574" y="307340"/>
                </a:lnTo>
                <a:lnTo>
                  <a:pt x="49441" y="306070"/>
                </a:lnTo>
                <a:lnTo>
                  <a:pt x="51498" y="303530"/>
                </a:lnTo>
                <a:lnTo>
                  <a:pt x="53860" y="300990"/>
                </a:lnTo>
                <a:lnTo>
                  <a:pt x="55702" y="298450"/>
                </a:lnTo>
                <a:lnTo>
                  <a:pt x="58280" y="293370"/>
                </a:lnTo>
                <a:lnTo>
                  <a:pt x="58991" y="290830"/>
                </a:lnTo>
                <a:lnTo>
                  <a:pt x="59283" y="285750"/>
                </a:lnTo>
                <a:lnTo>
                  <a:pt x="58813" y="283210"/>
                </a:lnTo>
                <a:lnTo>
                  <a:pt x="56654" y="278130"/>
                </a:lnTo>
                <a:lnTo>
                  <a:pt x="54889" y="275590"/>
                </a:lnTo>
                <a:lnTo>
                  <a:pt x="7162" y="228600"/>
                </a:lnTo>
                <a:close/>
              </a:path>
              <a:path w="303364" h="309879">
                <a:moveTo>
                  <a:pt x="45542" y="223520"/>
                </a:moveTo>
                <a:lnTo>
                  <a:pt x="38735" y="231140"/>
                </a:lnTo>
                <a:lnTo>
                  <a:pt x="80479" y="273050"/>
                </a:lnTo>
                <a:lnTo>
                  <a:pt x="87287" y="265430"/>
                </a:lnTo>
                <a:lnTo>
                  <a:pt x="45542" y="223520"/>
                </a:lnTo>
                <a:close/>
              </a:path>
              <a:path w="303364" h="309879">
                <a:moveTo>
                  <a:pt x="106540" y="195579"/>
                </a:moveTo>
                <a:lnTo>
                  <a:pt x="89966" y="195579"/>
                </a:lnTo>
                <a:lnTo>
                  <a:pt x="92125" y="196850"/>
                </a:lnTo>
                <a:lnTo>
                  <a:pt x="93154" y="196850"/>
                </a:lnTo>
                <a:lnTo>
                  <a:pt x="94183" y="198119"/>
                </a:lnTo>
                <a:lnTo>
                  <a:pt x="96227" y="199390"/>
                </a:lnTo>
                <a:lnTo>
                  <a:pt x="97320" y="200660"/>
                </a:lnTo>
                <a:lnTo>
                  <a:pt x="101358" y="204469"/>
                </a:lnTo>
                <a:lnTo>
                  <a:pt x="101180" y="204469"/>
                </a:lnTo>
                <a:lnTo>
                  <a:pt x="99212" y="205740"/>
                </a:lnTo>
                <a:lnTo>
                  <a:pt x="97142" y="207010"/>
                </a:lnTo>
                <a:lnTo>
                  <a:pt x="90551" y="210820"/>
                </a:lnTo>
                <a:lnTo>
                  <a:pt x="88353" y="213360"/>
                </a:lnTo>
                <a:lnTo>
                  <a:pt x="86067" y="215900"/>
                </a:lnTo>
                <a:lnTo>
                  <a:pt x="84289" y="218440"/>
                </a:lnTo>
                <a:lnTo>
                  <a:pt x="81737" y="223520"/>
                </a:lnTo>
                <a:lnTo>
                  <a:pt x="81000" y="226060"/>
                </a:lnTo>
                <a:lnTo>
                  <a:pt x="80594" y="229870"/>
                </a:lnTo>
                <a:lnTo>
                  <a:pt x="80937" y="232410"/>
                </a:lnTo>
                <a:lnTo>
                  <a:pt x="95313" y="247650"/>
                </a:lnTo>
                <a:lnTo>
                  <a:pt x="104736" y="247650"/>
                </a:lnTo>
                <a:lnTo>
                  <a:pt x="109308" y="245110"/>
                </a:lnTo>
                <a:lnTo>
                  <a:pt x="111467" y="243840"/>
                </a:lnTo>
                <a:lnTo>
                  <a:pt x="114973" y="240029"/>
                </a:lnTo>
                <a:lnTo>
                  <a:pt x="116217" y="238760"/>
                </a:lnTo>
                <a:lnTo>
                  <a:pt x="98767" y="238760"/>
                </a:lnTo>
                <a:lnTo>
                  <a:pt x="96024" y="237490"/>
                </a:lnTo>
                <a:lnTo>
                  <a:pt x="94691" y="236220"/>
                </a:lnTo>
                <a:lnTo>
                  <a:pt x="90855" y="232410"/>
                </a:lnTo>
                <a:lnTo>
                  <a:pt x="89789" y="229870"/>
                </a:lnTo>
                <a:lnTo>
                  <a:pt x="90589" y="223520"/>
                </a:lnTo>
                <a:lnTo>
                  <a:pt x="92227" y="220979"/>
                </a:lnTo>
                <a:lnTo>
                  <a:pt x="95123" y="218440"/>
                </a:lnTo>
                <a:lnTo>
                  <a:pt x="97218" y="215900"/>
                </a:lnTo>
                <a:lnTo>
                  <a:pt x="103378" y="212090"/>
                </a:lnTo>
                <a:lnTo>
                  <a:pt x="105194" y="210820"/>
                </a:lnTo>
                <a:lnTo>
                  <a:pt x="106807" y="209550"/>
                </a:lnTo>
                <a:lnTo>
                  <a:pt x="120510" y="209550"/>
                </a:lnTo>
                <a:lnTo>
                  <a:pt x="106540" y="195579"/>
                </a:lnTo>
                <a:close/>
              </a:path>
              <a:path w="303364" h="309879">
                <a:moveTo>
                  <a:pt x="120510" y="209550"/>
                </a:moveTo>
                <a:lnTo>
                  <a:pt x="106807" y="209550"/>
                </a:lnTo>
                <a:lnTo>
                  <a:pt x="115150" y="218440"/>
                </a:lnTo>
                <a:lnTo>
                  <a:pt x="115100" y="219710"/>
                </a:lnTo>
                <a:lnTo>
                  <a:pt x="114909" y="222250"/>
                </a:lnTo>
                <a:lnTo>
                  <a:pt x="114655" y="223520"/>
                </a:lnTo>
                <a:lnTo>
                  <a:pt x="113880" y="226060"/>
                </a:lnTo>
                <a:lnTo>
                  <a:pt x="113271" y="228600"/>
                </a:lnTo>
                <a:lnTo>
                  <a:pt x="111607" y="231140"/>
                </a:lnTo>
                <a:lnTo>
                  <a:pt x="110464" y="233679"/>
                </a:lnTo>
                <a:lnTo>
                  <a:pt x="107899" y="236220"/>
                </a:lnTo>
                <a:lnTo>
                  <a:pt x="106705" y="236220"/>
                </a:lnTo>
                <a:lnTo>
                  <a:pt x="104139" y="237490"/>
                </a:lnTo>
                <a:lnTo>
                  <a:pt x="102819" y="238760"/>
                </a:lnTo>
                <a:lnTo>
                  <a:pt x="116217" y="238760"/>
                </a:lnTo>
                <a:lnTo>
                  <a:pt x="118211" y="234950"/>
                </a:lnTo>
                <a:lnTo>
                  <a:pt x="118998" y="233679"/>
                </a:lnTo>
                <a:lnTo>
                  <a:pt x="120510" y="228600"/>
                </a:lnTo>
                <a:lnTo>
                  <a:pt x="120827" y="226060"/>
                </a:lnTo>
                <a:lnTo>
                  <a:pt x="120840" y="224790"/>
                </a:lnTo>
                <a:lnTo>
                  <a:pt x="120688" y="223520"/>
                </a:lnTo>
                <a:lnTo>
                  <a:pt x="129654" y="223520"/>
                </a:lnTo>
                <a:lnTo>
                  <a:pt x="131940" y="220979"/>
                </a:lnTo>
                <a:lnTo>
                  <a:pt x="120510" y="209550"/>
                </a:lnTo>
                <a:close/>
              </a:path>
              <a:path w="303364" h="309879">
                <a:moveTo>
                  <a:pt x="129654" y="223520"/>
                </a:moveTo>
                <a:lnTo>
                  <a:pt x="120865" y="223520"/>
                </a:lnTo>
                <a:lnTo>
                  <a:pt x="126225" y="227329"/>
                </a:lnTo>
                <a:lnTo>
                  <a:pt x="129654" y="223520"/>
                </a:lnTo>
                <a:close/>
              </a:path>
              <a:path w="303364" h="309879">
                <a:moveTo>
                  <a:pt x="28054" y="207010"/>
                </a:moveTo>
                <a:lnTo>
                  <a:pt x="21247" y="213360"/>
                </a:lnTo>
                <a:lnTo>
                  <a:pt x="28854" y="220979"/>
                </a:lnTo>
                <a:lnTo>
                  <a:pt x="35661" y="214629"/>
                </a:lnTo>
                <a:lnTo>
                  <a:pt x="28054" y="207010"/>
                </a:lnTo>
                <a:close/>
              </a:path>
              <a:path w="303364" h="309879">
                <a:moveTo>
                  <a:pt x="92405" y="186690"/>
                </a:moveTo>
                <a:lnTo>
                  <a:pt x="88506" y="186690"/>
                </a:lnTo>
                <a:lnTo>
                  <a:pt x="80162" y="189229"/>
                </a:lnTo>
                <a:lnTo>
                  <a:pt x="61861" y="210820"/>
                </a:lnTo>
                <a:lnTo>
                  <a:pt x="67564" y="215900"/>
                </a:lnTo>
                <a:lnTo>
                  <a:pt x="68707" y="213360"/>
                </a:lnTo>
                <a:lnTo>
                  <a:pt x="70015" y="210820"/>
                </a:lnTo>
                <a:lnTo>
                  <a:pt x="72948" y="207010"/>
                </a:lnTo>
                <a:lnTo>
                  <a:pt x="74726" y="204469"/>
                </a:lnTo>
                <a:lnTo>
                  <a:pt x="79679" y="199390"/>
                </a:lnTo>
                <a:lnTo>
                  <a:pt x="82397" y="198119"/>
                </a:lnTo>
                <a:lnTo>
                  <a:pt x="87579" y="196850"/>
                </a:lnTo>
                <a:lnTo>
                  <a:pt x="89966" y="195579"/>
                </a:lnTo>
                <a:lnTo>
                  <a:pt x="106540" y="195579"/>
                </a:lnTo>
                <a:lnTo>
                  <a:pt x="102730" y="191769"/>
                </a:lnTo>
                <a:lnTo>
                  <a:pt x="101396" y="190500"/>
                </a:lnTo>
                <a:lnTo>
                  <a:pt x="98767" y="189229"/>
                </a:lnTo>
                <a:lnTo>
                  <a:pt x="97421" y="187960"/>
                </a:lnTo>
                <a:lnTo>
                  <a:pt x="96037" y="187960"/>
                </a:lnTo>
                <a:lnTo>
                  <a:pt x="92405" y="186690"/>
                </a:lnTo>
                <a:close/>
              </a:path>
              <a:path w="303364" h="309879">
                <a:moveTo>
                  <a:pt x="108762" y="161290"/>
                </a:moveTo>
                <a:lnTo>
                  <a:pt x="103492" y="166369"/>
                </a:lnTo>
                <a:lnTo>
                  <a:pt x="145237" y="208279"/>
                </a:lnTo>
                <a:lnTo>
                  <a:pt x="152044" y="200660"/>
                </a:lnTo>
                <a:lnTo>
                  <a:pt x="122389" y="171450"/>
                </a:lnTo>
                <a:lnTo>
                  <a:pt x="121678" y="167640"/>
                </a:lnTo>
                <a:lnTo>
                  <a:pt x="121746" y="165100"/>
                </a:lnTo>
                <a:lnTo>
                  <a:pt x="115887" y="165100"/>
                </a:lnTo>
                <a:lnTo>
                  <a:pt x="108762" y="161290"/>
                </a:lnTo>
                <a:close/>
              </a:path>
              <a:path w="303364" h="309879">
                <a:moveTo>
                  <a:pt x="153717" y="147319"/>
                </a:moveTo>
                <a:lnTo>
                  <a:pt x="133007" y="147319"/>
                </a:lnTo>
                <a:lnTo>
                  <a:pt x="138950" y="148590"/>
                </a:lnTo>
                <a:lnTo>
                  <a:pt x="142240" y="149860"/>
                </a:lnTo>
                <a:lnTo>
                  <a:pt x="172694" y="180340"/>
                </a:lnTo>
                <a:lnTo>
                  <a:pt x="179501" y="173990"/>
                </a:lnTo>
                <a:lnTo>
                  <a:pt x="153717" y="147319"/>
                </a:lnTo>
                <a:close/>
              </a:path>
              <a:path w="303364" h="309879">
                <a:moveTo>
                  <a:pt x="229161" y="128269"/>
                </a:moveTo>
                <a:lnTo>
                  <a:pt x="216547" y="128269"/>
                </a:lnTo>
                <a:lnTo>
                  <a:pt x="226809" y="138429"/>
                </a:lnTo>
                <a:lnTo>
                  <a:pt x="228993" y="143510"/>
                </a:lnTo>
                <a:lnTo>
                  <a:pt x="228358" y="153669"/>
                </a:lnTo>
                <a:lnTo>
                  <a:pt x="225742" y="158750"/>
                </a:lnTo>
                <a:lnTo>
                  <a:pt x="219595" y="165100"/>
                </a:lnTo>
                <a:lnTo>
                  <a:pt x="218401" y="165100"/>
                </a:lnTo>
                <a:lnTo>
                  <a:pt x="214985" y="168910"/>
                </a:lnTo>
                <a:lnTo>
                  <a:pt x="212610" y="170179"/>
                </a:lnTo>
                <a:lnTo>
                  <a:pt x="211416" y="171450"/>
                </a:lnTo>
                <a:lnTo>
                  <a:pt x="208978" y="172719"/>
                </a:lnTo>
                <a:lnTo>
                  <a:pt x="207670" y="172719"/>
                </a:lnTo>
                <a:lnTo>
                  <a:pt x="206273" y="173990"/>
                </a:lnTo>
                <a:lnTo>
                  <a:pt x="212026" y="179069"/>
                </a:lnTo>
                <a:lnTo>
                  <a:pt x="213931" y="179069"/>
                </a:lnTo>
                <a:lnTo>
                  <a:pt x="216204" y="177800"/>
                </a:lnTo>
                <a:lnTo>
                  <a:pt x="221500" y="173990"/>
                </a:lnTo>
                <a:lnTo>
                  <a:pt x="224205" y="171450"/>
                </a:lnTo>
                <a:lnTo>
                  <a:pt x="230212" y="166369"/>
                </a:lnTo>
                <a:lnTo>
                  <a:pt x="232790" y="162560"/>
                </a:lnTo>
                <a:lnTo>
                  <a:pt x="236601" y="156210"/>
                </a:lnTo>
                <a:lnTo>
                  <a:pt x="237705" y="152400"/>
                </a:lnTo>
                <a:lnTo>
                  <a:pt x="238353" y="144779"/>
                </a:lnTo>
                <a:lnTo>
                  <a:pt x="237845" y="142240"/>
                </a:lnTo>
                <a:lnTo>
                  <a:pt x="235191" y="134619"/>
                </a:lnTo>
                <a:lnTo>
                  <a:pt x="232905" y="132079"/>
                </a:lnTo>
                <a:lnTo>
                  <a:pt x="229161" y="128269"/>
                </a:lnTo>
                <a:close/>
              </a:path>
              <a:path w="303364" h="309879">
                <a:moveTo>
                  <a:pt x="140906" y="138429"/>
                </a:moveTo>
                <a:lnTo>
                  <a:pt x="131305" y="138429"/>
                </a:lnTo>
                <a:lnTo>
                  <a:pt x="126911" y="140969"/>
                </a:lnTo>
                <a:lnTo>
                  <a:pt x="124853" y="142240"/>
                </a:lnTo>
                <a:lnTo>
                  <a:pt x="121348" y="146050"/>
                </a:lnTo>
                <a:lnTo>
                  <a:pt x="120040" y="147319"/>
                </a:lnTo>
                <a:lnTo>
                  <a:pt x="118008" y="151129"/>
                </a:lnTo>
                <a:lnTo>
                  <a:pt x="117246" y="152400"/>
                </a:lnTo>
                <a:lnTo>
                  <a:pt x="116230" y="156210"/>
                </a:lnTo>
                <a:lnTo>
                  <a:pt x="115925" y="158750"/>
                </a:lnTo>
                <a:lnTo>
                  <a:pt x="115811" y="163829"/>
                </a:lnTo>
                <a:lnTo>
                  <a:pt x="116014" y="165100"/>
                </a:lnTo>
                <a:lnTo>
                  <a:pt x="121746" y="165100"/>
                </a:lnTo>
                <a:lnTo>
                  <a:pt x="121780" y="163829"/>
                </a:lnTo>
                <a:lnTo>
                  <a:pt x="123558" y="156210"/>
                </a:lnTo>
                <a:lnTo>
                  <a:pt x="125183" y="153669"/>
                </a:lnTo>
                <a:lnTo>
                  <a:pt x="130187" y="148590"/>
                </a:lnTo>
                <a:lnTo>
                  <a:pt x="133007" y="147319"/>
                </a:lnTo>
                <a:lnTo>
                  <a:pt x="153717" y="147319"/>
                </a:lnTo>
                <a:lnTo>
                  <a:pt x="148805" y="142240"/>
                </a:lnTo>
                <a:lnTo>
                  <a:pt x="146126" y="140969"/>
                </a:lnTo>
                <a:lnTo>
                  <a:pt x="140906" y="138429"/>
                </a:lnTo>
                <a:close/>
              </a:path>
              <a:path w="303364" h="309879">
                <a:moveTo>
                  <a:pt x="185483" y="83819"/>
                </a:moveTo>
                <a:lnTo>
                  <a:pt x="180340" y="88900"/>
                </a:lnTo>
                <a:lnTo>
                  <a:pt x="183680" y="95250"/>
                </a:lnTo>
                <a:lnTo>
                  <a:pt x="174917" y="95250"/>
                </a:lnTo>
                <a:lnTo>
                  <a:pt x="173215" y="96519"/>
                </a:lnTo>
                <a:lnTo>
                  <a:pt x="169633" y="97789"/>
                </a:lnTo>
                <a:lnTo>
                  <a:pt x="167817" y="99059"/>
                </a:lnTo>
                <a:lnTo>
                  <a:pt x="165976" y="101600"/>
                </a:lnTo>
                <a:lnTo>
                  <a:pt x="163601" y="104139"/>
                </a:lnTo>
                <a:lnTo>
                  <a:pt x="161772" y="106679"/>
                </a:lnTo>
                <a:lnTo>
                  <a:pt x="159156" y="113029"/>
                </a:lnTo>
                <a:lnTo>
                  <a:pt x="158584" y="115569"/>
                </a:lnTo>
                <a:lnTo>
                  <a:pt x="158877" y="123189"/>
                </a:lnTo>
                <a:lnTo>
                  <a:pt x="175768" y="147319"/>
                </a:lnTo>
                <a:lnTo>
                  <a:pt x="181190" y="151129"/>
                </a:lnTo>
                <a:lnTo>
                  <a:pt x="183794" y="152400"/>
                </a:lnTo>
                <a:lnTo>
                  <a:pt x="188798" y="153669"/>
                </a:lnTo>
                <a:lnTo>
                  <a:pt x="195732" y="153669"/>
                </a:lnTo>
                <a:lnTo>
                  <a:pt x="197853" y="152400"/>
                </a:lnTo>
                <a:lnTo>
                  <a:pt x="201803" y="151129"/>
                </a:lnTo>
                <a:lnTo>
                  <a:pt x="203606" y="149860"/>
                </a:lnTo>
                <a:lnTo>
                  <a:pt x="206819" y="148590"/>
                </a:lnTo>
                <a:lnTo>
                  <a:pt x="208216" y="147319"/>
                </a:lnTo>
                <a:lnTo>
                  <a:pt x="211937" y="143510"/>
                </a:lnTo>
                <a:lnTo>
                  <a:pt x="188836" y="143510"/>
                </a:lnTo>
                <a:lnTo>
                  <a:pt x="183095" y="140969"/>
                </a:lnTo>
                <a:lnTo>
                  <a:pt x="180022" y="138429"/>
                </a:lnTo>
                <a:lnTo>
                  <a:pt x="176745" y="134619"/>
                </a:lnTo>
                <a:lnTo>
                  <a:pt x="174307" y="132079"/>
                </a:lnTo>
                <a:lnTo>
                  <a:pt x="172351" y="129539"/>
                </a:lnTo>
                <a:lnTo>
                  <a:pt x="169392" y="124460"/>
                </a:lnTo>
                <a:lnTo>
                  <a:pt x="168465" y="123189"/>
                </a:lnTo>
                <a:lnTo>
                  <a:pt x="167665" y="118110"/>
                </a:lnTo>
                <a:lnTo>
                  <a:pt x="167843" y="115569"/>
                </a:lnTo>
                <a:lnTo>
                  <a:pt x="169303" y="110489"/>
                </a:lnTo>
                <a:lnTo>
                  <a:pt x="170675" y="107950"/>
                </a:lnTo>
                <a:lnTo>
                  <a:pt x="174053" y="105409"/>
                </a:lnTo>
                <a:lnTo>
                  <a:pt x="175488" y="104139"/>
                </a:lnTo>
                <a:lnTo>
                  <a:pt x="178562" y="102869"/>
                </a:lnTo>
                <a:lnTo>
                  <a:pt x="180060" y="101600"/>
                </a:lnTo>
                <a:lnTo>
                  <a:pt x="202954" y="101600"/>
                </a:lnTo>
                <a:lnTo>
                  <a:pt x="185483" y="83819"/>
                </a:lnTo>
                <a:close/>
              </a:path>
              <a:path w="303364" h="309879">
                <a:moveTo>
                  <a:pt x="202954" y="101600"/>
                </a:moveTo>
                <a:lnTo>
                  <a:pt x="189128" y="101600"/>
                </a:lnTo>
                <a:lnTo>
                  <a:pt x="210972" y="123189"/>
                </a:lnTo>
                <a:lnTo>
                  <a:pt x="211023" y="125729"/>
                </a:lnTo>
                <a:lnTo>
                  <a:pt x="210553" y="128269"/>
                </a:lnTo>
                <a:lnTo>
                  <a:pt x="208572" y="134619"/>
                </a:lnTo>
                <a:lnTo>
                  <a:pt x="207010" y="137160"/>
                </a:lnTo>
                <a:lnTo>
                  <a:pt x="203619" y="139700"/>
                </a:lnTo>
                <a:lnTo>
                  <a:pt x="202044" y="140969"/>
                </a:lnTo>
                <a:lnTo>
                  <a:pt x="198323" y="143510"/>
                </a:lnTo>
                <a:lnTo>
                  <a:pt x="211937" y="143510"/>
                </a:lnTo>
                <a:lnTo>
                  <a:pt x="213779" y="140969"/>
                </a:lnTo>
                <a:lnTo>
                  <a:pt x="216065" y="134619"/>
                </a:lnTo>
                <a:lnTo>
                  <a:pt x="216560" y="132079"/>
                </a:lnTo>
                <a:lnTo>
                  <a:pt x="216420" y="128269"/>
                </a:lnTo>
                <a:lnTo>
                  <a:pt x="229161" y="128269"/>
                </a:lnTo>
                <a:lnTo>
                  <a:pt x="202954" y="101600"/>
                </a:lnTo>
                <a:close/>
              </a:path>
              <a:path w="303364" h="309879">
                <a:moveTo>
                  <a:pt x="245783" y="68579"/>
                </a:moveTo>
                <a:lnTo>
                  <a:pt x="243674" y="68579"/>
                </a:lnTo>
                <a:lnTo>
                  <a:pt x="239598" y="69850"/>
                </a:lnTo>
                <a:lnTo>
                  <a:pt x="237667" y="69850"/>
                </a:lnTo>
                <a:lnTo>
                  <a:pt x="234010" y="72389"/>
                </a:lnTo>
                <a:lnTo>
                  <a:pt x="232130" y="73659"/>
                </a:lnTo>
                <a:lnTo>
                  <a:pt x="228828" y="74929"/>
                </a:lnTo>
                <a:lnTo>
                  <a:pt x="227457" y="76200"/>
                </a:lnTo>
                <a:lnTo>
                  <a:pt x="224713" y="77469"/>
                </a:lnTo>
                <a:lnTo>
                  <a:pt x="223405" y="78739"/>
                </a:lnTo>
                <a:lnTo>
                  <a:pt x="243128" y="78739"/>
                </a:lnTo>
                <a:lnTo>
                  <a:pt x="245567" y="80009"/>
                </a:lnTo>
                <a:lnTo>
                  <a:pt x="246773" y="81279"/>
                </a:lnTo>
                <a:lnTo>
                  <a:pt x="249085" y="82550"/>
                </a:lnTo>
                <a:lnTo>
                  <a:pt x="249834" y="83819"/>
                </a:lnTo>
                <a:lnTo>
                  <a:pt x="250558" y="86359"/>
                </a:lnTo>
                <a:lnTo>
                  <a:pt x="250558" y="88900"/>
                </a:lnTo>
                <a:lnTo>
                  <a:pt x="249821" y="91439"/>
                </a:lnTo>
                <a:lnTo>
                  <a:pt x="247142" y="96519"/>
                </a:lnTo>
                <a:lnTo>
                  <a:pt x="245833" y="97789"/>
                </a:lnTo>
                <a:lnTo>
                  <a:pt x="242189" y="101600"/>
                </a:lnTo>
                <a:lnTo>
                  <a:pt x="235889" y="105409"/>
                </a:lnTo>
                <a:lnTo>
                  <a:pt x="233629" y="106679"/>
                </a:lnTo>
                <a:lnTo>
                  <a:pt x="231203" y="107950"/>
                </a:lnTo>
                <a:lnTo>
                  <a:pt x="236905" y="113029"/>
                </a:lnTo>
                <a:lnTo>
                  <a:pt x="238391" y="113029"/>
                </a:lnTo>
                <a:lnTo>
                  <a:pt x="240271" y="111760"/>
                </a:lnTo>
                <a:lnTo>
                  <a:pt x="241338" y="111760"/>
                </a:lnTo>
                <a:lnTo>
                  <a:pt x="243738" y="110489"/>
                </a:lnTo>
                <a:lnTo>
                  <a:pt x="245033" y="109219"/>
                </a:lnTo>
                <a:lnTo>
                  <a:pt x="247853" y="106679"/>
                </a:lnTo>
                <a:lnTo>
                  <a:pt x="260083" y="86359"/>
                </a:lnTo>
                <a:lnTo>
                  <a:pt x="259880" y="83819"/>
                </a:lnTo>
                <a:lnTo>
                  <a:pt x="258267" y="78739"/>
                </a:lnTo>
                <a:lnTo>
                  <a:pt x="256819" y="76200"/>
                </a:lnTo>
                <a:lnTo>
                  <a:pt x="252387" y="72389"/>
                </a:lnTo>
                <a:lnTo>
                  <a:pt x="250139" y="71119"/>
                </a:lnTo>
                <a:lnTo>
                  <a:pt x="245783" y="68579"/>
                </a:lnTo>
                <a:close/>
              </a:path>
              <a:path w="303364" h="309879">
                <a:moveTo>
                  <a:pt x="224434" y="46989"/>
                </a:moveTo>
                <a:lnTo>
                  <a:pt x="222148" y="48259"/>
                </a:lnTo>
                <a:lnTo>
                  <a:pt x="219798" y="49529"/>
                </a:lnTo>
                <a:lnTo>
                  <a:pt x="214960" y="53339"/>
                </a:lnTo>
                <a:lnTo>
                  <a:pt x="202780" y="72389"/>
                </a:lnTo>
                <a:lnTo>
                  <a:pt x="203047" y="74929"/>
                </a:lnTo>
                <a:lnTo>
                  <a:pt x="216915" y="88900"/>
                </a:lnTo>
                <a:lnTo>
                  <a:pt x="223050" y="88900"/>
                </a:lnTo>
                <a:lnTo>
                  <a:pt x="228930" y="85089"/>
                </a:lnTo>
                <a:lnTo>
                  <a:pt x="230797" y="85089"/>
                </a:lnTo>
                <a:lnTo>
                  <a:pt x="233972" y="82550"/>
                </a:lnTo>
                <a:lnTo>
                  <a:pt x="235331" y="81279"/>
                </a:lnTo>
                <a:lnTo>
                  <a:pt x="238023" y="80009"/>
                </a:lnTo>
                <a:lnTo>
                  <a:pt x="239331" y="80009"/>
                </a:lnTo>
                <a:lnTo>
                  <a:pt x="241884" y="78739"/>
                </a:lnTo>
                <a:lnTo>
                  <a:pt x="217182" y="78739"/>
                </a:lnTo>
                <a:lnTo>
                  <a:pt x="216001" y="77469"/>
                </a:lnTo>
                <a:lnTo>
                  <a:pt x="214858" y="77469"/>
                </a:lnTo>
                <a:lnTo>
                  <a:pt x="213918" y="76200"/>
                </a:lnTo>
                <a:lnTo>
                  <a:pt x="213220" y="74929"/>
                </a:lnTo>
                <a:lnTo>
                  <a:pt x="212331" y="72389"/>
                </a:lnTo>
                <a:lnTo>
                  <a:pt x="212178" y="71119"/>
                </a:lnTo>
                <a:lnTo>
                  <a:pt x="212471" y="68579"/>
                </a:lnTo>
                <a:lnTo>
                  <a:pt x="212928" y="67309"/>
                </a:lnTo>
                <a:lnTo>
                  <a:pt x="214515" y="64769"/>
                </a:lnTo>
                <a:lnTo>
                  <a:pt x="215696" y="63500"/>
                </a:lnTo>
                <a:lnTo>
                  <a:pt x="217271" y="62229"/>
                </a:lnTo>
                <a:lnTo>
                  <a:pt x="219163" y="59689"/>
                </a:lnTo>
                <a:lnTo>
                  <a:pt x="221195" y="58419"/>
                </a:lnTo>
                <a:lnTo>
                  <a:pt x="225564" y="55879"/>
                </a:lnTo>
                <a:lnTo>
                  <a:pt x="227838" y="54609"/>
                </a:lnTo>
                <a:lnTo>
                  <a:pt x="230238" y="53339"/>
                </a:lnTo>
                <a:lnTo>
                  <a:pt x="224434" y="46989"/>
                </a:lnTo>
                <a:close/>
              </a:path>
              <a:path w="303364" h="309879">
                <a:moveTo>
                  <a:pt x="241871" y="27939"/>
                </a:moveTo>
                <a:lnTo>
                  <a:pt x="235064" y="34289"/>
                </a:lnTo>
                <a:lnTo>
                  <a:pt x="262166" y="60959"/>
                </a:lnTo>
                <a:lnTo>
                  <a:pt x="263639" y="62229"/>
                </a:lnTo>
                <a:lnTo>
                  <a:pt x="267957" y="66039"/>
                </a:lnTo>
                <a:lnTo>
                  <a:pt x="269417" y="66039"/>
                </a:lnTo>
                <a:lnTo>
                  <a:pt x="271348" y="67309"/>
                </a:lnTo>
                <a:lnTo>
                  <a:pt x="273367" y="68579"/>
                </a:lnTo>
                <a:lnTo>
                  <a:pt x="279679" y="68579"/>
                </a:lnTo>
                <a:lnTo>
                  <a:pt x="283984" y="67309"/>
                </a:lnTo>
                <a:lnTo>
                  <a:pt x="286156" y="67309"/>
                </a:lnTo>
                <a:lnTo>
                  <a:pt x="290550" y="64769"/>
                </a:lnTo>
                <a:lnTo>
                  <a:pt x="294906" y="59689"/>
                </a:lnTo>
                <a:lnTo>
                  <a:pt x="276631" y="59689"/>
                </a:lnTo>
                <a:lnTo>
                  <a:pt x="271995" y="57150"/>
                </a:lnTo>
                <a:lnTo>
                  <a:pt x="269760" y="55879"/>
                </a:lnTo>
                <a:lnTo>
                  <a:pt x="241871" y="27939"/>
                </a:lnTo>
                <a:close/>
              </a:path>
              <a:path w="303364" h="309879">
                <a:moveTo>
                  <a:pt x="269328" y="0"/>
                </a:moveTo>
                <a:lnTo>
                  <a:pt x="262521" y="7619"/>
                </a:lnTo>
                <a:lnTo>
                  <a:pt x="290207" y="34289"/>
                </a:lnTo>
                <a:lnTo>
                  <a:pt x="291731" y="36829"/>
                </a:lnTo>
                <a:lnTo>
                  <a:pt x="293865" y="40639"/>
                </a:lnTo>
                <a:lnTo>
                  <a:pt x="294233" y="43179"/>
                </a:lnTo>
                <a:lnTo>
                  <a:pt x="293331" y="49529"/>
                </a:lnTo>
                <a:lnTo>
                  <a:pt x="291807" y="52069"/>
                </a:lnTo>
                <a:lnTo>
                  <a:pt x="286804" y="57150"/>
                </a:lnTo>
                <a:lnTo>
                  <a:pt x="284302" y="58419"/>
                </a:lnTo>
                <a:lnTo>
                  <a:pt x="279146" y="59689"/>
                </a:lnTo>
                <a:lnTo>
                  <a:pt x="294906" y="59689"/>
                </a:lnTo>
                <a:lnTo>
                  <a:pt x="297129" y="58419"/>
                </a:lnTo>
                <a:lnTo>
                  <a:pt x="298881" y="55879"/>
                </a:lnTo>
                <a:lnTo>
                  <a:pt x="301459" y="50800"/>
                </a:lnTo>
                <a:lnTo>
                  <a:pt x="302348" y="49529"/>
                </a:lnTo>
                <a:lnTo>
                  <a:pt x="303276" y="44450"/>
                </a:lnTo>
                <a:lnTo>
                  <a:pt x="303364" y="41909"/>
                </a:lnTo>
                <a:lnTo>
                  <a:pt x="302780" y="38100"/>
                </a:lnTo>
                <a:lnTo>
                  <a:pt x="302183" y="35559"/>
                </a:lnTo>
                <a:lnTo>
                  <a:pt x="301269" y="34289"/>
                </a:lnTo>
                <a:lnTo>
                  <a:pt x="300596" y="33019"/>
                </a:lnTo>
                <a:lnTo>
                  <a:pt x="299732" y="31750"/>
                </a:lnTo>
                <a:lnTo>
                  <a:pt x="297624" y="29209"/>
                </a:lnTo>
                <a:lnTo>
                  <a:pt x="296392" y="26669"/>
                </a:lnTo>
                <a:lnTo>
                  <a:pt x="269328" y="0"/>
                </a:lnTo>
                <a:close/>
              </a:path>
            </a:pathLst>
          </a:custGeom>
          <a:solidFill>
            <a:srgbClr val="103154"/>
          </a:solidFill>
        </p:spPr>
        <p:txBody>
          <a:bodyPr wrap="square" lIns="0" tIns="0" rIns="0" bIns="0" rtlCol="0">
            <a:noAutofit/>
          </a:bodyPr>
          <a:lstStyle/>
          <a:p>
            <a:endParaRPr/>
          </a:p>
        </p:txBody>
      </p:sp>
      <p:sp>
        <p:nvSpPr>
          <p:cNvPr id="81" name="object 81"/>
          <p:cNvSpPr/>
          <p:nvPr/>
        </p:nvSpPr>
        <p:spPr>
          <a:xfrm>
            <a:off x="5060597" y="4814501"/>
            <a:ext cx="533568" cy="406717"/>
          </a:xfrm>
          <a:prstGeom prst="rect">
            <a:avLst/>
          </a:prstGeom>
          <a:blipFill>
            <a:blip r:embed="rId3" cstate="print"/>
            <a:stretch>
              <a:fillRect/>
            </a:stretch>
          </a:blipFill>
        </p:spPr>
        <p:txBody>
          <a:bodyPr wrap="square" lIns="0" tIns="0" rIns="0" bIns="0" rtlCol="0">
            <a:noAutofit/>
          </a:bodyPr>
          <a:lstStyle/>
          <a:p>
            <a:endParaRPr/>
          </a:p>
        </p:txBody>
      </p:sp>
      <p:sp>
        <p:nvSpPr>
          <p:cNvPr id="82" name="object 82"/>
          <p:cNvSpPr/>
          <p:nvPr/>
        </p:nvSpPr>
        <p:spPr>
          <a:xfrm>
            <a:off x="5816095" y="4837753"/>
            <a:ext cx="514061" cy="358139"/>
          </a:xfrm>
          <a:custGeom>
            <a:avLst/>
            <a:gdLst/>
            <a:ahLst/>
            <a:cxnLst/>
            <a:rect l="l" t="t" r="r" b="b"/>
            <a:pathLst>
              <a:path w="385546" h="358139">
                <a:moveTo>
                  <a:pt x="49097" y="271779"/>
                </a:moveTo>
                <a:lnTo>
                  <a:pt x="39852" y="271779"/>
                </a:lnTo>
                <a:lnTo>
                  <a:pt x="53517" y="354329"/>
                </a:lnTo>
                <a:lnTo>
                  <a:pt x="58000" y="358139"/>
                </a:lnTo>
                <a:lnTo>
                  <a:pt x="73491" y="342899"/>
                </a:lnTo>
                <a:lnTo>
                  <a:pt x="60947" y="342899"/>
                </a:lnTo>
                <a:lnTo>
                  <a:pt x="49097" y="271779"/>
                </a:lnTo>
                <a:close/>
              </a:path>
              <a:path w="385546" h="358139">
                <a:moveTo>
                  <a:pt x="95427" y="308609"/>
                </a:moveTo>
                <a:lnTo>
                  <a:pt x="60947" y="342899"/>
                </a:lnTo>
                <a:lnTo>
                  <a:pt x="73491" y="342899"/>
                </a:lnTo>
                <a:lnTo>
                  <a:pt x="101892" y="314959"/>
                </a:lnTo>
                <a:lnTo>
                  <a:pt x="95427" y="308609"/>
                </a:lnTo>
                <a:close/>
              </a:path>
              <a:path w="385546" h="358139">
                <a:moveTo>
                  <a:pt x="42710" y="256539"/>
                </a:moveTo>
                <a:lnTo>
                  <a:pt x="0" y="299719"/>
                </a:lnTo>
                <a:lnTo>
                  <a:pt x="6464" y="306069"/>
                </a:lnTo>
                <a:lnTo>
                  <a:pt x="39852" y="271779"/>
                </a:lnTo>
                <a:lnTo>
                  <a:pt x="49097" y="271779"/>
                </a:lnTo>
                <a:lnTo>
                  <a:pt x="47193" y="260349"/>
                </a:lnTo>
                <a:lnTo>
                  <a:pt x="42710" y="256539"/>
                </a:lnTo>
                <a:close/>
              </a:path>
              <a:path w="385546" h="358139">
                <a:moveTo>
                  <a:pt x="56629" y="232409"/>
                </a:moveTo>
                <a:lnTo>
                  <a:pt x="49822" y="240029"/>
                </a:lnTo>
                <a:lnTo>
                  <a:pt x="113436" y="303529"/>
                </a:lnTo>
                <a:lnTo>
                  <a:pt x="120256" y="295909"/>
                </a:lnTo>
                <a:lnTo>
                  <a:pt x="90589" y="266699"/>
                </a:lnTo>
                <a:lnTo>
                  <a:pt x="89890" y="262889"/>
                </a:lnTo>
                <a:lnTo>
                  <a:pt x="89941" y="260349"/>
                </a:lnTo>
                <a:lnTo>
                  <a:pt x="84226" y="260349"/>
                </a:lnTo>
                <a:lnTo>
                  <a:pt x="56629" y="232409"/>
                </a:lnTo>
                <a:close/>
              </a:path>
              <a:path w="385546" h="358139">
                <a:moveTo>
                  <a:pt x="121683" y="242569"/>
                </a:moveTo>
                <a:lnTo>
                  <a:pt x="101574" y="242569"/>
                </a:lnTo>
                <a:lnTo>
                  <a:pt x="107518" y="243839"/>
                </a:lnTo>
                <a:lnTo>
                  <a:pt x="110680" y="245109"/>
                </a:lnTo>
                <a:lnTo>
                  <a:pt x="140906" y="275589"/>
                </a:lnTo>
                <a:lnTo>
                  <a:pt x="147713" y="269239"/>
                </a:lnTo>
                <a:lnTo>
                  <a:pt x="121683" y="242569"/>
                </a:lnTo>
                <a:close/>
              </a:path>
              <a:path w="385546" h="358139">
                <a:moveTo>
                  <a:pt x="108242" y="233679"/>
                </a:moveTo>
                <a:lnTo>
                  <a:pt x="100774" y="233679"/>
                </a:lnTo>
                <a:lnTo>
                  <a:pt x="98552" y="234949"/>
                </a:lnTo>
                <a:lnTo>
                  <a:pt x="86461" y="246379"/>
                </a:lnTo>
                <a:lnTo>
                  <a:pt x="85712" y="247649"/>
                </a:lnTo>
                <a:lnTo>
                  <a:pt x="84620" y="251459"/>
                </a:lnTo>
                <a:lnTo>
                  <a:pt x="84302" y="252729"/>
                </a:lnTo>
                <a:lnTo>
                  <a:pt x="84150" y="259079"/>
                </a:lnTo>
                <a:lnTo>
                  <a:pt x="84353" y="260349"/>
                </a:lnTo>
                <a:lnTo>
                  <a:pt x="89941" y="260349"/>
                </a:lnTo>
                <a:lnTo>
                  <a:pt x="89966" y="259079"/>
                </a:lnTo>
                <a:lnTo>
                  <a:pt x="91694" y="252729"/>
                </a:lnTo>
                <a:lnTo>
                  <a:pt x="93332" y="248919"/>
                </a:lnTo>
                <a:lnTo>
                  <a:pt x="98628" y="243839"/>
                </a:lnTo>
                <a:lnTo>
                  <a:pt x="101574" y="242569"/>
                </a:lnTo>
                <a:lnTo>
                  <a:pt x="121683" y="242569"/>
                </a:lnTo>
                <a:lnTo>
                  <a:pt x="116725" y="237489"/>
                </a:lnTo>
                <a:lnTo>
                  <a:pt x="113804" y="236219"/>
                </a:lnTo>
                <a:lnTo>
                  <a:pt x="108242" y="233679"/>
                </a:lnTo>
                <a:close/>
              </a:path>
              <a:path w="385546" h="358139">
                <a:moveTo>
                  <a:pt x="154508" y="189229"/>
                </a:moveTo>
                <a:lnTo>
                  <a:pt x="145199" y="189229"/>
                </a:lnTo>
                <a:lnTo>
                  <a:pt x="139585" y="191769"/>
                </a:lnTo>
                <a:lnTo>
                  <a:pt x="126987" y="212089"/>
                </a:lnTo>
                <a:lnTo>
                  <a:pt x="127228" y="218439"/>
                </a:lnTo>
                <a:lnTo>
                  <a:pt x="157314" y="248919"/>
                </a:lnTo>
                <a:lnTo>
                  <a:pt x="164553" y="247649"/>
                </a:lnTo>
                <a:lnTo>
                  <a:pt x="168046" y="247649"/>
                </a:lnTo>
                <a:lnTo>
                  <a:pt x="174815" y="243839"/>
                </a:lnTo>
                <a:lnTo>
                  <a:pt x="178003" y="241299"/>
                </a:lnTo>
                <a:lnTo>
                  <a:pt x="180207" y="238759"/>
                </a:lnTo>
                <a:lnTo>
                  <a:pt x="156502" y="238759"/>
                </a:lnTo>
                <a:lnTo>
                  <a:pt x="148501" y="234949"/>
                </a:lnTo>
                <a:lnTo>
                  <a:pt x="145846" y="232409"/>
                </a:lnTo>
                <a:lnTo>
                  <a:pt x="152111" y="226059"/>
                </a:lnTo>
                <a:lnTo>
                  <a:pt x="140347" y="226059"/>
                </a:lnTo>
                <a:lnTo>
                  <a:pt x="138887" y="223519"/>
                </a:lnTo>
                <a:lnTo>
                  <a:pt x="137756" y="222249"/>
                </a:lnTo>
                <a:lnTo>
                  <a:pt x="136156" y="218439"/>
                </a:lnTo>
                <a:lnTo>
                  <a:pt x="135737" y="215899"/>
                </a:lnTo>
                <a:lnTo>
                  <a:pt x="135648" y="212089"/>
                </a:lnTo>
                <a:lnTo>
                  <a:pt x="135991" y="209549"/>
                </a:lnTo>
                <a:lnTo>
                  <a:pt x="137464" y="205739"/>
                </a:lnTo>
                <a:lnTo>
                  <a:pt x="138607" y="204469"/>
                </a:lnTo>
                <a:lnTo>
                  <a:pt x="140182" y="203199"/>
                </a:lnTo>
                <a:lnTo>
                  <a:pt x="141782" y="200659"/>
                </a:lnTo>
                <a:lnTo>
                  <a:pt x="143497" y="199389"/>
                </a:lnTo>
                <a:lnTo>
                  <a:pt x="147129" y="198119"/>
                </a:lnTo>
                <a:lnTo>
                  <a:pt x="169637" y="198119"/>
                </a:lnTo>
                <a:lnTo>
                  <a:pt x="168427" y="196849"/>
                </a:lnTo>
                <a:lnTo>
                  <a:pt x="164833" y="194309"/>
                </a:lnTo>
                <a:lnTo>
                  <a:pt x="157835" y="190499"/>
                </a:lnTo>
                <a:lnTo>
                  <a:pt x="154508" y="189229"/>
                </a:lnTo>
                <a:close/>
              </a:path>
              <a:path w="385546" h="358139">
                <a:moveTo>
                  <a:pt x="172021" y="161289"/>
                </a:moveTo>
                <a:lnTo>
                  <a:pt x="165214" y="167639"/>
                </a:lnTo>
                <a:lnTo>
                  <a:pt x="217906" y="220979"/>
                </a:lnTo>
                <a:lnTo>
                  <a:pt x="219087" y="223519"/>
                </a:lnTo>
                <a:lnTo>
                  <a:pt x="218973" y="227329"/>
                </a:lnTo>
                <a:lnTo>
                  <a:pt x="217551" y="229869"/>
                </a:lnTo>
                <a:lnTo>
                  <a:pt x="213829" y="233679"/>
                </a:lnTo>
                <a:lnTo>
                  <a:pt x="212864" y="234949"/>
                </a:lnTo>
                <a:lnTo>
                  <a:pt x="210845" y="236219"/>
                </a:lnTo>
                <a:lnTo>
                  <a:pt x="209778" y="237489"/>
                </a:lnTo>
                <a:lnTo>
                  <a:pt x="208661" y="237489"/>
                </a:lnTo>
                <a:lnTo>
                  <a:pt x="214464" y="243839"/>
                </a:lnTo>
                <a:lnTo>
                  <a:pt x="215226" y="243839"/>
                </a:lnTo>
                <a:lnTo>
                  <a:pt x="216281" y="242569"/>
                </a:lnTo>
                <a:lnTo>
                  <a:pt x="218973" y="240029"/>
                </a:lnTo>
                <a:lnTo>
                  <a:pt x="220281" y="240029"/>
                </a:lnTo>
                <a:lnTo>
                  <a:pt x="226314" y="233679"/>
                </a:lnTo>
                <a:lnTo>
                  <a:pt x="228726" y="228599"/>
                </a:lnTo>
                <a:lnTo>
                  <a:pt x="228815" y="219709"/>
                </a:lnTo>
                <a:lnTo>
                  <a:pt x="226910" y="215899"/>
                </a:lnTo>
                <a:lnTo>
                  <a:pt x="172021" y="161289"/>
                </a:lnTo>
                <a:close/>
              </a:path>
              <a:path w="385546" h="358139">
                <a:moveTo>
                  <a:pt x="185559" y="217169"/>
                </a:moveTo>
                <a:lnTo>
                  <a:pt x="184391" y="219709"/>
                </a:lnTo>
                <a:lnTo>
                  <a:pt x="183057" y="222249"/>
                </a:lnTo>
                <a:lnTo>
                  <a:pt x="180073" y="226059"/>
                </a:lnTo>
                <a:lnTo>
                  <a:pt x="178193" y="228599"/>
                </a:lnTo>
                <a:lnTo>
                  <a:pt x="175933" y="231139"/>
                </a:lnTo>
                <a:lnTo>
                  <a:pt x="173774" y="233679"/>
                </a:lnTo>
                <a:lnTo>
                  <a:pt x="171488" y="234949"/>
                </a:lnTo>
                <a:lnTo>
                  <a:pt x="166687" y="237489"/>
                </a:lnTo>
                <a:lnTo>
                  <a:pt x="164211" y="238759"/>
                </a:lnTo>
                <a:lnTo>
                  <a:pt x="180207" y="238759"/>
                </a:lnTo>
                <a:lnTo>
                  <a:pt x="183515" y="234949"/>
                </a:lnTo>
                <a:lnTo>
                  <a:pt x="185648" y="232409"/>
                </a:lnTo>
                <a:lnTo>
                  <a:pt x="189204" y="227329"/>
                </a:lnTo>
                <a:lnTo>
                  <a:pt x="190461" y="224789"/>
                </a:lnTo>
                <a:lnTo>
                  <a:pt x="191223" y="223519"/>
                </a:lnTo>
                <a:lnTo>
                  <a:pt x="185559" y="217169"/>
                </a:lnTo>
                <a:close/>
              </a:path>
              <a:path w="385546" h="358139">
                <a:moveTo>
                  <a:pt x="169637" y="198119"/>
                </a:moveTo>
                <a:lnTo>
                  <a:pt x="148983" y="198119"/>
                </a:lnTo>
                <a:lnTo>
                  <a:pt x="152742" y="199389"/>
                </a:lnTo>
                <a:lnTo>
                  <a:pt x="154609" y="199389"/>
                </a:lnTo>
                <a:lnTo>
                  <a:pt x="158318" y="201929"/>
                </a:lnTo>
                <a:lnTo>
                  <a:pt x="160058" y="203199"/>
                </a:lnTo>
                <a:lnTo>
                  <a:pt x="161696" y="204469"/>
                </a:lnTo>
                <a:lnTo>
                  <a:pt x="140347" y="226059"/>
                </a:lnTo>
                <a:lnTo>
                  <a:pt x="152111" y="226059"/>
                </a:lnTo>
                <a:lnTo>
                  <a:pt x="174663" y="203199"/>
                </a:lnTo>
                <a:lnTo>
                  <a:pt x="173266" y="201929"/>
                </a:lnTo>
                <a:lnTo>
                  <a:pt x="169637" y="198119"/>
                </a:lnTo>
                <a:close/>
              </a:path>
              <a:path w="385546" h="358139">
                <a:moveTo>
                  <a:pt x="192735" y="140969"/>
                </a:moveTo>
                <a:lnTo>
                  <a:pt x="185927" y="147319"/>
                </a:lnTo>
                <a:lnTo>
                  <a:pt x="227672" y="189229"/>
                </a:lnTo>
                <a:lnTo>
                  <a:pt x="234480" y="182879"/>
                </a:lnTo>
                <a:lnTo>
                  <a:pt x="192735" y="140969"/>
                </a:lnTo>
                <a:close/>
              </a:path>
              <a:path w="385546" h="358139">
                <a:moveTo>
                  <a:pt x="255003" y="113029"/>
                </a:moveTo>
                <a:lnTo>
                  <a:pt x="239318" y="113029"/>
                </a:lnTo>
                <a:lnTo>
                  <a:pt x="240347" y="114299"/>
                </a:lnTo>
                <a:lnTo>
                  <a:pt x="241376" y="114299"/>
                </a:lnTo>
                <a:lnTo>
                  <a:pt x="243420" y="115569"/>
                </a:lnTo>
                <a:lnTo>
                  <a:pt x="244513" y="116839"/>
                </a:lnTo>
                <a:lnTo>
                  <a:pt x="248551" y="120649"/>
                </a:lnTo>
                <a:lnTo>
                  <a:pt x="248373" y="120649"/>
                </a:lnTo>
                <a:lnTo>
                  <a:pt x="246418" y="121919"/>
                </a:lnTo>
                <a:lnTo>
                  <a:pt x="244335" y="123189"/>
                </a:lnTo>
                <a:lnTo>
                  <a:pt x="239941" y="125729"/>
                </a:lnTo>
                <a:lnTo>
                  <a:pt x="237744" y="128269"/>
                </a:lnTo>
                <a:lnTo>
                  <a:pt x="227787" y="147319"/>
                </a:lnTo>
                <a:lnTo>
                  <a:pt x="228130" y="149859"/>
                </a:lnTo>
                <a:lnTo>
                  <a:pt x="242506" y="163829"/>
                </a:lnTo>
                <a:lnTo>
                  <a:pt x="244856" y="165099"/>
                </a:lnTo>
                <a:lnTo>
                  <a:pt x="249605" y="165099"/>
                </a:lnTo>
                <a:lnTo>
                  <a:pt x="256501" y="161289"/>
                </a:lnTo>
                <a:lnTo>
                  <a:pt x="258660" y="160019"/>
                </a:lnTo>
                <a:lnTo>
                  <a:pt x="262166" y="156209"/>
                </a:lnTo>
                <a:lnTo>
                  <a:pt x="263410" y="154939"/>
                </a:lnTo>
                <a:lnTo>
                  <a:pt x="245973" y="154939"/>
                </a:lnTo>
                <a:lnTo>
                  <a:pt x="243217" y="153669"/>
                </a:lnTo>
                <a:lnTo>
                  <a:pt x="241884" y="152399"/>
                </a:lnTo>
                <a:lnTo>
                  <a:pt x="238048" y="148589"/>
                </a:lnTo>
                <a:lnTo>
                  <a:pt x="236982" y="146049"/>
                </a:lnTo>
                <a:lnTo>
                  <a:pt x="237782" y="140969"/>
                </a:lnTo>
                <a:lnTo>
                  <a:pt x="239433" y="137159"/>
                </a:lnTo>
                <a:lnTo>
                  <a:pt x="242315" y="134619"/>
                </a:lnTo>
                <a:lnTo>
                  <a:pt x="244411" y="132079"/>
                </a:lnTo>
                <a:lnTo>
                  <a:pt x="250571" y="128269"/>
                </a:lnTo>
                <a:lnTo>
                  <a:pt x="252387" y="126999"/>
                </a:lnTo>
                <a:lnTo>
                  <a:pt x="254000" y="125729"/>
                </a:lnTo>
                <a:lnTo>
                  <a:pt x="267703" y="125729"/>
                </a:lnTo>
                <a:lnTo>
                  <a:pt x="255003" y="113029"/>
                </a:lnTo>
                <a:close/>
              </a:path>
              <a:path w="385546" h="358139">
                <a:moveTo>
                  <a:pt x="154533" y="143509"/>
                </a:moveTo>
                <a:lnTo>
                  <a:pt x="147726" y="151129"/>
                </a:lnTo>
                <a:lnTo>
                  <a:pt x="155321" y="158749"/>
                </a:lnTo>
                <a:lnTo>
                  <a:pt x="162140" y="151129"/>
                </a:lnTo>
                <a:lnTo>
                  <a:pt x="154533" y="143509"/>
                </a:lnTo>
                <a:close/>
              </a:path>
              <a:path w="385546" h="358139">
                <a:moveTo>
                  <a:pt x="267703" y="125729"/>
                </a:moveTo>
                <a:lnTo>
                  <a:pt x="254000" y="125729"/>
                </a:lnTo>
                <a:lnTo>
                  <a:pt x="262343" y="134619"/>
                </a:lnTo>
                <a:lnTo>
                  <a:pt x="262293" y="135889"/>
                </a:lnTo>
                <a:lnTo>
                  <a:pt x="262102" y="138429"/>
                </a:lnTo>
                <a:lnTo>
                  <a:pt x="261861" y="139699"/>
                </a:lnTo>
                <a:lnTo>
                  <a:pt x="261073" y="143509"/>
                </a:lnTo>
                <a:lnTo>
                  <a:pt x="260464" y="144779"/>
                </a:lnTo>
                <a:lnTo>
                  <a:pt x="258800" y="148589"/>
                </a:lnTo>
                <a:lnTo>
                  <a:pt x="257657" y="149859"/>
                </a:lnTo>
                <a:lnTo>
                  <a:pt x="255092" y="152399"/>
                </a:lnTo>
                <a:lnTo>
                  <a:pt x="253898" y="153669"/>
                </a:lnTo>
                <a:lnTo>
                  <a:pt x="251333" y="154939"/>
                </a:lnTo>
                <a:lnTo>
                  <a:pt x="263410" y="154939"/>
                </a:lnTo>
                <a:lnTo>
                  <a:pt x="265404" y="152399"/>
                </a:lnTo>
                <a:lnTo>
                  <a:pt x="266192" y="149859"/>
                </a:lnTo>
                <a:lnTo>
                  <a:pt x="267335" y="147319"/>
                </a:lnTo>
                <a:lnTo>
                  <a:pt x="267703" y="144779"/>
                </a:lnTo>
                <a:lnTo>
                  <a:pt x="268020" y="142239"/>
                </a:lnTo>
                <a:lnTo>
                  <a:pt x="268033" y="140969"/>
                </a:lnTo>
                <a:lnTo>
                  <a:pt x="267881" y="139699"/>
                </a:lnTo>
                <a:lnTo>
                  <a:pt x="276847" y="139699"/>
                </a:lnTo>
                <a:lnTo>
                  <a:pt x="279133" y="137159"/>
                </a:lnTo>
                <a:lnTo>
                  <a:pt x="267703" y="125729"/>
                </a:lnTo>
                <a:close/>
              </a:path>
              <a:path w="385546" h="358139">
                <a:moveTo>
                  <a:pt x="276847" y="139699"/>
                </a:moveTo>
                <a:lnTo>
                  <a:pt x="268058" y="139699"/>
                </a:lnTo>
                <a:lnTo>
                  <a:pt x="273418" y="143509"/>
                </a:lnTo>
                <a:lnTo>
                  <a:pt x="276847" y="139699"/>
                </a:lnTo>
                <a:close/>
              </a:path>
              <a:path w="385546" h="358139">
                <a:moveTo>
                  <a:pt x="175247" y="123189"/>
                </a:moveTo>
                <a:lnTo>
                  <a:pt x="168440" y="130809"/>
                </a:lnTo>
                <a:lnTo>
                  <a:pt x="176047" y="138429"/>
                </a:lnTo>
                <a:lnTo>
                  <a:pt x="182854" y="130809"/>
                </a:lnTo>
                <a:lnTo>
                  <a:pt x="175247" y="123189"/>
                </a:lnTo>
                <a:close/>
              </a:path>
              <a:path w="385546" h="358139">
                <a:moveTo>
                  <a:pt x="239598" y="102869"/>
                </a:moveTo>
                <a:lnTo>
                  <a:pt x="235699" y="102869"/>
                </a:lnTo>
                <a:lnTo>
                  <a:pt x="227355" y="105409"/>
                </a:lnTo>
                <a:lnTo>
                  <a:pt x="209054" y="126999"/>
                </a:lnTo>
                <a:lnTo>
                  <a:pt x="214769" y="132079"/>
                </a:lnTo>
                <a:lnTo>
                  <a:pt x="215900" y="129539"/>
                </a:lnTo>
                <a:lnTo>
                  <a:pt x="217208" y="128269"/>
                </a:lnTo>
                <a:lnTo>
                  <a:pt x="234772" y="113029"/>
                </a:lnTo>
                <a:lnTo>
                  <a:pt x="255003" y="113029"/>
                </a:lnTo>
                <a:lnTo>
                  <a:pt x="249923" y="107949"/>
                </a:lnTo>
                <a:lnTo>
                  <a:pt x="248589" y="106679"/>
                </a:lnTo>
                <a:lnTo>
                  <a:pt x="245960" y="105409"/>
                </a:lnTo>
                <a:lnTo>
                  <a:pt x="244614" y="104139"/>
                </a:lnTo>
                <a:lnTo>
                  <a:pt x="239598" y="102869"/>
                </a:lnTo>
                <a:close/>
              </a:path>
              <a:path w="385546" h="358139">
                <a:moveTo>
                  <a:pt x="255955" y="77469"/>
                </a:moveTo>
                <a:lnTo>
                  <a:pt x="250685" y="82549"/>
                </a:lnTo>
                <a:lnTo>
                  <a:pt x="292430" y="124459"/>
                </a:lnTo>
                <a:lnTo>
                  <a:pt x="299237" y="118109"/>
                </a:lnTo>
                <a:lnTo>
                  <a:pt x="269582" y="87629"/>
                </a:lnTo>
                <a:lnTo>
                  <a:pt x="268871" y="83819"/>
                </a:lnTo>
                <a:lnTo>
                  <a:pt x="268939" y="81279"/>
                </a:lnTo>
                <a:lnTo>
                  <a:pt x="263080" y="81279"/>
                </a:lnTo>
                <a:lnTo>
                  <a:pt x="255955" y="77469"/>
                </a:lnTo>
                <a:close/>
              </a:path>
              <a:path w="385546" h="358139">
                <a:moveTo>
                  <a:pt x="301114" y="64769"/>
                </a:moveTo>
                <a:lnTo>
                  <a:pt x="286156" y="64769"/>
                </a:lnTo>
                <a:lnTo>
                  <a:pt x="289433" y="66039"/>
                </a:lnTo>
                <a:lnTo>
                  <a:pt x="319887" y="96519"/>
                </a:lnTo>
                <a:lnTo>
                  <a:pt x="326694" y="90169"/>
                </a:lnTo>
                <a:lnTo>
                  <a:pt x="301114" y="64769"/>
                </a:lnTo>
                <a:close/>
              </a:path>
              <a:path w="385546" h="358139">
                <a:moveTo>
                  <a:pt x="377602" y="45719"/>
                </a:moveTo>
                <a:lnTo>
                  <a:pt x="363740" y="45719"/>
                </a:lnTo>
                <a:lnTo>
                  <a:pt x="374015" y="55879"/>
                </a:lnTo>
                <a:lnTo>
                  <a:pt x="376186" y="60959"/>
                </a:lnTo>
                <a:lnTo>
                  <a:pt x="375551" y="69849"/>
                </a:lnTo>
                <a:lnTo>
                  <a:pt x="372935" y="74929"/>
                </a:lnTo>
                <a:lnTo>
                  <a:pt x="366788" y="81279"/>
                </a:lnTo>
                <a:lnTo>
                  <a:pt x="365594" y="82549"/>
                </a:lnTo>
                <a:lnTo>
                  <a:pt x="363334" y="83819"/>
                </a:lnTo>
                <a:lnTo>
                  <a:pt x="362178" y="85089"/>
                </a:lnTo>
                <a:lnTo>
                  <a:pt x="359816" y="86359"/>
                </a:lnTo>
                <a:lnTo>
                  <a:pt x="358609" y="87629"/>
                </a:lnTo>
                <a:lnTo>
                  <a:pt x="356184" y="88899"/>
                </a:lnTo>
                <a:lnTo>
                  <a:pt x="354863" y="88899"/>
                </a:lnTo>
                <a:lnTo>
                  <a:pt x="353466" y="90169"/>
                </a:lnTo>
                <a:lnTo>
                  <a:pt x="359219" y="95249"/>
                </a:lnTo>
                <a:lnTo>
                  <a:pt x="361124" y="95249"/>
                </a:lnTo>
                <a:lnTo>
                  <a:pt x="363397" y="93979"/>
                </a:lnTo>
                <a:lnTo>
                  <a:pt x="368706" y="90169"/>
                </a:lnTo>
                <a:lnTo>
                  <a:pt x="371398" y="88899"/>
                </a:lnTo>
                <a:lnTo>
                  <a:pt x="385546" y="62229"/>
                </a:lnTo>
                <a:lnTo>
                  <a:pt x="385051" y="58419"/>
                </a:lnTo>
                <a:lnTo>
                  <a:pt x="382384" y="50799"/>
                </a:lnTo>
                <a:lnTo>
                  <a:pt x="380098" y="48259"/>
                </a:lnTo>
                <a:lnTo>
                  <a:pt x="377602" y="45719"/>
                </a:lnTo>
                <a:close/>
              </a:path>
              <a:path w="385546" h="358139">
                <a:moveTo>
                  <a:pt x="288112" y="54609"/>
                </a:moveTo>
                <a:lnTo>
                  <a:pt x="278498" y="54609"/>
                </a:lnTo>
                <a:lnTo>
                  <a:pt x="274104" y="57149"/>
                </a:lnTo>
                <a:lnTo>
                  <a:pt x="272059" y="58419"/>
                </a:lnTo>
                <a:lnTo>
                  <a:pt x="268541" y="62229"/>
                </a:lnTo>
                <a:lnTo>
                  <a:pt x="267233" y="64769"/>
                </a:lnTo>
                <a:lnTo>
                  <a:pt x="265201" y="67309"/>
                </a:lnTo>
                <a:lnTo>
                  <a:pt x="264452" y="69849"/>
                </a:lnTo>
                <a:lnTo>
                  <a:pt x="263423" y="72389"/>
                </a:lnTo>
                <a:lnTo>
                  <a:pt x="263118" y="74929"/>
                </a:lnTo>
                <a:lnTo>
                  <a:pt x="263004" y="80009"/>
                </a:lnTo>
                <a:lnTo>
                  <a:pt x="263207" y="81279"/>
                </a:lnTo>
                <a:lnTo>
                  <a:pt x="268939" y="81279"/>
                </a:lnTo>
                <a:lnTo>
                  <a:pt x="268973" y="80009"/>
                </a:lnTo>
                <a:lnTo>
                  <a:pt x="270764" y="73659"/>
                </a:lnTo>
                <a:lnTo>
                  <a:pt x="272376" y="69849"/>
                </a:lnTo>
                <a:lnTo>
                  <a:pt x="277380" y="64769"/>
                </a:lnTo>
                <a:lnTo>
                  <a:pt x="301114" y="64769"/>
                </a:lnTo>
                <a:lnTo>
                  <a:pt x="295998" y="59689"/>
                </a:lnTo>
                <a:lnTo>
                  <a:pt x="293319" y="57149"/>
                </a:lnTo>
                <a:lnTo>
                  <a:pt x="288112" y="54609"/>
                </a:lnTo>
                <a:close/>
              </a:path>
              <a:path w="385546" h="358139">
                <a:moveTo>
                  <a:pt x="332676" y="0"/>
                </a:moveTo>
                <a:lnTo>
                  <a:pt x="327545" y="6349"/>
                </a:lnTo>
                <a:lnTo>
                  <a:pt x="330873" y="11429"/>
                </a:lnTo>
                <a:lnTo>
                  <a:pt x="330708" y="12699"/>
                </a:lnTo>
                <a:lnTo>
                  <a:pt x="320408" y="12699"/>
                </a:lnTo>
                <a:lnTo>
                  <a:pt x="316839" y="15239"/>
                </a:lnTo>
                <a:lnTo>
                  <a:pt x="313169" y="17779"/>
                </a:lnTo>
                <a:lnTo>
                  <a:pt x="310794" y="20319"/>
                </a:lnTo>
                <a:lnTo>
                  <a:pt x="308965" y="22859"/>
                </a:lnTo>
                <a:lnTo>
                  <a:pt x="306349" y="29209"/>
                </a:lnTo>
                <a:lnTo>
                  <a:pt x="305777" y="33019"/>
                </a:lnTo>
                <a:lnTo>
                  <a:pt x="306070" y="39369"/>
                </a:lnTo>
                <a:lnTo>
                  <a:pt x="328383" y="67309"/>
                </a:lnTo>
                <a:lnTo>
                  <a:pt x="330987" y="68579"/>
                </a:lnTo>
                <a:lnTo>
                  <a:pt x="336003" y="69849"/>
                </a:lnTo>
                <a:lnTo>
                  <a:pt x="342925" y="69849"/>
                </a:lnTo>
                <a:lnTo>
                  <a:pt x="345046" y="68579"/>
                </a:lnTo>
                <a:lnTo>
                  <a:pt x="349008" y="67309"/>
                </a:lnTo>
                <a:lnTo>
                  <a:pt x="350799" y="67309"/>
                </a:lnTo>
                <a:lnTo>
                  <a:pt x="354025" y="64769"/>
                </a:lnTo>
                <a:lnTo>
                  <a:pt x="355409" y="63499"/>
                </a:lnTo>
                <a:lnTo>
                  <a:pt x="357890" y="60959"/>
                </a:lnTo>
                <a:lnTo>
                  <a:pt x="338658" y="60959"/>
                </a:lnTo>
                <a:lnTo>
                  <a:pt x="336029" y="59689"/>
                </a:lnTo>
                <a:lnTo>
                  <a:pt x="330288" y="57149"/>
                </a:lnTo>
                <a:lnTo>
                  <a:pt x="327215" y="54609"/>
                </a:lnTo>
                <a:lnTo>
                  <a:pt x="323938" y="52069"/>
                </a:lnTo>
                <a:lnTo>
                  <a:pt x="314858" y="34289"/>
                </a:lnTo>
                <a:lnTo>
                  <a:pt x="315036" y="31749"/>
                </a:lnTo>
                <a:lnTo>
                  <a:pt x="316496" y="26669"/>
                </a:lnTo>
                <a:lnTo>
                  <a:pt x="317868" y="25399"/>
                </a:lnTo>
                <a:lnTo>
                  <a:pt x="321246" y="21589"/>
                </a:lnTo>
                <a:lnTo>
                  <a:pt x="322681" y="20319"/>
                </a:lnTo>
                <a:lnTo>
                  <a:pt x="325755" y="19049"/>
                </a:lnTo>
                <a:lnTo>
                  <a:pt x="327266" y="19049"/>
                </a:lnTo>
                <a:lnTo>
                  <a:pt x="330187" y="17779"/>
                </a:lnTo>
                <a:lnTo>
                  <a:pt x="350147" y="17779"/>
                </a:lnTo>
                <a:lnTo>
                  <a:pt x="332676" y="0"/>
                </a:lnTo>
                <a:close/>
              </a:path>
              <a:path w="385546" h="358139">
                <a:moveTo>
                  <a:pt x="350147" y="17779"/>
                </a:moveTo>
                <a:lnTo>
                  <a:pt x="336321" y="17779"/>
                </a:lnTo>
                <a:lnTo>
                  <a:pt x="358165" y="39369"/>
                </a:lnTo>
                <a:lnTo>
                  <a:pt x="358216" y="43179"/>
                </a:lnTo>
                <a:lnTo>
                  <a:pt x="357759" y="45719"/>
                </a:lnTo>
                <a:lnTo>
                  <a:pt x="355765" y="50799"/>
                </a:lnTo>
                <a:lnTo>
                  <a:pt x="354203" y="53339"/>
                </a:lnTo>
                <a:lnTo>
                  <a:pt x="350812" y="57149"/>
                </a:lnTo>
                <a:lnTo>
                  <a:pt x="349237" y="57149"/>
                </a:lnTo>
                <a:lnTo>
                  <a:pt x="345516" y="59689"/>
                </a:lnTo>
                <a:lnTo>
                  <a:pt x="343395" y="59689"/>
                </a:lnTo>
                <a:lnTo>
                  <a:pt x="338658" y="60959"/>
                </a:lnTo>
                <a:lnTo>
                  <a:pt x="357890" y="60959"/>
                </a:lnTo>
                <a:lnTo>
                  <a:pt x="359130" y="59689"/>
                </a:lnTo>
                <a:lnTo>
                  <a:pt x="360972" y="57149"/>
                </a:lnTo>
                <a:lnTo>
                  <a:pt x="363258" y="52069"/>
                </a:lnTo>
                <a:lnTo>
                  <a:pt x="363753" y="48259"/>
                </a:lnTo>
                <a:lnTo>
                  <a:pt x="363613" y="45719"/>
                </a:lnTo>
                <a:lnTo>
                  <a:pt x="377602" y="45719"/>
                </a:lnTo>
                <a:lnTo>
                  <a:pt x="350147" y="17779"/>
                </a:lnTo>
                <a:close/>
              </a:path>
              <a:path w="385546" h="358139">
                <a:moveTo>
                  <a:pt x="330111" y="11429"/>
                </a:moveTo>
                <a:lnTo>
                  <a:pt x="325361" y="11429"/>
                </a:lnTo>
                <a:lnTo>
                  <a:pt x="322110" y="12699"/>
                </a:lnTo>
                <a:lnTo>
                  <a:pt x="330708" y="12699"/>
                </a:lnTo>
                <a:lnTo>
                  <a:pt x="330111" y="11429"/>
                </a:lnTo>
                <a:close/>
              </a:path>
            </a:pathLst>
          </a:custGeom>
          <a:solidFill>
            <a:srgbClr val="103154"/>
          </a:solidFill>
        </p:spPr>
        <p:txBody>
          <a:bodyPr wrap="square" lIns="0" tIns="0" rIns="0" bIns="0" rtlCol="0">
            <a:noAutofit/>
          </a:bodyPr>
          <a:lstStyle/>
          <a:p>
            <a:endParaRPr/>
          </a:p>
        </p:txBody>
      </p:sp>
      <p:sp>
        <p:nvSpPr>
          <p:cNvPr id="83" name="object 83"/>
          <p:cNvSpPr/>
          <p:nvPr/>
        </p:nvSpPr>
        <p:spPr>
          <a:xfrm>
            <a:off x="6683977" y="4843866"/>
            <a:ext cx="360696" cy="247294"/>
          </a:xfrm>
          <a:custGeom>
            <a:avLst/>
            <a:gdLst/>
            <a:ahLst/>
            <a:cxnLst/>
            <a:rect l="l" t="t" r="r" b="b"/>
            <a:pathLst>
              <a:path w="270522" h="247294">
                <a:moveTo>
                  <a:pt x="35064" y="153441"/>
                </a:moveTo>
                <a:lnTo>
                  <a:pt x="0" y="188506"/>
                </a:lnTo>
                <a:lnTo>
                  <a:pt x="58788" y="247294"/>
                </a:lnTo>
                <a:lnTo>
                  <a:pt x="65951" y="240131"/>
                </a:lnTo>
                <a:lnTo>
                  <a:pt x="39065" y="213245"/>
                </a:lnTo>
                <a:lnTo>
                  <a:pt x="45526" y="206781"/>
                </a:lnTo>
                <a:lnTo>
                  <a:pt x="32600" y="206781"/>
                </a:lnTo>
                <a:lnTo>
                  <a:pt x="13627" y="187807"/>
                </a:lnTo>
                <a:lnTo>
                  <a:pt x="41516" y="159905"/>
                </a:lnTo>
                <a:lnTo>
                  <a:pt x="35064" y="153441"/>
                </a:lnTo>
                <a:close/>
              </a:path>
              <a:path w="270522" h="247294">
                <a:moveTo>
                  <a:pt x="57340" y="182041"/>
                </a:moveTo>
                <a:lnTo>
                  <a:pt x="32600" y="206781"/>
                </a:lnTo>
                <a:lnTo>
                  <a:pt x="45526" y="206781"/>
                </a:lnTo>
                <a:lnTo>
                  <a:pt x="63792" y="188506"/>
                </a:lnTo>
                <a:lnTo>
                  <a:pt x="57340" y="182041"/>
                </a:lnTo>
                <a:close/>
              </a:path>
              <a:path w="270522" h="247294">
                <a:moveTo>
                  <a:pt x="67805" y="154800"/>
                </a:moveTo>
                <a:lnTo>
                  <a:pt x="88114" y="188734"/>
                </a:lnTo>
                <a:lnTo>
                  <a:pt x="103492" y="195694"/>
                </a:lnTo>
                <a:lnTo>
                  <a:pt x="105613" y="195605"/>
                </a:lnTo>
                <a:lnTo>
                  <a:pt x="121729" y="186550"/>
                </a:lnTo>
                <a:lnTo>
                  <a:pt x="105079" y="186550"/>
                </a:lnTo>
                <a:lnTo>
                  <a:pt x="102552" y="186309"/>
                </a:lnTo>
                <a:lnTo>
                  <a:pt x="97929" y="184315"/>
                </a:lnTo>
                <a:lnTo>
                  <a:pt x="95631" y="182638"/>
                </a:lnTo>
                <a:lnTo>
                  <a:pt x="67805" y="154800"/>
                </a:lnTo>
                <a:close/>
              </a:path>
              <a:path w="270522" h="247294">
                <a:moveTo>
                  <a:pt x="115849" y="106743"/>
                </a:moveTo>
                <a:lnTo>
                  <a:pt x="109042" y="113563"/>
                </a:lnTo>
                <a:lnTo>
                  <a:pt x="161734" y="166255"/>
                </a:lnTo>
                <a:lnTo>
                  <a:pt x="162775" y="168338"/>
                </a:lnTo>
                <a:lnTo>
                  <a:pt x="152501" y="183286"/>
                </a:lnTo>
                <a:lnTo>
                  <a:pt x="158292" y="189090"/>
                </a:lnTo>
                <a:lnTo>
                  <a:pt x="172643" y="165735"/>
                </a:lnTo>
                <a:lnTo>
                  <a:pt x="170827" y="161836"/>
                </a:lnTo>
                <a:lnTo>
                  <a:pt x="170700" y="161607"/>
                </a:lnTo>
                <a:lnTo>
                  <a:pt x="115849" y="106743"/>
                </a:lnTo>
                <a:close/>
              </a:path>
              <a:path w="270522" h="247294">
                <a:moveTo>
                  <a:pt x="95262" y="127342"/>
                </a:moveTo>
                <a:lnTo>
                  <a:pt x="88455" y="134150"/>
                </a:lnTo>
                <a:lnTo>
                  <a:pt x="116128" y="161836"/>
                </a:lnTo>
                <a:lnTo>
                  <a:pt x="117652" y="163855"/>
                </a:lnTo>
                <a:lnTo>
                  <a:pt x="118592" y="165785"/>
                </a:lnTo>
                <a:lnTo>
                  <a:pt x="119799" y="168338"/>
                </a:lnTo>
                <a:lnTo>
                  <a:pt x="120167" y="170942"/>
                </a:lnTo>
                <a:lnTo>
                  <a:pt x="119252" y="176314"/>
                </a:lnTo>
                <a:lnTo>
                  <a:pt x="117741" y="178943"/>
                </a:lnTo>
                <a:lnTo>
                  <a:pt x="112737" y="183946"/>
                </a:lnTo>
                <a:lnTo>
                  <a:pt x="110235" y="185445"/>
                </a:lnTo>
                <a:lnTo>
                  <a:pt x="105079" y="186550"/>
                </a:lnTo>
                <a:lnTo>
                  <a:pt x="121729" y="186550"/>
                </a:lnTo>
                <a:lnTo>
                  <a:pt x="129298" y="169595"/>
                </a:lnTo>
                <a:lnTo>
                  <a:pt x="128714" y="165315"/>
                </a:lnTo>
                <a:lnTo>
                  <a:pt x="122326" y="154406"/>
                </a:lnTo>
                <a:lnTo>
                  <a:pt x="95262" y="127342"/>
                </a:lnTo>
                <a:close/>
              </a:path>
              <a:path w="270522" h="247294">
                <a:moveTo>
                  <a:pt x="136575" y="86029"/>
                </a:moveTo>
                <a:lnTo>
                  <a:pt x="129755" y="92837"/>
                </a:lnTo>
                <a:lnTo>
                  <a:pt x="171500" y="134581"/>
                </a:lnTo>
                <a:lnTo>
                  <a:pt x="178307" y="127774"/>
                </a:lnTo>
                <a:lnTo>
                  <a:pt x="136575" y="86029"/>
                </a:lnTo>
                <a:close/>
              </a:path>
              <a:path w="270522" h="247294">
                <a:moveTo>
                  <a:pt x="198067" y="58216"/>
                </a:moveTo>
                <a:lnTo>
                  <a:pt x="180987" y="58216"/>
                </a:lnTo>
                <a:lnTo>
                  <a:pt x="183159" y="58864"/>
                </a:lnTo>
                <a:lnTo>
                  <a:pt x="184175" y="59194"/>
                </a:lnTo>
                <a:lnTo>
                  <a:pt x="185275" y="59766"/>
                </a:lnTo>
                <a:lnTo>
                  <a:pt x="187261" y="61175"/>
                </a:lnTo>
                <a:lnTo>
                  <a:pt x="188340" y="62115"/>
                </a:lnTo>
                <a:lnTo>
                  <a:pt x="192379" y="66154"/>
                </a:lnTo>
                <a:lnTo>
                  <a:pt x="192201" y="66332"/>
                </a:lnTo>
                <a:lnTo>
                  <a:pt x="190245" y="67246"/>
                </a:lnTo>
                <a:lnTo>
                  <a:pt x="188163" y="68440"/>
                </a:lnTo>
                <a:lnTo>
                  <a:pt x="171654" y="92837"/>
                </a:lnTo>
                <a:lnTo>
                  <a:pt x="171957" y="94996"/>
                </a:lnTo>
                <a:lnTo>
                  <a:pt x="188696" y="110197"/>
                </a:lnTo>
                <a:lnTo>
                  <a:pt x="193433" y="110083"/>
                </a:lnTo>
                <a:lnTo>
                  <a:pt x="207367" y="100520"/>
                </a:lnTo>
                <a:lnTo>
                  <a:pt x="191160" y="100520"/>
                </a:lnTo>
                <a:lnTo>
                  <a:pt x="189801" y="100291"/>
                </a:lnTo>
                <a:lnTo>
                  <a:pt x="187045" y="99174"/>
                </a:lnTo>
                <a:lnTo>
                  <a:pt x="185724" y="98247"/>
                </a:lnTo>
                <a:lnTo>
                  <a:pt x="181876" y="94411"/>
                </a:lnTo>
                <a:lnTo>
                  <a:pt x="180809" y="91706"/>
                </a:lnTo>
                <a:lnTo>
                  <a:pt x="181609" y="85979"/>
                </a:lnTo>
                <a:lnTo>
                  <a:pt x="197827" y="71602"/>
                </a:lnTo>
                <a:lnTo>
                  <a:pt x="211447" y="71602"/>
                </a:lnTo>
                <a:lnTo>
                  <a:pt x="198067" y="58216"/>
                </a:lnTo>
                <a:close/>
              </a:path>
              <a:path w="270522" h="247294">
                <a:moveTo>
                  <a:pt x="98361" y="89611"/>
                </a:moveTo>
                <a:lnTo>
                  <a:pt x="91554" y="96418"/>
                </a:lnTo>
                <a:lnTo>
                  <a:pt x="99161" y="104025"/>
                </a:lnTo>
                <a:lnTo>
                  <a:pt x="105968" y="97218"/>
                </a:lnTo>
                <a:lnTo>
                  <a:pt x="98361" y="89611"/>
                </a:lnTo>
                <a:close/>
              </a:path>
              <a:path w="270522" h="247294">
                <a:moveTo>
                  <a:pt x="211447" y="71602"/>
                </a:moveTo>
                <a:lnTo>
                  <a:pt x="197827" y="71602"/>
                </a:lnTo>
                <a:lnTo>
                  <a:pt x="206184" y="79959"/>
                </a:lnTo>
                <a:lnTo>
                  <a:pt x="206133" y="81559"/>
                </a:lnTo>
                <a:lnTo>
                  <a:pt x="191160" y="100520"/>
                </a:lnTo>
                <a:lnTo>
                  <a:pt x="207367" y="100520"/>
                </a:lnTo>
                <a:lnTo>
                  <a:pt x="211886" y="84963"/>
                </a:lnTo>
                <a:lnTo>
                  <a:pt x="221119" y="84963"/>
                </a:lnTo>
                <a:lnTo>
                  <a:pt x="222961" y="83121"/>
                </a:lnTo>
                <a:lnTo>
                  <a:pt x="211447" y="71602"/>
                </a:lnTo>
                <a:close/>
              </a:path>
              <a:path w="270522" h="247294">
                <a:moveTo>
                  <a:pt x="221119" y="84963"/>
                </a:moveTo>
                <a:lnTo>
                  <a:pt x="211886" y="84963"/>
                </a:lnTo>
                <a:lnTo>
                  <a:pt x="217246" y="88836"/>
                </a:lnTo>
                <a:lnTo>
                  <a:pt x="221119" y="84963"/>
                </a:lnTo>
                <a:close/>
              </a:path>
              <a:path w="270522" h="247294">
                <a:moveTo>
                  <a:pt x="119087" y="68897"/>
                </a:moveTo>
                <a:lnTo>
                  <a:pt x="112280" y="75704"/>
                </a:lnTo>
                <a:lnTo>
                  <a:pt x="119875" y="83312"/>
                </a:lnTo>
                <a:lnTo>
                  <a:pt x="126682" y="76492"/>
                </a:lnTo>
                <a:lnTo>
                  <a:pt x="119087" y="68897"/>
                </a:lnTo>
                <a:close/>
              </a:path>
              <a:path w="270522" h="247294">
                <a:moveTo>
                  <a:pt x="179527" y="48348"/>
                </a:moveTo>
                <a:lnTo>
                  <a:pt x="152882" y="72440"/>
                </a:lnTo>
                <a:lnTo>
                  <a:pt x="158597" y="78155"/>
                </a:lnTo>
                <a:lnTo>
                  <a:pt x="159740" y="75603"/>
                </a:lnTo>
                <a:lnTo>
                  <a:pt x="161035" y="73202"/>
                </a:lnTo>
                <a:lnTo>
                  <a:pt x="180987" y="58216"/>
                </a:lnTo>
                <a:lnTo>
                  <a:pt x="198067" y="58216"/>
                </a:lnTo>
                <a:lnTo>
                  <a:pt x="193763" y="53911"/>
                </a:lnTo>
                <a:lnTo>
                  <a:pt x="192430" y="52768"/>
                </a:lnTo>
                <a:lnTo>
                  <a:pt x="189788" y="50901"/>
                </a:lnTo>
                <a:lnTo>
                  <a:pt x="188442" y="50177"/>
                </a:lnTo>
                <a:lnTo>
                  <a:pt x="183438" y="48399"/>
                </a:lnTo>
                <a:lnTo>
                  <a:pt x="179527" y="48348"/>
                </a:lnTo>
                <a:close/>
              </a:path>
              <a:path w="270522" h="247294">
                <a:moveTo>
                  <a:pt x="199796" y="22809"/>
                </a:moveTo>
                <a:lnTo>
                  <a:pt x="194513" y="28079"/>
                </a:lnTo>
                <a:lnTo>
                  <a:pt x="236258" y="69824"/>
                </a:lnTo>
                <a:lnTo>
                  <a:pt x="243065" y="63017"/>
                </a:lnTo>
                <a:lnTo>
                  <a:pt x="213410" y="33362"/>
                </a:lnTo>
                <a:lnTo>
                  <a:pt x="212712" y="29489"/>
                </a:lnTo>
                <a:lnTo>
                  <a:pt x="212765" y="27292"/>
                </a:lnTo>
                <a:lnTo>
                  <a:pt x="206908" y="27292"/>
                </a:lnTo>
                <a:lnTo>
                  <a:pt x="199796" y="22809"/>
                </a:lnTo>
                <a:close/>
              </a:path>
              <a:path w="270522" h="247294">
                <a:moveTo>
                  <a:pt x="244612" y="9639"/>
                </a:moveTo>
                <a:lnTo>
                  <a:pt x="224040" y="9639"/>
                </a:lnTo>
                <a:lnTo>
                  <a:pt x="229984" y="10020"/>
                </a:lnTo>
                <a:lnTo>
                  <a:pt x="233273" y="11912"/>
                </a:lnTo>
                <a:lnTo>
                  <a:pt x="263715" y="42367"/>
                </a:lnTo>
                <a:lnTo>
                  <a:pt x="270522" y="35560"/>
                </a:lnTo>
                <a:lnTo>
                  <a:pt x="244612" y="9639"/>
                </a:lnTo>
                <a:close/>
              </a:path>
              <a:path w="270522" h="247294">
                <a:moveTo>
                  <a:pt x="229438" y="0"/>
                </a:moveTo>
                <a:lnTo>
                  <a:pt x="206908" y="27292"/>
                </a:lnTo>
                <a:lnTo>
                  <a:pt x="212765" y="27292"/>
                </a:lnTo>
                <a:lnTo>
                  <a:pt x="212801" y="25806"/>
                </a:lnTo>
                <a:lnTo>
                  <a:pt x="214591" y="18808"/>
                </a:lnTo>
                <a:lnTo>
                  <a:pt x="216204" y="15887"/>
                </a:lnTo>
                <a:lnTo>
                  <a:pt x="221221" y="10871"/>
                </a:lnTo>
                <a:lnTo>
                  <a:pt x="224040" y="9639"/>
                </a:lnTo>
                <a:lnTo>
                  <a:pt x="244612" y="9639"/>
                </a:lnTo>
                <a:lnTo>
                  <a:pt x="239826" y="4851"/>
                </a:lnTo>
                <a:lnTo>
                  <a:pt x="237147" y="2895"/>
                </a:lnTo>
                <a:lnTo>
                  <a:pt x="231940" y="546"/>
                </a:lnTo>
                <a:lnTo>
                  <a:pt x="229438" y="0"/>
                </a:lnTo>
                <a:close/>
              </a:path>
            </a:pathLst>
          </a:custGeom>
          <a:solidFill>
            <a:srgbClr val="103154"/>
          </a:solidFill>
        </p:spPr>
        <p:txBody>
          <a:bodyPr wrap="square" lIns="0" tIns="0" rIns="0" bIns="0" rtlCol="0">
            <a:noAutofit/>
          </a:bodyPr>
          <a:lstStyle/>
          <a:p>
            <a:endParaRPr/>
          </a:p>
        </p:txBody>
      </p:sp>
      <p:sp>
        <p:nvSpPr>
          <p:cNvPr id="84" name="object 84"/>
          <p:cNvSpPr/>
          <p:nvPr/>
        </p:nvSpPr>
        <p:spPr>
          <a:xfrm>
            <a:off x="7141392" y="4831782"/>
            <a:ext cx="655827" cy="464820"/>
          </a:xfrm>
          <a:prstGeom prst="rect">
            <a:avLst/>
          </a:prstGeom>
          <a:blipFill>
            <a:blip r:embed="rId4" cstate="print"/>
            <a:stretch>
              <a:fillRect/>
            </a:stretch>
          </a:blipFill>
        </p:spPr>
        <p:txBody>
          <a:bodyPr wrap="square" lIns="0" tIns="0" rIns="0" bIns="0" rtlCol="0">
            <a:noAutofit/>
          </a:bodyPr>
          <a:lstStyle/>
          <a:p>
            <a:endParaRPr/>
          </a:p>
        </p:txBody>
      </p:sp>
      <p:sp>
        <p:nvSpPr>
          <p:cNvPr id="85" name="object 85"/>
          <p:cNvSpPr/>
          <p:nvPr/>
        </p:nvSpPr>
        <p:spPr>
          <a:xfrm>
            <a:off x="8904225" y="3742944"/>
            <a:ext cx="326135" cy="70866"/>
          </a:xfrm>
          <a:custGeom>
            <a:avLst/>
            <a:gdLst/>
            <a:ahLst/>
            <a:cxnLst/>
            <a:rect l="l" t="t" r="r" b="b"/>
            <a:pathLst>
              <a:path w="244601" h="70866">
                <a:moveTo>
                  <a:pt x="0" y="0"/>
                </a:moveTo>
                <a:lnTo>
                  <a:pt x="244601" y="0"/>
                </a:lnTo>
                <a:lnTo>
                  <a:pt x="244601" y="70865"/>
                </a:lnTo>
                <a:lnTo>
                  <a:pt x="0" y="70865"/>
                </a:lnTo>
                <a:lnTo>
                  <a:pt x="0" y="0"/>
                </a:lnTo>
                <a:close/>
              </a:path>
            </a:pathLst>
          </a:custGeom>
          <a:solidFill>
            <a:srgbClr val="FF7F01"/>
          </a:solidFill>
        </p:spPr>
        <p:txBody>
          <a:bodyPr wrap="square" lIns="0" tIns="0" rIns="0" bIns="0" rtlCol="0">
            <a:noAutofit/>
          </a:bodyPr>
          <a:lstStyle/>
          <a:p>
            <a:endParaRPr/>
          </a:p>
        </p:txBody>
      </p:sp>
      <p:sp>
        <p:nvSpPr>
          <p:cNvPr id="86" name="object 86"/>
          <p:cNvSpPr/>
          <p:nvPr/>
        </p:nvSpPr>
        <p:spPr>
          <a:xfrm>
            <a:off x="9117584" y="4007358"/>
            <a:ext cx="111760" cy="0"/>
          </a:xfrm>
          <a:custGeom>
            <a:avLst/>
            <a:gdLst/>
            <a:ahLst/>
            <a:cxnLst/>
            <a:rect l="l" t="t" r="r" b="b"/>
            <a:pathLst>
              <a:path w="83820">
                <a:moveTo>
                  <a:pt x="0" y="0"/>
                </a:moveTo>
                <a:lnTo>
                  <a:pt x="83820" y="0"/>
                </a:lnTo>
              </a:path>
            </a:pathLst>
          </a:custGeom>
          <a:ln w="38100">
            <a:solidFill>
              <a:srgbClr val="F1AE0F"/>
            </a:solidFill>
          </a:ln>
        </p:spPr>
        <p:txBody>
          <a:bodyPr wrap="square" lIns="0" tIns="0" rIns="0" bIns="0" rtlCol="0">
            <a:noAutofit/>
          </a:bodyPr>
          <a:lstStyle/>
          <a:p>
            <a:endParaRPr/>
          </a:p>
        </p:txBody>
      </p:sp>
      <p:sp>
        <p:nvSpPr>
          <p:cNvPr id="87" name="object 87"/>
          <p:cNvSpPr/>
          <p:nvPr/>
        </p:nvSpPr>
        <p:spPr>
          <a:xfrm>
            <a:off x="8904223" y="4007358"/>
            <a:ext cx="111760" cy="0"/>
          </a:xfrm>
          <a:custGeom>
            <a:avLst/>
            <a:gdLst/>
            <a:ahLst/>
            <a:cxnLst/>
            <a:rect l="l" t="t" r="r" b="b"/>
            <a:pathLst>
              <a:path w="83820">
                <a:moveTo>
                  <a:pt x="0" y="0"/>
                </a:moveTo>
                <a:lnTo>
                  <a:pt x="83820" y="0"/>
                </a:lnTo>
              </a:path>
            </a:pathLst>
          </a:custGeom>
          <a:ln w="38100">
            <a:solidFill>
              <a:srgbClr val="F1AE0F"/>
            </a:solidFill>
          </a:ln>
        </p:spPr>
        <p:txBody>
          <a:bodyPr wrap="square" lIns="0" tIns="0" rIns="0" bIns="0" rtlCol="0">
            <a:noAutofit/>
          </a:bodyPr>
          <a:lstStyle/>
          <a:p>
            <a:endParaRPr/>
          </a:p>
        </p:txBody>
      </p:sp>
      <p:sp>
        <p:nvSpPr>
          <p:cNvPr id="88" name="object 88"/>
          <p:cNvSpPr/>
          <p:nvPr/>
        </p:nvSpPr>
        <p:spPr>
          <a:xfrm>
            <a:off x="9015984" y="3969258"/>
            <a:ext cx="101600" cy="76200"/>
          </a:xfrm>
          <a:custGeom>
            <a:avLst/>
            <a:gdLst/>
            <a:ahLst/>
            <a:cxnLst/>
            <a:rect l="l" t="t" r="r" b="b"/>
            <a:pathLst>
              <a:path w="76200" h="76200">
                <a:moveTo>
                  <a:pt x="0" y="0"/>
                </a:moveTo>
                <a:lnTo>
                  <a:pt x="76200" y="0"/>
                </a:lnTo>
                <a:lnTo>
                  <a:pt x="76200" y="76200"/>
                </a:lnTo>
                <a:lnTo>
                  <a:pt x="0" y="76200"/>
                </a:lnTo>
                <a:lnTo>
                  <a:pt x="0" y="0"/>
                </a:lnTo>
                <a:close/>
              </a:path>
            </a:pathLst>
          </a:custGeom>
          <a:solidFill>
            <a:srgbClr val="F1B015"/>
          </a:solidFill>
        </p:spPr>
        <p:txBody>
          <a:bodyPr wrap="square" lIns="0" tIns="0" rIns="0" bIns="0" rtlCol="0">
            <a:noAutofit/>
          </a:bodyPr>
          <a:lstStyle/>
          <a:p>
            <a:endParaRPr/>
          </a:p>
        </p:txBody>
      </p:sp>
      <p:sp>
        <p:nvSpPr>
          <p:cNvPr id="89" name="object 89"/>
          <p:cNvSpPr/>
          <p:nvPr/>
        </p:nvSpPr>
        <p:spPr>
          <a:xfrm>
            <a:off x="9015984" y="3969258"/>
            <a:ext cx="101600" cy="76200"/>
          </a:xfrm>
          <a:custGeom>
            <a:avLst/>
            <a:gdLst/>
            <a:ahLst/>
            <a:cxnLst/>
            <a:rect l="l" t="t" r="r" b="b"/>
            <a:pathLst>
              <a:path w="76200" h="76200">
                <a:moveTo>
                  <a:pt x="0" y="0"/>
                </a:moveTo>
                <a:lnTo>
                  <a:pt x="76200" y="0"/>
                </a:lnTo>
                <a:lnTo>
                  <a:pt x="76200" y="76200"/>
                </a:lnTo>
                <a:lnTo>
                  <a:pt x="0" y="76200"/>
                </a:lnTo>
                <a:lnTo>
                  <a:pt x="0" y="0"/>
                </a:lnTo>
                <a:close/>
              </a:path>
            </a:pathLst>
          </a:custGeom>
          <a:ln w="12192">
            <a:solidFill>
              <a:srgbClr val="F1AE0F"/>
            </a:solidFill>
          </a:ln>
        </p:spPr>
        <p:txBody>
          <a:bodyPr wrap="square" lIns="0" tIns="0" rIns="0" bIns="0" rtlCol="0">
            <a:noAutofit/>
          </a:bodyPr>
          <a:lstStyle/>
          <a:p>
            <a:endParaRPr/>
          </a:p>
        </p:txBody>
      </p:sp>
      <p:sp>
        <p:nvSpPr>
          <p:cNvPr id="90" name="object 90"/>
          <p:cNvSpPr txBox="1"/>
          <p:nvPr/>
        </p:nvSpPr>
        <p:spPr>
          <a:xfrm>
            <a:off x="9246403" y="3610280"/>
            <a:ext cx="2131060" cy="479425"/>
          </a:xfrm>
          <a:prstGeom prst="rect">
            <a:avLst/>
          </a:prstGeom>
        </p:spPr>
        <p:txBody>
          <a:bodyPr vert="horz" wrap="square" lIns="0" tIns="0" rIns="0" bIns="0" rtlCol="0">
            <a:noAutofit/>
          </a:bodyPr>
          <a:lstStyle/>
          <a:p>
            <a:pPr marL="12700" marR="12700" indent="24130">
              <a:lnSpc>
                <a:spcPct val="150700"/>
              </a:lnSpc>
            </a:pPr>
            <a:r>
              <a:rPr sz="1000" dirty="0" smtClean="0">
                <a:solidFill>
                  <a:srgbClr val="103154"/>
                </a:solidFill>
                <a:latin typeface="Corbel"/>
                <a:cs typeface="Corbel"/>
              </a:rPr>
              <a:t>is</a:t>
            </a:r>
            <a:r>
              <a:rPr sz="1000" spc="-5" dirty="0" smtClean="0">
                <a:solidFill>
                  <a:srgbClr val="103154"/>
                </a:solidFill>
                <a:latin typeface="Corbel"/>
                <a:cs typeface="Corbel"/>
              </a:rPr>
              <a:t>o</a:t>
            </a:r>
            <a:r>
              <a:rPr sz="1000" spc="0" dirty="0" smtClean="0">
                <a:solidFill>
                  <a:srgbClr val="103154"/>
                </a:solidFill>
                <a:latin typeface="Corbel"/>
                <a:cs typeface="Corbel"/>
              </a:rPr>
              <a:t>la</a:t>
            </a:r>
            <a:r>
              <a:rPr sz="1000" spc="-5" dirty="0" smtClean="0">
                <a:solidFill>
                  <a:srgbClr val="103154"/>
                </a:solidFill>
                <a:latin typeface="Corbel"/>
                <a:cs typeface="Corbel"/>
              </a:rPr>
              <a:t>te</a:t>
            </a:r>
            <a:r>
              <a:rPr sz="1000" spc="0" dirty="0" smtClean="0">
                <a:solidFill>
                  <a:srgbClr val="103154"/>
                </a:solidFill>
                <a:latin typeface="Corbel"/>
                <a:cs typeface="Corbel"/>
              </a:rPr>
              <a:t>d</a:t>
            </a:r>
            <a:r>
              <a:rPr sz="1000" spc="-10" dirty="0" smtClean="0">
                <a:solidFill>
                  <a:srgbClr val="103154"/>
                </a:solidFill>
                <a:latin typeface="Corbel"/>
                <a:cs typeface="Corbel"/>
              </a:rPr>
              <a:t> </a:t>
            </a:r>
            <a:r>
              <a:rPr sz="1000" spc="-5" dirty="0" smtClean="0">
                <a:solidFill>
                  <a:srgbClr val="103154"/>
                </a:solidFill>
                <a:latin typeface="Corbel"/>
                <a:cs typeface="Corbel"/>
              </a:rPr>
              <a:t>N</a:t>
            </a:r>
            <a:r>
              <a:rPr sz="1000" spc="0" dirty="0" smtClean="0">
                <a:solidFill>
                  <a:srgbClr val="103154"/>
                </a:solidFill>
                <a:latin typeface="Corbel"/>
                <a:cs typeface="Corbel"/>
              </a:rPr>
              <a:t>TM</a:t>
            </a:r>
            <a:r>
              <a:rPr sz="1000" spc="-5" dirty="0" smtClean="0">
                <a:solidFill>
                  <a:srgbClr val="103154"/>
                </a:solidFill>
                <a:latin typeface="Corbel"/>
                <a:cs typeface="Corbel"/>
              </a:rPr>
              <a:t> </a:t>
            </a:r>
            <a:r>
              <a:rPr sz="1000" spc="0" dirty="0" smtClean="0">
                <a:solidFill>
                  <a:srgbClr val="103154"/>
                </a:solidFill>
                <a:latin typeface="Corbel"/>
                <a:cs typeface="Corbel"/>
              </a:rPr>
              <a:t>sp</a:t>
            </a:r>
            <a:r>
              <a:rPr sz="1000" spc="-5" dirty="0" smtClean="0">
                <a:solidFill>
                  <a:srgbClr val="103154"/>
                </a:solidFill>
                <a:latin typeface="Corbel"/>
                <a:cs typeface="Corbel"/>
              </a:rPr>
              <a:t>ec</a:t>
            </a:r>
            <a:r>
              <a:rPr sz="1000" spc="0" dirty="0" smtClean="0">
                <a:solidFill>
                  <a:srgbClr val="103154"/>
                </a:solidFill>
                <a:latin typeface="Corbel"/>
                <a:cs typeface="Corbel"/>
              </a:rPr>
              <a:t>i</a:t>
            </a:r>
            <a:r>
              <a:rPr sz="1000" spc="-5" dirty="0" smtClean="0">
                <a:solidFill>
                  <a:srgbClr val="103154"/>
                </a:solidFill>
                <a:latin typeface="Corbel"/>
                <a:cs typeface="Corbel"/>
              </a:rPr>
              <a:t>e</a:t>
            </a:r>
            <a:r>
              <a:rPr sz="1000" spc="0" dirty="0" smtClean="0">
                <a:solidFill>
                  <a:srgbClr val="103154"/>
                </a:solidFill>
                <a:latin typeface="Corbel"/>
                <a:cs typeface="Corbel"/>
              </a:rPr>
              <a:t>s</a:t>
            </a:r>
            <a:r>
              <a:rPr sz="1000" spc="-15" dirty="0" smtClean="0">
                <a:solidFill>
                  <a:srgbClr val="103154"/>
                </a:solidFill>
                <a:latin typeface="Corbel"/>
                <a:cs typeface="Corbel"/>
              </a:rPr>
              <a:t> </a:t>
            </a:r>
            <a:r>
              <a:rPr sz="1000" spc="-5" dirty="0" smtClean="0">
                <a:solidFill>
                  <a:srgbClr val="103154"/>
                </a:solidFill>
                <a:latin typeface="Corbel"/>
                <a:cs typeface="Corbel"/>
              </a:rPr>
              <a:t>number </a:t>
            </a:r>
            <a:r>
              <a:rPr sz="1000" spc="0" dirty="0" smtClean="0">
                <a:solidFill>
                  <a:srgbClr val="103154"/>
                </a:solidFill>
                <a:latin typeface="Corbel"/>
                <a:cs typeface="Corbel"/>
              </a:rPr>
              <a:t>pr</a:t>
            </a:r>
            <a:r>
              <a:rPr sz="1000" spc="-5" dirty="0" smtClean="0">
                <a:solidFill>
                  <a:srgbClr val="103154"/>
                </a:solidFill>
                <a:latin typeface="Corbel"/>
                <a:cs typeface="Corbel"/>
              </a:rPr>
              <a:t>ev</a:t>
            </a:r>
            <a:r>
              <a:rPr sz="1000" spc="0" dirty="0" smtClean="0">
                <a:solidFill>
                  <a:srgbClr val="103154"/>
                </a:solidFill>
                <a:latin typeface="Corbel"/>
                <a:cs typeface="Corbel"/>
              </a:rPr>
              <a:t>al</a:t>
            </a:r>
            <a:r>
              <a:rPr sz="1000" spc="-5" dirty="0" smtClean="0">
                <a:solidFill>
                  <a:srgbClr val="103154"/>
                </a:solidFill>
                <a:latin typeface="Corbel"/>
                <a:cs typeface="Corbel"/>
              </a:rPr>
              <a:t>e</a:t>
            </a:r>
            <a:r>
              <a:rPr sz="1000" spc="0" dirty="0" smtClean="0">
                <a:solidFill>
                  <a:srgbClr val="103154"/>
                </a:solidFill>
                <a:latin typeface="Corbel"/>
                <a:cs typeface="Corbel"/>
              </a:rPr>
              <a:t>n</a:t>
            </a:r>
            <a:r>
              <a:rPr sz="1000" spc="-5" dirty="0" smtClean="0">
                <a:solidFill>
                  <a:srgbClr val="103154"/>
                </a:solidFill>
                <a:latin typeface="Corbel"/>
                <a:cs typeface="Corbel"/>
              </a:rPr>
              <a:t>c</a:t>
            </a:r>
            <a:r>
              <a:rPr sz="1000" spc="0" dirty="0" smtClean="0">
                <a:solidFill>
                  <a:srgbClr val="103154"/>
                </a:solidFill>
                <a:latin typeface="Corbel"/>
                <a:cs typeface="Corbel"/>
              </a:rPr>
              <a:t>e</a:t>
            </a:r>
            <a:r>
              <a:rPr sz="1000" spc="-15" dirty="0" smtClean="0">
                <a:solidFill>
                  <a:srgbClr val="103154"/>
                </a:solidFill>
                <a:latin typeface="Corbel"/>
                <a:cs typeface="Corbel"/>
              </a:rPr>
              <a:t> </a:t>
            </a:r>
            <a:r>
              <a:rPr sz="1000" spc="-5" dirty="0" smtClean="0">
                <a:solidFill>
                  <a:srgbClr val="103154"/>
                </a:solidFill>
                <a:latin typeface="Corbel"/>
                <a:cs typeface="Corbel"/>
              </a:rPr>
              <a:t>o</a:t>
            </a:r>
            <a:r>
              <a:rPr sz="1000" spc="0" dirty="0" smtClean="0">
                <a:solidFill>
                  <a:srgbClr val="103154"/>
                </a:solidFill>
                <a:latin typeface="Corbel"/>
                <a:cs typeface="Corbel"/>
              </a:rPr>
              <a:t>f</a:t>
            </a:r>
            <a:r>
              <a:rPr sz="1000" spc="-5" dirty="0" smtClean="0">
                <a:solidFill>
                  <a:srgbClr val="103154"/>
                </a:solidFill>
                <a:latin typeface="Corbel"/>
                <a:cs typeface="Corbel"/>
              </a:rPr>
              <a:t> N</a:t>
            </a:r>
            <a:r>
              <a:rPr sz="1000" spc="0" dirty="0" smtClean="0">
                <a:solidFill>
                  <a:srgbClr val="103154"/>
                </a:solidFill>
                <a:latin typeface="Corbel"/>
                <a:cs typeface="Corbel"/>
              </a:rPr>
              <a:t>TM</a:t>
            </a:r>
            <a:endParaRPr sz="1000">
              <a:latin typeface="Corbel"/>
              <a:cs typeface="Corbel"/>
            </a:endParaRPr>
          </a:p>
        </p:txBody>
      </p:sp>
      <p:sp>
        <p:nvSpPr>
          <p:cNvPr id="91" name="object 91"/>
          <p:cNvSpPr txBox="1">
            <a:spLocks noGrp="1"/>
          </p:cNvSpPr>
          <p:nvPr>
            <p:ph type="title"/>
          </p:nvPr>
        </p:nvSpPr>
        <p:spPr>
          <a:prstGeom prst="rect">
            <a:avLst/>
          </a:prstGeom>
        </p:spPr>
        <p:txBody>
          <a:bodyPr vert="horz" wrap="square" lIns="0" tIns="44483" rIns="0" bIns="0" rtlCol="0">
            <a:noAutofit/>
          </a:bodyPr>
          <a:lstStyle/>
          <a:p>
            <a:pPr marL="144780">
              <a:lnSpc>
                <a:spcPts val="3295"/>
              </a:lnSpc>
            </a:pPr>
            <a:r>
              <a:rPr sz="2800" spc="10" dirty="0" smtClean="0">
                <a:solidFill>
                  <a:srgbClr val="103154"/>
                </a:solidFill>
                <a:latin typeface="Adobe 黑体 Std R"/>
                <a:cs typeface="Adobe 黑体 Std R"/>
              </a:rPr>
              <a:t>我国东南沿海省</a:t>
            </a:r>
            <a:r>
              <a:rPr sz="2800" spc="15" dirty="0" smtClean="0">
                <a:solidFill>
                  <a:srgbClr val="103154"/>
                </a:solidFill>
                <a:latin typeface="Adobe 黑体 Std R"/>
                <a:cs typeface="Adobe 黑体 Std R"/>
              </a:rPr>
              <a:t>份</a:t>
            </a:r>
            <a:r>
              <a:rPr sz="2800" spc="-300" dirty="0" smtClean="0">
                <a:solidFill>
                  <a:srgbClr val="103154"/>
                </a:solidFill>
                <a:latin typeface="Lucida Sans Typewriter"/>
                <a:cs typeface="Lucida Sans Typewriter"/>
              </a:rPr>
              <a:t>NT</a:t>
            </a:r>
            <a:r>
              <a:rPr sz="2800" spc="-290" dirty="0" smtClean="0">
                <a:solidFill>
                  <a:srgbClr val="103154"/>
                </a:solidFill>
                <a:latin typeface="Lucida Sans Typewriter"/>
                <a:cs typeface="Lucida Sans Typewriter"/>
              </a:rPr>
              <a:t>M</a:t>
            </a:r>
            <a:r>
              <a:rPr sz="2800" spc="10" dirty="0" smtClean="0">
                <a:solidFill>
                  <a:srgbClr val="103154"/>
                </a:solidFill>
                <a:latin typeface="Adobe 黑体 Std R"/>
                <a:cs typeface="Adobe 黑体 Std R"/>
              </a:rPr>
              <a:t>感染的变化趋势</a:t>
            </a:r>
            <a:endParaRPr sz="2800">
              <a:latin typeface="Adobe 黑体 Std R"/>
              <a:cs typeface="Adobe 黑体 Std 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173727" y="2114550"/>
            <a:ext cx="330200" cy="1261110"/>
          </a:xfrm>
          <a:custGeom>
            <a:avLst/>
            <a:gdLst/>
            <a:ahLst/>
            <a:cxnLst/>
            <a:rect l="l" t="t" r="r" b="b"/>
            <a:pathLst>
              <a:path w="247650" h="1261110">
                <a:moveTo>
                  <a:pt x="247650" y="0"/>
                </a:moveTo>
                <a:lnTo>
                  <a:pt x="0" y="0"/>
                </a:lnTo>
                <a:lnTo>
                  <a:pt x="0" y="1261110"/>
                </a:lnTo>
                <a:lnTo>
                  <a:pt x="247650" y="1261110"/>
                </a:lnTo>
                <a:lnTo>
                  <a:pt x="247650" y="0"/>
                </a:lnTo>
                <a:close/>
              </a:path>
            </a:pathLst>
          </a:custGeom>
          <a:solidFill>
            <a:srgbClr val="FF7F01"/>
          </a:solidFill>
        </p:spPr>
        <p:txBody>
          <a:bodyPr wrap="square" lIns="0" tIns="0" rIns="0" bIns="0" rtlCol="0">
            <a:noAutofit/>
          </a:bodyPr>
          <a:lstStyle/>
          <a:p>
            <a:endParaRPr/>
          </a:p>
        </p:txBody>
      </p:sp>
      <p:sp>
        <p:nvSpPr>
          <p:cNvPr id="3" name="object 3"/>
          <p:cNvSpPr/>
          <p:nvPr/>
        </p:nvSpPr>
        <p:spPr>
          <a:xfrm>
            <a:off x="5661152" y="2750821"/>
            <a:ext cx="331216" cy="624839"/>
          </a:xfrm>
          <a:custGeom>
            <a:avLst/>
            <a:gdLst/>
            <a:ahLst/>
            <a:cxnLst/>
            <a:rect l="l" t="t" r="r" b="b"/>
            <a:pathLst>
              <a:path w="248412" h="624839">
                <a:moveTo>
                  <a:pt x="248412" y="0"/>
                </a:moveTo>
                <a:lnTo>
                  <a:pt x="0" y="0"/>
                </a:lnTo>
                <a:lnTo>
                  <a:pt x="0" y="624839"/>
                </a:lnTo>
                <a:lnTo>
                  <a:pt x="248412" y="624839"/>
                </a:lnTo>
                <a:lnTo>
                  <a:pt x="248412" y="0"/>
                </a:lnTo>
                <a:close/>
              </a:path>
            </a:pathLst>
          </a:custGeom>
          <a:solidFill>
            <a:srgbClr val="FF7F01"/>
          </a:solidFill>
        </p:spPr>
        <p:txBody>
          <a:bodyPr wrap="square" lIns="0" tIns="0" rIns="0" bIns="0" rtlCol="0">
            <a:noAutofit/>
          </a:bodyPr>
          <a:lstStyle/>
          <a:p>
            <a:endParaRPr/>
          </a:p>
        </p:txBody>
      </p:sp>
      <p:sp>
        <p:nvSpPr>
          <p:cNvPr id="4" name="object 4"/>
          <p:cNvSpPr/>
          <p:nvPr/>
        </p:nvSpPr>
        <p:spPr>
          <a:xfrm>
            <a:off x="4503928" y="1860043"/>
            <a:ext cx="331216" cy="1515617"/>
          </a:xfrm>
          <a:custGeom>
            <a:avLst/>
            <a:gdLst/>
            <a:ahLst/>
            <a:cxnLst/>
            <a:rect l="l" t="t" r="r" b="b"/>
            <a:pathLst>
              <a:path w="248412" h="1515617">
                <a:moveTo>
                  <a:pt x="248412" y="0"/>
                </a:moveTo>
                <a:lnTo>
                  <a:pt x="0" y="0"/>
                </a:lnTo>
                <a:lnTo>
                  <a:pt x="0" y="1515617"/>
                </a:lnTo>
                <a:lnTo>
                  <a:pt x="248412" y="1515617"/>
                </a:lnTo>
                <a:lnTo>
                  <a:pt x="248412" y="0"/>
                </a:lnTo>
                <a:close/>
              </a:path>
            </a:pathLst>
          </a:custGeom>
          <a:solidFill>
            <a:srgbClr val="F1B015"/>
          </a:solidFill>
        </p:spPr>
        <p:txBody>
          <a:bodyPr wrap="square" lIns="0" tIns="0" rIns="0" bIns="0" rtlCol="0">
            <a:noAutofit/>
          </a:bodyPr>
          <a:lstStyle/>
          <a:p>
            <a:endParaRPr/>
          </a:p>
        </p:txBody>
      </p:sp>
      <p:sp>
        <p:nvSpPr>
          <p:cNvPr id="5" name="object 5"/>
          <p:cNvSpPr/>
          <p:nvPr/>
        </p:nvSpPr>
        <p:spPr>
          <a:xfrm>
            <a:off x="5992368" y="1552956"/>
            <a:ext cx="330200" cy="1822703"/>
          </a:xfrm>
          <a:custGeom>
            <a:avLst/>
            <a:gdLst/>
            <a:ahLst/>
            <a:cxnLst/>
            <a:rect l="l" t="t" r="r" b="b"/>
            <a:pathLst>
              <a:path w="247650" h="1822703">
                <a:moveTo>
                  <a:pt x="247650" y="0"/>
                </a:moveTo>
                <a:lnTo>
                  <a:pt x="0" y="0"/>
                </a:lnTo>
                <a:lnTo>
                  <a:pt x="0" y="1822703"/>
                </a:lnTo>
                <a:lnTo>
                  <a:pt x="247650" y="1822703"/>
                </a:lnTo>
                <a:lnTo>
                  <a:pt x="247650" y="0"/>
                </a:lnTo>
                <a:close/>
              </a:path>
            </a:pathLst>
          </a:custGeom>
          <a:solidFill>
            <a:srgbClr val="F1B015"/>
          </a:solidFill>
        </p:spPr>
        <p:txBody>
          <a:bodyPr wrap="square" lIns="0" tIns="0" rIns="0" bIns="0" rtlCol="0">
            <a:noAutofit/>
          </a:bodyPr>
          <a:lstStyle/>
          <a:p>
            <a:endParaRPr/>
          </a:p>
        </p:txBody>
      </p:sp>
      <p:sp>
        <p:nvSpPr>
          <p:cNvPr id="6" name="object 6"/>
          <p:cNvSpPr/>
          <p:nvPr/>
        </p:nvSpPr>
        <p:spPr>
          <a:xfrm>
            <a:off x="4835144" y="3291840"/>
            <a:ext cx="330200" cy="83820"/>
          </a:xfrm>
          <a:custGeom>
            <a:avLst/>
            <a:gdLst/>
            <a:ahLst/>
            <a:cxnLst/>
            <a:rect l="l" t="t" r="r" b="b"/>
            <a:pathLst>
              <a:path w="247650" h="83820">
                <a:moveTo>
                  <a:pt x="247650" y="0"/>
                </a:moveTo>
                <a:lnTo>
                  <a:pt x="0" y="0"/>
                </a:lnTo>
                <a:lnTo>
                  <a:pt x="0" y="83820"/>
                </a:lnTo>
                <a:lnTo>
                  <a:pt x="247650" y="83820"/>
                </a:lnTo>
                <a:lnTo>
                  <a:pt x="247650" y="0"/>
                </a:lnTo>
                <a:close/>
              </a:path>
            </a:pathLst>
          </a:custGeom>
          <a:solidFill>
            <a:srgbClr val="FBEC85"/>
          </a:solidFill>
        </p:spPr>
        <p:txBody>
          <a:bodyPr wrap="square" lIns="0" tIns="0" rIns="0" bIns="0" rtlCol="0">
            <a:noAutofit/>
          </a:bodyPr>
          <a:lstStyle/>
          <a:p>
            <a:endParaRPr/>
          </a:p>
        </p:txBody>
      </p:sp>
      <p:sp>
        <p:nvSpPr>
          <p:cNvPr id="7" name="object 7"/>
          <p:cNvSpPr/>
          <p:nvPr/>
        </p:nvSpPr>
        <p:spPr>
          <a:xfrm>
            <a:off x="6322568" y="2963418"/>
            <a:ext cx="331216" cy="412241"/>
          </a:xfrm>
          <a:custGeom>
            <a:avLst/>
            <a:gdLst/>
            <a:ahLst/>
            <a:cxnLst/>
            <a:rect l="l" t="t" r="r" b="b"/>
            <a:pathLst>
              <a:path w="248412" h="412241">
                <a:moveTo>
                  <a:pt x="248412" y="0"/>
                </a:moveTo>
                <a:lnTo>
                  <a:pt x="0" y="0"/>
                </a:lnTo>
                <a:lnTo>
                  <a:pt x="0" y="412241"/>
                </a:lnTo>
                <a:lnTo>
                  <a:pt x="248412" y="412241"/>
                </a:lnTo>
                <a:lnTo>
                  <a:pt x="248412" y="0"/>
                </a:lnTo>
                <a:close/>
              </a:path>
            </a:pathLst>
          </a:custGeom>
          <a:solidFill>
            <a:srgbClr val="FBEC85"/>
          </a:solidFill>
        </p:spPr>
        <p:txBody>
          <a:bodyPr wrap="square" lIns="0" tIns="0" rIns="0" bIns="0" rtlCol="0">
            <a:noAutofit/>
          </a:bodyPr>
          <a:lstStyle/>
          <a:p>
            <a:endParaRPr/>
          </a:p>
        </p:txBody>
      </p:sp>
      <p:sp>
        <p:nvSpPr>
          <p:cNvPr id="8" name="object 8"/>
          <p:cNvSpPr/>
          <p:nvPr/>
        </p:nvSpPr>
        <p:spPr>
          <a:xfrm>
            <a:off x="3924807" y="1373886"/>
            <a:ext cx="0" cy="2042160"/>
          </a:xfrm>
          <a:custGeom>
            <a:avLst/>
            <a:gdLst/>
            <a:ahLst/>
            <a:cxnLst/>
            <a:rect l="l" t="t" r="r" b="b"/>
            <a:pathLst>
              <a:path h="2042160">
                <a:moveTo>
                  <a:pt x="0" y="0"/>
                </a:moveTo>
                <a:lnTo>
                  <a:pt x="0" y="2042160"/>
                </a:lnTo>
              </a:path>
            </a:pathLst>
          </a:custGeom>
          <a:ln w="12191">
            <a:solidFill>
              <a:srgbClr val="868B95"/>
            </a:solidFill>
          </a:ln>
        </p:spPr>
        <p:txBody>
          <a:bodyPr wrap="square" lIns="0" tIns="0" rIns="0" bIns="0" rtlCol="0">
            <a:noAutofit/>
          </a:bodyPr>
          <a:lstStyle/>
          <a:p>
            <a:endParaRPr/>
          </a:p>
        </p:txBody>
      </p:sp>
      <p:sp>
        <p:nvSpPr>
          <p:cNvPr id="9" name="object 9"/>
          <p:cNvSpPr/>
          <p:nvPr/>
        </p:nvSpPr>
        <p:spPr>
          <a:xfrm>
            <a:off x="3871976" y="3375660"/>
            <a:ext cx="3029712" cy="0"/>
          </a:xfrm>
          <a:custGeom>
            <a:avLst/>
            <a:gdLst/>
            <a:ahLst/>
            <a:cxnLst/>
            <a:rect l="l" t="t" r="r" b="b"/>
            <a:pathLst>
              <a:path w="2272284">
                <a:moveTo>
                  <a:pt x="0" y="0"/>
                </a:moveTo>
                <a:lnTo>
                  <a:pt x="2272284" y="0"/>
                </a:lnTo>
              </a:path>
            </a:pathLst>
          </a:custGeom>
          <a:ln w="12192">
            <a:solidFill>
              <a:srgbClr val="868B95"/>
            </a:solidFill>
          </a:ln>
        </p:spPr>
        <p:txBody>
          <a:bodyPr wrap="square" lIns="0" tIns="0" rIns="0" bIns="0" rtlCol="0">
            <a:noAutofit/>
          </a:bodyPr>
          <a:lstStyle/>
          <a:p>
            <a:endParaRPr/>
          </a:p>
        </p:txBody>
      </p:sp>
      <p:sp>
        <p:nvSpPr>
          <p:cNvPr id="10" name="object 10"/>
          <p:cNvSpPr/>
          <p:nvPr/>
        </p:nvSpPr>
        <p:spPr>
          <a:xfrm>
            <a:off x="3871976" y="3089148"/>
            <a:ext cx="52832" cy="0"/>
          </a:xfrm>
          <a:custGeom>
            <a:avLst/>
            <a:gdLst/>
            <a:ahLst/>
            <a:cxnLst/>
            <a:rect l="l" t="t" r="r" b="b"/>
            <a:pathLst>
              <a:path w="39624">
                <a:moveTo>
                  <a:pt x="0" y="0"/>
                </a:moveTo>
                <a:lnTo>
                  <a:pt x="39624" y="0"/>
                </a:lnTo>
              </a:path>
            </a:pathLst>
          </a:custGeom>
          <a:ln w="12192">
            <a:solidFill>
              <a:srgbClr val="868B95"/>
            </a:solidFill>
          </a:ln>
        </p:spPr>
        <p:txBody>
          <a:bodyPr wrap="square" lIns="0" tIns="0" rIns="0" bIns="0" rtlCol="0">
            <a:noAutofit/>
          </a:bodyPr>
          <a:lstStyle/>
          <a:p>
            <a:endParaRPr/>
          </a:p>
        </p:txBody>
      </p:sp>
      <p:sp>
        <p:nvSpPr>
          <p:cNvPr id="11" name="object 11"/>
          <p:cNvSpPr/>
          <p:nvPr/>
        </p:nvSpPr>
        <p:spPr>
          <a:xfrm>
            <a:off x="3871976" y="2803398"/>
            <a:ext cx="52832" cy="0"/>
          </a:xfrm>
          <a:custGeom>
            <a:avLst/>
            <a:gdLst/>
            <a:ahLst/>
            <a:cxnLst/>
            <a:rect l="l" t="t" r="r" b="b"/>
            <a:pathLst>
              <a:path w="39624">
                <a:moveTo>
                  <a:pt x="0" y="0"/>
                </a:moveTo>
                <a:lnTo>
                  <a:pt x="39624" y="0"/>
                </a:lnTo>
              </a:path>
            </a:pathLst>
          </a:custGeom>
          <a:ln w="12192">
            <a:solidFill>
              <a:srgbClr val="868B95"/>
            </a:solidFill>
          </a:ln>
        </p:spPr>
        <p:txBody>
          <a:bodyPr wrap="square" lIns="0" tIns="0" rIns="0" bIns="0" rtlCol="0">
            <a:noAutofit/>
          </a:bodyPr>
          <a:lstStyle/>
          <a:p>
            <a:endParaRPr/>
          </a:p>
        </p:txBody>
      </p:sp>
      <p:sp>
        <p:nvSpPr>
          <p:cNvPr id="12" name="object 12"/>
          <p:cNvSpPr/>
          <p:nvPr/>
        </p:nvSpPr>
        <p:spPr>
          <a:xfrm>
            <a:off x="3871976" y="2517648"/>
            <a:ext cx="52832" cy="0"/>
          </a:xfrm>
          <a:custGeom>
            <a:avLst/>
            <a:gdLst/>
            <a:ahLst/>
            <a:cxnLst/>
            <a:rect l="l" t="t" r="r" b="b"/>
            <a:pathLst>
              <a:path w="39624">
                <a:moveTo>
                  <a:pt x="0" y="0"/>
                </a:moveTo>
                <a:lnTo>
                  <a:pt x="39624" y="0"/>
                </a:lnTo>
              </a:path>
            </a:pathLst>
          </a:custGeom>
          <a:ln w="12192">
            <a:solidFill>
              <a:srgbClr val="868B95"/>
            </a:solidFill>
          </a:ln>
        </p:spPr>
        <p:txBody>
          <a:bodyPr wrap="square" lIns="0" tIns="0" rIns="0" bIns="0" rtlCol="0">
            <a:noAutofit/>
          </a:bodyPr>
          <a:lstStyle/>
          <a:p>
            <a:endParaRPr/>
          </a:p>
        </p:txBody>
      </p:sp>
      <p:sp>
        <p:nvSpPr>
          <p:cNvPr id="13" name="object 13"/>
          <p:cNvSpPr/>
          <p:nvPr/>
        </p:nvSpPr>
        <p:spPr>
          <a:xfrm>
            <a:off x="3871976" y="2231898"/>
            <a:ext cx="52832" cy="0"/>
          </a:xfrm>
          <a:custGeom>
            <a:avLst/>
            <a:gdLst/>
            <a:ahLst/>
            <a:cxnLst/>
            <a:rect l="l" t="t" r="r" b="b"/>
            <a:pathLst>
              <a:path w="39624">
                <a:moveTo>
                  <a:pt x="0" y="0"/>
                </a:moveTo>
                <a:lnTo>
                  <a:pt x="39624" y="0"/>
                </a:lnTo>
              </a:path>
            </a:pathLst>
          </a:custGeom>
          <a:ln w="12192">
            <a:solidFill>
              <a:srgbClr val="868B95"/>
            </a:solidFill>
          </a:ln>
        </p:spPr>
        <p:txBody>
          <a:bodyPr wrap="square" lIns="0" tIns="0" rIns="0" bIns="0" rtlCol="0">
            <a:noAutofit/>
          </a:bodyPr>
          <a:lstStyle/>
          <a:p>
            <a:endParaRPr/>
          </a:p>
        </p:txBody>
      </p:sp>
      <p:sp>
        <p:nvSpPr>
          <p:cNvPr id="14" name="object 14"/>
          <p:cNvSpPr/>
          <p:nvPr/>
        </p:nvSpPr>
        <p:spPr>
          <a:xfrm>
            <a:off x="3871976" y="1945385"/>
            <a:ext cx="52832" cy="0"/>
          </a:xfrm>
          <a:custGeom>
            <a:avLst/>
            <a:gdLst/>
            <a:ahLst/>
            <a:cxnLst/>
            <a:rect l="l" t="t" r="r" b="b"/>
            <a:pathLst>
              <a:path w="39624">
                <a:moveTo>
                  <a:pt x="0" y="0"/>
                </a:moveTo>
                <a:lnTo>
                  <a:pt x="39624" y="0"/>
                </a:lnTo>
              </a:path>
            </a:pathLst>
          </a:custGeom>
          <a:ln w="12192">
            <a:solidFill>
              <a:srgbClr val="868B95"/>
            </a:solidFill>
          </a:ln>
        </p:spPr>
        <p:txBody>
          <a:bodyPr wrap="square" lIns="0" tIns="0" rIns="0" bIns="0" rtlCol="0">
            <a:noAutofit/>
          </a:bodyPr>
          <a:lstStyle/>
          <a:p>
            <a:endParaRPr/>
          </a:p>
        </p:txBody>
      </p:sp>
      <p:sp>
        <p:nvSpPr>
          <p:cNvPr id="15" name="object 15"/>
          <p:cNvSpPr/>
          <p:nvPr/>
        </p:nvSpPr>
        <p:spPr>
          <a:xfrm>
            <a:off x="3871976" y="1659635"/>
            <a:ext cx="52832" cy="0"/>
          </a:xfrm>
          <a:custGeom>
            <a:avLst/>
            <a:gdLst/>
            <a:ahLst/>
            <a:cxnLst/>
            <a:rect l="l" t="t" r="r" b="b"/>
            <a:pathLst>
              <a:path w="39624">
                <a:moveTo>
                  <a:pt x="0" y="0"/>
                </a:moveTo>
                <a:lnTo>
                  <a:pt x="39624" y="0"/>
                </a:lnTo>
              </a:path>
            </a:pathLst>
          </a:custGeom>
          <a:ln w="12192">
            <a:solidFill>
              <a:srgbClr val="868B95"/>
            </a:solidFill>
          </a:ln>
        </p:spPr>
        <p:txBody>
          <a:bodyPr wrap="square" lIns="0" tIns="0" rIns="0" bIns="0" rtlCol="0">
            <a:noAutofit/>
          </a:bodyPr>
          <a:lstStyle/>
          <a:p>
            <a:endParaRPr/>
          </a:p>
        </p:txBody>
      </p:sp>
      <p:sp>
        <p:nvSpPr>
          <p:cNvPr id="16" name="object 16"/>
          <p:cNvSpPr/>
          <p:nvPr/>
        </p:nvSpPr>
        <p:spPr>
          <a:xfrm>
            <a:off x="3871976" y="1373886"/>
            <a:ext cx="52832" cy="0"/>
          </a:xfrm>
          <a:custGeom>
            <a:avLst/>
            <a:gdLst/>
            <a:ahLst/>
            <a:cxnLst/>
            <a:rect l="l" t="t" r="r" b="b"/>
            <a:pathLst>
              <a:path w="39624">
                <a:moveTo>
                  <a:pt x="0" y="0"/>
                </a:moveTo>
                <a:lnTo>
                  <a:pt x="39624" y="0"/>
                </a:lnTo>
              </a:path>
            </a:pathLst>
          </a:custGeom>
          <a:ln w="12192">
            <a:solidFill>
              <a:srgbClr val="868B95"/>
            </a:solidFill>
          </a:ln>
        </p:spPr>
        <p:txBody>
          <a:bodyPr wrap="square" lIns="0" tIns="0" rIns="0" bIns="0" rtlCol="0">
            <a:noAutofit/>
          </a:bodyPr>
          <a:lstStyle/>
          <a:p>
            <a:endParaRPr/>
          </a:p>
        </p:txBody>
      </p:sp>
      <p:sp>
        <p:nvSpPr>
          <p:cNvPr id="17" name="object 17"/>
          <p:cNvSpPr/>
          <p:nvPr/>
        </p:nvSpPr>
        <p:spPr>
          <a:xfrm>
            <a:off x="5413247" y="3375659"/>
            <a:ext cx="0" cy="40386"/>
          </a:xfrm>
          <a:custGeom>
            <a:avLst/>
            <a:gdLst/>
            <a:ahLst/>
            <a:cxnLst/>
            <a:rect l="l" t="t" r="r" b="b"/>
            <a:pathLst>
              <a:path h="40386">
                <a:moveTo>
                  <a:pt x="0" y="0"/>
                </a:moveTo>
                <a:lnTo>
                  <a:pt x="0" y="40386"/>
                </a:lnTo>
              </a:path>
            </a:pathLst>
          </a:custGeom>
          <a:ln w="12192">
            <a:solidFill>
              <a:srgbClr val="868B95"/>
            </a:solidFill>
          </a:ln>
        </p:spPr>
        <p:txBody>
          <a:bodyPr wrap="square" lIns="0" tIns="0" rIns="0" bIns="0" rtlCol="0">
            <a:noAutofit/>
          </a:bodyPr>
          <a:lstStyle/>
          <a:p>
            <a:endParaRPr/>
          </a:p>
        </p:txBody>
      </p:sp>
      <p:sp>
        <p:nvSpPr>
          <p:cNvPr id="18" name="object 18"/>
          <p:cNvSpPr/>
          <p:nvPr/>
        </p:nvSpPr>
        <p:spPr>
          <a:xfrm>
            <a:off x="6901687" y="3375659"/>
            <a:ext cx="0" cy="40386"/>
          </a:xfrm>
          <a:custGeom>
            <a:avLst/>
            <a:gdLst/>
            <a:ahLst/>
            <a:cxnLst/>
            <a:rect l="l" t="t" r="r" b="b"/>
            <a:pathLst>
              <a:path h="40386">
                <a:moveTo>
                  <a:pt x="0" y="0"/>
                </a:moveTo>
                <a:lnTo>
                  <a:pt x="0" y="40386"/>
                </a:lnTo>
              </a:path>
            </a:pathLst>
          </a:custGeom>
          <a:ln w="12192">
            <a:solidFill>
              <a:srgbClr val="868B95"/>
            </a:solidFill>
          </a:ln>
        </p:spPr>
        <p:txBody>
          <a:bodyPr wrap="square" lIns="0" tIns="0" rIns="0" bIns="0" rtlCol="0">
            <a:noAutofit/>
          </a:bodyPr>
          <a:lstStyle/>
          <a:p>
            <a:endParaRPr/>
          </a:p>
        </p:txBody>
      </p:sp>
      <p:sp>
        <p:nvSpPr>
          <p:cNvPr id="19" name="object 19"/>
          <p:cNvSpPr txBox="1"/>
          <p:nvPr/>
        </p:nvSpPr>
        <p:spPr>
          <a:xfrm>
            <a:off x="4129561" y="1896639"/>
            <a:ext cx="416560"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0</a:t>
            </a:r>
            <a:r>
              <a:rPr sz="1000" spc="-5" dirty="0" smtClean="0">
                <a:solidFill>
                  <a:srgbClr val="103154"/>
                </a:solidFill>
                <a:latin typeface="Corbel"/>
                <a:cs typeface="Corbel"/>
              </a:rPr>
              <a:t>.441</a:t>
            </a:r>
            <a:endParaRPr sz="1000">
              <a:latin typeface="Corbel"/>
              <a:cs typeface="Corbel"/>
            </a:endParaRPr>
          </a:p>
        </p:txBody>
      </p:sp>
      <p:sp>
        <p:nvSpPr>
          <p:cNvPr id="20" name="object 20"/>
          <p:cNvSpPr txBox="1"/>
          <p:nvPr/>
        </p:nvSpPr>
        <p:spPr>
          <a:xfrm>
            <a:off x="5618603" y="2532655"/>
            <a:ext cx="416560"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0</a:t>
            </a:r>
            <a:r>
              <a:rPr sz="1000" spc="-5" dirty="0" smtClean="0">
                <a:solidFill>
                  <a:srgbClr val="103154"/>
                </a:solidFill>
                <a:latin typeface="Corbel"/>
                <a:cs typeface="Corbel"/>
              </a:rPr>
              <a:t>.2</a:t>
            </a:r>
            <a:r>
              <a:rPr sz="1000" spc="0" dirty="0" smtClean="0">
                <a:solidFill>
                  <a:srgbClr val="103154"/>
                </a:solidFill>
                <a:latin typeface="Corbel"/>
                <a:cs typeface="Corbel"/>
              </a:rPr>
              <a:t>18</a:t>
            </a:r>
            <a:endParaRPr sz="1000">
              <a:latin typeface="Corbel"/>
              <a:cs typeface="Corbel"/>
            </a:endParaRPr>
          </a:p>
        </p:txBody>
      </p:sp>
      <p:sp>
        <p:nvSpPr>
          <p:cNvPr id="21" name="object 21"/>
          <p:cNvSpPr txBox="1"/>
          <p:nvPr/>
        </p:nvSpPr>
        <p:spPr>
          <a:xfrm>
            <a:off x="4463307" y="1642131"/>
            <a:ext cx="412327"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0</a:t>
            </a:r>
            <a:r>
              <a:rPr sz="1000" spc="-5" dirty="0" smtClean="0">
                <a:solidFill>
                  <a:srgbClr val="103154"/>
                </a:solidFill>
                <a:latin typeface="Corbel"/>
                <a:cs typeface="Corbel"/>
              </a:rPr>
              <a:t>.5</a:t>
            </a:r>
            <a:r>
              <a:rPr sz="1000" spc="0" dirty="0" smtClean="0">
                <a:solidFill>
                  <a:srgbClr val="103154"/>
                </a:solidFill>
                <a:latin typeface="Corbel"/>
                <a:cs typeface="Corbel"/>
              </a:rPr>
              <a:t>30</a:t>
            </a:r>
            <a:endParaRPr sz="1000">
              <a:latin typeface="Corbel"/>
              <a:cs typeface="Corbel"/>
            </a:endParaRPr>
          </a:p>
        </p:txBody>
      </p:sp>
      <p:sp>
        <p:nvSpPr>
          <p:cNvPr id="22" name="object 22"/>
          <p:cNvSpPr txBox="1"/>
          <p:nvPr/>
        </p:nvSpPr>
        <p:spPr>
          <a:xfrm>
            <a:off x="5954385" y="1334813"/>
            <a:ext cx="405553"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0</a:t>
            </a:r>
            <a:r>
              <a:rPr sz="1000" spc="-5" dirty="0" smtClean="0">
                <a:solidFill>
                  <a:srgbClr val="103154"/>
                </a:solidFill>
                <a:latin typeface="Corbel"/>
                <a:cs typeface="Corbel"/>
              </a:rPr>
              <a:t>.</a:t>
            </a:r>
            <a:r>
              <a:rPr sz="1000" spc="0" dirty="0" smtClean="0">
                <a:solidFill>
                  <a:srgbClr val="103154"/>
                </a:solidFill>
                <a:latin typeface="Corbel"/>
                <a:cs typeface="Corbel"/>
              </a:rPr>
              <a:t>637</a:t>
            </a:r>
            <a:endParaRPr sz="1000">
              <a:latin typeface="Corbel"/>
              <a:cs typeface="Corbel"/>
            </a:endParaRPr>
          </a:p>
        </p:txBody>
      </p:sp>
      <p:sp>
        <p:nvSpPr>
          <p:cNvPr id="23" name="object 23"/>
          <p:cNvSpPr txBox="1"/>
          <p:nvPr/>
        </p:nvSpPr>
        <p:spPr>
          <a:xfrm>
            <a:off x="5054275" y="3073993"/>
            <a:ext cx="429260"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0</a:t>
            </a:r>
            <a:r>
              <a:rPr sz="1000" spc="-5" dirty="0" smtClean="0">
                <a:solidFill>
                  <a:srgbClr val="103154"/>
                </a:solidFill>
                <a:latin typeface="Corbel"/>
                <a:cs typeface="Corbel"/>
              </a:rPr>
              <a:t>.</a:t>
            </a:r>
            <a:r>
              <a:rPr sz="1000" spc="0" dirty="0" smtClean="0">
                <a:solidFill>
                  <a:srgbClr val="103154"/>
                </a:solidFill>
                <a:latin typeface="Corbel"/>
                <a:cs typeface="Corbel"/>
              </a:rPr>
              <a:t>0</a:t>
            </a:r>
            <a:r>
              <a:rPr sz="1000" spc="-5" dirty="0" smtClean="0">
                <a:solidFill>
                  <a:srgbClr val="103154"/>
                </a:solidFill>
                <a:latin typeface="Corbel"/>
                <a:cs typeface="Corbel"/>
              </a:rPr>
              <a:t>2</a:t>
            </a:r>
            <a:r>
              <a:rPr sz="1000" spc="0" dirty="0" smtClean="0">
                <a:solidFill>
                  <a:srgbClr val="103154"/>
                </a:solidFill>
                <a:latin typeface="Corbel"/>
                <a:cs typeface="Corbel"/>
              </a:rPr>
              <a:t>9</a:t>
            </a:r>
            <a:endParaRPr sz="1000">
              <a:latin typeface="Corbel"/>
              <a:cs typeface="Corbel"/>
            </a:endParaRPr>
          </a:p>
        </p:txBody>
      </p:sp>
      <p:sp>
        <p:nvSpPr>
          <p:cNvPr id="24" name="object 24"/>
          <p:cNvSpPr txBox="1"/>
          <p:nvPr/>
        </p:nvSpPr>
        <p:spPr>
          <a:xfrm>
            <a:off x="6278967" y="2745296"/>
            <a:ext cx="417407"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0</a:t>
            </a:r>
            <a:r>
              <a:rPr sz="1000" spc="-5" dirty="0" smtClean="0">
                <a:solidFill>
                  <a:srgbClr val="103154"/>
                </a:solidFill>
                <a:latin typeface="Corbel"/>
                <a:cs typeface="Corbel"/>
              </a:rPr>
              <a:t>.</a:t>
            </a:r>
            <a:r>
              <a:rPr sz="1000" spc="0" dirty="0" smtClean="0">
                <a:solidFill>
                  <a:srgbClr val="103154"/>
                </a:solidFill>
                <a:latin typeface="Corbel"/>
                <a:cs typeface="Corbel"/>
              </a:rPr>
              <a:t>1</a:t>
            </a:r>
            <a:r>
              <a:rPr sz="1000" spc="-5" dirty="0" smtClean="0">
                <a:solidFill>
                  <a:srgbClr val="103154"/>
                </a:solidFill>
                <a:latin typeface="Corbel"/>
                <a:cs typeface="Corbel"/>
              </a:rPr>
              <a:t>44</a:t>
            </a:r>
            <a:endParaRPr sz="1000">
              <a:latin typeface="Corbel"/>
              <a:cs typeface="Corbel"/>
            </a:endParaRPr>
          </a:p>
        </p:txBody>
      </p:sp>
      <p:sp>
        <p:nvSpPr>
          <p:cNvPr id="25" name="object 25"/>
          <p:cNvSpPr txBox="1"/>
          <p:nvPr/>
        </p:nvSpPr>
        <p:spPr>
          <a:xfrm>
            <a:off x="3324638" y="3285108"/>
            <a:ext cx="428413"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0</a:t>
            </a:r>
            <a:r>
              <a:rPr sz="1000" spc="-5" dirty="0" smtClean="0">
                <a:solidFill>
                  <a:srgbClr val="103154"/>
                </a:solidFill>
                <a:latin typeface="Corbel"/>
                <a:cs typeface="Corbel"/>
              </a:rPr>
              <a:t>.</a:t>
            </a:r>
            <a:r>
              <a:rPr sz="1000" spc="0" dirty="0" smtClean="0">
                <a:solidFill>
                  <a:srgbClr val="103154"/>
                </a:solidFill>
                <a:latin typeface="Corbel"/>
                <a:cs typeface="Corbel"/>
              </a:rPr>
              <a:t>000</a:t>
            </a:r>
            <a:endParaRPr sz="1000">
              <a:latin typeface="Corbel"/>
              <a:cs typeface="Corbel"/>
            </a:endParaRPr>
          </a:p>
        </p:txBody>
      </p:sp>
      <p:sp>
        <p:nvSpPr>
          <p:cNvPr id="26" name="object 26"/>
          <p:cNvSpPr txBox="1"/>
          <p:nvPr/>
        </p:nvSpPr>
        <p:spPr>
          <a:xfrm>
            <a:off x="3336346" y="2999168"/>
            <a:ext cx="417407"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0</a:t>
            </a:r>
            <a:r>
              <a:rPr sz="1000" spc="-5" dirty="0" smtClean="0">
                <a:solidFill>
                  <a:srgbClr val="103154"/>
                </a:solidFill>
                <a:latin typeface="Corbel"/>
                <a:cs typeface="Corbel"/>
              </a:rPr>
              <a:t>.</a:t>
            </a:r>
            <a:r>
              <a:rPr sz="1000" spc="0" dirty="0" smtClean="0">
                <a:solidFill>
                  <a:srgbClr val="103154"/>
                </a:solidFill>
                <a:latin typeface="Corbel"/>
                <a:cs typeface="Corbel"/>
              </a:rPr>
              <a:t>100</a:t>
            </a:r>
            <a:endParaRPr sz="1000">
              <a:latin typeface="Corbel"/>
              <a:cs typeface="Corbel"/>
            </a:endParaRPr>
          </a:p>
        </p:txBody>
      </p:sp>
      <p:sp>
        <p:nvSpPr>
          <p:cNvPr id="27" name="object 27"/>
          <p:cNvSpPr txBox="1"/>
          <p:nvPr/>
        </p:nvSpPr>
        <p:spPr>
          <a:xfrm>
            <a:off x="3325995" y="2713228"/>
            <a:ext cx="427567"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0</a:t>
            </a:r>
            <a:r>
              <a:rPr sz="1000" spc="-5" dirty="0" smtClean="0">
                <a:solidFill>
                  <a:srgbClr val="103154"/>
                </a:solidFill>
                <a:latin typeface="Corbel"/>
                <a:cs typeface="Corbel"/>
              </a:rPr>
              <a:t>.2</a:t>
            </a:r>
            <a:r>
              <a:rPr sz="1000" spc="0" dirty="0" smtClean="0">
                <a:solidFill>
                  <a:srgbClr val="103154"/>
                </a:solidFill>
                <a:latin typeface="Corbel"/>
                <a:cs typeface="Corbel"/>
              </a:rPr>
              <a:t>00</a:t>
            </a:r>
            <a:endParaRPr sz="1000">
              <a:latin typeface="Corbel"/>
              <a:cs typeface="Corbel"/>
            </a:endParaRPr>
          </a:p>
        </p:txBody>
      </p:sp>
      <p:sp>
        <p:nvSpPr>
          <p:cNvPr id="28" name="object 28"/>
          <p:cNvSpPr txBox="1"/>
          <p:nvPr/>
        </p:nvSpPr>
        <p:spPr>
          <a:xfrm>
            <a:off x="3334988" y="2427288"/>
            <a:ext cx="418253"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0</a:t>
            </a:r>
            <a:r>
              <a:rPr sz="1000" spc="-5" dirty="0" smtClean="0">
                <a:solidFill>
                  <a:srgbClr val="103154"/>
                </a:solidFill>
                <a:latin typeface="Corbel"/>
                <a:cs typeface="Corbel"/>
              </a:rPr>
              <a:t>.</a:t>
            </a:r>
            <a:r>
              <a:rPr sz="1000" spc="0" dirty="0" smtClean="0">
                <a:solidFill>
                  <a:srgbClr val="103154"/>
                </a:solidFill>
                <a:latin typeface="Corbel"/>
                <a:cs typeface="Corbel"/>
              </a:rPr>
              <a:t>300</a:t>
            </a:r>
            <a:endParaRPr sz="1000">
              <a:latin typeface="Corbel"/>
              <a:cs typeface="Corbel"/>
            </a:endParaRPr>
          </a:p>
        </p:txBody>
      </p:sp>
      <p:sp>
        <p:nvSpPr>
          <p:cNvPr id="29" name="object 29"/>
          <p:cNvSpPr txBox="1"/>
          <p:nvPr/>
        </p:nvSpPr>
        <p:spPr>
          <a:xfrm>
            <a:off x="3324468" y="2141349"/>
            <a:ext cx="428413"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0</a:t>
            </a:r>
            <a:r>
              <a:rPr sz="1000" spc="-5" dirty="0" smtClean="0">
                <a:solidFill>
                  <a:srgbClr val="103154"/>
                </a:solidFill>
                <a:latin typeface="Corbel"/>
                <a:cs typeface="Corbel"/>
              </a:rPr>
              <a:t>.4</a:t>
            </a:r>
            <a:r>
              <a:rPr sz="1000" spc="0" dirty="0" smtClean="0">
                <a:solidFill>
                  <a:srgbClr val="103154"/>
                </a:solidFill>
                <a:latin typeface="Corbel"/>
                <a:cs typeface="Corbel"/>
              </a:rPr>
              <a:t>00</a:t>
            </a:r>
            <a:endParaRPr sz="1000">
              <a:latin typeface="Corbel"/>
              <a:cs typeface="Corbel"/>
            </a:endParaRPr>
          </a:p>
        </p:txBody>
      </p:sp>
      <p:sp>
        <p:nvSpPr>
          <p:cNvPr id="30" name="object 30"/>
          <p:cNvSpPr txBox="1"/>
          <p:nvPr/>
        </p:nvSpPr>
        <p:spPr>
          <a:xfrm>
            <a:off x="3330576" y="1855409"/>
            <a:ext cx="422487"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0</a:t>
            </a:r>
            <a:r>
              <a:rPr sz="1000" spc="-5" dirty="0" smtClean="0">
                <a:solidFill>
                  <a:srgbClr val="103154"/>
                </a:solidFill>
                <a:latin typeface="Corbel"/>
                <a:cs typeface="Corbel"/>
              </a:rPr>
              <a:t>.5</a:t>
            </a:r>
            <a:r>
              <a:rPr sz="1000" spc="0" dirty="0" smtClean="0">
                <a:solidFill>
                  <a:srgbClr val="103154"/>
                </a:solidFill>
                <a:latin typeface="Corbel"/>
                <a:cs typeface="Corbel"/>
              </a:rPr>
              <a:t>00</a:t>
            </a:r>
            <a:endParaRPr sz="1000">
              <a:latin typeface="Corbel"/>
              <a:cs typeface="Corbel"/>
            </a:endParaRPr>
          </a:p>
        </p:txBody>
      </p:sp>
      <p:sp>
        <p:nvSpPr>
          <p:cNvPr id="31" name="object 31"/>
          <p:cNvSpPr txBox="1"/>
          <p:nvPr/>
        </p:nvSpPr>
        <p:spPr>
          <a:xfrm>
            <a:off x="3322772" y="1569469"/>
            <a:ext cx="430107"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0</a:t>
            </a:r>
            <a:r>
              <a:rPr sz="1000" spc="-5" dirty="0" smtClean="0">
                <a:solidFill>
                  <a:srgbClr val="103154"/>
                </a:solidFill>
                <a:latin typeface="Corbel"/>
                <a:cs typeface="Corbel"/>
              </a:rPr>
              <a:t>.</a:t>
            </a:r>
            <a:r>
              <a:rPr sz="1000" spc="0" dirty="0" smtClean="0">
                <a:solidFill>
                  <a:srgbClr val="103154"/>
                </a:solidFill>
                <a:latin typeface="Corbel"/>
                <a:cs typeface="Corbel"/>
              </a:rPr>
              <a:t>600</a:t>
            </a:r>
            <a:endParaRPr sz="1000">
              <a:latin typeface="Corbel"/>
              <a:cs typeface="Corbel"/>
            </a:endParaRPr>
          </a:p>
        </p:txBody>
      </p:sp>
      <p:sp>
        <p:nvSpPr>
          <p:cNvPr id="32" name="object 32"/>
          <p:cNvSpPr txBox="1"/>
          <p:nvPr/>
        </p:nvSpPr>
        <p:spPr>
          <a:xfrm>
            <a:off x="3340078" y="1283529"/>
            <a:ext cx="413173"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0</a:t>
            </a:r>
            <a:r>
              <a:rPr sz="1000" spc="-5" dirty="0" smtClean="0">
                <a:solidFill>
                  <a:srgbClr val="103154"/>
                </a:solidFill>
                <a:latin typeface="Corbel"/>
                <a:cs typeface="Corbel"/>
              </a:rPr>
              <a:t>.7</a:t>
            </a:r>
            <a:r>
              <a:rPr sz="1000" spc="0" dirty="0" smtClean="0">
                <a:solidFill>
                  <a:srgbClr val="103154"/>
                </a:solidFill>
                <a:latin typeface="Corbel"/>
                <a:cs typeface="Corbel"/>
              </a:rPr>
              <a:t>00</a:t>
            </a:r>
            <a:endParaRPr sz="1000">
              <a:latin typeface="Corbel"/>
              <a:cs typeface="Corbel"/>
            </a:endParaRPr>
          </a:p>
        </p:txBody>
      </p:sp>
      <p:sp>
        <p:nvSpPr>
          <p:cNvPr id="33" name="object 33"/>
          <p:cNvSpPr txBox="1"/>
          <p:nvPr/>
        </p:nvSpPr>
        <p:spPr>
          <a:xfrm>
            <a:off x="4326212" y="3450411"/>
            <a:ext cx="685800" cy="172720"/>
          </a:xfrm>
          <a:prstGeom prst="rect">
            <a:avLst/>
          </a:prstGeom>
        </p:spPr>
        <p:txBody>
          <a:bodyPr vert="horz" wrap="square" lIns="0" tIns="0" rIns="0" bIns="0" rtlCol="0">
            <a:noAutofit/>
          </a:bodyPr>
          <a:lstStyle/>
          <a:p>
            <a:pPr marL="12700">
              <a:lnSpc>
                <a:spcPct val="100000"/>
              </a:lnSpc>
            </a:pPr>
            <a:r>
              <a:rPr sz="1000" spc="-5" dirty="0" smtClean="0">
                <a:solidFill>
                  <a:srgbClr val="103154"/>
                </a:solidFill>
                <a:latin typeface="Corbel"/>
                <a:cs typeface="Corbel"/>
              </a:rPr>
              <a:t>S</a:t>
            </a:r>
            <a:r>
              <a:rPr sz="1000" spc="0" dirty="0" smtClean="0">
                <a:solidFill>
                  <a:srgbClr val="103154"/>
                </a:solidFill>
                <a:latin typeface="Corbel"/>
                <a:cs typeface="Corbel"/>
              </a:rPr>
              <a:t>o</a:t>
            </a:r>
            <a:r>
              <a:rPr sz="1000" spc="-5" dirty="0" smtClean="0">
                <a:solidFill>
                  <a:srgbClr val="103154"/>
                </a:solidFill>
                <a:latin typeface="Corbel"/>
                <a:cs typeface="Corbel"/>
              </a:rPr>
              <a:t>u</a:t>
            </a:r>
            <a:r>
              <a:rPr sz="1000" spc="0" dirty="0" smtClean="0">
                <a:solidFill>
                  <a:srgbClr val="103154"/>
                </a:solidFill>
                <a:latin typeface="Corbel"/>
                <a:cs typeface="Corbel"/>
              </a:rPr>
              <a:t>th</a:t>
            </a:r>
            <a:r>
              <a:rPr sz="1000" spc="-5" dirty="0" smtClean="0">
                <a:solidFill>
                  <a:srgbClr val="103154"/>
                </a:solidFill>
                <a:latin typeface="Corbel"/>
                <a:cs typeface="Corbel"/>
              </a:rPr>
              <a:t>e</a:t>
            </a:r>
            <a:r>
              <a:rPr sz="1000" spc="0" dirty="0" smtClean="0">
                <a:solidFill>
                  <a:srgbClr val="103154"/>
                </a:solidFill>
                <a:latin typeface="Corbel"/>
                <a:cs typeface="Corbel"/>
              </a:rPr>
              <a:t>rn</a:t>
            </a:r>
            <a:endParaRPr sz="1000">
              <a:latin typeface="Corbel"/>
              <a:cs typeface="Corbel"/>
            </a:endParaRPr>
          </a:p>
        </p:txBody>
      </p:sp>
      <p:sp>
        <p:nvSpPr>
          <p:cNvPr id="34" name="object 34"/>
          <p:cNvSpPr txBox="1"/>
          <p:nvPr/>
        </p:nvSpPr>
        <p:spPr>
          <a:xfrm>
            <a:off x="5817289" y="3450411"/>
            <a:ext cx="679027" cy="172720"/>
          </a:xfrm>
          <a:prstGeom prst="rect">
            <a:avLst/>
          </a:prstGeom>
        </p:spPr>
        <p:txBody>
          <a:bodyPr vert="horz" wrap="square" lIns="0" tIns="0" rIns="0" bIns="0" rtlCol="0">
            <a:noAutofit/>
          </a:bodyPr>
          <a:lstStyle/>
          <a:p>
            <a:pPr marL="12700">
              <a:lnSpc>
                <a:spcPct val="100000"/>
              </a:lnSpc>
            </a:pPr>
            <a:r>
              <a:rPr sz="1000" spc="-5" dirty="0" smtClean="0">
                <a:solidFill>
                  <a:srgbClr val="103154"/>
                </a:solidFill>
                <a:latin typeface="Corbel"/>
                <a:cs typeface="Corbel"/>
              </a:rPr>
              <a:t>N</a:t>
            </a:r>
            <a:r>
              <a:rPr sz="1000" spc="0" dirty="0" smtClean="0">
                <a:solidFill>
                  <a:srgbClr val="103154"/>
                </a:solidFill>
                <a:latin typeface="Corbel"/>
                <a:cs typeface="Corbel"/>
              </a:rPr>
              <a:t>orth</a:t>
            </a:r>
            <a:r>
              <a:rPr sz="1000" spc="-5" dirty="0" smtClean="0">
                <a:solidFill>
                  <a:srgbClr val="103154"/>
                </a:solidFill>
                <a:latin typeface="Corbel"/>
                <a:cs typeface="Corbel"/>
              </a:rPr>
              <a:t>e</a:t>
            </a:r>
            <a:r>
              <a:rPr sz="1000" spc="0" dirty="0" smtClean="0">
                <a:solidFill>
                  <a:srgbClr val="103154"/>
                </a:solidFill>
                <a:latin typeface="Corbel"/>
                <a:cs typeface="Corbel"/>
              </a:rPr>
              <a:t>rn</a:t>
            </a:r>
            <a:endParaRPr sz="1000">
              <a:latin typeface="Corbel"/>
              <a:cs typeface="Corbel"/>
            </a:endParaRPr>
          </a:p>
        </p:txBody>
      </p:sp>
      <p:sp>
        <p:nvSpPr>
          <p:cNvPr id="35" name="object 35"/>
          <p:cNvSpPr/>
          <p:nvPr/>
        </p:nvSpPr>
        <p:spPr>
          <a:xfrm>
            <a:off x="7171945" y="1968245"/>
            <a:ext cx="94487" cy="70865"/>
          </a:xfrm>
          <a:custGeom>
            <a:avLst/>
            <a:gdLst/>
            <a:ahLst/>
            <a:cxnLst/>
            <a:rect l="l" t="t" r="r" b="b"/>
            <a:pathLst>
              <a:path w="70865" h="70865">
                <a:moveTo>
                  <a:pt x="0" y="0"/>
                </a:moveTo>
                <a:lnTo>
                  <a:pt x="70865" y="0"/>
                </a:lnTo>
                <a:lnTo>
                  <a:pt x="70865" y="70865"/>
                </a:lnTo>
                <a:lnTo>
                  <a:pt x="0" y="70865"/>
                </a:lnTo>
                <a:lnTo>
                  <a:pt x="0" y="0"/>
                </a:lnTo>
                <a:close/>
              </a:path>
            </a:pathLst>
          </a:custGeom>
          <a:solidFill>
            <a:srgbClr val="FF7F01"/>
          </a:solidFill>
        </p:spPr>
        <p:txBody>
          <a:bodyPr wrap="square" lIns="0" tIns="0" rIns="0" bIns="0" rtlCol="0">
            <a:noAutofit/>
          </a:bodyPr>
          <a:lstStyle/>
          <a:p>
            <a:endParaRPr/>
          </a:p>
        </p:txBody>
      </p:sp>
      <p:sp>
        <p:nvSpPr>
          <p:cNvPr id="36" name="object 36"/>
          <p:cNvSpPr/>
          <p:nvPr/>
        </p:nvSpPr>
        <p:spPr>
          <a:xfrm>
            <a:off x="7171945" y="2351533"/>
            <a:ext cx="94487" cy="70865"/>
          </a:xfrm>
          <a:custGeom>
            <a:avLst/>
            <a:gdLst/>
            <a:ahLst/>
            <a:cxnLst/>
            <a:rect l="l" t="t" r="r" b="b"/>
            <a:pathLst>
              <a:path w="70865" h="70865">
                <a:moveTo>
                  <a:pt x="0" y="0"/>
                </a:moveTo>
                <a:lnTo>
                  <a:pt x="70865" y="0"/>
                </a:lnTo>
                <a:lnTo>
                  <a:pt x="70865" y="70865"/>
                </a:lnTo>
                <a:lnTo>
                  <a:pt x="0" y="70865"/>
                </a:lnTo>
                <a:lnTo>
                  <a:pt x="0" y="0"/>
                </a:lnTo>
                <a:close/>
              </a:path>
            </a:pathLst>
          </a:custGeom>
          <a:solidFill>
            <a:srgbClr val="F1B015"/>
          </a:solidFill>
        </p:spPr>
        <p:txBody>
          <a:bodyPr wrap="square" lIns="0" tIns="0" rIns="0" bIns="0" rtlCol="0">
            <a:noAutofit/>
          </a:bodyPr>
          <a:lstStyle/>
          <a:p>
            <a:endParaRPr/>
          </a:p>
        </p:txBody>
      </p:sp>
      <p:sp>
        <p:nvSpPr>
          <p:cNvPr id="37" name="object 37"/>
          <p:cNvSpPr/>
          <p:nvPr/>
        </p:nvSpPr>
        <p:spPr>
          <a:xfrm>
            <a:off x="7171945" y="2734818"/>
            <a:ext cx="94487" cy="70103"/>
          </a:xfrm>
          <a:custGeom>
            <a:avLst/>
            <a:gdLst/>
            <a:ahLst/>
            <a:cxnLst/>
            <a:rect l="l" t="t" r="r" b="b"/>
            <a:pathLst>
              <a:path w="70865" h="70103">
                <a:moveTo>
                  <a:pt x="0" y="0"/>
                </a:moveTo>
                <a:lnTo>
                  <a:pt x="70865" y="0"/>
                </a:lnTo>
                <a:lnTo>
                  <a:pt x="70865" y="70103"/>
                </a:lnTo>
                <a:lnTo>
                  <a:pt x="0" y="70103"/>
                </a:lnTo>
                <a:lnTo>
                  <a:pt x="0" y="0"/>
                </a:lnTo>
                <a:close/>
              </a:path>
            </a:pathLst>
          </a:custGeom>
          <a:solidFill>
            <a:srgbClr val="FBEC85"/>
          </a:solidFill>
        </p:spPr>
        <p:txBody>
          <a:bodyPr wrap="square" lIns="0" tIns="0" rIns="0" bIns="0" rtlCol="0">
            <a:noAutofit/>
          </a:bodyPr>
          <a:lstStyle/>
          <a:p>
            <a:endParaRPr/>
          </a:p>
        </p:txBody>
      </p:sp>
      <p:sp>
        <p:nvSpPr>
          <p:cNvPr id="38" name="object 38"/>
          <p:cNvSpPr txBox="1"/>
          <p:nvPr/>
        </p:nvSpPr>
        <p:spPr>
          <a:xfrm>
            <a:off x="7288433" y="1910698"/>
            <a:ext cx="1776307" cy="1096010"/>
          </a:xfrm>
          <a:prstGeom prst="rect">
            <a:avLst/>
          </a:prstGeom>
        </p:spPr>
        <p:txBody>
          <a:bodyPr vert="horz" wrap="square" lIns="0" tIns="0" rIns="0" bIns="0" rtlCol="0">
            <a:noAutofit/>
          </a:bodyPr>
          <a:lstStyle/>
          <a:p>
            <a:pPr marL="12700" marR="12700">
              <a:lnSpc>
                <a:spcPct val="101499"/>
              </a:lnSpc>
            </a:pPr>
            <a:r>
              <a:rPr sz="1000" dirty="0" smtClean="0">
                <a:solidFill>
                  <a:srgbClr val="103154"/>
                </a:solidFill>
                <a:latin typeface="Corbel"/>
                <a:cs typeface="Corbel"/>
              </a:rPr>
              <a:t>The</a:t>
            </a:r>
            <a:r>
              <a:rPr sz="1000" spc="-15" dirty="0" smtClean="0">
                <a:solidFill>
                  <a:srgbClr val="103154"/>
                </a:solidFill>
                <a:latin typeface="Corbel"/>
                <a:cs typeface="Corbel"/>
              </a:rPr>
              <a:t> </a:t>
            </a:r>
            <a:r>
              <a:rPr sz="1000" spc="0" dirty="0" smtClean="0">
                <a:solidFill>
                  <a:srgbClr val="103154"/>
                </a:solidFill>
                <a:latin typeface="Corbel"/>
                <a:cs typeface="Corbel"/>
              </a:rPr>
              <a:t>ratio</a:t>
            </a:r>
            <a:r>
              <a:rPr sz="1000" spc="-5" dirty="0" smtClean="0">
                <a:solidFill>
                  <a:srgbClr val="103154"/>
                </a:solidFill>
                <a:latin typeface="Corbel"/>
                <a:cs typeface="Corbel"/>
              </a:rPr>
              <a:t> </a:t>
            </a:r>
            <a:r>
              <a:rPr sz="1000" spc="0" dirty="0" smtClean="0">
                <a:solidFill>
                  <a:srgbClr val="103154"/>
                </a:solidFill>
                <a:latin typeface="Corbel"/>
                <a:cs typeface="Corbel"/>
              </a:rPr>
              <a:t>of</a:t>
            </a:r>
            <a:r>
              <a:rPr sz="1000" spc="-5" dirty="0" smtClean="0">
                <a:solidFill>
                  <a:srgbClr val="103154"/>
                </a:solidFill>
                <a:latin typeface="Corbel"/>
                <a:cs typeface="Corbel"/>
              </a:rPr>
              <a:t> </a:t>
            </a:r>
            <a:r>
              <a:rPr sz="1000" spc="0" dirty="0" smtClean="0">
                <a:solidFill>
                  <a:srgbClr val="103154"/>
                </a:solidFill>
                <a:latin typeface="Corbel"/>
                <a:cs typeface="Corbel"/>
              </a:rPr>
              <a:t>RGM</a:t>
            </a:r>
            <a:r>
              <a:rPr sz="1000" spc="-10" dirty="0" smtClean="0">
                <a:solidFill>
                  <a:srgbClr val="103154"/>
                </a:solidFill>
                <a:latin typeface="Corbel"/>
                <a:cs typeface="Corbel"/>
              </a:rPr>
              <a:t> </a:t>
            </a:r>
            <a:r>
              <a:rPr sz="1000" spc="0" dirty="0" smtClean="0">
                <a:solidFill>
                  <a:srgbClr val="103154"/>
                </a:solidFill>
                <a:latin typeface="Corbel"/>
                <a:cs typeface="Corbel"/>
              </a:rPr>
              <a:t>in</a:t>
            </a:r>
            <a:r>
              <a:rPr sz="1000" spc="-5" dirty="0" smtClean="0">
                <a:solidFill>
                  <a:srgbClr val="103154"/>
                </a:solidFill>
                <a:latin typeface="Corbel"/>
                <a:cs typeface="Corbel"/>
              </a:rPr>
              <a:t> N</a:t>
            </a:r>
            <a:r>
              <a:rPr sz="1000" spc="0" dirty="0" smtClean="0">
                <a:solidFill>
                  <a:srgbClr val="103154"/>
                </a:solidFill>
                <a:latin typeface="Corbel"/>
                <a:cs typeface="Corbel"/>
              </a:rPr>
              <a:t>TM sp</a:t>
            </a:r>
            <a:r>
              <a:rPr sz="1000" spc="-5" dirty="0" smtClean="0">
                <a:solidFill>
                  <a:srgbClr val="103154"/>
                </a:solidFill>
                <a:latin typeface="Corbel"/>
                <a:cs typeface="Corbel"/>
              </a:rPr>
              <a:t>ec</a:t>
            </a:r>
            <a:r>
              <a:rPr sz="1000" spc="0" dirty="0" smtClean="0">
                <a:solidFill>
                  <a:srgbClr val="103154"/>
                </a:solidFill>
                <a:latin typeface="Corbel"/>
                <a:cs typeface="Corbel"/>
              </a:rPr>
              <a:t>i</a:t>
            </a:r>
            <a:r>
              <a:rPr sz="1000" spc="-5" dirty="0" smtClean="0">
                <a:solidFill>
                  <a:srgbClr val="103154"/>
                </a:solidFill>
                <a:latin typeface="Corbel"/>
                <a:cs typeface="Corbel"/>
              </a:rPr>
              <a:t>es</a:t>
            </a:r>
            <a:endParaRPr sz="1000">
              <a:latin typeface="Corbel"/>
              <a:cs typeface="Corbel"/>
            </a:endParaRPr>
          </a:p>
          <a:p>
            <a:pPr>
              <a:lnSpc>
                <a:spcPts val="550"/>
              </a:lnSpc>
              <a:spcBef>
                <a:spcPts val="30"/>
              </a:spcBef>
            </a:pPr>
            <a:endParaRPr sz="550"/>
          </a:p>
          <a:p>
            <a:pPr marL="12700" marR="17780">
              <a:lnSpc>
                <a:spcPct val="101499"/>
              </a:lnSpc>
            </a:pPr>
            <a:r>
              <a:rPr sz="1000" dirty="0" smtClean="0">
                <a:solidFill>
                  <a:srgbClr val="103154"/>
                </a:solidFill>
                <a:latin typeface="Corbel"/>
                <a:cs typeface="Corbel"/>
              </a:rPr>
              <a:t>The</a:t>
            </a:r>
            <a:r>
              <a:rPr sz="1000" spc="-15" dirty="0" smtClean="0">
                <a:solidFill>
                  <a:srgbClr val="103154"/>
                </a:solidFill>
                <a:latin typeface="Corbel"/>
                <a:cs typeface="Corbel"/>
              </a:rPr>
              <a:t> </a:t>
            </a:r>
            <a:r>
              <a:rPr sz="1000" spc="0" dirty="0" smtClean="0">
                <a:solidFill>
                  <a:srgbClr val="103154"/>
                </a:solidFill>
                <a:latin typeface="Corbel"/>
                <a:cs typeface="Corbel"/>
              </a:rPr>
              <a:t>ratio</a:t>
            </a:r>
            <a:r>
              <a:rPr sz="1000" spc="-5" dirty="0" smtClean="0">
                <a:solidFill>
                  <a:srgbClr val="103154"/>
                </a:solidFill>
                <a:latin typeface="Corbel"/>
                <a:cs typeface="Corbel"/>
              </a:rPr>
              <a:t> </a:t>
            </a:r>
            <a:r>
              <a:rPr sz="1000" spc="0" dirty="0" smtClean="0">
                <a:solidFill>
                  <a:srgbClr val="103154"/>
                </a:solidFill>
                <a:latin typeface="Corbel"/>
                <a:cs typeface="Corbel"/>
              </a:rPr>
              <a:t>of</a:t>
            </a:r>
            <a:r>
              <a:rPr sz="1000" spc="-5" dirty="0" smtClean="0">
                <a:solidFill>
                  <a:srgbClr val="103154"/>
                </a:solidFill>
                <a:latin typeface="Corbel"/>
                <a:cs typeface="Corbel"/>
              </a:rPr>
              <a:t> S</a:t>
            </a:r>
            <a:r>
              <a:rPr sz="1000" spc="0" dirty="0" smtClean="0">
                <a:solidFill>
                  <a:srgbClr val="103154"/>
                </a:solidFill>
                <a:latin typeface="Corbel"/>
                <a:cs typeface="Corbel"/>
              </a:rPr>
              <a:t>GM</a:t>
            </a:r>
            <a:r>
              <a:rPr sz="1000" spc="-10" dirty="0" smtClean="0">
                <a:solidFill>
                  <a:srgbClr val="103154"/>
                </a:solidFill>
                <a:latin typeface="Corbel"/>
                <a:cs typeface="Corbel"/>
              </a:rPr>
              <a:t> </a:t>
            </a:r>
            <a:r>
              <a:rPr sz="1000" spc="0" dirty="0" smtClean="0">
                <a:solidFill>
                  <a:srgbClr val="103154"/>
                </a:solidFill>
                <a:latin typeface="Corbel"/>
                <a:cs typeface="Corbel"/>
              </a:rPr>
              <a:t>in</a:t>
            </a:r>
            <a:r>
              <a:rPr sz="1000" spc="-5" dirty="0" smtClean="0">
                <a:solidFill>
                  <a:srgbClr val="103154"/>
                </a:solidFill>
                <a:latin typeface="Corbel"/>
                <a:cs typeface="Corbel"/>
              </a:rPr>
              <a:t> N</a:t>
            </a:r>
            <a:r>
              <a:rPr sz="1000" spc="0" dirty="0" smtClean="0">
                <a:solidFill>
                  <a:srgbClr val="103154"/>
                </a:solidFill>
                <a:latin typeface="Corbel"/>
                <a:cs typeface="Corbel"/>
              </a:rPr>
              <a:t>TM sp</a:t>
            </a:r>
            <a:r>
              <a:rPr sz="1000" spc="-5" dirty="0" smtClean="0">
                <a:solidFill>
                  <a:srgbClr val="103154"/>
                </a:solidFill>
                <a:latin typeface="Corbel"/>
                <a:cs typeface="Corbel"/>
              </a:rPr>
              <a:t>ec</a:t>
            </a:r>
            <a:r>
              <a:rPr sz="1000" spc="0" dirty="0" smtClean="0">
                <a:solidFill>
                  <a:srgbClr val="103154"/>
                </a:solidFill>
                <a:latin typeface="Corbel"/>
                <a:cs typeface="Corbel"/>
              </a:rPr>
              <a:t>i</a:t>
            </a:r>
            <a:r>
              <a:rPr sz="1000" spc="-5" dirty="0" smtClean="0">
                <a:solidFill>
                  <a:srgbClr val="103154"/>
                </a:solidFill>
                <a:latin typeface="Corbel"/>
                <a:cs typeface="Corbel"/>
              </a:rPr>
              <a:t>es</a:t>
            </a:r>
            <a:endParaRPr sz="1000">
              <a:latin typeface="Corbel"/>
              <a:cs typeface="Corbel"/>
            </a:endParaRPr>
          </a:p>
          <a:p>
            <a:pPr>
              <a:lnSpc>
                <a:spcPts val="550"/>
              </a:lnSpc>
              <a:spcBef>
                <a:spcPts val="30"/>
              </a:spcBef>
            </a:pPr>
            <a:endParaRPr sz="550"/>
          </a:p>
          <a:p>
            <a:pPr marL="12700" marR="52069">
              <a:lnSpc>
                <a:spcPct val="101499"/>
              </a:lnSpc>
            </a:pPr>
            <a:r>
              <a:rPr sz="1000" dirty="0" smtClean="0">
                <a:solidFill>
                  <a:srgbClr val="103154"/>
                </a:solidFill>
                <a:latin typeface="Corbel"/>
                <a:cs typeface="Corbel"/>
              </a:rPr>
              <a:t>The</a:t>
            </a:r>
            <a:r>
              <a:rPr sz="1000" spc="-15" dirty="0" smtClean="0">
                <a:solidFill>
                  <a:srgbClr val="103154"/>
                </a:solidFill>
                <a:latin typeface="Corbel"/>
                <a:cs typeface="Corbel"/>
              </a:rPr>
              <a:t> </a:t>
            </a:r>
            <a:r>
              <a:rPr sz="1000" spc="0" dirty="0" smtClean="0">
                <a:solidFill>
                  <a:srgbClr val="103154"/>
                </a:solidFill>
                <a:latin typeface="Corbel"/>
                <a:cs typeface="Corbel"/>
              </a:rPr>
              <a:t>ratio</a:t>
            </a:r>
            <a:r>
              <a:rPr sz="1000" spc="-5" dirty="0" smtClean="0">
                <a:solidFill>
                  <a:srgbClr val="103154"/>
                </a:solidFill>
                <a:latin typeface="Corbel"/>
                <a:cs typeface="Corbel"/>
              </a:rPr>
              <a:t> </a:t>
            </a:r>
            <a:r>
              <a:rPr sz="1000" spc="0" dirty="0" smtClean="0">
                <a:solidFill>
                  <a:srgbClr val="103154"/>
                </a:solidFill>
                <a:latin typeface="Corbel"/>
                <a:cs typeface="Corbel"/>
              </a:rPr>
              <a:t>of</a:t>
            </a:r>
            <a:r>
              <a:rPr sz="1000" spc="-5" dirty="0" smtClean="0">
                <a:solidFill>
                  <a:srgbClr val="103154"/>
                </a:solidFill>
                <a:latin typeface="Corbel"/>
                <a:cs typeface="Corbel"/>
              </a:rPr>
              <a:t> u</a:t>
            </a:r>
            <a:r>
              <a:rPr sz="1000" spc="0" dirty="0" smtClean="0">
                <a:solidFill>
                  <a:srgbClr val="103154"/>
                </a:solidFill>
                <a:latin typeface="Corbel"/>
                <a:cs typeface="Corbel"/>
              </a:rPr>
              <a:t>ni</a:t>
            </a:r>
            <a:r>
              <a:rPr sz="1000" spc="-5" dirty="0" smtClean="0">
                <a:solidFill>
                  <a:srgbClr val="103154"/>
                </a:solidFill>
                <a:latin typeface="Corbel"/>
                <a:cs typeface="Corbel"/>
              </a:rPr>
              <a:t>de</a:t>
            </a:r>
            <a:r>
              <a:rPr sz="1000" spc="0" dirty="0" smtClean="0">
                <a:solidFill>
                  <a:srgbClr val="103154"/>
                </a:solidFill>
                <a:latin typeface="Corbel"/>
                <a:cs typeface="Corbel"/>
              </a:rPr>
              <a:t>nti</a:t>
            </a:r>
            <a:r>
              <a:rPr sz="1000" spc="-5" dirty="0" smtClean="0">
                <a:solidFill>
                  <a:srgbClr val="103154"/>
                </a:solidFill>
                <a:latin typeface="Corbel"/>
                <a:cs typeface="Corbel"/>
              </a:rPr>
              <a:t>f</a:t>
            </a:r>
            <a:r>
              <a:rPr sz="1000" spc="0" dirty="0" smtClean="0">
                <a:solidFill>
                  <a:srgbClr val="103154"/>
                </a:solidFill>
                <a:latin typeface="Corbel"/>
                <a:cs typeface="Corbel"/>
              </a:rPr>
              <a:t>i</a:t>
            </a:r>
            <a:r>
              <a:rPr sz="1000" spc="-5" dirty="0" smtClean="0">
                <a:solidFill>
                  <a:srgbClr val="103154"/>
                </a:solidFill>
                <a:latin typeface="Corbel"/>
                <a:cs typeface="Corbel"/>
              </a:rPr>
              <a:t>e</a:t>
            </a:r>
            <a:r>
              <a:rPr sz="1000" spc="0" dirty="0" smtClean="0">
                <a:solidFill>
                  <a:srgbClr val="103154"/>
                </a:solidFill>
                <a:latin typeface="Corbel"/>
                <a:cs typeface="Corbel"/>
              </a:rPr>
              <a:t>d sp</a:t>
            </a:r>
            <a:r>
              <a:rPr sz="1000" spc="-5" dirty="0" smtClean="0">
                <a:solidFill>
                  <a:srgbClr val="103154"/>
                </a:solidFill>
                <a:latin typeface="Corbel"/>
                <a:cs typeface="Corbel"/>
              </a:rPr>
              <a:t>ec</a:t>
            </a:r>
            <a:r>
              <a:rPr sz="1000" spc="0" dirty="0" smtClean="0">
                <a:solidFill>
                  <a:srgbClr val="103154"/>
                </a:solidFill>
                <a:latin typeface="Corbel"/>
                <a:cs typeface="Corbel"/>
              </a:rPr>
              <a:t>i</a:t>
            </a:r>
            <a:r>
              <a:rPr sz="1000" spc="-5" dirty="0" smtClean="0">
                <a:solidFill>
                  <a:srgbClr val="103154"/>
                </a:solidFill>
                <a:latin typeface="Corbel"/>
                <a:cs typeface="Corbel"/>
              </a:rPr>
              <a:t>es</a:t>
            </a:r>
            <a:endParaRPr sz="1000">
              <a:latin typeface="Corbel"/>
              <a:cs typeface="Corbel"/>
            </a:endParaRPr>
          </a:p>
        </p:txBody>
      </p:sp>
      <p:sp>
        <p:nvSpPr>
          <p:cNvPr id="39" name="object 39"/>
          <p:cNvSpPr/>
          <p:nvPr/>
        </p:nvSpPr>
        <p:spPr>
          <a:xfrm>
            <a:off x="1364488" y="5524500"/>
            <a:ext cx="275336" cy="698754"/>
          </a:xfrm>
          <a:custGeom>
            <a:avLst/>
            <a:gdLst/>
            <a:ahLst/>
            <a:cxnLst/>
            <a:rect l="l" t="t" r="r" b="b"/>
            <a:pathLst>
              <a:path w="206502" h="698753">
                <a:moveTo>
                  <a:pt x="206502" y="0"/>
                </a:moveTo>
                <a:lnTo>
                  <a:pt x="0" y="0"/>
                </a:lnTo>
                <a:lnTo>
                  <a:pt x="0" y="698754"/>
                </a:lnTo>
                <a:lnTo>
                  <a:pt x="206502" y="698754"/>
                </a:lnTo>
                <a:lnTo>
                  <a:pt x="206502" y="0"/>
                </a:lnTo>
                <a:close/>
              </a:path>
            </a:pathLst>
          </a:custGeom>
          <a:solidFill>
            <a:srgbClr val="FF7F01"/>
          </a:solidFill>
        </p:spPr>
        <p:txBody>
          <a:bodyPr wrap="square" lIns="0" tIns="0" rIns="0" bIns="0" rtlCol="0">
            <a:noAutofit/>
          </a:bodyPr>
          <a:lstStyle/>
          <a:p>
            <a:endParaRPr/>
          </a:p>
        </p:txBody>
      </p:sp>
      <p:sp>
        <p:nvSpPr>
          <p:cNvPr id="40" name="object 40"/>
          <p:cNvSpPr/>
          <p:nvPr/>
        </p:nvSpPr>
        <p:spPr>
          <a:xfrm>
            <a:off x="2606039" y="6006084"/>
            <a:ext cx="275335" cy="217170"/>
          </a:xfrm>
          <a:custGeom>
            <a:avLst/>
            <a:gdLst/>
            <a:ahLst/>
            <a:cxnLst/>
            <a:rect l="l" t="t" r="r" b="b"/>
            <a:pathLst>
              <a:path w="206501" h="217170">
                <a:moveTo>
                  <a:pt x="206501" y="0"/>
                </a:moveTo>
                <a:lnTo>
                  <a:pt x="0" y="0"/>
                </a:lnTo>
                <a:lnTo>
                  <a:pt x="0" y="217169"/>
                </a:lnTo>
                <a:lnTo>
                  <a:pt x="206501" y="217169"/>
                </a:lnTo>
                <a:lnTo>
                  <a:pt x="206501" y="0"/>
                </a:lnTo>
                <a:close/>
              </a:path>
            </a:pathLst>
          </a:custGeom>
          <a:solidFill>
            <a:srgbClr val="FF7F01"/>
          </a:solidFill>
        </p:spPr>
        <p:txBody>
          <a:bodyPr wrap="square" lIns="0" tIns="0" rIns="0" bIns="0" rtlCol="0">
            <a:noAutofit/>
          </a:bodyPr>
          <a:lstStyle/>
          <a:p>
            <a:endParaRPr/>
          </a:p>
        </p:txBody>
      </p:sp>
      <p:sp>
        <p:nvSpPr>
          <p:cNvPr id="41" name="object 41"/>
          <p:cNvSpPr/>
          <p:nvPr/>
        </p:nvSpPr>
        <p:spPr>
          <a:xfrm>
            <a:off x="1639823" y="4763261"/>
            <a:ext cx="276351" cy="1459992"/>
          </a:xfrm>
          <a:custGeom>
            <a:avLst/>
            <a:gdLst/>
            <a:ahLst/>
            <a:cxnLst/>
            <a:rect l="l" t="t" r="r" b="b"/>
            <a:pathLst>
              <a:path w="207263" h="1459991">
                <a:moveTo>
                  <a:pt x="207263" y="0"/>
                </a:moveTo>
                <a:lnTo>
                  <a:pt x="0" y="0"/>
                </a:lnTo>
                <a:lnTo>
                  <a:pt x="0" y="1459992"/>
                </a:lnTo>
                <a:lnTo>
                  <a:pt x="207263" y="1459992"/>
                </a:lnTo>
                <a:lnTo>
                  <a:pt x="207263" y="0"/>
                </a:lnTo>
                <a:close/>
              </a:path>
            </a:pathLst>
          </a:custGeom>
          <a:solidFill>
            <a:srgbClr val="F1B015"/>
          </a:solidFill>
        </p:spPr>
        <p:txBody>
          <a:bodyPr wrap="square" lIns="0" tIns="0" rIns="0" bIns="0" rtlCol="0">
            <a:noAutofit/>
          </a:bodyPr>
          <a:lstStyle/>
          <a:p>
            <a:endParaRPr/>
          </a:p>
        </p:txBody>
      </p:sp>
      <p:sp>
        <p:nvSpPr>
          <p:cNvPr id="42" name="object 42"/>
          <p:cNvSpPr/>
          <p:nvPr/>
        </p:nvSpPr>
        <p:spPr>
          <a:xfrm>
            <a:off x="2881377" y="4282440"/>
            <a:ext cx="276351" cy="1940814"/>
          </a:xfrm>
          <a:custGeom>
            <a:avLst/>
            <a:gdLst/>
            <a:ahLst/>
            <a:cxnLst/>
            <a:rect l="l" t="t" r="r" b="b"/>
            <a:pathLst>
              <a:path w="207263" h="1940814">
                <a:moveTo>
                  <a:pt x="207263" y="0"/>
                </a:moveTo>
                <a:lnTo>
                  <a:pt x="0" y="0"/>
                </a:lnTo>
                <a:lnTo>
                  <a:pt x="0" y="1940814"/>
                </a:lnTo>
                <a:lnTo>
                  <a:pt x="207263" y="1940814"/>
                </a:lnTo>
                <a:lnTo>
                  <a:pt x="207263" y="0"/>
                </a:lnTo>
                <a:close/>
              </a:path>
            </a:pathLst>
          </a:custGeom>
          <a:solidFill>
            <a:srgbClr val="F1B015"/>
          </a:solidFill>
        </p:spPr>
        <p:txBody>
          <a:bodyPr wrap="square" lIns="0" tIns="0" rIns="0" bIns="0" rtlCol="0">
            <a:noAutofit/>
          </a:bodyPr>
          <a:lstStyle/>
          <a:p>
            <a:endParaRPr/>
          </a:p>
        </p:txBody>
      </p:sp>
      <p:sp>
        <p:nvSpPr>
          <p:cNvPr id="43" name="object 43"/>
          <p:cNvSpPr/>
          <p:nvPr/>
        </p:nvSpPr>
        <p:spPr>
          <a:xfrm>
            <a:off x="1916176" y="5567171"/>
            <a:ext cx="275335" cy="656082"/>
          </a:xfrm>
          <a:custGeom>
            <a:avLst/>
            <a:gdLst/>
            <a:ahLst/>
            <a:cxnLst/>
            <a:rect l="l" t="t" r="r" b="b"/>
            <a:pathLst>
              <a:path w="206501" h="656081">
                <a:moveTo>
                  <a:pt x="206501" y="0"/>
                </a:moveTo>
                <a:lnTo>
                  <a:pt x="0" y="0"/>
                </a:lnTo>
                <a:lnTo>
                  <a:pt x="0" y="656081"/>
                </a:lnTo>
                <a:lnTo>
                  <a:pt x="206501" y="656081"/>
                </a:lnTo>
                <a:lnTo>
                  <a:pt x="206501" y="0"/>
                </a:lnTo>
                <a:close/>
              </a:path>
            </a:pathLst>
          </a:custGeom>
          <a:solidFill>
            <a:srgbClr val="FBEC85"/>
          </a:solidFill>
        </p:spPr>
        <p:txBody>
          <a:bodyPr wrap="square" lIns="0" tIns="0" rIns="0" bIns="0" rtlCol="0">
            <a:noAutofit/>
          </a:bodyPr>
          <a:lstStyle/>
          <a:p>
            <a:endParaRPr/>
          </a:p>
        </p:txBody>
      </p:sp>
      <p:sp>
        <p:nvSpPr>
          <p:cNvPr id="44" name="object 44"/>
          <p:cNvSpPr/>
          <p:nvPr/>
        </p:nvSpPr>
        <p:spPr>
          <a:xfrm>
            <a:off x="3157727" y="5148834"/>
            <a:ext cx="275335" cy="1074420"/>
          </a:xfrm>
          <a:custGeom>
            <a:avLst/>
            <a:gdLst/>
            <a:ahLst/>
            <a:cxnLst/>
            <a:rect l="l" t="t" r="r" b="b"/>
            <a:pathLst>
              <a:path w="206501" h="1074420">
                <a:moveTo>
                  <a:pt x="206501" y="0"/>
                </a:moveTo>
                <a:lnTo>
                  <a:pt x="0" y="0"/>
                </a:lnTo>
                <a:lnTo>
                  <a:pt x="0" y="1074420"/>
                </a:lnTo>
                <a:lnTo>
                  <a:pt x="206501" y="1074420"/>
                </a:lnTo>
                <a:lnTo>
                  <a:pt x="206501" y="0"/>
                </a:lnTo>
                <a:close/>
              </a:path>
            </a:pathLst>
          </a:custGeom>
          <a:solidFill>
            <a:srgbClr val="FBEC85"/>
          </a:solidFill>
        </p:spPr>
        <p:txBody>
          <a:bodyPr wrap="square" lIns="0" tIns="0" rIns="0" bIns="0" rtlCol="0">
            <a:noAutofit/>
          </a:bodyPr>
          <a:lstStyle/>
          <a:p>
            <a:endParaRPr/>
          </a:p>
        </p:txBody>
      </p:sp>
      <p:sp>
        <p:nvSpPr>
          <p:cNvPr id="45" name="object 45"/>
          <p:cNvSpPr/>
          <p:nvPr/>
        </p:nvSpPr>
        <p:spPr>
          <a:xfrm>
            <a:off x="1157224" y="4065271"/>
            <a:ext cx="0" cy="2198369"/>
          </a:xfrm>
          <a:custGeom>
            <a:avLst/>
            <a:gdLst/>
            <a:ahLst/>
            <a:cxnLst/>
            <a:rect l="l" t="t" r="r" b="b"/>
            <a:pathLst>
              <a:path h="2198369">
                <a:moveTo>
                  <a:pt x="0" y="0"/>
                </a:moveTo>
                <a:lnTo>
                  <a:pt x="0" y="2198370"/>
                </a:lnTo>
              </a:path>
            </a:pathLst>
          </a:custGeom>
          <a:ln w="12191">
            <a:solidFill>
              <a:srgbClr val="868B95"/>
            </a:solidFill>
          </a:ln>
        </p:spPr>
        <p:txBody>
          <a:bodyPr wrap="square" lIns="0" tIns="0" rIns="0" bIns="0" rtlCol="0">
            <a:noAutofit/>
          </a:bodyPr>
          <a:lstStyle/>
          <a:p>
            <a:endParaRPr/>
          </a:p>
        </p:txBody>
      </p:sp>
      <p:sp>
        <p:nvSpPr>
          <p:cNvPr id="46" name="object 46"/>
          <p:cNvSpPr/>
          <p:nvPr/>
        </p:nvSpPr>
        <p:spPr>
          <a:xfrm>
            <a:off x="1103375" y="6223253"/>
            <a:ext cx="2536952" cy="0"/>
          </a:xfrm>
          <a:custGeom>
            <a:avLst/>
            <a:gdLst/>
            <a:ahLst/>
            <a:cxnLst/>
            <a:rect l="l" t="t" r="r" b="b"/>
            <a:pathLst>
              <a:path w="1902714">
                <a:moveTo>
                  <a:pt x="0" y="0"/>
                </a:moveTo>
                <a:lnTo>
                  <a:pt x="1902714" y="0"/>
                </a:lnTo>
              </a:path>
            </a:pathLst>
          </a:custGeom>
          <a:ln w="12191">
            <a:solidFill>
              <a:srgbClr val="868B95"/>
            </a:solidFill>
          </a:ln>
        </p:spPr>
        <p:txBody>
          <a:bodyPr wrap="square" lIns="0" tIns="0" rIns="0" bIns="0" rtlCol="0">
            <a:noAutofit/>
          </a:bodyPr>
          <a:lstStyle/>
          <a:p>
            <a:endParaRPr/>
          </a:p>
        </p:txBody>
      </p:sp>
      <p:sp>
        <p:nvSpPr>
          <p:cNvPr id="47" name="object 47"/>
          <p:cNvSpPr/>
          <p:nvPr/>
        </p:nvSpPr>
        <p:spPr>
          <a:xfrm>
            <a:off x="1103376" y="6007608"/>
            <a:ext cx="53848" cy="0"/>
          </a:xfrm>
          <a:custGeom>
            <a:avLst/>
            <a:gdLst/>
            <a:ahLst/>
            <a:cxnLst/>
            <a:rect l="l" t="t" r="r" b="b"/>
            <a:pathLst>
              <a:path w="40386">
                <a:moveTo>
                  <a:pt x="0" y="0"/>
                </a:moveTo>
                <a:lnTo>
                  <a:pt x="40386" y="0"/>
                </a:lnTo>
              </a:path>
            </a:pathLst>
          </a:custGeom>
          <a:ln w="12192">
            <a:solidFill>
              <a:srgbClr val="868B95"/>
            </a:solidFill>
          </a:ln>
        </p:spPr>
        <p:txBody>
          <a:bodyPr wrap="square" lIns="0" tIns="0" rIns="0" bIns="0" rtlCol="0">
            <a:noAutofit/>
          </a:bodyPr>
          <a:lstStyle/>
          <a:p>
            <a:endParaRPr/>
          </a:p>
        </p:txBody>
      </p:sp>
      <p:sp>
        <p:nvSpPr>
          <p:cNvPr id="48" name="object 48"/>
          <p:cNvSpPr/>
          <p:nvPr/>
        </p:nvSpPr>
        <p:spPr>
          <a:xfrm>
            <a:off x="1103376" y="5791200"/>
            <a:ext cx="53848" cy="0"/>
          </a:xfrm>
          <a:custGeom>
            <a:avLst/>
            <a:gdLst/>
            <a:ahLst/>
            <a:cxnLst/>
            <a:rect l="l" t="t" r="r" b="b"/>
            <a:pathLst>
              <a:path w="40386">
                <a:moveTo>
                  <a:pt x="0" y="0"/>
                </a:moveTo>
                <a:lnTo>
                  <a:pt x="40386" y="0"/>
                </a:lnTo>
              </a:path>
            </a:pathLst>
          </a:custGeom>
          <a:ln w="12192">
            <a:solidFill>
              <a:srgbClr val="868B95"/>
            </a:solidFill>
          </a:ln>
        </p:spPr>
        <p:txBody>
          <a:bodyPr wrap="square" lIns="0" tIns="0" rIns="0" bIns="0" rtlCol="0">
            <a:noAutofit/>
          </a:bodyPr>
          <a:lstStyle/>
          <a:p>
            <a:endParaRPr/>
          </a:p>
        </p:txBody>
      </p:sp>
      <p:sp>
        <p:nvSpPr>
          <p:cNvPr id="49" name="object 49"/>
          <p:cNvSpPr/>
          <p:nvPr/>
        </p:nvSpPr>
        <p:spPr>
          <a:xfrm>
            <a:off x="1103376" y="5575553"/>
            <a:ext cx="53848" cy="0"/>
          </a:xfrm>
          <a:custGeom>
            <a:avLst/>
            <a:gdLst/>
            <a:ahLst/>
            <a:cxnLst/>
            <a:rect l="l" t="t" r="r" b="b"/>
            <a:pathLst>
              <a:path w="40386">
                <a:moveTo>
                  <a:pt x="0" y="0"/>
                </a:moveTo>
                <a:lnTo>
                  <a:pt x="40386" y="0"/>
                </a:lnTo>
              </a:path>
            </a:pathLst>
          </a:custGeom>
          <a:ln w="12192">
            <a:solidFill>
              <a:srgbClr val="868B95"/>
            </a:solidFill>
          </a:ln>
        </p:spPr>
        <p:txBody>
          <a:bodyPr wrap="square" lIns="0" tIns="0" rIns="0" bIns="0" rtlCol="0">
            <a:noAutofit/>
          </a:bodyPr>
          <a:lstStyle/>
          <a:p>
            <a:endParaRPr/>
          </a:p>
        </p:txBody>
      </p:sp>
      <p:sp>
        <p:nvSpPr>
          <p:cNvPr id="50" name="object 50"/>
          <p:cNvSpPr/>
          <p:nvPr/>
        </p:nvSpPr>
        <p:spPr>
          <a:xfrm>
            <a:off x="1103376" y="5359908"/>
            <a:ext cx="53848" cy="0"/>
          </a:xfrm>
          <a:custGeom>
            <a:avLst/>
            <a:gdLst/>
            <a:ahLst/>
            <a:cxnLst/>
            <a:rect l="l" t="t" r="r" b="b"/>
            <a:pathLst>
              <a:path w="40386">
                <a:moveTo>
                  <a:pt x="0" y="0"/>
                </a:moveTo>
                <a:lnTo>
                  <a:pt x="40386" y="0"/>
                </a:lnTo>
              </a:path>
            </a:pathLst>
          </a:custGeom>
          <a:ln w="12192">
            <a:solidFill>
              <a:srgbClr val="868B95"/>
            </a:solidFill>
          </a:ln>
        </p:spPr>
        <p:txBody>
          <a:bodyPr wrap="square" lIns="0" tIns="0" rIns="0" bIns="0" rtlCol="0">
            <a:noAutofit/>
          </a:bodyPr>
          <a:lstStyle/>
          <a:p>
            <a:endParaRPr/>
          </a:p>
        </p:txBody>
      </p:sp>
      <p:sp>
        <p:nvSpPr>
          <p:cNvPr id="51" name="object 51"/>
          <p:cNvSpPr/>
          <p:nvPr/>
        </p:nvSpPr>
        <p:spPr>
          <a:xfrm>
            <a:off x="1103376" y="5144261"/>
            <a:ext cx="53848" cy="0"/>
          </a:xfrm>
          <a:custGeom>
            <a:avLst/>
            <a:gdLst/>
            <a:ahLst/>
            <a:cxnLst/>
            <a:rect l="l" t="t" r="r" b="b"/>
            <a:pathLst>
              <a:path w="40386">
                <a:moveTo>
                  <a:pt x="0" y="0"/>
                </a:moveTo>
                <a:lnTo>
                  <a:pt x="40386" y="0"/>
                </a:lnTo>
              </a:path>
            </a:pathLst>
          </a:custGeom>
          <a:ln w="12192">
            <a:solidFill>
              <a:srgbClr val="868B95"/>
            </a:solidFill>
          </a:ln>
        </p:spPr>
        <p:txBody>
          <a:bodyPr wrap="square" lIns="0" tIns="0" rIns="0" bIns="0" rtlCol="0">
            <a:noAutofit/>
          </a:bodyPr>
          <a:lstStyle/>
          <a:p>
            <a:endParaRPr/>
          </a:p>
        </p:txBody>
      </p:sp>
      <p:sp>
        <p:nvSpPr>
          <p:cNvPr id="52" name="object 52"/>
          <p:cNvSpPr/>
          <p:nvPr/>
        </p:nvSpPr>
        <p:spPr>
          <a:xfrm>
            <a:off x="1103376" y="4928615"/>
            <a:ext cx="53848" cy="0"/>
          </a:xfrm>
          <a:custGeom>
            <a:avLst/>
            <a:gdLst/>
            <a:ahLst/>
            <a:cxnLst/>
            <a:rect l="l" t="t" r="r" b="b"/>
            <a:pathLst>
              <a:path w="40386">
                <a:moveTo>
                  <a:pt x="0" y="0"/>
                </a:moveTo>
                <a:lnTo>
                  <a:pt x="40386" y="0"/>
                </a:lnTo>
              </a:path>
            </a:pathLst>
          </a:custGeom>
          <a:ln w="12192">
            <a:solidFill>
              <a:srgbClr val="868B95"/>
            </a:solidFill>
          </a:ln>
        </p:spPr>
        <p:txBody>
          <a:bodyPr wrap="square" lIns="0" tIns="0" rIns="0" bIns="0" rtlCol="0">
            <a:noAutofit/>
          </a:bodyPr>
          <a:lstStyle/>
          <a:p>
            <a:endParaRPr/>
          </a:p>
        </p:txBody>
      </p:sp>
      <p:sp>
        <p:nvSpPr>
          <p:cNvPr id="53" name="object 53"/>
          <p:cNvSpPr/>
          <p:nvPr/>
        </p:nvSpPr>
        <p:spPr>
          <a:xfrm>
            <a:off x="1103376" y="4712208"/>
            <a:ext cx="53848" cy="0"/>
          </a:xfrm>
          <a:custGeom>
            <a:avLst/>
            <a:gdLst/>
            <a:ahLst/>
            <a:cxnLst/>
            <a:rect l="l" t="t" r="r" b="b"/>
            <a:pathLst>
              <a:path w="40386">
                <a:moveTo>
                  <a:pt x="0" y="0"/>
                </a:moveTo>
                <a:lnTo>
                  <a:pt x="40386" y="0"/>
                </a:lnTo>
              </a:path>
            </a:pathLst>
          </a:custGeom>
          <a:ln w="12192">
            <a:solidFill>
              <a:srgbClr val="868B95"/>
            </a:solidFill>
          </a:ln>
        </p:spPr>
        <p:txBody>
          <a:bodyPr wrap="square" lIns="0" tIns="0" rIns="0" bIns="0" rtlCol="0">
            <a:noAutofit/>
          </a:bodyPr>
          <a:lstStyle/>
          <a:p>
            <a:endParaRPr/>
          </a:p>
        </p:txBody>
      </p:sp>
      <p:sp>
        <p:nvSpPr>
          <p:cNvPr id="54" name="object 54"/>
          <p:cNvSpPr/>
          <p:nvPr/>
        </p:nvSpPr>
        <p:spPr>
          <a:xfrm>
            <a:off x="1103376" y="4496561"/>
            <a:ext cx="53848" cy="0"/>
          </a:xfrm>
          <a:custGeom>
            <a:avLst/>
            <a:gdLst/>
            <a:ahLst/>
            <a:cxnLst/>
            <a:rect l="l" t="t" r="r" b="b"/>
            <a:pathLst>
              <a:path w="40386">
                <a:moveTo>
                  <a:pt x="0" y="0"/>
                </a:moveTo>
                <a:lnTo>
                  <a:pt x="40386" y="0"/>
                </a:lnTo>
              </a:path>
            </a:pathLst>
          </a:custGeom>
          <a:ln w="12192">
            <a:solidFill>
              <a:srgbClr val="868B95"/>
            </a:solidFill>
          </a:ln>
        </p:spPr>
        <p:txBody>
          <a:bodyPr wrap="square" lIns="0" tIns="0" rIns="0" bIns="0" rtlCol="0">
            <a:noAutofit/>
          </a:bodyPr>
          <a:lstStyle/>
          <a:p>
            <a:endParaRPr/>
          </a:p>
        </p:txBody>
      </p:sp>
      <p:sp>
        <p:nvSpPr>
          <p:cNvPr id="55" name="object 55"/>
          <p:cNvSpPr/>
          <p:nvPr/>
        </p:nvSpPr>
        <p:spPr>
          <a:xfrm>
            <a:off x="1103376" y="4280915"/>
            <a:ext cx="53848" cy="0"/>
          </a:xfrm>
          <a:custGeom>
            <a:avLst/>
            <a:gdLst/>
            <a:ahLst/>
            <a:cxnLst/>
            <a:rect l="l" t="t" r="r" b="b"/>
            <a:pathLst>
              <a:path w="40386">
                <a:moveTo>
                  <a:pt x="0" y="0"/>
                </a:moveTo>
                <a:lnTo>
                  <a:pt x="40386" y="0"/>
                </a:lnTo>
              </a:path>
            </a:pathLst>
          </a:custGeom>
          <a:ln w="12192">
            <a:solidFill>
              <a:srgbClr val="868B95"/>
            </a:solidFill>
          </a:ln>
        </p:spPr>
        <p:txBody>
          <a:bodyPr wrap="square" lIns="0" tIns="0" rIns="0" bIns="0" rtlCol="0">
            <a:noAutofit/>
          </a:bodyPr>
          <a:lstStyle/>
          <a:p>
            <a:endParaRPr/>
          </a:p>
        </p:txBody>
      </p:sp>
      <p:sp>
        <p:nvSpPr>
          <p:cNvPr id="56" name="object 56"/>
          <p:cNvSpPr/>
          <p:nvPr/>
        </p:nvSpPr>
        <p:spPr>
          <a:xfrm>
            <a:off x="1103376" y="4065270"/>
            <a:ext cx="53848" cy="0"/>
          </a:xfrm>
          <a:custGeom>
            <a:avLst/>
            <a:gdLst/>
            <a:ahLst/>
            <a:cxnLst/>
            <a:rect l="l" t="t" r="r" b="b"/>
            <a:pathLst>
              <a:path w="40386">
                <a:moveTo>
                  <a:pt x="0" y="0"/>
                </a:moveTo>
                <a:lnTo>
                  <a:pt x="40386" y="0"/>
                </a:lnTo>
              </a:path>
            </a:pathLst>
          </a:custGeom>
          <a:ln w="12192">
            <a:solidFill>
              <a:srgbClr val="868B95"/>
            </a:solidFill>
          </a:ln>
        </p:spPr>
        <p:txBody>
          <a:bodyPr wrap="square" lIns="0" tIns="0" rIns="0" bIns="0" rtlCol="0">
            <a:noAutofit/>
          </a:bodyPr>
          <a:lstStyle/>
          <a:p>
            <a:endParaRPr/>
          </a:p>
        </p:txBody>
      </p:sp>
      <p:sp>
        <p:nvSpPr>
          <p:cNvPr id="57" name="object 57"/>
          <p:cNvSpPr/>
          <p:nvPr/>
        </p:nvSpPr>
        <p:spPr>
          <a:xfrm>
            <a:off x="2398776" y="6223253"/>
            <a:ext cx="0" cy="40386"/>
          </a:xfrm>
          <a:custGeom>
            <a:avLst/>
            <a:gdLst/>
            <a:ahLst/>
            <a:cxnLst/>
            <a:rect l="l" t="t" r="r" b="b"/>
            <a:pathLst>
              <a:path h="40386">
                <a:moveTo>
                  <a:pt x="0" y="0"/>
                </a:moveTo>
                <a:lnTo>
                  <a:pt x="0" y="40386"/>
                </a:lnTo>
              </a:path>
            </a:pathLst>
          </a:custGeom>
          <a:ln w="12192">
            <a:solidFill>
              <a:srgbClr val="868B95"/>
            </a:solidFill>
          </a:ln>
        </p:spPr>
        <p:txBody>
          <a:bodyPr wrap="square" lIns="0" tIns="0" rIns="0" bIns="0" rtlCol="0">
            <a:noAutofit/>
          </a:bodyPr>
          <a:lstStyle/>
          <a:p>
            <a:endParaRPr/>
          </a:p>
        </p:txBody>
      </p:sp>
      <p:sp>
        <p:nvSpPr>
          <p:cNvPr id="58" name="object 58"/>
          <p:cNvSpPr/>
          <p:nvPr/>
        </p:nvSpPr>
        <p:spPr>
          <a:xfrm>
            <a:off x="3640327" y="6223253"/>
            <a:ext cx="0" cy="40386"/>
          </a:xfrm>
          <a:custGeom>
            <a:avLst/>
            <a:gdLst/>
            <a:ahLst/>
            <a:cxnLst/>
            <a:rect l="l" t="t" r="r" b="b"/>
            <a:pathLst>
              <a:path h="40386">
                <a:moveTo>
                  <a:pt x="0" y="0"/>
                </a:moveTo>
                <a:lnTo>
                  <a:pt x="0" y="40386"/>
                </a:lnTo>
              </a:path>
            </a:pathLst>
          </a:custGeom>
          <a:ln w="12192">
            <a:solidFill>
              <a:srgbClr val="868B95"/>
            </a:solidFill>
          </a:ln>
        </p:spPr>
        <p:txBody>
          <a:bodyPr wrap="square" lIns="0" tIns="0" rIns="0" bIns="0" rtlCol="0">
            <a:noAutofit/>
          </a:bodyPr>
          <a:lstStyle/>
          <a:p>
            <a:endParaRPr/>
          </a:p>
        </p:txBody>
      </p:sp>
      <p:sp>
        <p:nvSpPr>
          <p:cNvPr id="59" name="object 59"/>
          <p:cNvSpPr txBox="1"/>
          <p:nvPr/>
        </p:nvSpPr>
        <p:spPr>
          <a:xfrm>
            <a:off x="1293829" y="5306560"/>
            <a:ext cx="417407"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0</a:t>
            </a:r>
            <a:r>
              <a:rPr sz="1000" spc="-5" dirty="0" smtClean="0">
                <a:solidFill>
                  <a:srgbClr val="103154"/>
                </a:solidFill>
                <a:latin typeface="Corbel"/>
                <a:cs typeface="Corbel"/>
              </a:rPr>
              <a:t>.</a:t>
            </a:r>
            <a:r>
              <a:rPr sz="1000" spc="0" dirty="0" smtClean="0">
                <a:solidFill>
                  <a:srgbClr val="103154"/>
                </a:solidFill>
                <a:latin typeface="Corbel"/>
                <a:cs typeface="Corbel"/>
              </a:rPr>
              <a:t>3</a:t>
            </a:r>
            <a:r>
              <a:rPr sz="1000" spc="-5" dirty="0" smtClean="0">
                <a:solidFill>
                  <a:srgbClr val="103154"/>
                </a:solidFill>
                <a:latin typeface="Corbel"/>
                <a:cs typeface="Corbel"/>
              </a:rPr>
              <a:t>24</a:t>
            </a:r>
            <a:endParaRPr sz="1000">
              <a:latin typeface="Corbel"/>
              <a:cs typeface="Corbel"/>
            </a:endParaRPr>
          </a:p>
        </p:txBody>
      </p:sp>
      <p:sp>
        <p:nvSpPr>
          <p:cNvPr id="60" name="object 60"/>
          <p:cNvSpPr txBox="1"/>
          <p:nvPr/>
        </p:nvSpPr>
        <p:spPr>
          <a:xfrm>
            <a:off x="2540239" y="5787835"/>
            <a:ext cx="406400"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0</a:t>
            </a:r>
            <a:r>
              <a:rPr sz="1000" spc="-5" dirty="0" smtClean="0">
                <a:solidFill>
                  <a:srgbClr val="103154"/>
                </a:solidFill>
                <a:latin typeface="Corbel"/>
                <a:cs typeface="Corbel"/>
              </a:rPr>
              <a:t>.</a:t>
            </a:r>
            <a:r>
              <a:rPr sz="1000" spc="0" dirty="0" smtClean="0">
                <a:solidFill>
                  <a:srgbClr val="103154"/>
                </a:solidFill>
                <a:latin typeface="Corbel"/>
                <a:cs typeface="Corbel"/>
              </a:rPr>
              <a:t>101</a:t>
            </a:r>
            <a:endParaRPr sz="1000">
              <a:latin typeface="Corbel"/>
              <a:cs typeface="Corbel"/>
            </a:endParaRPr>
          </a:p>
        </p:txBody>
      </p:sp>
      <p:sp>
        <p:nvSpPr>
          <p:cNvPr id="61" name="object 61"/>
          <p:cNvSpPr txBox="1"/>
          <p:nvPr/>
        </p:nvSpPr>
        <p:spPr>
          <a:xfrm>
            <a:off x="1569545" y="4545581"/>
            <a:ext cx="416560"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0</a:t>
            </a:r>
            <a:r>
              <a:rPr sz="1000" spc="-5" dirty="0" smtClean="0">
                <a:solidFill>
                  <a:srgbClr val="103154"/>
                </a:solidFill>
                <a:latin typeface="Corbel"/>
                <a:cs typeface="Corbel"/>
              </a:rPr>
              <a:t>.</a:t>
            </a:r>
            <a:r>
              <a:rPr sz="1000" spc="0" dirty="0" smtClean="0">
                <a:solidFill>
                  <a:srgbClr val="103154"/>
                </a:solidFill>
                <a:latin typeface="Corbel"/>
                <a:cs typeface="Corbel"/>
              </a:rPr>
              <a:t>6</a:t>
            </a:r>
            <a:r>
              <a:rPr sz="1000" spc="-5" dirty="0" smtClean="0">
                <a:solidFill>
                  <a:srgbClr val="103154"/>
                </a:solidFill>
                <a:latin typeface="Corbel"/>
                <a:cs typeface="Corbel"/>
              </a:rPr>
              <a:t>7</a:t>
            </a:r>
            <a:r>
              <a:rPr sz="1000" spc="0" dirty="0" smtClean="0">
                <a:solidFill>
                  <a:srgbClr val="103154"/>
                </a:solidFill>
                <a:latin typeface="Corbel"/>
                <a:cs typeface="Corbel"/>
              </a:rPr>
              <a:t>6</a:t>
            </a:r>
            <a:endParaRPr sz="1000">
              <a:latin typeface="Corbel"/>
              <a:cs typeface="Corbel"/>
            </a:endParaRPr>
          </a:p>
        </p:txBody>
      </p:sp>
      <p:sp>
        <p:nvSpPr>
          <p:cNvPr id="62" name="object 62"/>
          <p:cNvSpPr txBox="1"/>
          <p:nvPr/>
        </p:nvSpPr>
        <p:spPr>
          <a:xfrm>
            <a:off x="2802891" y="4064306"/>
            <a:ext cx="432647"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0</a:t>
            </a:r>
            <a:r>
              <a:rPr sz="1000" spc="-5" dirty="0" smtClean="0">
                <a:solidFill>
                  <a:srgbClr val="103154"/>
                </a:solidFill>
                <a:latin typeface="Corbel"/>
                <a:cs typeface="Corbel"/>
              </a:rPr>
              <a:t>.</a:t>
            </a:r>
            <a:r>
              <a:rPr sz="1000" spc="0" dirty="0" smtClean="0">
                <a:solidFill>
                  <a:srgbClr val="103154"/>
                </a:solidFill>
                <a:latin typeface="Corbel"/>
                <a:cs typeface="Corbel"/>
              </a:rPr>
              <a:t>899</a:t>
            </a:r>
            <a:endParaRPr sz="1000">
              <a:latin typeface="Corbel"/>
              <a:cs typeface="Corbel"/>
            </a:endParaRPr>
          </a:p>
        </p:txBody>
      </p:sp>
      <p:sp>
        <p:nvSpPr>
          <p:cNvPr id="63" name="object 63"/>
          <p:cNvSpPr txBox="1"/>
          <p:nvPr/>
        </p:nvSpPr>
        <p:spPr>
          <a:xfrm>
            <a:off x="1888190" y="5349317"/>
            <a:ext cx="331047"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0</a:t>
            </a:r>
            <a:r>
              <a:rPr sz="1000" spc="-5" dirty="0" smtClean="0">
                <a:solidFill>
                  <a:srgbClr val="103154"/>
                </a:solidFill>
                <a:latin typeface="Corbel"/>
                <a:cs typeface="Corbel"/>
              </a:rPr>
              <a:t>.</a:t>
            </a:r>
            <a:r>
              <a:rPr sz="1000" spc="0" dirty="0" smtClean="0">
                <a:solidFill>
                  <a:srgbClr val="103154"/>
                </a:solidFill>
                <a:latin typeface="Corbel"/>
                <a:cs typeface="Corbel"/>
              </a:rPr>
              <a:t>30</a:t>
            </a:r>
            <a:endParaRPr sz="1000">
              <a:latin typeface="Corbel"/>
              <a:cs typeface="Corbel"/>
            </a:endParaRPr>
          </a:p>
        </p:txBody>
      </p:sp>
      <p:sp>
        <p:nvSpPr>
          <p:cNvPr id="64" name="object 64"/>
          <p:cNvSpPr txBox="1"/>
          <p:nvPr/>
        </p:nvSpPr>
        <p:spPr>
          <a:xfrm>
            <a:off x="3127644" y="4931033"/>
            <a:ext cx="334433"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0</a:t>
            </a:r>
            <a:r>
              <a:rPr sz="1000" spc="-5" dirty="0" smtClean="0">
                <a:solidFill>
                  <a:srgbClr val="103154"/>
                </a:solidFill>
                <a:latin typeface="Corbel"/>
                <a:cs typeface="Corbel"/>
              </a:rPr>
              <a:t>.50</a:t>
            </a:r>
            <a:endParaRPr sz="1000">
              <a:latin typeface="Corbel"/>
              <a:cs typeface="Corbel"/>
            </a:endParaRPr>
          </a:p>
        </p:txBody>
      </p:sp>
      <p:sp>
        <p:nvSpPr>
          <p:cNvPr id="65" name="object 65"/>
          <p:cNvSpPr txBox="1"/>
          <p:nvPr/>
        </p:nvSpPr>
        <p:spPr>
          <a:xfrm>
            <a:off x="555077" y="3974721"/>
            <a:ext cx="430953" cy="2331085"/>
          </a:xfrm>
          <a:prstGeom prst="rect">
            <a:avLst/>
          </a:prstGeom>
        </p:spPr>
        <p:txBody>
          <a:bodyPr vert="horz" wrap="square" lIns="0" tIns="0" rIns="0" bIns="0" rtlCol="0">
            <a:noAutofit/>
          </a:bodyPr>
          <a:lstStyle/>
          <a:p>
            <a:pPr marL="22860">
              <a:lnSpc>
                <a:spcPct val="100000"/>
              </a:lnSpc>
            </a:pPr>
            <a:r>
              <a:rPr sz="1000" dirty="0" smtClean="0">
                <a:solidFill>
                  <a:srgbClr val="103154"/>
                </a:solidFill>
                <a:latin typeface="Corbel"/>
                <a:cs typeface="Corbel"/>
              </a:rPr>
              <a:t>1</a:t>
            </a:r>
            <a:r>
              <a:rPr sz="1000" spc="-5" dirty="0" smtClean="0">
                <a:solidFill>
                  <a:srgbClr val="103154"/>
                </a:solidFill>
                <a:latin typeface="Corbel"/>
                <a:cs typeface="Corbel"/>
              </a:rPr>
              <a:t>.</a:t>
            </a:r>
            <a:r>
              <a:rPr sz="1000" spc="0" dirty="0" smtClean="0">
                <a:solidFill>
                  <a:srgbClr val="103154"/>
                </a:solidFill>
                <a:latin typeface="Corbel"/>
                <a:cs typeface="Corbel"/>
              </a:rPr>
              <a:t>000</a:t>
            </a:r>
            <a:endParaRPr sz="1000">
              <a:latin typeface="Corbel"/>
              <a:cs typeface="Corbel"/>
            </a:endParaRPr>
          </a:p>
          <a:p>
            <a:pPr marL="12700">
              <a:lnSpc>
                <a:spcPct val="100000"/>
              </a:lnSpc>
              <a:spcBef>
                <a:spcPts val="500"/>
              </a:spcBef>
            </a:pPr>
            <a:r>
              <a:rPr sz="1000" dirty="0" smtClean="0">
                <a:solidFill>
                  <a:srgbClr val="103154"/>
                </a:solidFill>
                <a:latin typeface="Corbel"/>
                <a:cs typeface="Corbel"/>
              </a:rPr>
              <a:t>0</a:t>
            </a:r>
            <a:r>
              <a:rPr sz="1000" spc="-5" dirty="0" smtClean="0">
                <a:solidFill>
                  <a:srgbClr val="103154"/>
                </a:solidFill>
                <a:latin typeface="Corbel"/>
                <a:cs typeface="Corbel"/>
              </a:rPr>
              <a:t>.</a:t>
            </a:r>
            <a:r>
              <a:rPr sz="1000" spc="0" dirty="0" smtClean="0">
                <a:solidFill>
                  <a:srgbClr val="103154"/>
                </a:solidFill>
                <a:latin typeface="Corbel"/>
                <a:cs typeface="Corbel"/>
              </a:rPr>
              <a:t>900</a:t>
            </a:r>
            <a:endParaRPr sz="1000">
              <a:latin typeface="Corbel"/>
              <a:cs typeface="Corbel"/>
            </a:endParaRPr>
          </a:p>
          <a:p>
            <a:pPr marL="13970">
              <a:lnSpc>
                <a:spcPct val="100000"/>
              </a:lnSpc>
              <a:spcBef>
                <a:spcPts val="500"/>
              </a:spcBef>
            </a:pPr>
            <a:r>
              <a:rPr sz="1000" dirty="0" smtClean="0">
                <a:solidFill>
                  <a:srgbClr val="103154"/>
                </a:solidFill>
                <a:latin typeface="Corbel"/>
                <a:cs typeface="Corbel"/>
              </a:rPr>
              <a:t>0</a:t>
            </a:r>
            <a:r>
              <a:rPr sz="1000" spc="-5" dirty="0" smtClean="0">
                <a:solidFill>
                  <a:srgbClr val="103154"/>
                </a:solidFill>
                <a:latin typeface="Corbel"/>
                <a:cs typeface="Corbel"/>
              </a:rPr>
              <a:t>.</a:t>
            </a:r>
            <a:r>
              <a:rPr sz="1000" spc="0" dirty="0" smtClean="0">
                <a:solidFill>
                  <a:srgbClr val="103154"/>
                </a:solidFill>
                <a:latin typeface="Corbel"/>
                <a:cs typeface="Corbel"/>
              </a:rPr>
              <a:t>800</a:t>
            </a:r>
            <a:endParaRPr sz="1000">
              <a:latin typeface="Corbel"/>
              <a:cs typeface="Corbel"/>
            </a:endParaRPr>
          </a:p>
          <a:p>
            <a:pPr marL="25400">
              <a:lnSpc>
                <a:spcPct val="100000"/>
              </a:lnSpc>
              <a:spcBef>
                <a:spcPts val="500"/>
              </a:spcBef>
            </a:pPr>
            <a:r>
              <a:rPr sz="1000" dirty="0" smtClean="0">
                <a:solidFill>
                  <a:srgbClr val="103154"/>
                </a:solidFill>
                <a:latin typeface="Corbel"/>
                <a:cs typeface="Corbel"/>
              </a:rPr>
              <a:t>0</a:t>
            </a:r>
            <a:r>
              <a:rPr sz="1000" spc="-5" dirty="0" smtClean="0">
                <a:solidFill>
                  <a:srgbClr val="103154"/>
                </a:solidFill>
                <a:latin typeface="Corbel"/>
                <a:cs typeface="Corbel"/>
              </a:rPr>
              <a:t>.7</a:t>
            </a:r>
            <a:r>
              <a:rPr sz="1000" spc="0" dirty="0" smtClean="0">
                <a:solidFill>
                  <a:srgbClr val="103154"/>
                </a:solidFill>
                <a:latin typeface="Corbel"/>
                <a:cs typeface="Corbel"/>
              </a:rPr>
              <a:t>00</a:t>
            </a:r>
            <a:endParaRPr sz="1000">
              <a:latin typeface="Corbel"/>
              <a:cs typeface="Corbel"/>
            </a:endParaRPr>
          </a:p>
          <a:p>
            <a:pPr marL="12700">
              <a:lnSpc>
                <a:spcPct val="100000"/>
              </a:lnSpc>
              <a:spcBef>
                <a:spcPts val="500"/>
              </a:spcBef>
            </a:pPr>
            <a:r>
              <a:rPr sz="1000" dirty="0" smtClean="0">
                <a:solidFill>
                  <a:srgbClr val="103154"/>
                </a:solidFill>
                <a:latin typeface="Corbel"/>
                <a:cs typeface="Corbel"/>
              </a:rPr>
              <a:t>0</a:t>
            </a:r>
            <a:r>
              <a:rPr sz="1000" spc="-5" dirty="0" smtClean="0">
                <a:solidFill>
                  <a:srgbClr val="103154"/>
                </a:solidFill>
                <a:latin typeface="Corbel"/>
                <a:cs typeface="Corbel"/>
              </a:rPr>
              <a:t>.</a:t>
            </a:r>
            <a:r>
              <a:rPr sz="1000" spc="0" dirty="0" smtClean="0">
                <a:solidFill>
                  <a:srgbClr val="103154"/>
                </a:solidFill>
                <a:latin typeface="Corbel"/>
                <a:cs typeface="Corbel"/>
              </a:rPr>
              <a:t>600</a:t>
            </a:r>
            <a:endParaRPr sz="1000">
              <a:latin typeface="Corbel"/>
              <a:cs typeface="Corbel"/>
            </a:endParaRPr>
          </a:p>
          <a:p>
            <a:pPr marL="18415">
              <a:lnSpc>
                <a:spcPct val="100000"/>
              </a:lnSpc>
              <a:spcBef>
                <a:spcPts val="500"/>
              </a:spcBef>
            </a:pPr>
            <a:r>
              <a:rPr sz="1000" dirty="0" smtClean="0">
                <a:solidFill>
                  <a:srgbClr val="103154"/>
                </a:solidFill>
                <a:latin typeface="Corbel"/>
                <a:cs typeface="Corbel"/>
              </a:rPr>
              <a:t>0</a:t>
            </a:r>
            <a:r>
              <a:rPr sz="1000" spc="-5" dirty="0" smtClean="0">
                <a:solidFill>
                  <a:srgbClr val="103154"/>
                </a:solidFill>
                <a:latin typeface="Corbel"/>
                <a:cs typeface="Corbel"/>
              </a:rPr>
              <a:t>.5</a:t>
            </a:r>
            <a:r>
              <a:rPr sz="1000" spc="0" dirty="0" smtClean="0">
                <a:solidFill>
                  <a:srgbClr val="103154"/>
                </a:solidFill>
                <a:latin typeface="Corbel"/>
                <a:cs typeface="Corbel"/>
              </a:rPr>
              <a:t>00</a:t>
            </a:r>
            <a:endParaRPr sz="1000">
              <a:latin typeface="Corbel"/>
              <a:cs typeface="Corbel"/>
            </a:endParaRPr>
          </a:p>
          <a:p>
            <a:pPr marL="13970">
              <a:lnSpc>
                <a:spcPct val="100000"/>
              </a:lnSpc>
              <a:spcBef>
                <a:spcPts val="500"/>
              </a:spcBef>
            </a:pPr>
            <a:r>
              <a:rPr sz="1000" dirty="0" smtClean="0">
                <a:solidFill>
                  <a:srgbClr val="103154"/>
                </a:solidFill>
                <a:latin typeface="Corbel"/>
                <a:cs typeface="Corbel"/>
              </a:rPr>
              <a:t>0</a:t>
            </a:r>
            <a:r>
              <a:rPr sz="1000" spc="-5" dirty="0" smtClean="0">
                <a:solidFill>
                  <a:srgbClr val="103154"/>
                </a:solidFill>
                <a:latin typeface="Corbel"/>
                <a:cs typeface="Corbel"/>
              </a:rPr>
              <a:t>.4</a:t>
            </a:r>
            <a:r>
              <a:rPr sz="1000" spc="0" dirty="0" smtClean="0">
                <a:solidFill>
                  <a:srgbClr val="103154"/>
                </a:solidFill>
                <a:latin typeface="Corbel"/>
                <a:cs typeface="Corbel"/>
              </a:rPr>
              <a:t>00</a:t>
            </a:r>
            <a:endParaRPr sz="1000">
              <a:latin typeface="Corbel"/>
              <a:cs typeface="Corbel"/>
            </a:endParaRPr>
          </a:p>
          <a:p>
            <a:pPr marL="21590">
              <a:lnSpc>
                <a:spcPct val="100000"/>
              </a:lnSpc>
              <a:spcBef>
                <a:spcPts val="500"/>
              </a:spcBef>
            </a:pPr>
            <a:r>
              <a:rPr sz="1000" dirty="0" smtClean="0">
                <a:solidFill>
                  <a:srgbClr val="103154"/>
                </a:solidFill>
                <a:latin typeface="Corbel"/>
                <a:cs typeface="Corbel"/>
              </a:rPr>
              <a:t>0</a:t>
            </a:r>
            <a:r>
              <a:rPr sz="1000" spc="-5" dirty="0" smtClean="0">
                <a:solidFill>
                  <a:srgbClr val="103154"/>
                </a:solidFill>
                <a:latin typeface="Corbel"/>
                <a:cs typeface="Corbel"/>
              </a:rPr>
              <a:t>.</a:t>
            </a:r>
            <a:r>
              <a:rPr sz="1000" spc="0" dirty="0" smtClean="0">
                <a:solidFill>
                  <a:srgbClr val="103154"/>
                </a:solidFill>
                <a:latin typeface="Corbel"/>
                <a:cs typeface="Corbel"/>
              </a:rPr>
              <a:t>300</a:t>
            </a:r>
            <a:endParaRPr sz="1000">
              <a:latin typeface="Corbel"/>
              <a:cs typeface="Corbel"/>
            </a:endParaRPr>
          </a:p>
          <a:p>
            <a:pPr marL="14604">
              <a:lnSpc>
                <a:spcPct val="100000"/>
              </a:lnSpc>
              <a:spcBef>
                <a:spcPts val="500"/>
              </a:spcBef>
            </a:pPr>
            <a:r>
              <a:rPr sz="1000" dirty="0" smtClean="0">
                <a:solidFill>
                  <a:srgbClr val="103154"/>
                </a:solidFill>
                <a:latin typeface="Corbel"/>
                <a:cs typeface="Corbel"/>
              </a:rPr>
              <a:t>0</a:t>
            </a:r>
            <a:r>
              <a:rPr sz="1000" spc="-5" dirty="0" smtClean="0">
                <a:solidFill>
                  <a:srgbClr val="103154"/>
                </a:solidFill>
                <a:latin typeface="Corbel"/>
                <a:cs typeface="Corbel"/>
              </a:rPr>
              <a:t>.2</a:t>
            </a:r>
            <a:r>
              <a:rPr sz="1000" spc="0" dirty="0" smtClean="0">
                <a:solidFill>
                  <a:srgbClr val="103154"/>
                </a:solidFill>
                <a:latin typeface="Corbel"/>
                <a:cs typeface="Corbel"/>
              </a:rPr>
              <a:t>00</a:t>
            </a:r>
            <a:endParaRPr sz="1000">
              <a:latin typeface="Corbel"/>
              <a:cs typeface="Corbel"/>
            </a:endParaRPr>
          </a:p>
          <a:p>
            <a:pPr marL="22860">
              <a:lnSpc>
                <a:spcPct val="100000"/>
              </a:lnSpc>
              <a:spcBef>
                <a:spcPts val="500"/>
              </a:spcBef>
            </a:pPr>
            <a:r>
              <a:rPr sz="1000" dirty="0" smtClean="0">
                <a:solidFill>
                  <a:srgbClr val="103154"/>
                </a:solidFill>
                <a:latin typeface="Corbel"/>
                <a:cs typeface="Corbel"/>
              </a:rPr>
              <a:t>0</a:t>
            </a:r>
            <a:r>
              <a:rPr sz="1000" spc="-5" dirty="0" smtClean="0">
                <a:solidFill>
                  <a:srgbClr val="103154"/>
                </a:solidFill>
                <a:latin typeface="Corbel"/>
                <a:cs typeface="Corbel"/>
              </a:rPr>
              <a:t>.</a:t>
            </a:r>
            <a:r>
              <a:rPr sz="1000" spc="0" dirty="0" smtClean="0">
                <a:solidFill>
                  <a:srgbClr val="103154"/>
                </a:solidFill>
                <a:latin typeface="Corbel"/>
                <a:cs typeface="Corbel"/>
              </a:rPr>
              <a:t>100</a:t>
            </a:r>
            <a:endParaRPr sz="1000">
              <a:latin typeface="Corbel"/>
              <a:cs typeface="Corbel"/>
            </a:endParaRPr>
          </a:p>
          <a:p>
            <a:pPr marL="13970">
              <a:lnSpc>
                <a:spcPct val="100000"/>
              </a:lnSpc>
              <a:spcBef>
                <a:spcPts val="500"/>
              </a:spcBef>
            </a:pPr>
            <a:r>
              <a:rPr sz="1000" dirty="0" smtClean="0">
                <a:solidFill>
                  <a:srgbClr val="103154"/>
                </a:solidFill>
                <a:latin typeface="Corbel"/>
                <a:cs typeface="Corbel"/>
              </a:rPr>
              <a:t>0</a:t>
            </a:r>
            <a:r>
              <a:rPr sz="1000" spc="-5" dirty="0" smtClean="0">
                <a:solidFill>
                  <a:srgbClr val="103154"/>
                </a:solidFill>
                <a:latin typeface="Corbel"/>
                <a:cs typeface="Corbel"/>
              </a:rPr>
              <a:t>.</a:t>
            </a:r>
            <a:r>
              <a:rPr sz="1000" spc="0" dirty="0" smtClean="0">
                <a:solidFill>
                  <a:srgbClr val="103154"/>
                </a:solidFill>
                <a:latin typeface="Corbel"/>
                <a:cs typeface="Corbel"/>
              </a:rPr>
              <a:t>000</a:t>
            </a:r>
            <a:endParaRPr sz="1000">
              <a:latin typeface="Corbel"/>
              <a:cs typeface="Corbel"/>
            </a:endParaRPr>
          </a:p>
        </p:txBody>
      </p:sp>
      <p:sp>
        <p:nvSpPr>
          <p:cNvPr id="66" name="object 66"/>
          <p:cNvSpPr txBox="1"/>
          <p:nvPr/>
        </p:nvSpPr>
        <p:spPr>
          <a:xfrm>
            <a:off x="1435335" y="6298123"/>
            <a:ext cx="685800" cy="172720"/>
          </a:xfrm>
          <a:prstGeom prst="rect">
            <a:avLst/>
          </a:prstGeom>
        </p:spPr>
        <p:txBody>
          <a:bodyPr vert="horz" wrap="square" lIns="0" tIns="0" rIns="0" bIns="0" rtlCol="0">
            <a:noAutofit/>
          </a:bodyPr>
          <a:lstStyle/>
          <a:p>
            <a:pPr marL="12700">
              <a:lnSpc>
                <a:spcPct val="100000"/>
              </a:lnSpc>
            </a:pPr>
            <a:r>
              <a:rPr sz="1000" spc="-5" dirty="0" smtClean="0">
                <a:solidFill>
                  <a:srgbClr val="103154"/>
                </a:solidFill>
                <a:latin typeface="Corbel"/>
                <a:cs typeface="Corbel"/>
              </a:rPr>
              <a:t>S</a:t>
            </a:r>
            <a:r>
              <a:rPr sz="1000" spc="0" dirty="0" smtClean="0">
                <a:solidFill>
                  <a:srgbClr val="103154"/>
                </a:solidFill>
                <a:latin typeface="Corbel"/>
                <a:cs typeface="Corbel"/>
              </a:rPr>
              <a:t>o</a:t>
            </a:r>
            <a:r>
              <a:rPr sz="1000" spc="-5" dirty="0" smtClean="0">
                <a:solidFill>
                  <a:srgbClr val="103154"/>
                </a:solidFill>
                <a:latin typeface="Corbel"/>
                <a:cs typeface="Corbel"/>
              </a:rPr>
              <a:t>u</a:t>
            </a:r>
            <a:r>
              <a:rPr sz="1000" spc="0" dirty="0" smtClean="0">
                <a:solidFill>
                  <a:srgbClr val="103154"/>
                </a:solidFill>
                <a:latin typeface="Corbel"/>
                <a:cs typeface="Corbel"/>
              </a:rPr>
              <a:t>th</a:t>
            </a:r>
            <a:r>
              <a:rPr sz="1000" spc="-5" dirty="0" smtClean="0">
                <a:solidFill>
                  <a:srgbClr val="103154"/>
                </a:solidFill>
                <a:latin typeface="Corbel"/>
                <a:cs typeface="Corbel"/>
              </a:rPr>
              <a:t>e</a:t>
            </a:r>
            <a:r>
              <a:rPr sz="1000" spc="0" dirty="0" smtClean="0">
                <a:solidFill>
                  <a:srgbClr val="103154"/>
                </a:solidFill>
                <a:latin typeface="Corbel"/>
                <a:cs typeface="Corbel"/>
              </a:rPr>
              <a:t>rn</a:t>
            </a:r>
            <a:endParaRPr sz="1000">
              <a:latin typeface="Corbel"/>
              <a:cs typeface="Corbel"/>
            </a:endParaRPr>
          </a:p>
        </p:txBody>
      </p:sp>
      <p:sp>
        <p:nvSpPr>
          <p:cNvPr id="67" name="object 67"/>
          <p:cNvSpPr txBox="1"/>
          <p:nvPr/>
        </p:nvSpPr>
        <p:spPr>
          <a:xfrm>
            <a:off x="2679879" y="6298123"/>
            <a:ext cx="679027" cy="172720"/>
          </a:xfrm>
          <a:prstGeom prst="rect">
            <a:avLst/>
          </a:prstGeom>
        </p:spPr>
        <p:txBody>
          <a:bodyPr vert="horz" wrap="square" lIns="0" tIns="0" rIns="0" bIns="0" rtlCol="0">
            <a:noAutofit/>
          </a:bodyPr>
          <a:lstStyle/>
          <a:p>
            <a:pPr marL="12700">
              <a:lnSpc>
                <a:spcPct val="100000"/>
              </a:lnSpc>
            </a:pPr>
            <a:r>
              <a:rPr sz="1000" spc="-5" dirty="0" smtClean="0">
                <a:solidFill>
                  <a:srgbClr val="103154"/>
                </a:solidFill>
                <a:latin typeface="Corbel"/>
                <a:cs typeface="Corbel"/>
              </a:rPr>
              <a:t>N</a:t>
            </a:r>
            <a:r>
              <a:rPr sz="1000" spc="0" dirty="0" smtClean="0">
                <a:solidFill>
                  <a:srgbClr val="103154"/>
                </a:solidFill>
                <a:latin typeface="Corbel"/>
                <a:cs typeface="Corbel"/>
              </a:rPr>
              <a:t>orth</a:t>
            </a:r>
            <a:r>
              <a:rPr sz="1000" spc="-5" dirty="0" smtClean="0">
                <a:solidFill>
                  <a:srgbClr val="103154"/>
                </a:solidFill>
                <a:latin typeface="Corbel"/>
                <a:cs typeface="Corbel"/>
              </a:rPr>
              <a:t>e</a:t>
            </a:r>
            <a:r>
              <a:rPr sz="1000" spc="0" dirty="0" smtClean="0">
                <a:solidFill>
                  <a:srgbClr val="103154"/>
                </a:solidFill>
                <a:latin typeface="Corbel"/>
                <a:cs typeface="Corbel"/>
              </a:rPr>
              <a:t>rn</a:t>
            </a:r>
            <a:endParaRPr sz="1000">
              <a:latin typeface="Corbel"/>
              <a:cs typeface="Corbel"/>
            </a:endParaRPr>
          </a:p>
        </p:txBody>
      </p:sp>
      <p:sp>
        <p:nvSpPr>
          <p:cNvPr id="68" name="object 68"/>
          <p:cNvSpPr/>
          <p:nvPr/>
        </p:nvSpPr>
        <p:spPr>
          <a:xfrm>
            <a:off x="3922776" y="4525517"/>
            <a:ext cx="94488" cy="70104"/>
          </a:xfrm>
          <a:custGeom>
            <a:avLst/>
            <a:gdLst/>
            <a:ahLst/>
            <a:cxnLst/>
            <a:rect l="l" t="t" r="r" b="b"/>
            <a:pathLst>
              <a:path w="70866" h="70103">
                <a:moveTo>
                  <a:pt x="0" y="0"/>
                </a:moveTo>
                <a:lnTo>
                  <a:pt x="70866" y="0"/>
                </a:lnTo>
                <a:lnTo>
                  <a:pt x="70866" y="70103"/>
                </a:lnTo>
                <a:lnTo>
                  <a:pt x="0" y="70103"/>
                </a:lnTo>
                <a:lnTo>
                  <a:pt x="0" y="0"/>
                </a:lnTo>
                <a:close/>
              </a:path>
            </a:pathLst>
          </a:custGeom>
          <a:solidFill>
            <a:srgbClr val="FF7F01"/>
          </a:solidFill>
        </p:spPr>
        <p:txBody>
          <a:bodyPr wrap="square" lIns="0" tIns="0" rIns="0" bIns="0" rtlCol="0">
            <a:noAutofit/>
          </a:bodyPr>
          <a:lstStyle/>
          <a:p>
            <a:endParaRPr/>
          </a:p>
        </p:txBody>
      </p:sp>
      <p:sp>
        <p:nvSpPr>
          <p:cNvPr id="69" name="object 69"/>
          <p:cNvSpPr txBox="1"/>
          <p:nvPr/>
        </p:nvSpPr>
        <p:spPr>
          <a:xfrm>
            <a:off x="4039441" y="4467566"/>
            <a:ext cx="1488440" cy="329565"/>
          </a:xfrm>
          <a:prstGeom prst="rect">
            <a:avLst/>
          </a:prstGeom>
        </p:spPr>
        <p:txBody>
          <a:bodyPr vert="horz" wrap="square" lIns="0" tIns="0" rIns="0" bIns="0" rtlCol="0">
            <a:noAutofit/>
          </a:bodyPr>
          <a:lstStyle/>
          <a:p>
            <a:pPr marL="12700" marR="12700">
              <a:lnSpc>
                <a:spcPct val="101499"/>
              </a:lnSpc>
            </a:pPr>
            <a:r>
              <a:rPr sz="1000" dirty="0" smtClean="0">
                <a:solidFill>
                  <a:srgbClr val="103154"/>
                </a:solidFill>
                <a:latin typeface="Corbel"/>
                <a:cs typeface="Corbel"/>
              </a:rPr>
              <a:t>The</a:t>
            </a:r>
            <a:r>
              <a:rPr sz="1000" spc="-15" dirty="0" smtClean="0">
                <a:solidFill>
                  <a:srgbClr val="103154"/>
                </a:solidFill>
                <a:latin typeface="Corbel"/>
                <a:cs typeface="Corbel"/>
              </a:rPr>
              <a:t> </a:t>
            </a:r>
            <a:r>
              <a:rPr sz="1000" spc="0" dirty="0" smtClean="0">
                <a:solidFill>
                  <a:srgbClr val="103154"/>
                </a:solidFill>
                <a:latin typeface="Corbel"/>
                <a:cs typeface="Corbel"/>
              </a:rPr>
              <a:t>ratio</a:t>
            </a:r>
            <a:r>
              <a:rPr sz="1000" spc="-5" dirty="0" smtClean="0">
                <a:solidFill>
                  <a:srgbClr val="103154"/>
                </a:solidFill>
                <a:latin typeface="Corbel"/>
                <a:cs typeface="Corbel"/>
              </a:rPr>
              <a:t> </a:t>
            </a:r>
            <a:r>
              <a:rPr sz="1000" spc="0" dirty="0" smtClean="0">
                <a:solidFill>
                  <a:srgbClr val="103154"/>
                </a:solidFill>
                <a:latin typeface="Corbel"/>
                <a:cs typeface="Corbel"/>
              </a:rPr>
              <a:t>of</a:t>
            </a:r>
            <a:r>
              <a:rPr sz="1000" spc="-5" dirty="0" smtClean="0">
                <a:solidFill>
                  <a:srgbClr val="103154"/>
                </a:solidFill>
                <a:latin typeface="Corbel"/>
                <a:cs typeface="Corbel"/>
              </a:rPr>
              <a:t> M.</a:t>
            </a:r>
            <a:r>
              <a:rPr sz="1000" spc="0" dirty="0" smtClean="0">
                <a:solidFill>
                  <a:srgbClr val="103154"/>
                </a:solidFill>
                <a:latin typeface="Corbel"/>
                <a:cs typeface="Corbel"/>
              </a:rPr>
              <a:t>a</a:t>
            </a:r>
            <a:r>
              <a:rPr sz="1000" spc="-5" dirty="0" smtClean="0">
                <a:solidFill>
                  <a:srgbClr val="103154"/>
                </a:solidFill>
                <a:latin typeface="Corbel"/>
                <a:cs typeface="Corbel"/>
              </a:rPr>
              <a:t>v</a:t>
            </a:r>
            <a:r>
              <a:rPr sz="1000" spc="0" dirty="0" smtClean="0">
                <a:solidFill>
                  <a:srgbClr val="103154"/>
                </a:solidFill>
                <a:latin typeface="Corbel"/>
                <a:cs typeface="Corbel"/>
              </a:rPr>
              <a:t>i</a:t>
            </a:r>
            <a:r>
              <a:rPr sz="1000" spc="-5" dirty="0" smtClean="0">
                <a:solidFill>
                  <a:srgbClr val="103154"/>
                </a:solidFill>
                <a:latin typeface="Corbel"/>
                <a:cs typeface="Corbel"/>
              </a:rPr>
              <a:t>u</a:t>
            </a:r>
            <a:r>
              <a:rPr sz="1000" spc="0" dirty="0" smtClean="0">
                <a:solidFill>
                  <a:srgbClr val="103154"/>
                </a:solidFill>
                <a:latin typeface="Corbel"/>
                <a:cs typeface="Corbel"/>
              </a:rPr>
              <a:t>m in</a:t>
            </a:r>
            <a:r>
              <a:rPr sz="1000" spc="-10" dirty="0" smtClean="0">
                <a:solidFill>
                  <a:srgbClr val="103154"/>
                </a:solidFill>
                <a:latin typeface="Corbel"/>
                <a:cs typeface="Corbel"/>
              </a:rPr>
              <a:t> </a:t>
            </a:r>
            <a:r>
              <a:rPr sz="1000" spc="-5" dirty="0" smtClean="0">
                <a:solidFill>
                  <a:srgbClr val="103154"/>
                </a:solidFill>
                <a:latin typeface="Corbel"/>
                <a:cs typeface="Corbel"/>
              </a:rPr>
              <a:t>M</a:t>
            </a:r>
            <a:r>
              <a:rPr sz="1000" spc="0" dirty="0" smtClean="0">
                <a:solidFill>
                  <a:srgbClr val="103154"/>
                </a:solidFill>
                <a:latin typeface="Corbel"/>
                <a:cs typeface="Corbel"/>
              </a:rPr>
              <a:t>AC</a:t>
            </a:r>
            <a:endParaRPr sz="1000">
              <a:latin typeface="Corbel"/>
              <a:cs typeface="Corbel"/>
            </a:endParaRPr>
          </a:p>
        </p:txBody>
      </p:sp>
      <p:sp>
        <p:nvSpPr>
          <p:cNvPr id="70" name="object 70"/>
          <p:cNvSpPr/>
          <p:nvPr/>
        </p:nvSpPr>
        <p:spPr>
          <a:xfrm>
            <a:off x="3922776" y="5002529"/>
            <a:ext cx="94488" cy="70866"/>
          </a:xfrm>
          <a:custGeom>
            <a:avLst/>
            <a:gdLst/>
            <a:ahLst/>
            <a:cxnLst/>
            <a:rect l="l" t="t" r="r" b="b"/>
            <a:pathLst>
              <a:path w="70866" h="70866">
                <a:moveTo>
                  <a:pt x="0" y="0"/>
                </a:moveTo>
                <a:lnTo>
                  <a:pt x="70866" y="0"/>
                </a:lnTo>
                <a:lnTo>
                  <a:pt x="70866" y="70866"/>
                </a:lnTo>
                <a:lnTo>
                  <a:pt x="0" y="70866"/>
                </a:lnTo>
                <a:lnTo>
                  <a:pt x="0" y="0"/>
                </a:lnTo>
                <a:close/>
              </a:path>
            </a:pathLst>
          </a:custGeom>
          <a:solidFill>
            <a:srgbClr val="F1B015"/>
          </a:solidFill>
        </p:spPr>
        <p:txBody>
          <a:bodyPr wrap="square" lIns="0" tIns="0" rIns="0" bIns="0" rtlCol="0">
            <a:noAutofit/>
          </a:bodyPr>
          <a:lstStyle/>
          <a:p>
            <a:endParaRPr/>
          </a:p>
        </p:txBody>
      </p:sp>
      <p:sp>
        <p:nvSpPr>
          <p:cNvPr id="71" name="object 71"/>
          <p:cNvSpPr txBox="1"/>
          <p:nvPr/>
        </p:nvSpPr>
        <p:spPr>
          <a:xfrm>
            <a:off x="4039442" y="4944800"/>
            <a:ext cx="1590887" cy="329565"/>
          </a:xfrm>
          <a:prstGeom prst="rect">
            <a:avLst/>
          </a:prstGeom>
        </p:spPr>
        <p:txBody>
          <a:bodyPr vert="horz" wrap="square" lIns="0" tIns="0" rIns="0" bIns="0" rtlCol="0">
            <a:noAutofit/>
          </a:bodyPr>
          <a:lstStyle/>
          <a:p>
            <a:pPr marL="12700" marR="12700">
              <a:lnSpc>
                <a:spcPct val="101499"/>
              </a:lnSpc>
            </a:pPr>
            <a:r>
              <a:rPr sz="1000" dirty="0" smtClean="0">
                <a:solidFill>
                  <a:srgbClr val="103154"/>
                </a:solidFill>
                <a:latin typeface="Corbel"/>
                <a:cs typeface="Corbel"/>
              </a:rPr>
              <a:t>The</a:t>
            </a:r>
            <a:r>
              <a:rPr sz="1000" spc="-15" dirty="0" smtClean="0">
                <a:solidFill>
                  <a:srgbClr val="103154"/>
                </a:solidFill>
                <a:latin typeface="Corbel"/>
                <a:cs typeface="Corbel"/>
              </a:rPr>
              <a:t> </a:t>
            </a:r>
            <a:r>
              <a:rPr sz="1000" spc="0" dirty="0" smtClean="0">
                <a:solidFill>
                  <a:srgbClr val="103154"/>
                </a:solidFill>
                <a:latin typeface="Corbel"/>
                <a:cs typeface="Corbel"/>
              </a:rPr>
              <a:t>ratio</a:t>
            </a:r>
            <a:r>
              <a:rPr sz="1000" spc="-5" dirty="0" smtClean="0">
                <a:solidFill>
                  <a:srgbClr val="103154"/>
                </a:solidFill>
                <a:latin typeface="Corbel"/>
                <a:cs typeface="Corbel"/>
              </a:rPr>
              <a:t> </a:t>
            </a:r>
            <a:r>
              <a:rPr sz="1000" spc="0" dirty="0" smtClean="0">
                <a:solidFill>
                  <a:srgbClr val="103154"/>
                </a:solidFill>
                <a:latin typeface="Corbel"/>
                <a:cs typeface="Corbel"/>
              </a:rPr>
              <a:t>of </a:t>
            </a:r>
            <a:r>
              <a:rPr sz="1000" spc="-5" dirty="0" smtClean="0">
                <a:solidFill>
                  <a:srgbClr val="103154"/>
                </a:solidFill>
                <a:latin typeface="Corbel"/>
                <a:cs typeface="Corbel"/>
              </a:rPr>
              <a:t>M.</a:t>
            </a:r>
            <a:r>
              <a:rPr sz="1000" spc="0" dirty="0" smtClean="0">
                <a:solidFill>
                  <a:srgbClr val="103154"/>
                </a:solidFill>
                <a:latin typeface="Corbel"/>
                <a:cs typeface="Corbel"/>
              </a:rPr>
              <a:t>intra</a:t>
            </a:r>
            <a:r>
              <a:rPr sz="1000" spc="-5" dirty="0" smtClean="0">
                <a:solidFill>
                  <a:srgbClr val="103154"/>
                </a:solidFill>
                <a:latin typeface="Corbel"/>
                <a:cs typeface="Corbel"/>
              </a:rPr>
              <a:t>ce</a:t>
            </a:r>
            <a:r>
              <a:rPr sz="1000" spc="0" dirty="0" smtClean="0">
                <a:solidFill>
                  <a:srgbClr val="103154"/>
                </a:solidFill>
                <a:latin typeface="Corbel"/>
                <a:cs typeface="Corbel"/>
              </a:rPr>
              <a:t>ll</a:t>
            </a:r>
            <a:r>
              <a:rPr sz="1000" spc="-5" dirty="0" smtClean="0">
                <a:solidFill>
                  <a:srgbClr val="103154"/>
                </a:solidFill>
                <a:latin typeface="Corbel"/>
                <a:cs typeface="Corbel"/>
              </a:rPr>
              <a:t>u</a:t>
            </a:r>
            <a:r>
              <a:rPr sz="1000" spc="0" dirty="0" smtClean="0">
                <a:solidFill>
                  <a:srgbClr val="103154"/>
                </a:solidFill>
                <a:latin typeface="Corbel"/>
                <a:cs typeface="Corbel"/>
              </a:rPr>
              <a:t>lar</a:t>
            </a:r>
            <a:r>
              <a:rPr sz="1000" spc="-20" dirty="0" smtClean="0">
                <a:solidFill>
                  <a:srgbClr val="103154"/>
                </a:solidFill>
                <a:latin typeface="Corbel"/>
                <a:cs typeface="Corbel"/>
              </a:rPr>
              <a:t> </a:t>
            </a:r>
            <a:r>
              <a:rPr sz="1000" spc="0" dirty="0" smtClean="0">
                <a:solidFill>
                  <a:srgbClr val="103154"/>
                </a:solidFill>
                <a:latin typeface="Corbel"/>
                <a:cs typeface="Corbel"/>
              </a:rPr>
              <a:t>in</a:t>
            </a:r>
            <a:r>
              <a:rPr sz="1000" spc="-5" dirty="0" smtClean="0">
                <a:solidFill>
                  <a:srgbClr val="103154"/>
                </a:solidFill>
                <a:latin typeface="Corbel"/>
                <a:cs typeface="Corbel"/>
              </a:rPr>
              <a:t> M</a:t>
            </a:r>
            <a:r>
              <a:rPr sz="1000" spc="0" dirty="0" smtClean="0">
                <a:solidFill>
                  <a:srgbClr val="103154"/>
                </a:solidFill>
                <a:latin typeface="Corbel"/>
                <a:cs typeface="Corbel"/>
              </a:rPr>
              <a:t>AC</a:t>
            </a:r>
            <a:endParaRPr sz="1000">
              <a:latin typeface="Corbel"/>
              <a:cs typeface="Corbel"/>
            </a:endParaRPr>
          </a:p>
        </p:txBody>
      </p:sp>
      <p:sp>
        <p:nvSpPr>
          <p:cNvPr id="72" name="object 72"/>
          <p:cNvSpPr/>
          <p:nvPr/>
        </p:nvSpPr>
        <p:spPr>
          <a:xfrm>
            <a:off x="3922776" y="5479542"/>
            <a:ext cx="94488" cy="70865"/>
          </a:xfrm>
          <a:custGeom>
            <a:avLst/>
            <a:gdLst/>
            <a:ahLst/>
            <a:cxnLst/>
            <a:rect l="l" t="t" r="r" b="b"/>
            <a:pathLst>
              <a:path w="70866" h="70865">
                <a:moveTo>
                  <a:pt x="0" y="0"/>
                </a:moveTo>
                <a:lnTo>
                  <a:pt x="70866" y="0"/>
                </a:lnTo>
                <a:lnTo>
                  <a:pt x="70866" y="70866"/>
                </a:lnTo>
                <a:lnTo>
                  <a:pt x="0" y="70866"/>
                </a:lnTo>
                <a:lnTo>
                  <a:pt x="0" y="0"/>
                </a:lnTo>
                <a:close/>
              </a:path>
            </a:pathLst>
          </a:custGeom>
          <a:solidFill>
            <a:srgbClr val="FBEC85"/>
          </a:solidFill>
        </p:spPr>
        <p:txBody>
          <a:bodyPr wrap="square" lIns="0" tIns="0" rIns="0" bIns="0" rtlCol="0">
            <a:noAutofit/>
          </a:bodyPr>
          <a:lstStyle/>
          <a:p>
            <a:endParaRPr/>
          </a:p>
        </p:txBody>
      </p:sp>
      <p:sp>
        <p:nvSpPr>
          <p:cNvPr id="73" name="object 73"/>
          <p:cNvSpPr txBox="1"/>
          <p:nvPr/>
        </p:nvSpPr>
        <p:spPr>
          <a:xfrm>
            <a:off x="4039441" y="5422034"/>
            <a:ext cx="1385147" cy="329565"/>
          </a:xfrm>
          <a:prstGeom prst="rect">
            <a:avLst/>
          </a:prstGeom>
        </p:spPr>
        <p:txBody>
          <a:bodyPr vert="horz" wrap="square" lIns="0" tIns="0" rIns="0" bIns="0" rtlCol="0">
            <a:noAutofit/>
          </a:bodyPr>
          <a:lstStyle/>
          <a:p>
            <a:pPr marL="12700" marR="12700">
              <a:lnSpc>
                <a:spcPct val="101499"/>
              </a:lnSpc>
            </a:pPr>
            <a:r>
              <a:rPr sz="1000" dirty="0" smtClean="0">
                <a:solidFill>
                  <a:srgbClr val="103154"/>
                </a:solidFill>
                <a:latin typeface="Corbel"/>
                <a:cs typeface="Corbel"/>
              </a:rPr>
              <a:t>The</a:t>
            </a:r>
            <a:r>
              <a:rPr sz="1000" spc="-15" dirty="0" smtClean="0">
                <a:solidFill>
                  <a:srgbClr val="103154"/>
                </a:solidFill>
                <a:latin typeface="Corbel"/>
                <a:cs typeface="Corbel"/>
              </a:rPr>
              <a:t> </a:t>
            </a:r>
            <a:r>
              <a:rPr sz="1000" spc="0" dirty="0" smtClean="0">
                <a:solidFill>
                  <a:srgbClr val="103154"/>
                </a:solidFill>
                <a:latin typeface="Corbel"/>
                <a:cs typeface="Corbel"/>
              </a:rPr>
              <a:t>ratio</a:t>
            </a:r>
            <a:r>
              <a:rPr sz="1000" spc="-5" dirty="0" smtClean="0">
                <a:solidFill>
                  <a:srgbClr val="103154"/>
                </a:solidFill>
                <a:latin typeface="Corbel"/>
                <a:cs typeface="Corbel"/>
              </a:rPr>
              <a:t> </a:t>
            </a:r>
            <a:r>
              <a:rPr sz="1000" spc="0" dirty="0" smtClean="0">
                <a:solidFill>
                  <a:srgbClr val="103154"/>
                </a:solidFill>
                <a:latin typeface="Corbel"/>
                <a:cs typeface="Corbel"/>
              </a:rPr>
              <a:t>of</a:t>
            </a:r>
            <a:r>
              <a:rPr sz="1000" spc="-5" dirty="0" smtClean="0">
                <a:solidFill>
                  <a:srgbClr val="103154"/>
                </a:solidFill>
                <a:latin typeface="Corbel"/>
                <a:cs typeface="Corbel"/>
              </a:rPr>
              <a:t> M</a:t>
            </a:r>
            <a:r>
              <a:rPr sz="1000" spc="0" dirty="0" smtClean="0">
                <a:solidFill>
                  <a:srgbClr val="103154"/>
                </a:solidFill>
                <a:latin typeface="Corbel"/>
                <a:cs typeface="Corbel"/>
              </a:rPr>
              <a:t>AC</a:t>
            </a:r>
            <a:r>
              <a:rPr sz="1000" spc="-5" dirty="0" smtClean="0">
                <a:solidFill>
                  <a:srgbClr val="103154"/>
                </a:solidFill>
                <a:latin typeface="Corbel"/>
                <a:cs typeface="Corbel"/>
              </a:rPr>
              <a:t> </a:t>
            </a:r>
            <a:r>
              <a:rPr sz="1000" spc="0" dirty="0" smtClean="0">
                <a:solidFill>
                  <a:srgbClr val="103154"/>
                </a:solidFill>
                <a:latin typeface="Corbel"/>
                <a:cs typeface="Corbel"/>
              </a:rPr>
              <a:t>in </a:t>
            </a:r>
            <a:r>
              <a:rPr sz="1000" spc="-5" dirty="0" smtClean="0">
                <a:solidFill>
                  <a:srgbClr val="103154"/>
                </a:solidFill>
                <a:latin typeface="Corbel"/>
                <a:cs typeface="Corbel"/>
              </a:rPr>
              <a:t>N</a:t>
            </a:r>
            <a:r>
              <a:rPr sz="1000" spc="0" dirty="0" smtClean="0">
                <a:solidFill>
                  <a:srgbClr val="103154"/>
                </a:solidFill>
                <a:latin typeface="Corbel"/>
                <a:cs typeface="Corbel"/>
              </a:rPr>
              <a:t>TM</a:t>
            </a:r>
            <a:endParaRPr sz="1000">
              <a:latin typeface="Corbel"/>
              <a:cs typeface="Corbel"/>
            </a:endParaRPr>
          </a:p>
        </p:txBody>
      </p:sp>
      <p:sp>
        <p:nvSpPr>
          <p:cNvPr id="74" name="object 74"/>
          <p:cNvSpPr/>
          <p:nvPr/>
        </p:nvSpPr>
        <p:spPr>
          <a:xfrm>
            <a:off x="7170928" y="5523738"/>
            <a:ext cx="334264" cy="707898"/>
          </a:xfrm>
          <a:custGeom>
            <a:avLst/>
            <a:gdLst/>
            <a:ahLst/>
            <a:cxnLst/>
            <a:rect l="l" t="t" r="r" b="b"/>
            <a:pathLst>
              <a:path w="250698" h="707898">
                <a:moveTo>
                  <a:pt x="250698" y="0"/>
                </a:moveTo>
                <a:lnTo>
                  <a:pt x="0" y="0"/>
                </a:lnTo>
                <a:lnTo>
                  <a:pt x="0" y="707898"/>
                </a:lnTo>
                <a:lnTo>
                  <a:pt x="250698" y="707898"/>
                </a:lnTo>
                <a:lnTo>
                  <a:pt x="250698" y="0"/>
                </a:lnTo>
                <a:close/>
              </a:path>
            </a:pathLst>
          </a:custGeom>
          <a:solidFill>
            <a:srgbClr val="FF7F01"/>
          </a:solidFill>
        </p:spPr>
        <p:txBody>
          <a:bodyPr wrap="square" lIns="0" tIns="0" rIns="0" bIns="0" rtlCol="0">
            <a:noAutofit/>
          </a:bodyPr>
          <a:lstStyle/>
          <a:p>
            <a:endParaRPr/>
          </a:p>
        </p:txBody>
      </p:sp>
      <p:sp>
        <p:nvSpPr>
          <p:cNvPr id="75" name="object 75"/>
          <p:cNvSpPr/>
          <p:nvPr/>
        </p:nvSpPr>
        <p:spPr>
          <a:xfrm>
            <a:off x="8677657" y="5866639"/>
            <a:ext cx="335279" cy="364997"/>
          </a:xfrm>
          <a:custGeom>
            <a:avLst/>
            <a:gdLst/>
            <a:ahLst/>
            <a:cxnLst/>
            <a:rect l="l" t="t" r="r" b="b"/>
            <a:pathLst>
              <a:path w="251459" h="364998">
                <a:moveTo>
                  <a:pt x="251459" y="0"/>
                </a:moveTo>
                <a:lnTo>
                  <a:pt x="0" y="0"/>
                </a:lnTo>
                <a:lnTo>
                  <a:pt x="0" y="364997"/>
                </a:lnTo>
                <a:lnTo>
                  <a:pt x="251459" y="364997"/>
                </a:lnTo>
                <a:lnTo>
                  <a:pt x="251459" y="0"/>
                </a:lnTo>
                <a:close/>
              </a:path>
            </a:pathLst>
          </a:custGeom>
          <a:solidFill>
            <a:srgbClr val="FF7F01"/>
          </a:solidFill>
        </p:spPr>
        <p:txBody>
          <a:bodyPr wrap="square" lIns="0" tIns="0" rIns="0" bIns="0" rtlCol="0">
            <a:noAutofit/>
          </a:bodyPr>
          <a:lstStyle/>
          <a:p>
            <a:endParaRPr/>
          </a:p>
        </p:txBody>
      </p:sp>
      <p:sp>
        <p:nvSpPr>
          <p:cNvPr id="76" name="object 76"/>
          <p:cNvSpPr/>
          <p:nvPr/>
        </p:nvSpPr>
        <p:spPr>
          <a:xfrm>
            <a:off x="7505192" y="4532376"/>
            <a:ext cx="335280" cy="1699260"/>
          </a:xfrm>
          <a:custGeom>
            <a:avLst/>
            <a:gdLst/>
            <a:ahLst/>
            <a:cxnLst/>
            <a:rect l="l" t="t" r="r" b="b"/>
            <a:pathLst>
              <a:path w="251460" h="1699260">
                <a:moveTo>
                  <a:pt x="251460" y="0"/>
                </a:moveTo>
                <a:lnTo>
                  <a:pt x="0" y="0"/>
                </a:lnTo>
                <a:lnTo>
                  <a:pt x="0" y="1699260"/>
                </a:lnTo>
                <a:lnTo>
                  <a:pt x="251460" y="1699260"/>
                </a:lnTo>
                <a:lnTo>
                  <a:pt x="251460" y="0"/>
                </a:lnTo>
                <a:close/>
              </a:path>
            </a:pathLst>
          </a:custGeom>
          <a:solidFill>
            <a:srgbClr val="F1B015"/>
          </a:solidFill>
        </p:spPr>
        <p:txBody>
          <a:bodyPr wrap="square" lIns="0" tIns="0" rIns="0" bIns="0" rtlCol="0">
            <a:noAutofit/>
          </a:bodyPr>
          <a:lstStyle/>
          <a:p>
            <a:endParaRPr/>
          </a:p>
        </p:txBody>
      </p:sp>
      <p:sp>
        <p:nvSpPr>
          <p:cNvPr id="77" name="object 77"/>
          <p:cNvSpPr/>
          <p:nvPr/>
        </p:nvSpPr>
        <p:spPr>
          <a:xfrm>
            <a:off x="9012936" y="4188714"/>
            <a:ext cx="334264" cy="2042922"/>
          </a:xfrm>
          <a:custGeom>
            <a:avLst/>
            <a:gdLst/>
            <a:ahLst/>
            <a:cxnLst/>
            <a:rect l="l" t="t" r="r" b="b"/>
            <a:pathLst>
              <a:path w="250698" h="2042922">
                <a:moveTo>
                  <a:pt x="250698" y="0"/>
                </a:moveTo>
                <a:lnTo>
                  <a:pt x="0" y="0"/>
                </a:lnTo>
                <a:lnTo>
                  <a:pt x="0" y="2042922"/>
                </a:lnTo>
                <a:lnTo>
                  <a:pt x="250698" y="2042922"/>
                </a:lnTo>
                <a:lnTo>
                  <a:pt x="250698" y="0"/>
                </a:lnTo>
                <a:close/>
              </a:path>
            </a:pathLst>
          </a:custGeom>
          <a:solidFill>
            <a:srgbClr val="F1B015"/>
          </a:solidFill>
        </p:spPr>
        <p:txBody>
          <a:bodyPr wrap="square" lIns="0" tIns="0" rIns="0" bIns="0" rtlCol="0">
            <a:noAutofit/>
          </a:bodyPr>
          <a:lstStyle/>
          <a:p>
            <a:endParaRPr/>
          </a:p>
        </p:txBody>
      </p:sp>
      <p:sp>
        <p:nvSpPr>
          <p:cNvPr id="78" name="object 78"/>
          <p:cNvSpPr/>
          <p:nvPr/>
        </p:nvSpPr>
        <p:spPr>
          <a:xfrm>
            <a:off x="7840471" y="5400295"/>
            <a:ext cx="335280" cy="831341"/>
          </a:xfrm>
          <a:custGeom>
            <a:avLst/>
            <a:gdLst/>
            <a:ahLst/>
            <a:cxnLst/>
            <a:rect l="l" t="t" r="r" b="b"/>
            <a:pathLst>
              <a:path w="251460" h="831341">
                <a:moveTo>
                  <a:pt x="251460" y="0"/>
                </a:moveTo>
                <a:lnTo>
                  <a:pt x="0" y="0"/>
                </a:lnTo>
                <a:lnTo>
                  <a:pt x="0" y="831341"/>
                </a:lnTo>
                <a:lnTo>
                  <a:pt x="251460" y="831341"/>
                </a:lnTo>
                <a:lnTo>
                  <a:pt x="251460" y="0"/>
                </a:lnTo>
                <a:close/>
              </a:path>
            </a:pathLst>
          </a:custGeom>
          <a:solidFill>
            <a:srgbClr val="FBEC85"/>
          </a:solidFill>
        </p:spPr>
        <p:txBody>
          <a:bodyPr wrap="square" lIns="0" tIns="0" rIns="0" bIns="0" rtlCol="0">
            <a:noAutofit/>
          </a:bodyPr>
          <a:lstStyle/>
          <a:p>
            <a:endParaRPr/>
          </a:p>
        </p:txBody>
      </p:sp>
      <p:sp>
        <p:nvSpPr>
          <p:cNvPr id="79" name="object 79"/>
          <p:cNvSpPr/>
          <p:nvPr/>
        </p:nvSpPr>
        <p:spPr>
          <a:xfrm>
            <a:off x="9347201" y="5868161"/>
            <a:ext cx="335279" cy="363474"/>
          </a:xfrm>
          <a:custGeom>
            <a:avLst/>
            <a:gdLst/>
            <a:ahLst/>
            <a:cxnLst/>
            <a:rect l="l" t="t" r="r" b="b"/>
            <a:pathLst>
              <a:path w="251459" h="363474">
                <a:moveTo>
                  <a:pt x="251459" y="0"/>
                </a:moveTo>
                <a:lnTo>
                  <a:pt x="0" y="0"/>
                </a:lnTo>
                <a:lnTo>
                  <a:pt x="0" y="363474"/>
                </a:lnTo>
                <a:lnTo>
                  <a:pt x="251459" y="363474"/>
                </a:lnTo>
                <a:lnTo>
                  <a:pt x="251459" y="0"/>
                </a:lnTo>
                <a:close/>
              </a:path>
            </a:pathLst>
          </a:custGeom>
          <a:solidFill>
            <a:srgbClr val="FBEC85"/>
          </a:solidFill>
        </p:spPr>
        <p:txBody>
          <a:bodyPr wrap="square" lIns="0" tIns="0" rIns="0" bIns="0" rtlCol="0">
            <a:noAutofit/>
          </a:bodyPr>
          <a:lstStyle/>
          <a:p>
            <a:endParaRPr/>
          </a:p>
        </p:txBody>
      </p:sp>
      <p:sp>
        <p:nvSpPr>
          <p:cNvPr id="80" name="object 80"/>
          <p:cNvSpPr/>
          <p:nvPr/>
        </p:nvSpPr>
        <p:spPr>
          <a:xfrm>
            <a:off x="6919976" y="4065270"/>
            <a:ext cx="0" cy="2206752"/>
          </a:xfrm>
          <a:custGeom>
            <a:avLst/>
            <a:gdLst/>
            <a:ahLst/>
            <a:cxnLst/>
            <a:rect l="l" t="t" r="r" b="b"/>
            <a:pathLst>
              <a:path h="2206752">
                <a:moveTo>
                  <a:pt x="0" y="0"/>
                </a:moveTo>
                <a:lnTo>
                  <a:pt x="0" y="2206752"/>
                </a:lnTo>
              </a:path>
            </a:pathLst>
          </a:custGeom>
          <a:ln w="12192">
            <a:solidFill>
              <a:srgbClr val="868B95"/>
            </a:solidFill>
          </a:ln>
        </p:spPr>
        <p:txBody>
          <a:bodyPr wrap="square" lIns="0" tIns="0" rIns="0" bIns="0" rtlCol="0">
            <a:noAutofit/>
          </a:bodyPr>
          <a:lstStyle/>
          <a:p>
            <a:endParaRPr/>
          </a:p>
        </p:txBody>
      </p:sp>
      <p:sp>
        <p:nvSpPr>
          <p:cNvPr id="81" name="object 81"/>
          <p:cNvSpPr/>
          <p:nvPr/>
        </p:nvSpPr>
        <p:spPr>
          <a:xfrm>
            <a:off x="6866127" y="6231635"/>
            <a:ext cx="3067304" cy="0"/>
          </a:xfrm>
          <a:custGeom>
            <a:avLst/>
            <a:gdLst/>
            <a:ahLst/>
            <a:cxnLst/>
            <a:rect l="l" t="t" r="r" b="b"/>
            <a:pathLst>
              <a:path w="2300478">
                <a:moveTo>
                  <a:pt x="0" y="0"/>
                </a:moveTo>
                <a:lnTo>
                  <a:pt x="2300478" y="0"/>
                </a:lnTo>
              </a:path>
            </a:pathLst>
          </a:custGeom>
          <a:ln w="12191">
            <a:solidFill>
              <a:srgbClr val="868B95"/>
            </a:solidFill>
          </a:ln>
        </p:spPr>
        <p:txBody>
          <a:bodyPr wrap="square" lIns="0" tIns="0" rIns="0" bIns="0" rtlCol="0">
            <a:noAutofit/>
          </a:bodyPr>
          <a:lstStyle/>
          <a:p>
            <a:endParaRPr/>
          </a:p>
        </p:txBody>
      </p:sp>
      <p:sp>
        <p:nvSpPr>
          <p:cNvPr id="82" name="object 82"/>
          <p:cNvSpPr/>
          <p:nvPr/>
        </p:nvSpPr>
        <p:spPr>
          <a:xfrm>
            <a:off x="6866128" y="5990844"/>
            <a:ext cx="53848" cy="0"/>
          </a:xfrm>
          <a:custGeom>
            <a:avLst/>
            <a:gdLst/>
            <a:ahLst/>
            <a:cxnLst/>
            <a:rect l="l" t="t" r="r" b="b"/>
            <a:pathLst>
              <a:path w="40386">
                <a:moveTo>
                  <a:pt x="0" y="0"/>
                </a:moveTo>
                <a:lnTo>
                  <a:pt x="40386" y="0"/>
                </a:lnTo>
              </a:path>
            </a:pathLst>
          </a:custGeom>
          <a:ln w="12192">
            <a:solidFill>
              <a:srgbClr val="868B95"/>
            </a:solidFill>
          </a:ln>
        </p:spPr>
        <p:txBody>
          <a:bodyPr wrap="square" lIns="0" tIns="0" rIns="0" bIns="0" rtlCol="0">
            <a:noAutofit/>
          </a:bodyPr>
          <a:lstStyle/>
          <a:p>
            <a:endParaRPr/>
          </a:p>
        </p:txBody>
      </p:sp>
      <p:sp>
        <p:nvSpPr>
          <p:cNvPr id="83" name="object 83"/>
          <p:cNvSpPr/>
          <p:nvPr/>
        </p:nvSpPr>
        <p:spPr>
          <a:xfrm>
            <a:off x="6866128" y="5750052"/>
            <a:ext cx="53848" cy="0"/>
          </a:xfrm>
          <a:custGeom>
            <a:avLst/>
            <a:gdLst/>
            <a:ahLst/>
            <a:cxnLst/>
            <a:rect l="l" t="t" r="r" b="b"/>
            <a:pathLst>
              <a:path w="40386">
                <a:moveTo>
                  <a:pt x="0" y="0"/>
                </a:moveTo>
                <a:lnTo>
                  <a:pt x="40386" y="0"/>
                </a:lnTo>
              </a:path>
            </a:pathLst>
          </a:custGeom>
          <a:ln w="12192">
            <a:solidFill>
              <a:srgbClr val="868B95"/>
            </a:solidFill>
          </a:ln>
        </p:spPr>
        <p:txBody>
          <a:bodyPr wrap="square" lIns="0" tIns="0" rIns="0" bIns="0" rtlCol="0">
            <a:noAutofit/>
          </a:bodyPr>
          <a:lstStyle/>
          <a:p>
            <a:endParaRPr/>
          </a:p>
        </p:txBody>
      </p:sp>
      <p:sp>
        <p:nvSpPr>
          <p:cNvPr id="84" name="object 84"/>
          <p:cNvSpPr/>
          <p:nvPr/>
        </p:nvSpPr>
        <p:spPr>
          <a:xfrm>
            <a:off x="6866128" y="5509259"/>
            <a:ext cx="53848" cy="0"/>
          </a:xfrm>
          <a:custGeom>
            <a:avLst/>
            <a:gdLst/>
            <a:ahLst/>
            <a:cxnLst/>
            <a:rect l="l" t="t" r="r" b="b"/>
            <a:pathLst>
              <a:path w="40386">
                <a:moveTo>
                  <a:pt x="0" y="0"/>
                </a:moveTo>
                <a:lnTo>
                  <a:pt x="40386" y="0"/>
                </a:lnTo>
              </a:path>
            </a:pathLst>
          </a:custGeom>
          <a:ln w="12192">
            <a:solidFill>
              <a:srgbClr val="868B95"/>
            </a:solidFill>
          </a:ln>
        </p:spPr>
        <p:txBody>
          <a:bodyPr wrap="square" lIns="0" tIns="0" rIns="0" bIns="0" rtlCol="0">
            <a:noAutofit/>
          </a:bodyPr>
          <a:lstStyle/>
          <a:p>
            <a:endParaRPr/>
          </a:p>
        </p:txBody>
      </p:sp>
      <p:sp>
        <p:nvSpPr>
          <p:cNvPr id="85" name="object 85"/>
          <p:cNvSpPr/>
          <p:nvPr/>
        </p:nvSpPr>
        <p:spPr>
          <a:xfrm>
            <a:off x="6866128" y="5268467"/>
            <a:ext cx="53848" cy="0"/>
          </a:xfrm>
          <a:custGeom>
            <a:avLst/>
            <a:gdLst/>
            <a:ahLst/>
            <a:cxnLst/>
            <a:rect l="l" t="t" r="r" b="b"/>
            <a:pathLst>
              <a:path w="40386">
                <a:moveTo>
                  <a:pt x="0" y="0"/>
                </a:moveTo>
                <a:lnTo>
                  <a:pt x="40386" y="0"/>
                </a:lnTo>
              </a:path>
            </a:pathLst>
          </a:custGeom>
          <a:ln w="12192">
            <a:solidFill>
              <a:srgbClr val="868B95"/>
            </a:solidFill>
          </a:ln>
        </p:spPr>
        <p:txBody>
          <a:bodyPr wrap="square" lIns="0" tIns="0" rIns="0" bIns="0" rtlCol="0">
            <a:noAutofit/>
          </a:bodyPr>
          <a:lstStyle/>
          <a:p>
            <a:endParaRPr/>
          </a:p>
        </p:txBody>
      </p:sp>
      <p:sp>
        <p:nvSpPr>
          <p:cNvPr id="86" name="object 86"/>
          <p:cNvSpPr/>
          <p:nvPr/>
        </p:nvSpPr>
        <p:spPr>
          <a:xfrm>
            <a:off x="6866128" y="5027676"/>
            <a:ext cx="53848" cy="0"/>
          </a:xfrm>
          <a:custGeom>
            <a:avLst/>
            <a:gdLst/>
            <a:ahLst/>
            <a:cxnLst/>
            <a:rect l="l" t="t" r="r" b="b"/>
            <a:pathLst>
              <a:path w="40386">
                <a:moveTo>
                  <a:pt x="0" y="0"/>
                </a:moveTo>
                <a:lnTo>
                  <a:pt x="40386" y="0"/>
                </a:lnTo>
              </a:path>
            </a:pathLst>
          </a:custGeom>
          <a:ln w="12192">
            <a:solidFill>
              <a:srgbClr val="868B95"/>
            </a:solidFill>
          </a:ln>
        </p:spPr>
        <p:txBody>
          <a:bodyPr wrap="square" lIns="0" tIns="0" rIns="0" bIns="0" rtlCol="0">
            <a:noAutofit/>
          </a:bodyPr>
          <a:lstStyle/>
          <a:p>
            <a:endParaRPr/>
          </a:p>
        </p:txBody>
      </p:sp>
      <p:sp>
        <p:nvSpPr>
          <p:cNvPr id="87" name="object 87"/>
          <p:cNvSpPr/>
          <p:nvPr/>
        </p:nvSpPr>
        <p:spPr>
          <a:xfrm>
            <a:off x="6866128" y="4786884"/>
            <a:ext cx="53848" cy="0"/>
          </a:xfrm>
          <a:custGeom>
            <a:avLst/>
            <a:gdLst/>
            <a:ahLst/>
            <a:cxnLst/>
            <a:rect l="l" t="t" r="r" b="b"/>
            <a:pathLst>
              <a:path w="40386">
                <a:moveTo>
                  <a:pt x="0" y="0"/>
                </a:moveTo>
                <a:lnTo>
                  <a:pt x="40386" y="0"/>
                </a:lnTo>
              </a:path>
            </a:pathLst>
          </a:custGeom>
          <a:ln w="12192">
            <a:solidFill>
              <a:srgbClr val="868B95"/>
            </a:solidFill>
          </a:ln>
        </p:spPr>
        <p:txBody>
          <a:bodyPr wrap="square" lIns="0" tIns="0" rIns="0" bIns="0" rtlCol="0">
            <a:noAutofit/>
          </a:bodyPr>
          <a:lstStyle/>
          <a:p>
            <a:endParaRPr/>
          </a:p>
        </p:txBody>
      </p:sp>
      <p:sp>
        <p:nvSpPr>
          <p:cNvPr id="88" name="object 88"/>
          <p:cNvSpPr/>
          <p:nvPr/>
        </p:nvSpPr>
        <p:spPr>
          <a:xfrm>
            <a:off x="6866128" y="4546091"/>
            <a:ext cx="53848" cy="0"/>
          </a:xfrm>
          <a:custGeom>
            <a:avLst/>
            <a:gdLst/>
            <a:ahLst/>
            <a:cxnLst/>
            <a:rect l="l" t="t" r="r" b="b"/>
            <a:pathLst>
              <a:path w="40386">
                <a:moveTo>
                  <a:pt x="0" y="0"/>
                </a:moveTo>
                <a:lnTo>
                  <a:pt x="40386" y="0"/>
                </a:lnTo>
              </a:path>
            </a:pathLst>
          </a:custGeom>
          <a:ln w="12192">
            <a:solidFill>
              <a:srgbClr val="868B95"/>
            </a:solidFill>
          </a:ln>
        </p:spPr>
        <p:txBody>
          <a:bodyPr wrap="square" lIns="0" tIns="0" rIns="0" bIns="0" rtlCol="0">
            <a:noAutofit/>
          </a:bodyPr>
          <a:lstStyle/>
          <a:p>
            <a:endParaRPr/>
          </a:p>
        </p:txBody>
      </p:sp>
      <p:sp>
        <p:nvSpPr>
          <p:cNvPr id="89" name="object 89"/>
          <p:cNvSpPr/>
          <p:nvPr/>
        </p:nvSpPr>
        <p:spPr>
          <a:xfrm>
            <a:off x="6866128" y="4306061"/>
            <a:ext cx="53848" cy="0"/>
          </a:xfrm>
          <a:custGeom>
            <a:avLst/>
            <a:gdLst/>
            <a:ahLst/>
            <a:cxnLst/>
            <a:rect l="l" t="t" r="r" b="b"/>
            <a:pathLst>
              <a:path w="40386">
                <a:moveTo>
                  <a:pt x="0" y="0"/>
                </a:moveTo>
                <a:lnTo>
                  <a:pt x="40386" y="0"/>
                </a:lnTo>
              </a:path>
            </a:pathLst>
          </a:custGeom>
          <a:ln w="12192">
            <a:solidFill>
              <a:srgbClr val="868B95"/>
            </a:solidFill>
          </a:ln>
        </p:spPr>
        <p:txBody>
          <a:bodyPr wrap="square" lIns="0" tIns="0" rIns="0" bIns="0" rtlCol="0">
            <a:noAutofit/>
          </a:bodyPr>
          <a:lstStyle/>
          <a:p>
            <a:endParaRPr/>
          </a:p>
        </p:txBody>
      </p:sp>
      <p:sp>
        <p:nvSpPr>
          <p:cNvPr id="90" name="object 90"/>
          <p:cNvSpPr/>
          <p:nvPr/>
        </p:nvSpPr>
        <p:spPr>
          <a:xfrm>
            <a:off x="6866128" y="4065270"/>
            <a:ext cx="53848" cy="0"/>
          </a:xfrm>
          <a:custGeom>
            <a:avLst/>
            <a:gdLst/>
            <a:ahLst/>
            <a:cxnLst/>
            <a:rect l="l" t="t" r="r" b="b"/>
            <a:pathLst>
              <a:path w="40386">
                <a:moveTo>
                  <a:pt x="0" y="0"/>
                </a:moveTo>
                <a:lnTo>
                  <a:pt x="40386" y="0"/>
                </a:lnTo>
              </a:path>
            </a:pathLst>
          </a:custGeom>
          <a:ln w="12192">
            <a:solidFill>
              <a:srgbClr val="868B95"/>
            </a:solidFill>
          </a:ln>
        </p:spPr>
        <p:txBody>
          <a:bodyPr wrap="square" lIns="0" tIns="0" rIns="0" bIns="0" rtlCol="0">
            <a:noAutofit/>
          </a:bodyPr>
          <a:lstStyle/>
          <a:p>
            <a:endParaRPr/>
          </a:p>
        </p:txBody>
      </p:sp>
      <p:sp>
        <p:nvSpPr>
          <p:cNvPr id="91" name="object 91"/>
          <p:cNvSpPr/>
          <p:nvPr/>
        </p:nvSpPr>
        <p:spPr>
          <a:xfrm>
            <a:off x="8426704" y="6231635"/>
            <a:ext cx="0" cy="40386"/>
          </a:xfrm>
          <a:custGeom>
            <a:avLst/>
            <a:gdLst/>
            <a:ahLst/>
            <a:cxnLst/>
            <a:rect l="l" t="t" r="r" b="b"/>
            <a:pathLst>
              <a:path h="40386">
                <a:moveTo>
                  <a:pt x="0" y="0"/>
                </a:moveTo>
                <a:lnTo>
                  <a:pt x="0" y="40385"/>
                </a:lnTo>
              </a:path>
            </a:pathLst>
          </a:custGeom>
          <a:ln w="12192">
            <a:solidFill>
              <a:srgbClr val="868B95"/>
            </a:solidFill>
          </a:ln>
        </p:spPr>
        <p:txBody>
          <a:bodyPr wrap="square" lIns="0" tIns="0" rIns="0" bIns="0" rtlCol="0">
            <a:noAutofit/>
          </a:bodyPr>
          <a:lstStyle/>
          <a:p>
            <a:endParaRPr/>
          </a:p>
        </p:txBody>
      </p:sp>
      <p:sp>
        <p:nvSpPr>
          <p:cNvPr id="92" name="object 92"/>
          <p:cNvSpPr/>
          <p:nvPr/>
        </p:nvSpPr>
        <p:spPr>
          <a:xfrm>
            <a:off x="9933431" y="6231635"/>
            <a:ext cx="0" cy="40386"/>
          </a:xfrm>
          <a:custGeom>
            <a:avLst/>
            <a:gdLst/>
            <a:ahLst/>
            <a:cxnLst/>
            <a:rect l="l" t="t" r="r" b="b"/>
            <a:pathLst>
              <a:path h="40386">
                <a:moveTo>
                  <a:pt x="0" y="0"/>
                </a:moveTo>
                <a:lnTo>
                  <a:pt x="0" y="40385"/>
                </a:lnTo>
              </a:path>
            </a:pathLst>
          </a:custGeom>
          <a:ln w="12192">
            <a:solidFill>
              <a:srgbClr val="868B95"/>
            </a:solidFill>
          </a:ln>
        </p:spPr>
        <p:txBody>
          <a:bodyPr wrap="square" lIns="0" tIns="0" rIns="0" bIns="0" rtlCol="0">
            <a:noAutofit/>
          </a:bodyPr>
          <a:lstStyle/>
          <a:p>
            <a:endParaRPr/>
          </a:p>
        </p:txBody>
      </p:sp>
      <p:sp>
        <p:nvSpPr>
          <p:cNvPr id="93" name="object 93"/>
          <p:cNvSpPr txBox="1"/>
          <p:nvPr/>
        </p:nvSpPr>
        <p:spPr>
          <a:xfrm>
            <a:off x="7123216" y="5305385"/>
            <a:ext cx="430107"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0</a:t>
            </a:r>
            <a:r>
              <a:rPr sz="1000" spc="-5" dirty="0" smtClean="0">
                <a:solidFill>
                  <a:srgbClr val="103154"/>
                </a:solidFill>
                <a:latin typeface="Corbel"/>
                <a:cs typeface="Corbel"/>
              </a:rPr>
              <a:t>.2</a:t>
            </a:r>
            <a:r>
              <a:rPr sz="1000" spc="0" dirty="0" smtClean="0">
                <a:solidFill>
                  <a:srgbClr val="103154"/>
                </a:solidFill>
                <a:latin typeface="Corbel"/>
                <a:cs typeface="Corbel"/>
              </a:rPr>
              <a:t>94</a:t>
            </a:r>
            <a:endParaRPr sz="1000">
              <a:latin typeface="Corbel"/>
              <a:cs typeface="Corbel"/>
            </a:endParaRPr>
          </a:p>
        </p:txBody>
      </p:sp>
      <p:sp>
        <p:nvSpPr>
          <p:cNvPr id="94" name="object 94"/>
          <p:cNvSpPr txBox="1"/>
          <p:nvPr/>
        </p:nvSpPr>
        <p:spPr>
          <a:xfrm>
            <a:off x="8640085" y="5648971"/>
            <a:ext cx="410633"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0</a:t>
            </a:r>
            <a:r>
              <a:rPr sz="1000" spc="-5" dirty="0" smtClean="0">
                <a:solidFill>
                  <a:srgbClr val="103154"/>
                </a:solidFill>
                <a:latin typeface="Corbel"/>
                <a:cs typeface="Corbel"/>
              </a:rPr>
              <a:t>.</a:t>
            </a:r>
            <a:r>
              <a:rPr sz="1000" spc="0" dirty="0" smtClean="0">
                <a:solidFill>
                  <a:srgbClr val="103154"/>
                </a:solidFill>
                <a:latin typeface="Corbel"/>
                <a:cs typeface="Corbel"/>
              </a:rPr>
              <a:t>1</a:t>
            </a:r>
            <a:r>
              <a:rPr sz="1000" spc="-5" dirty="0" smtClean="0">
                <a:solidFill>
                  <a:srgbClr val="103154"/>
                </a:solidFill>
                <a:latin typeface="Corbel"/>
                <a:cs typeface="Corbel"/>
              </a:rPr>
              <a:t>52</a:t>
            </a:r>
            <a:endParaRPr sz="1000">
              <a:latin typeface="Corbel"/>
              <a:cs typeface="Corbel"/>
            </a:endParaRPr>
          </a:p>
        </p:txBody>
      </p:sp>
      <p:sp>
        <p:nvSpPr>
          <p:cNvPr id="95" name="object 95"/>
          <p:cNvSpPr txBox="1"/>
          <p:nvPr/>
        </p:nvSpPr>
        <p:spPr>
          <a:xfrm>
            <a:off x="7465105" y="4314586"/>
            <a:ext cx="414867"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0</a:t>
            </a:r>
            <a:r>
              <a:rPr sz="1000" spc="-5" dirty="0" smtClean="0">
                <a:solidFill>
                  <a:srgbClr val="103154"/>
                </a:solidFill>
                <a:latin typeface="Corbel"/>
                <a:cs typeface="Corbel"/>
              </a:rPr>
              <a:t>.7</a:t>
            </a:r>
            <a:r>
              <a:rPr sz="1000" spc="0" dirty="0" smtClean="0">
                <a:solidFill>
                  <a:srgbClr val="103154"/>
                </a:solidFill>
                <a:latin typeface="Corbel"/>
                <a:cs typeface="Corbel"/>
              </a:rPr>
              <a:t>06</a:t>
            </a:r>
            <a:endParaRPr sz="1000">
              <a:latin typeface="Corbel"/>
              <a:cs typeface="Corbel"/>
            </a:endParaRPr>
          </a:p>
        </p:txBody>
      </p:sp>
      <p:sp>
        <p:nvSpPr>
          <p:cNvPr id="96" name="object 96"/>
          <p:cNvSpPr txBox="1"/>
          <p:nvPr/>
        </p:nvSpPr>
        <p:spPr>
          <a:xfrm>
            <a:off x="8965855" y="3971000"/>
            <a:ext cx="428413"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0</a:t>
            </a:r>
            <a:r>
              <a:rPr sz="1000" spc="-5" dirty="0" smtClean="0">
                <a:solidFill>
                  <a:srgbClr val="103154"/>
                </a:solidFill>
                <a:latin typeface="Corbel"/>
                <a:cs typeface="Corbel"/>
              </a:rPr>
              <a:t>.</a:t>
            </a:r>
            <a:r>
              <a:rPr sz="1000" spc="0" dirty="0" smtClean="0">
                <a:solidFill>
                  <a:srgbClr val="103154"/>
                </a:solidFill>
                <a:latin typeface="Corbel"/>
                <a:cs typeface="Corbel"/>
              </a:rPr>
              <a:t>8</a:t>
            </a:r>
            <a:r>
              <a:rPr sz="1000" spc="-5" dirty="0" smtClean="0">
                <a:solidFill>
                  <a:srgbClr val="103154"/>
                </a:solidFill>
                <a:latin typeface="Corbel"/>
                <a:cs typeface="Corbel"/>
              </a:rPr>
              <a:t>4</a:t>
            </a:r>
            <a:r>
              <a:rPr sz="1000" spc="0" dirty="0" smtClean="0">
                <a:solidFill>
                  <a:srgbClr val="103154"/>
                </a:solidFill>
                <a:latin typeface="Corbel"/>
                <a:cs typeface="Corbel"/>
              </a:rPr>
              <a:t>8</a:t>
            </a:r>
            <a:endParaRPr sz="1000">
              <a:latin typeface="Corbel"/>
              <a:cs typeface="Corbel"/>
            </a:endParaRPr>
          </a:p>
        </p:txBody>
      </p:sp>
      <p:sp>
        <p:nvSpPr>
          <p:cNvPr id="97" name="object 97"/>
          <p:cNvSpPr txBox="1"/>
          <p:nvPr/>
        </p:nvSpPr>
        <p:spPr>
          <a:xfrm>
            <a:off x="7802074" y="5182076"/>
            <a:ext cx="412327"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0</a:t>
            </a:r>
            <a:r>
              <a:rPr sz="1000" spc="-5" dirty="0" smtClean="0">
                <a:solidFill>
                  <a:srgbClr val="103154"/>
                </a:solidFill>
                <a:latin typeface="Corbel"/>
                <a:cs typeface="Corbel"/>
              </a:rPr>
              <a:t>.</a:t>
            </a:r>
            <a:r>
              <a:rPr sz="1000" spc="0" dirty="0" smtClean="0">
                <a:solidFill>
                  <a:srgbClr val="103154"/>
                </a:solidFill>
                <a:latin typeface="Corbel"/>
                <a:cs typeface="Corbel"/>
              </a:rPr>
              <a:t>3</a:t>
            </a:r>
            <a:r>
              <a:rPr sz="1000" spc="-5" dirty="0" smtClean="0">
                <a:solidFill>
                  <a:srgbClr val="103154"/>
                </a:solidFill>
                <a:latin typeface="Corbel"/>
                <a:cs typeface="Corbel"/>
              </a:rPr>
              <a:t>4</a:t>
            </a:r>
            <a:r>
              <a:rPr sz="1000" spc="0" dirty="0" smtClean="0">
                <a:solidFill>
                  <a:srgbClr val="103154"/>
                </a:solidFill>
                <a:latin typeface="Corbel"/>
                <a:cs typeface="Corbel"/>
              </a:rPr>
              <a:t>5</a:t>
            </a:r>
            <a:endParaRPr sz="1000">
              <a:latin typeface="Corbel"/>
              <a:cs typeface="Corbel"/>
            </a:endParaRPr>
          </a:p>
        </p:txBody>
      </p:sp>
      <p:sp>
        <p:nvSpPr>
          <p:cNvPr id="98" name="object 98"/>
          <p:cNvSpPr txBox="1"/>
          <p:nvPr/>
        </p:nvSpPr>
        <p:spPr>
          <a:xfrm>
            <a:off x="9315039" y="5650498"/>
            <a:ext cx="399627"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0</a:t>
            </a:r>
            <a:r>
              <a:rPr sz="1000" spc="-5" dirty="0" smtClean="0">
                <a:solidFill>
                  <a:srgbClr val="103154"/>
                </a:solidFill>
                <a:latin typeface="Corbel"/>
                <a:cs typeface="Corbel"/>
              </a:rPr>
              <a:t>.</a:t>
            </a:r>
            <a:r>
              <a:rPr sz="1000" spc="0" dirty="0" smtClean="0">
                <a:solidFill>
                  <a:srgbClr val="103154"/>
                </a:solidFill>
                <a:latin typeface="Corbel"/>
                <a:cs typeface="Corbel"/>
              </a:rPr>
              <a:t>1</a:t>
            </a:r>
            <a:r>
              <a:rPr sz="1000" spc="-5" dirty="0" smtClean="0">
                <a:solidFill>
                  <a:srgbClr val="103154"/>
                </a:solidFill>
                <a:latin typeface="Corbel"/>
                <a:cs typeface="Corbel"/>
              </a:rPr>
              <a:t>5</a:t>
            </a:r>
            <a:r>
              <a:rPr sz="1000" spc="0" dirty="0" smtClean="0">
                <a:solidFill>
                  <a:srgbClr val="103154"/>
                </a:solidFill>
                <a:latin typeface="Corbel"/>
                <a:cs typeface="Corbel"/>
              </a:rPr>
              <a:t>1</a:t>
            </a:r>
            <a:endParaRPr sz="1000">
              <a:latin typeface="Corbel"/>
              <a:cs typeface="Corbel"/>
            </a:endParaRPr>
          </a:p>
        </p:txBody>
      </p:sp>
      <p:sp>
        <p:nvSpPr>
          <p:cNvPr id="99" name="object 99"/>
          <p:cNvSpPr txBox="1"/>
          <p:nvPr/>
        </p:nvSpPr>
        <p:spPr>
          <a:xfrm>
            <a:off x="6317953" y="3974563"/>
            <a:ext cx="430107" cy="233934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0</a:t>
            </a:r>
            <a:r>
              <a:rPr sz="1000" spc="-5" dirty="0" smtClean="0">
                <a:solidFill>
                  <a:srgbClr val="103154"/>
                </a:solidFill>
                <a:latin typeface="Corbel"/>
                <a:cs typeface="Corbel"/>
              </a:rPr>
              <a:t>.</a:t>
            </a:r>
            <a:r>
              <a:rPr sz="1000" spc="0" dirty="0" smtClean="0">
                <a:solidFill>
                  <a:srgbClr val="103154"/>
                </a:solidFill>
                <a:latin typeface="Corbel"/>
                <a:cs typeface="Corbel"/>
              </a:rPr>
              <a:t>900</a:t>
            </a:r>
            <a:endParaRPr sz="1000">
              <a:latin typeface="Corbel"/>
              <a:cs typeface="Corbel"/>
            </a:endParaRPr>
          </a:p>
          <a:p>
            <a:pPr>
              <a:lnSpc>
                <a:spcPts val="650"/>
              </a:lnSpc>
              <a:spcBef>
                <a:spcPts val="45"/>
              </a:spcBef>
            </a:pPr>
            <a:endParaRPr sz="650"/>
          </a:p>
          <a:p>
            <a:pPr marL="13970">
              <a:lnSpc>
                <a:spcPct val="100000"/>
              </a:lnSpc>
            </a:pPr>
            <a:r>
              <a:rPr sz="1000" dirty="0" smtClean="0">
                <a:solidFill>
                  <a:srgbClr val="103154"/>
                </a:solidFill>
                <a:latin typeface="Corbel"/>
                <a:cs typeface="Corbel"/>
              </a:rPr>
              <a:t>0</a:t>
            </a:r>
            <a:r>
              <a:rPr sz="1000" spc="-5" dirty="0" smtClean="0">
                <a:solidFill>
                  <a:srgbClr val="103154"/>
                </a:solidFill>
                <a:latin typeface="Corbel"/>
                <a:cs typeface="Corbel"/>
              </a:rPr>
              <a:t>.</a:t>
            </a:r>
            <a:r>
              <a:rPr sz="1000" spc="0" dirty="0" smtClean="0">
                <a:solidFill>
                  <a:srgbClr val="103154"/>
                </a:solidFill>
                <a:latin typeface="Corbel"/>
                <a:cs typeface="Corbel"/>
              </a:rPr>
              <a:t>800</a:t>
            </a:r>
            <a:endParaRPr sz="1000">
              <a:latin typeface="Corbel"/>
              <a:cs typeface="Corbel"/>
            </a:endParaRPr>
          </a:p>
          <a:p>
            <a:pPr>
              <a:lnSpc>
                <a:spcPts val="650"/>
              </a:lnSpc>
              <a:spcBef>
                <a:spcPts val="45"/>
              </a:spcBef>
            </a:pPr>
            <a:endParaRPr sz="650"/>
          </a:p>
          <a:p>
            <a:pPr marL="24765">
              <a:lnSpc>
                <a:spcPct val="100000"/>
              </a:lnSpc>
            </a:pPr>
            <a:r>
              <a:rPr sz="1000" dirty="0" smtClean="0">
                <a:solidFill>
                  <a:srgbClr val="103154"/>
                </a:solidFill>
                <a:latin typeface="Corbel"/>
                <a:cs typeface="Corbel"/>
              </a:rPr>
              <a:t>0</a:t>
            </a:r>
            <a:r>
              <a:rPr sz="1000" spc="-5" dirty="0" smtClean="0">
                <a:solidFill>
                  <a:srgbClr val="103154"/>
                </a:solidFill>
                <a:latin typeface="Corbel"/>
                <a:cs typeface="Corbel"/>
              </a:rPr>
              <a:t>.7</a:t>
            </a:r>
            <a:r>
              <a:rPr sz="1000" spc="0" dirty="0" smtClean="0">
                <a:solidFill>
                  <a:srgbClr val="103154"/>
                </a:solidFill>
                <a:latin typeface="Corbel"/>
                <a:cs typeface="Corbel"/>
              </a:rPr>
              <a:t>00</a:t>
            </a:r>
            <a:endParaRPr sz="1000">
              <a:latin typeface="Corbel"/>
              <a:cs typeface="Corbel"/>
            </a:endParaRPr>
          </a:p>
          <a:p>
            <a:pPr>
              <a:lnSpc>
                <a:spcPts val="650"/>
              </a:lnSpc>
              <a:spcBef>
                <a:spcPts val="45"/>
              </a:spcBef>
            </a:pPr>
            <a:endParaRPr sz="650"/>
          </a:p>
          <a:p>
            <a:pPr marL="12700">
              <a:lnSpc>
                <a:spcPct val="100000"/>
              </a:lnSpc>
            </a:pPr>
            <a:r>
              <a:rPr sz="1000" dirty="0" smtClean="0">
                <a:solidFill>
                  <a:srgbClr val="103154"/>
                </a:solidFill>
                <a:latin typeface="Corbel"/>
                <a:cs typeface="Corbel"/>
              </a:rPr>
              <a:t>0</a:t>
            </a:r>
            <a:r>
              <a:rPr sz="1000" spc="-5" dirty="0" smtClean="0">
                <a:solidFill>
                  <a:srgbClr val="103154"/>
                </a:solidFill>
                <a:latin typeface="Corbel"/>
                <a:cs typeface="Corbel"/>
              </a:rPr>
              <a:t>.</a:t>
            </a:r>
            <a:r>
              <a:rPr sz="1000" spc="0" dirty="0" smtClean="0">
                <a:solidFill>
                  <a:srgbClr val="103154"/>
                </a:solidFill>
                <a:latin typeface="Corbel"/>
                <a:cs typeface="Corbel"/>
              </a:rPr>
              <a:t>600</a:t>
            </a:r>
            <a:endParaRPr sz="1000">
              <a:latin typeface="Corbel"/>
              <a:cs typeface="Corbel"/>
            </a:endParaRPr>
          </a:p>
          <a:p>
            <a:pPr>
              <a:lnSpc>
                <a:spcPts val="650"/>
              </a:lnSpc>
              <a:spcBef>
                <a:spcPts val="45"/>
              </a:spcBef>
            </a:pPr>
            <a:endParaRPr sz="650"/>
          </a:p>
          <a:p>
            <a:pPr marL="18415">
              <a:lnSpc>
                <a:spcPct val="100000"/>
              </a:lnSpc>
            </a:pPr>
            <a:r>
              <a:rPr sz="1000" dirty="0" smtClean="0">
                <a:solidFill>
                  <a:srgbClr val="103154"/>
                </a:solidFill>
                <a:latin typeface="Corbel"/>
                <a:cs typeface="Corbel"/>
              </a:rPr>
              <a:t>0</a:t>
            </a:r>
            <a:r>
              <a:rPr sz="1000" spc="-5" dirty="0" smtClean="0">
                <a:solidFill>
                  <a:srgbClr val="103154"/>
                </a:solidFill>
                <a:latin typeface="Corbel"/>
                <a:cs typeface="Corbel"/>
              </a:rPr>
              <a:t>.5</a:t>
            </a:r>
            <a:r>
              <a:rPr sz="1000" spc="0" dirty="0" smtClean="0">
                <a:solidFill>
                  <a:srgbClr val="103154"/>
                </a:solidFill>
                <a:latin typeface="Corbel"/>
                <a:cs typeface="Corbel"/>
              </a:rPr>
              <a:t>00</a:t>
            </a:r>
            <a:endParaRPr sz="1000">
              <a:latin typeface="Corbel"/>
              <a:cs typeface="Corbel"/>
            </a:endParaRPr>
          </a:p>
          <a:p>
            <a:pPr>
              <a:lnSpc>
                <a:spcPts val="650"/>
              </a:lnSpc>
              <a:spcBef>
                <a:spcPts val="45"/>
              </a:spcBef>
            </a:pPr>
            <a:endParaRPr sz="650"/>
          </a:p>
          <a:p>
            <a:pPr marL="13970">
              <a:lnSpc>
                <a:spcPct val="100000"/>
              </a:lnSpc>
            </a:pPr>
            <a:r>
              <a:rPr sz="1000" dirty="0" smtClean="0">
                <a:solidFill>
                  <a:srgbClr val="103154"/>
                </a:solidFill>
                <a:latin typeface="Corbel"/>
                <a:cs typeface="Corbel"/>
              </a:rPr>
              <a:t>0</a:t>
            </a:r>
            <a:r>
              <a:rPr sz="1000" spc="-5" dirty="0" smtClean="0">
                <a:solidFill>
                  <a:srgbClr val="103154"/>
                </a:solidFill>
                <a:latin typeface="Corbel"/>
                <a:cs typeface="Corbel"/>
              </a:rPr>
              <a:t>.4</a:t>
            </a:r>
            <a:r>
              <a:rPr sz="1000" spc="0" dirty="0" smtClean="0">
                <a:solidFill>
                  <a:srgbClr val="103154"/>
                </a:solidFill>
                <a:latin typeface="Corbel"/>
                <a:cs typeface="Corbel"/>
              </a:rPr>
              <a:t>00</a:t>
            </a:r>
            <a:endParaRPr sz="1000">
              <a:latin typeface="Corbel"/>
              <a:cs typeface="Corbel"/>
            </a:endParaRPr>
          </a:p>
          <a:p>
            <a:pPr>
              <a:lnSpc>
                <a:spcPts val="650"/>
              </a:lnSpc>
              <a:spcBef>
                <a:spcPts val="45"/>
              </a:spcBef>
            </a:pPr>
            <a:endParaRPr sz="650"/>
          </a:p>
          <a:p>
            <a:pPr marL="21590">
              <a:lnSpc>
                <a:spcPct val="100000"/>
              </a:lnSpc>
            </a:pPr>
            <a:r>
              <a:rPr sz="1000" dirty="0" smtClean="0">
                <a:solidFill>
                  <a:srgbClr val="103154"/>
                </a:solidFill>
                <a:latin typeface="Corbel"/>
                <a:cs typeface="Corbel"/>
              </a:rPr>
              <a:t>0</a:t>
            </a:r>
            <a:r>
              <a:rPr sz="1000" spc="-5" dirty="0" smtClean="0">
                <a:solidFill>
                  <a:srgbClr val="103154"/>
                </a:solidFill>
                <a:latin typeface="Corbel"/>
                <a:cs typeface="Corbel"/>
              </a:rPr>
              <a:t>.</a:t>
            </a:r>
            <a:r>
              <a:rPr sz="1000" spc="0" dirty="0" smtClean="0">
                <a:solidFill>
                  <a:srgbClr val="103154"/>
                </a:solidFill>
                <a:latin typeface="Corbel"/>
                <a:cs typeface="Corbel"/>
              </a:rPr>
              <a:t>300</a:t>
            </a:r>
            <a:endParaRPr sz="1000">
              <a:latin typeface="Corbel"/>
              <a:cs typeface="Corbel"/>
            </a:endParaRPr>
          </a:p>
          <a:p>
            <a:pPr>
              <a:lnSpc>
                <a:spcPts val="650"/>
              </a:lnSpc>
              <a:spcBef>
                <a:spcPts val="45"/>
              </a:spcBef>
            </a:pPr>
            <a:endParaRPr sz="650"/>
          </a:p>
          <a:p>
            <a:pPr marL="13970">
              <a:lnSpc>
                <a:spcPct val="100000"/>
              </a:lnSpc>
            </a:pPr>
            <a:r>
              <a:rPr sz="1000" dirty="0" smtClean="0">
                <a:solidFill>
                  <a:srgbClr val="103154"/>
                </a:solidFill>
                <a:latin typeface="Corbel"/>
                <a:cs typeface="Corbel"/>
              </a:rPr>
              <a:t>0</a:t>
            </a:r>
            <a:r>
              <a:rPr sz="1000" spc="-5" dirty="0" smtClean="0">
                <a:solidFill>
                  <a:srgbClr val="103154"/>
                </a:solidFill>
                <a:latin typeface="Corbel"/>
                <a:cs typeface="Corbel"/>
              </a:rPr>
              <a:t>.2</a:t>
            </a:r>
            <a:r>
              <a:rPr sz="1000" spc="0" dirty="0" smtClean="0">
                <a:solidFill>
                  <a:srgbClr val="103154"/>
                </a:solidFill>
                <a:latin typeface="Corbel"/>
                <a:cs typeface="Corbel"/>
              </a:rPr>
              <a:t>00</a:t>
            </a:r>
            <a:endParaRPr sz="1000">
              <a:latin typeface="Corbel"/>
              <a:cs typeface="Corbel"/>
            </a:endParaRPr>
          </a:p>
          <a:p>
            <a:pPr>
              <a:lnSpc>
                <a:spcPts val="650"/>
              </a:lnSpc>
              <a:spcBef>
                <a:spcPts val="45"/>
              </a:spcBef>
            </a:pPr>
            <a:endParaRPr sz="650"/>
          </a:p>
          <a:p>
            <a:pPr marL="21590">
              <a:lnSpc>
                <a:spcPct val="100000"/>
              </a:lnSpc>
            </a:pPr>
            <a:r>
              <a:rPr sz="1000" dirty="0" smtClean="0">
                <a:solidFill>
                  <a:srgbClr val="103154"/>
                </a:solidFill>
                <a:latin typeface="Corbel"/>
                <a:cs typeface="Corbel"/>
              </a:rPr>
              <a:t>0</a:t>
            </a:r>
            <a:r>
              <a:rPr sz="1000" spc="-5" dirty="0" smtClean="0">
                <a:solidFill>
                  <a:srgbClr val="103154"/>
                </a:solidFill>
                <a:latin typeface="Corbel"/>
                <a:cs typeface="Corbel"/>
              </a:rPr>
              <a:t>.</a:t>
            </a:r>
            <a:r>
              <a:rPr sz="1000" spc="0" dirty="0" smtClean="0">
                <a:solidFill>
                  <a:srgbClr val="103154"/>
                </a:solidFill>
                <a:latin typeface="Corbel"/>
                <a:cs typeface="Corbel"/>
              </a:rPr>
              <a:t>100</a:t>
            </a:r>
            <a:endParaRPr sz="1000">
              <a:latin typeface="Corbel"/>
              <a:cs typeface="Corbel"/>
            </a:endParaRPr>
          </a:p>
          <a:p>
            <a:pPr>
              <a:lnSpc>
                <a:spcPts val="650"/>
              </a:lnSpc>
              <a:spcBef>
                <a:spcPts val="45"/>
              </a:spcBef>
            </a:pPr>
            <a:endParaRPr sz="650"/>
          </a:p>
          <a:p>
            <a:pPr marL="13970">
              <a:lnSpc>
                <a:spcPct val="100000"/>
              </a:lnSpc>
            </a:pPr>
            <a:r>
              <a:rPr sz="1000" dirty="0" smtClean="0">
                <a:solidFill>
                  <a:srgbClr val="103154"/>
                </a:solidFill>
                <a:latin typeface="Corbel"/>
                <a:cs typeface="Corbel"/>
              </a:rPr>
              <a:t>0</a:t>
            </a:r>
            <a:r>
              <a:rPr sz="1000" spc="-5" dirty="0" smtClean="0">
                <a:solidFill>
                  <a:srgbClr val="103154"/>
                </a:solidFill>
                <a:latin typeface="Corbel"/>
                <a:cs typeface="Corbel"/>
              </a:rPr>
              <a:t>.</a:t>
            </a:r>
            <a:r>
              <a:rPr sz="1000" spc="0" dirty="0" smtClean="0">
                <a:solidFill>
                  <a:srgbClr val="103154"/>
                </a:solidFill>
                <a:latin typeface="Corbel"/>
                <a:cs typeface="Corbel"/>
              </a:rPr>
              <a:t>000</a:t>
            </a:r>
            <a:endParaRPr sz="1000">
              <a:latin typeface="Corbel"/>
              <a:cs typeface="Corbel"/>
            </a:endParaRPr>
          </a:p>
        </p:txBody>
      </p:sp>
      <p:sp>
        <p:nvSpPr>
          <p:cNvPr id="100" name="object 100"/>
          <p:cNvSpPr txBox="1"/>
          <p:nvPr/>
        </p:nvSpPr>
        <p:spPr>
          <a:xfrm>
            <a:off x="7331064" y="6306492"/>
            <a:ext cx="685800" cy="172720"/>
          </a:xfrm>
          <a:prstGeom prst="rect">
            <a:avLst/>
          </a:prstGeom>
        </p:spPr>
        <p:txBody>
          <a:bodyPr vert="horz" wrap="square" lIns="0" tIns="0" rIns="0" bIns="0" rtlCol="0">
            <a:noAutofit/>
          </a:bodyPr>
          <a:lstStyle/>
          <a:p>
            <a:pPr marL="12700">
              <a:lnSpc>
                <a:spcPct val="100000"/>
              </a:lnSpc>
            </a:pPr>
            <a:r>
              <a:rPr sz="1000" spc="-5" dirty="0" smtClean="0">
                <a:solidFill>
                  <a:srgbClr val="103154"/>
                </a:solidFill>
                <a:latin typeface="Corbel"/>
                <a:cs typeface="Corbel"/>
              </a:rPr>
              <a:t>S</a:t>
            </a:r>
            <a:r>
              <a:rPr sz="1000" spc="0" dirty="0" smtClean="0">
                <a:solidFill>
                  <a:srgbClr val="103154"/>
                </a:solidFill>
                <a:latin typeface="Corbel"/>
                <a:cs typeface="Corbel"/>
              </a:rPr>
              <a:t>o</a:t>
            </a:r>
            <a:r>
              <a:rPr sz="1000" spc="-5" dirty="0" smtClean="0">
                <a:solidFill>
                  <a:srgbClr val="103154"/>
                </a:solidFill>
                <a:latin typeface="Corbel"/>
                <a:cs typeface="Corbel"/>
              </a:rPr>
              <a:t>u</a:t>
            </a:r>
            <a:r>
              <a:rPr sz="1000" spc="0" dirty="0" smtClean="0">
                <a:solidFill>
                  <a:srgbClr val="103154"/>
                </a:solidFill>
                <a:latin typeface="Corbel"/>
                <a:cs typeface="Corbel"/>
              </a:rPr>
              <a:t>th</a:t>
            </a:r>
            <a:r>
              <a:rPr sz="1000" spc="-5" dirty="0" smtClean="0">
                <a:solidFill>
                  <a:srgbClr val="103154"/>
                </a:solidFill>
                <a:latin typeface="Corbel"/>
                <a:cs typeface="Corbel"/>
              </a:rPr>
              <a:t>e</a:t>
            </a:r>
            <a:r>
              <a:rPr sz="1000" spc="0" dirty="0" smtClean="0">
                <a:solidFill>
                  <a:srgbClr val="103154"/>
                </a:solidFill>
                <a:latin typeface="Corbel"/>
                <a:cs typeface="Corbel"/>
              </a:rPr>
              <a:t>rn</a:t>
            </a:r>
            <a:endParaRPr sz="1000">
              <a:latin typeface="Corbel"/>
              <a:cs typeface="Corbel"/>
            </a:endParaRPr>
          </a:p>
        </p:txBody>
      </p:sp>
      <p:sp>
        <p:nvSpPr>
          <p:cNvPr id="101" name="object 101"/>
          <p:cNvSpPr txBox="1"/>
          <p:nvPr/>
        </p:nvSpPr>
        <p:spPr>
          <a:xfrm>
            <a:off x="8840975" y="6306492"/>
            <a:ext cx="679027" cy="172720"/>
          </a:xfrm>
          <a:prstGeom prst="rect">
            <a:avLst/>
          </a:prstGeom>
        </p:spPr>
        <p:txBody>
          <a:bodyPr vert="horz" wrap="square" lIns="0" tIns="0" rIns="0" bIns="0" rtlCol="0">
            <a:noAutofit/>
          </a:bodyPr>
          <a:lstStyle/>
          <a:p>
            <a:pPr marL="12700">
              <a:lnSpc>
                <a:spcPct val="100000"/>
              </a:lnSpc>
            </a:pPr>
            <a:r>
              <a:rPr sz="1000" spc="-5" dirty="0" smtClean="0">
                <a:solidFill>
                  <a:srgbClr val="103154"/>
                </a:solidFill>
                <a:latin typeface="Corbel"/>
                <a:cs typeface="Corbel"/>
              </a:rPr>
              <a:t>N</a:t>
            </a:r>
            <a:r>
              <a:rPr sz="1000" spc="0" dirty="0" smtClean="0">
                <a:solidFill>
                  <a:srgbClr val="103154"/>
                </a:solidFill>
                <a:latin typeface="Corbel"/>
                <a:cs typeface="Corbel"/>
              </a:rPr>
              <a:t>orth</a:t>
            </a:r>
            <a:r>
              <a:rPr sz="1000" spc="-5" dirty="0" smtClean="0">
                <a:solidFill>
                  <a:srgbClr val="103154"/>
                </a:solidFill>
                <a:latin typeface="Corbel"/>
                <a:cs typeface="Corbel"/>
              </a:rPr>
              <a:t>e</a:t>
            </a:r>
            <a:r>
              <a:rPr sz="1000" spc="0" dirty="0" smtClean="0">
                <a:solidFill>
                  <a:srgbClr val="103154"/>
                </a:solidFill>
                <a:latin typeface="Corbel"/>
                <a:cs typeface="Corbel"/>
              </a:rPr>
              <a:t>rn</a:t>
            </a:r>
            <a:endParaRPr sz="1000">
              <a:latin typeface="Corbel"/>
              <a:cs typeface="Corbel"/>
            </a:endParaRPr>
          </a:p>
        </p:txBody>
      </p:sp>
      <p:sp>
        <p:nvSpPr>
          <p:cNvPr id="102" name="object 102"/>
          <p:cNvSpPr/>
          <p:nvPr/>
        </p:nvSpPr>
        <p:spPr>
          <a:xfrm>
            <a:off x="9855201" y="4235196"/>
            <a:ext cx="93471" cy="70866"/>
          </a:xfrm>
          <a:custGeom>
            <a:avLst/>
            <a:gdLst/>
            <a:ahLst/>
            <a:cxnLst/>
            <a:rect l="l" t="t" r="r" b="b"/>
            <a:pathLst>
              <a:path w="70103" h="70866">
                <a:moveTo>
                  <a:pt x="0" y="0"/>
                </a:moveTo>
                <a:lnTo>
                  <a:pt x="70103" y="0"/>
                </a:lnTo>
                <a:lnTo>
                  <a:pt x="70103" y="70865"/>
                </a:lnTo>
                <a:lnTo>
                  <a:pt x="0" y="70865"/>
                </a:lnTo>
                <a:lnTo>
                  <a:pt x="0" y="0"/>
                </a:lnTo>
                <a:close/>
              </a:path>
            </a:pathLst>
          </a:custGeom>
          <a:solidFill>
            <a:srgbClr val="FF7F01"/>
          </a:solidFill>
        </p:spPr>
        <p:txBody>
          <a:bodyPr wrap="square" lIns="0" tIns="0" rIns="0" bIns="0" rtlCol="0">
            <a:noAutofit/>
          </a:bodyPr>
          <a:lstStyle/>
          <a:p>
            <a:endParaRPr/>
          </a:p>
        </p:txBody>
      </p:sp>
      <p:sp>
        <p:nvSpPr>
          <p:cNvPr id="103" name="object 103"/>
          <p:cNvSpPr txBox="1"/>
          <p:nvPr/>
        </p:nvSpPr>
        <p:spPr>
          <a:xfrm>
            <a:off x="9971356" y="4179914"/>
            <a:ext cx="1695027" cy="172720"/>
          </a:xfrm>
          <a:prstGeom prst="rect">
            <a:avLst/>
          </a:prstGeom>
        </p:spPr>
        <p:txBody>
          <a:bodyPr vert="horz" wrap="square" lIns="0" tIns="0" rIns="0" bIns="0" rtlCol="0">
            <a:noAutofit/>
          </a:bodyPr>
          <a:lstStyle/>
          <a:p>
            <a:pPr marL="12700">
              <a:lnSpc>
                <a:spcPct val="100000"/>
              </a:lnSpc>
            </a:pPr>
            <a:r>
              <a:rPr sz="1000" dirty="0" smtClean="0">
                <a:solidFill>
                  <a:srgbClr val="103154"/>
                </a:solidFill>
                <a:latin typeface="Corbel"/>
                <a:cs typeface="Corbel"/>
              </a:rPr>
              <a:t>The</a:t>
            </a:r>
            <a:r>
              <a:rPr sz="1000" spc="-15" dirty="0" smtClean="0">
                <a:solidFill>
                  <a:srgbClr val="103154"/>
                </a:solidFill>
                <a:latin typeface="Corbel"/>
                <a:cs typeface="Corbel"/>
              </a:rPr>
              <a:t> </a:t>
            </a:r>
            <a:r>
              <a:rPr sz="1000" spc="0" dirty="0" smtClean="0">
                <a:solidFill>
                  <a:srgbClr val="103154"/>
                </a:solidFill>
                <a:latin typeface="Corbel"/>
                <a:cs typeface="Corbel"/>
              </a:rPr>
              <a:t>ratio</a:t>
            </a:r>
            <a:r>
              <a:rPr sz="1000" spc="-5" dirty="0" smtClean="0">
                <a:solidFill>
                  <a:srgbClr val="103154"/>
                </a:solidFill>
                <a:latin typeface="Corbel"/>
                <a:cs typeface="Corbel"/>
              </a:rPr>
              <a:t> </a:t>
            </a:r>
            <a:r>
              <a:rPr sz="1000" spc="0" dirty="0" smtClean="0">
                <a:solidFill>
                  <a:srgbClr val="103154"/>
                </a:solidFill>
                <a:latin typeface="Corbel"/>
                <a:cs typeface="Corbel"/>
              </a:rPr>
              <a:t>of</a:t>
            </a:r>
            <a:r>
              <a:rPr sz="1000" spc="-5" dirty="0" smtClean="0">
                <a:solidFill>
                  <a:srgbClr val="103154"/>
                </a:solidFill>
                <a:latin typeface="Corbel"/>
                <a:cs typeface="Corbel"/>
              </a:rPr>
              <a:t> M.c</a:t>
            </a:r>
            <a:r>
              <a:rPr sz="1000" spc="0" dirty="0" smtClean="0">
                <a:solidFill>
                  <a:srgbClr val="103154"/>
                </a:solidFill>
                <a:latin typeface="Corbel"/>
                <a:cs typeface="Corbel"/>
              </a:rPr>
              <a:t>h</a:t>
            </a:r>
            <a:r>
              <a:rPr sz="1000" spc="-5" dirty="0" smtClean="0">
                <a:solidFill>
                  <a:srgbClr val="103154"/>
                </a:solidFill>
                <a:latin typeface="Corbel"/>
                <a:cs typeface="Corbel"/>
              </a:rPr>
              <a:t>e</a:t>
            </a:r>
            <a:r>
              <a:rPr sz="1000" spc="0" dirty="0" smtClean="0">
                <a:solidFill>
                  <a:srgbClr val="103154"/>
                </a:solidFill>
                <a:latin typeface="Corbel"/>
                <a:cs typeface="Corbel"/>
              </a:rPr>
              <a:t>lonae</a:t>
            </a:r>
            <a:endParaRPr sz="1000">
              <a:latin typeface="Corbel"/>
              <a:cs typeface="Corbel"/>
            </a:endParaRPr>
          </a:p>
        </p:txBody>
      </p:sp>
      <p:sp>
        <p:nvSpPr>
          <p:cNvPr id="104" name="object 104"/>
          <p:cNvSpPr/>
          <p:nvPr/>
        </p:nvSpPr>
        <p:spPr>
          <a:xfrm>
            <a:off x="9855201" y="5055108"/>
            <a:ext cx="93471" cy="70866"/>
          </a:xfrm>
          <a:custGeom>
            <a:avLst/>
            <a:gdLst/>
            <a:ahLst/>
            <a:cxnLst/>
            <a:rect l="l" t="t" r="r" b="b"/>
            <a:pathLst>
              <a:path w="70103" h="70866">
                <a:moveTo>
                  <a:pt x="0" y="0"/>
                </a:moveTo>
                <a:lnTo>
                  <a:pt x="70103" y="0"/>
                </a:lnTo>
                <a:lnTo>
                  <a:pt x="70103" y="70866"/>
                </a:lnTo>
                <a:lnTo>
                  <a:pt x="0" y="70866"/>
                </a:lnTo>
                <a:lnTo>
                  <a:pt x="0" y="0"/>
                </a:lnTo>
                <a:close/>
              </a:path>
            </a:pathLst>
          </a:custGeom>
          <a:solidFill>
            <a:srgbClr val="F1B015"/>
          </a:solidFill>
        </p:spPr>
        <p:txBody>
          <a:bodyPr wrap="square" lIns="0" tIns="0" rIns="0" bIns="0" rtlCol="0">
            <a:noAutofit/>
          </a:bodyPr>
          <a:lstStyle/>
          <a:p>
            <a:endParaRPr/>
          </a:p>
        </p:txBody>
      </p:sp>
      <p:sp>
        <p:nvSpPr>
          <p:cNvPr id="105" name="object 105"/>
          <p:cNvSpPr txBox="1"/>
          <p:nvPr/>
        </p:nvSpPr>
        <p:spPr>
          <a:xfrm>
            <a:off x="9971354" y="4997112"/>
            <a:ext cx="1176020" cy="640080"/>
          </a:xfrm>
          <a:prstGeom prst="rect">
            <a:avLst/>
          </a:prstGeom>
        </p:spPr>
        <p:txBody>
          <a:bodyPr vert="horz" wrap="square" lIns="0" tIns="0" rIns="0" bIns="0" rtlCol="0">
            <a:noAutofit/>
          </a:bodyPr>
          <a:lstStyle/>
          <a:p>
            <a:pPr marL="12700" marR="12700">
              <a:lnSpc>
                <a:spcPct val="101699"/>
              </a:lnSpc>
            </a:pPr>
            <a:r>
              <a:rPr sz="1000" dirty="0" smtClean="0">
                <a:solidFill>
                  <a:srgbClr val="103154"/>
                </a:solidFill>
                <a:latin typeface="Corbel"/>
                <a:cs typeface="Corbel"/>
              </a:rPr>
              <a:t>The</a:t>
            </a:r>
            <a:r>
              <a:rPr sz="1000" spc="-15" dirty="0" smtClean="0">
                <a:solidFill>
                  <a:srgbClr val="103154"/>
                </a:solidFill>
                <a:latin typeface="Corbel"/>
                <a:cs typeface="Corbel"/>
              </a:rPr>
              <a:t> </a:t>
            </a:r>
            <a:r>
              <a:rPr sz="1000" spc="0" dirty="0" smtClean="0">
                <a:solidFill>
                  <a:srgbClr val="103154"/>
                </a:solidFill>
                <a:latin typeface="Corbel"/>
                <a:cs typeface="Corbel"/>
              </a:rPr>
              <a:t>ratio</a:t>
            </a:r>
            <a:r>
              <a:rPr sz="1000" spc="-5" dirty="0" smtClean="0">
                <a:solidFill>
                  <a:srgbClr val="103154"/>
                </a:solidFill>
                <a:latin typeface="Corbel"/>
                <a:cs typeface="Corbel"/>
              </a:rPr>
              <a:t> </a:t>
            </a:r>
            <a:r>
              <a:rPr sz="1000" spc="0" dirty="0" smtClean="0">
                <a:solidFill>
                  <a:srgbClr val="103154"/>
                </a:solidFill>
                <a:latin typeface="Corbel"/>
                <a:cs typeface="Corbel"/>
              </a:rPr>
              <a:t>of </a:t>
            </a:r>
            <a:r>
              <a:rPr sz="1000" spc="-5" dirty="0" smtClean="0">
                <a:solidFill>
                  <a:srgbClr val="103154"/>
                </a:solidFill>
                <a:latin typeface="Corbel"/>
                <a:cs typeface="Corbel"/>
              </a:rPr>
              <a:t>M.</a:t>
            </a:r>
            <a:r>
              <a:rPr sz="1000" spc="0" dirty="0" smtClean="0">
                <a:solidFill>
                  <a:srgbClr val="103154"/>
                </a:solidFill>
                <a:latin typeface="Corbel"/>
                <a:cs typeface="Corbel"/>
              </a:rPr>
              <a:t>a</a:t>
            </a:r>
            <a:r>
              <a:rPr sz="1000" spc="-5" dirty="0" smtClean="0">
                <a:solidFill>
                  <a:srgbClr val="103154"/>
                </a:solidFill>
                <a:latin typeface="Corbel"/>
                <a:cs typeface="Corbel"/>
              </a:rPr>
              <a:t>b</a:t>
            </a:r>
            <a:r>
              <a:rPr sz="1000" spc="0" dirty="0" smtClean="0">
                <a:solidFill>
                  <a:srgbClr val="103154"/>
                </a:solidFill>
                <a:latin typeface="Corbel"/>
                <a:cs typeface="Corbel"/>
              </a:rPr>
              <a:t>s</a:t>
            </a:r>
            <a:r>
              <a:rPr sz="1000" spc="-5" dirty="0" smtClean="0">
                <a:solidFill>
                  <a:srgbClr val="103154"/>
                </a:solidFill>
                <a:latin typeface="Corbel"/>
                <a:cs typeface="Corbel"/>
              </a:rPr>
              <a:t>ce</a:t>
            </a:r>
            <a:r>
              <a:rPr sz="1000" spc="0" dirty="0" smtClean="0">
                <a:solidFill>
                  <a:srgbClr val="103154"/>
                </a:solidFill>
                <a:latin typeface="Corbel"/>
                <a:cs typeface="Corbel"/>
              </a:rPr>
              <a:t>ss</a:t>
            </a:r>
            <a:r>
              <a:rPr sz="1000" spc="-5" dirty="0" smtClean="0">
                <a:solidFill>
                  <a:srgbClr val="103154"/>
                </a:solidFill>
                <a:latin typeface="Corbel"/>
                <a:cs typeface="Corbel"/>
              </a:rPr>
              <a:t>u</a:t>
            </a:r>
            <a:r>
              <a:rPr sz="1000" spc="0" dirty="0" smtClean="0">
                <a:solidFill>
                  <a:srgbClr val="103154"/>
                </a:solidFill>
                <a:latin typeface="Corbel"/>
                <a:cs typeface="Corbel"/>
              </a:rPr>
              <a:t>s</a:t>
            </a:r>
            <a:r>
              <a:rPr sz="1000" spc="-20" dirty="0" smtClean="0">
                <a:solidFill>
                  <a:srgbClr val="103154"/>
                </a:solidFill>
                <a:latin typeface="Corbel"/>
                <a:cs typeface="Corbel"/>
              </a:rPr>
              <a:t> </a:t>
            </a:r>
            <a:r>
              <a:rPr sz="1000" spc="0" dirty="0" smtClean="0">
                <a:solidFill>
                  <a:srgbClr val="103154"/>
                </a:solidFill>
                <a:latin typeface="Corbel"/>
                <a:cs typeface="Corbel"/>
              </a:rPr>
              <a:t>in </a:t>
            </a:r>
            <a:r>
              <a:rPr sz="1000" spc="-5" dirty="0" smtClean="0">
                <a:solidFill>
                  <a:srgbClr val="103154"/>
                </a:solidFill>
                <a:latin typeface="Corbel"/>
                <a:cs typeface="Corbel"/>
              </a:rPr>
              <a:t>M.c</a:t>
            </a:r>
            <a:r>
              <a:rPr sz="1000" spc="0" dirty="0" smtClean="0">
                <a:solidFill>
                  <a:srgbClr val="103154"/>
                </a:solidFill>
                <a:latin typeface="Corbel"/>
                <a:cs typeface="Corbel"/>
              </a:rPr>
              <a:t>h</a:t>
            </a:r>
            <a:r>
              <a:rPr sz="1000" spc="-5" dirty="0" smtClean="0">
                <a:solidFill>
                  <a:srgbClr val="103154"/>
                </a:solidFill>
                <a:latin typeface="Corbel"/>
                <a:cs typeface="Corbel"/>
              </a:rPr>
              <a:t>e</a:t>
            </a:r>
            <a:r>
              <a:rPr sz="1000" spc="0" dirty="0" smtClean="0">
                <a:solidFill>
                  <a:srgbClr val="103154"/>
                </a:solidFill>
                <a:latin typeface="Corbel"/>
                <a:cs typeface="Corbel"/>
              </a:rPr>
              <a:t>l</a:t>
            </a:r>
            <a:r>
              <a:rPr sz="1000" spc="-5" dirty="0" smtClean="0">
                <a:solidFill>
                  <a:srgbClr val="103154"/>
                </a:solidFill>
                <a:latin typeface="Corbel"/>
                <a:cs typeface="Corbel"/>
              </a:rPr>
              <a:t>one</a:t>
            </a:r>
            <a:r>
              <a:rPr sz="1000" spc="0" dirty="0" smtClean="0">
                <a:solidFill>
                  <a:srgbClr val="103154"/>
                </a:solidFill>
                <a:latin typeface="Corbel"/>
                <a:cs typeface="Corbel"/>
              </a:rPr>
              <a:t>a-</a:t>
            </a:r>
            <a:r>
              <a:rPr sz="1000" spc="-20" dirty="0" smtClean="0">
                <a:solidFill>
                  <a:srgbClr val="103154"/>
                </a:solidFill>
                <a:latin typeface="Corbel"/>
                <a:cs typeface="Corbel"/>
              </a:rPr>
              <a:t> </a:t>
            </a:r>
            <a:r>
              <a:rPr sz="1000" spc="-5" dirty="0" smtClean="0">
                <a:solidFill>
                  <a:srgbClr val="103154"/>
                </a:solidFill>
                <a:latin typeface="Corbel"/>
                <a:cs typeface="Corbel"/>
              </a:rPr>
              <a:t>M</a:t>
            </a:r>
            <a:r>
              <a:rPr sz="1000" spc="0" dirty="0" smtClean="0">
                <a:solidFill>
                  <a:srgbClr val="103154"/>
                </a:solidFill>
                <a:latin typeface="Corbel"/>
                <a:cs typeface="Corbel"/>
              </a:rPr>
              <a:t>. a</a:t>
            </a:r>
            <a:r>
              <a:rPr sz="1000" spc="-5" dirty="0" smtClean="0">
                <a:solidFill>
                  <a:srgbClr val="103154"/>
                </a:solidFill>
                <a:latin typeface="Corbel"/>
                <a:cs typeface="Corbel"/>
              </a:rPr>
              <a:t>b</a:t>
            </a:r>
            <a:r>
              <a:rPr sz="1000" spc="0" dirty="0" smtClean="0">
                <a:solidFill>
                  <a:srgbClr val="103154"/>
                </a:solidFill>
                <a:latin typeface="Corbel"/>
                <a:cs typeface="Corbel"/>
              </a:rPr>
              <a:t>s</a:t>
            </a:r>
            <a:r>
              <a:rPr sz="1000" spc="-5" dirty="0" smtClean="0">
                <a:solidFill>
                  <a:srgbClr val="103154"/>
                </a:solidFill>
                <a:latin typeface="Corbel"/>
                <a:cs typeface="Corbel"/>
              </a:rPr>
              <a:t>ce</a:t>
            </a:r>
            <a:r>
              <a:rPr sz="1000" spc="0" dirty="0" smtClean="0">
                <a:solidFill>
                  <a:srgbClr val="103154"/>
                </a:solidFill>
                <a:latin typeface="Corbel"/>
                <a:cs typeface="Corbel"/>
              </a:rPr>
              <a:t>ss</a:t>
            </a:r>
            <a:r>
              <a:rPr sz="1000" spc="-5" dirty="0" smtClean="0">
                <a:solidFill>
                  <a:srgbClr val="103154"/>
                </a:solidFill>
                <a:latin typeface="Corbel"/>
                <a:cs typeface="Corbel"/>
              </a:rPr>
              <a:t>u</a:t>
            </a:r>
            <a:r>
              <a:rPr sz="1000" spc="0" dirty="0" smtClean="0">
                <a:solidFill>
                  <a:srgbClr val="103154"/>
                </a:solidFill>
                <a:latin typeface="Corbel"/>
                <a:cs typeface="Corbel"/>
              </a:rPr>
              <a:t>s</a:t>
            </a:r>
            <a:r>
              <a:rPr sz="1000" spc="-20" dirty="0" smtClean="0">
                <a:solidFill>
                  <a:srgbClr val="103154"/>
                </a:solidFill>
                <a:latin typeface="Corbel"/>
                <a:cs typeface="Corbel"/>
              </a:rPr>
              <a:t> </a:t>
            </a:r>
            <a:r>
              <a:rPr sz="1000" spc="0" dirty="0" smtClean="0">
                <a:solidFill>
                  <a:srgbClr val="103154"/>
                </a:solidFill>
                <a:latin typeface="Corbel"/>
                <a:cs typeface="Corbel"/>
              </a:rPr>
              <a:t>gr</a:t>
            </a:r>
            <a:r>
              <a:rPr sz="1000" spc="-5" dirty="0" smtClean="0">
                <a:solidFill>
                  <a:srgbClr val="103154"/>
                </a:solidFill>
                <a:latin typeface="Corbel"/>
                <a:cs typeface="Corbel"/>
              </a:rPr>
              <a:t>ou</a:t>
            </a:r>
            <a:r>
              <a:rPr sz="1000" spc="0" dirty="0" smtClean="0">
                <a:solidFill>
                  <a:srgbClr val="103154"/>
                </a:solidFill>
                <a:latin typeface="Corbel"/>
                <a:cs typeface="Corbel"/>
              </a:rPr>
              <a:t>p</a:t>
            </a:r>
            <a:endParaRPr sz="1000">
              <a:latin typeface="Corbel"/>
              <a:cs typeface="Corbel"/>
            </a:endParaRPr>
          </a:p>
        </p:txBody>
      </p:sp>
      <p:sp>
        <p:nvSpPr>
          <p:cNvPr id="106" name="object 106"/>
          <p:cNvSpPr/>
          <p:nvPr/>
        </p:nvSpPr>
        <p:spPr>
          <a:xfrm>
            <a:off x="9855201" y="5875021"/>
            <a:ext cx="93471" cy="70103"/>
          </a:xfrm>
          <a:custGeom>
            <a:avLst/>
            <a:gdLst/>
            <a:ahLst/>
            <a:cxnLst/>
            <a:rect l="l" t="t" r="r" b="b"/>
            <a:pathLst>
              <a:path w="70103" h="70103">
                <a:moveTo>
                  <a:pt x="0" y="0"/>
                </a:moveTo>
                <a:lnTo>
                  <a:pt x="70103" y="0"/>
                </a:lnTo>
                <a:lnTo>
                  <a:pt x="70103" y="70103"/>
                </a:lnTo>
                <a:lnTo>
                  <a:pt x="0" y="70103"/>
                </a:lnTo>
                <a:lnTo>
                  <a:pt x="0" y="0"/>
                </a:lnTo>
                <a:close/>
              </a:path>
            </a:pathLst>
          </a:custGeom>
          <a:solidFill>
            <a:srgbClr val="FBEC85"/>
          </a:solidFill>
        </p:spPr>
        <p:txBody>
          <a:bodyPr wrap="square" lIns="0" tIns="0" rIns="0" bIns="0" rtlCol="0">
            <a:noAutofit/>
          </a:bodyPr>
          <a:lstStyle/>
          <a:p>
            <a:endParaRPr/>
          </a:p>
        </p:txBody>
      </p:sp>
      <p:sp>
        <p:nvSpPr>
          <p:cNvPr id="107" name="object 107"/>
          <p:cNvSpPr txBox="1"/>
          <p:nvPr/>
        </p:nvSpPr>
        <p:spPr>
          <a:xfrm>
            <a:off x="9971357" y="5817206"/>
            <a:ext cx="1722967" cy="640080"/>
          </a:xfrm>
          <a:prstGeom prst="rect">
            <a:avLst/>
          </a:prstGeom>
        </p:spPr>
        <p:txBody>
          <a:bodyPr vert="horz" wrap="square" lIns="0" tIns="0" rIns="0" bIns="0" rtlCol="0">
            <a:noAutofit/>
          </a:bodyPr>
          <a:lstStyle/>
          <a:p>
            <a:pPr marL="12700" marR="461009">
              <a:lnSpc>
                <a:spcPct val="101499"/>
              </a:lnSpc>
            </a:pPr>
            <a:r>
              <a:rPr sz="1000" dirty="0" smtClean="0">
                <a:solidFill>
                  <a:srgbClr val="103154"/>
                </a:solidFill>
                <a:latin typeface="Corbel"/>
                <a:cs typeface="Corbel"/>
              </a:rPr>
              <a:t>The</a:t>
            </a:r>
            <a:r>
              <a:rPr sz="1000" spc="-15" dirty="0" smtClean="0">
                <a:solidFill>
                  <a:srgbClr val="103154"/>
                </a:solidFill>
                <a:latin typeface="Corbel"/>
                <a:cs typeface="Corbel"/>
              </a:rPr>
              <a:t> </a:t>
            </a:r>
            <a:r>
              <a:rPr sz="1000" spc="0" dirty="0" smtClean="0">
                <a:solidFill>
                  <a:srgbClr val="103154"/>
                </a:solidFill>
                <a:latin typeface="Corbel"/>
                <a:cs typeface="Corbel"/>
              </a:rPr>
              <a:t>ratio</a:t>
            </a:r>
            <a:r>
              <a:rPr sz="1000" spc="-5" dirty="0" smtClean="0">
                <a:solidFill>
                  <a:srgbClr val="103154"/>
                </a:solidFill>
                <a:latin typeface="Corbel"/>
                <a:cs typeface="Corbel"/>
              </a:rPr>
              <a:t> </a:t>
            </a:r>
            <a:r>
              <a:rPr sz="1000" spc="0" dirty="0" smtClean="0">
                <a:solidFill>
                  <a:srgbClr val="103154"/>
                </a:solidFill>
                <a:latin typeface="Corbel"/>
                <a:cs typeface="Corbel"/>
              </a:rPr>
              <a:t>of </a:t>
            </a:r>
            <a:r>
              <a:rPr sz="1000" spc="-5" dirty="0" smtClean="0">
                <a:solidFill>
                  <a:srgbClr val="103154"/>
                </a:solidFill>
                <a:latin typeface="Corbel"/>
                <a:cs typeface="Corbel"/>
              </a:rPr>
              <a:t>M.c</a:t>
            </a:r>
            <a:r>
              <a:rPr sz="1000" spc="0" dirty="0" smtClean="0">
                <a:solidFill>
                  <a:srgbClr val="103154"/>
                </a:solidFill>
                <a:latin typeface="Corbel"/>
                <a:cs typeface="Corbel"/>
              </a:rPr>
              <a:t>h</a:t>
            </a:r>
            <a:r>
              <a:rPr sz="1000" spc="-5" dirty="0" smtClean="0">
                <a:solidFill>
                  <a:srgbClr val="103154"/>
                </a:solidFill>
                <a:latin typeface="Corbel"/>
                <a:cs typeface="Corbel"/>
              </a:rPr>
              <a:t>e</a:t>
            </a:r>
            <a:r>
              <a:rPr sz="1000" spc="0" dirty="0" smtClean="0">
                <a:solidFill>
                  <a:srgbClr val="103154"/>
                </a:solidFill>
                <a:latin typeface="Corbel"/>
                <a:cs typeface="Corbel"/>
              </a:rPr>
              <a:t>l</a:t>
            </a:r>
            <a:r>
              <a:rPr sz="1000" spc="-5" dirty="0" smtClean="0">
                <a:solidFill>
                  <a:srgbClr val="103154"/>
                </a:solidFill>
                <a:latin typeface="Corbel"/>
                <a:cs typeface="Corbel"/>
              </a:rPr>
              <a:t>one</a:t>
            </a:r>
            <a:r>
              <a:rPr sz="1000" spc="0" dirty="0" smtClean="0">
                <a:solidFill>
                  <a:srgbClr val="103154"/>
                </a:solidFill>
                <a:latin typeface="Corbel"/>
                <a:cs typeface="Corbel"/>
              </a:rPr>
              <a:t>a-</a:t>
            </a:r>
            <a:r>
              <a:rPr sz="1000" spc="-20" dirty="0" smtClean="0">
                <a:solidFill>
                  <a:srgbClr val="103154"/>
                </a:solidFill>
                <a:latin typeface="Corbel"/>
                <a:cs typeface="Corbel"/>
              </a:rPr>
              <a:t> </a:t>
            </a:r>
            <a:r>
              <a:rPr sz="1000" spc="-5" dirty="0" smtClean="0">
                <a:solidFill>
                  <a:srgbClr val="103154"/>
                </a:solidFill>
                <a:latin typeface="Corbel"/>
                <a:cs typeface="Corbel"/>
              </a:rPr>
              <a:t>M</a:t>
            </a:r>
            <a:r>
              <a:rPr sz="1000" spc="0" dirty="0" smtClean="0">
                <a:solidFill>
                  <a:srgbClr val="103154"/>
                </a:solidFill>
                <a:latin typeface="Corbel"/>
                <a:cs typeface="Corbel"/>
              </a:rPr>
              <a:t>.</a:t>
            </a:r>
            <a:endParaRPr sz="1000">
              <a:latin typeface="Corbel"/>
              <a:cs typeface="Corbel"/>
            </a:endParaRPr>
          </a:p>
          <a:p>
            <a:pPr marL="12700" marR="12700">
              <a:lnSpc>
                <a:spcPct val="101499"/>
              </a:lnSpc>
              <a:spcBef>
                <a:spcPts val="5"/>
              </a:spcBef>
            </a:pPr>
            <a:r>
              <a:rPr sz="1000" dirty="0" smtClean="0">
                <a:solidFill>
                  <a:srgbClr val="103154"/>
                </a:solidFill>
                <a:latin typeface="Corbel"/>
                <a:cs typeface="Corbel"/>
              </a:rPr>
              <a:t>a</a:t>
            </a:r>
            <a:r>
              <a:rPr sz="1000" spc="-5" dirty="0" smtClean="0">
                <a:solidFill>
                  <a:srgbClr val="103154"/>
                </a:solidFill>
                <a:latin typeface="Corbel"/>
                <a:cs typeface="Corbel"/>
              </a:rPr>
              <a:t>b</a:t>
            </a:r>
            <a:r>
              <a:rPr sz="1000" spc="0" dirty="0" smtClean="0">
                <a:solidFill>
                  <a:srgbClr val="103154"/>
                </a:solidFill>
                <a:latin typeface="Corbel"/>
                <a:cs typeface="Corbel"/>
              </a:rPr>
              <a:t>s</a:t>
            </a:r>
            <a:r>
              <a:rPr sz="1000" spc="-5" dirty="0" smtClean="0">
                <a:solidFill>
                  <a:srgbClr val="103154"/>
                </a:solidFill>
                <a:latin typeface="Corbel"/>
                <a:cs typeface="Corbel"/>
              </a:rPr>
              <a:t>ce</a:t>
            </a:r>
            <a:r>
              <a:rPr sz="1000" spc="0" dirty="0" smtClean="0">
                <a:solidFill>
                  <a:srgbClr val="103154"/>
                </a:solidFill>
                <a:latin typeface="Corbel"/>
                <a:cs typeface="Corbel"/>
              </a:rPr>
              <a:t>ss</a:t>
            </a:r>
            <a:r>
              <a:rPr sz="1000" spc="-5" dirty="0" smtClean="0">
                <a:solidFill>
                  <a:srgbClr val="103154"/>
                </a:solidFill>
                <a:latin typeface="Corbel"/>
                <a:cs typeface="Corbel"/>
              </a:rPr>
              <a:t>u</a:t>
            </a:r>
            <a:r>
              <a:rPr sz="1000" spc="0" dirty="0" smtClean="0">
                <a:solidFill>
                  <a:srgbClr val="103154"/>
                </a:solidFill>
                <a:latin typeface="Corbel"/>
                <a:cs typeface="Corbel"/>
              </a:rPr>
              <a:t>s</a:t>
            </a:r>
            <a:r>
              <a:rPr sz="1000" spc="-20" dirty="0" smtClean="0">
                <a:solidFill>
                  <a:srgbClr val="103154"/>
                </a:solidFill>
                <a:latin typeface="Corbel"/>
                <a:cs typeface="Corbel"/>
              </a:rPr>
              <a:t> </a:t>
            </a:r>
            <a:r>
              <a:rPr sz="1000" spc="0" dirty="0" smtClean="0">
                <a:solidFill>
                  <a:srgbClr val="103154"/>
                </a:solidFill>
                <a:latin typeface="Corbel"/>
                <a:cs typeface="Corbel"/>
              </a:rPr>
              <a:t>gr</a:t>
            </a:r>
            <a:r>
              <a:rPr sz="1000" spc="-5" dirty="0" smtClean="0">
                <a:solidFill>
                  <a:srgbClr val="103154"/>
                </a:solidFill>
                <a:latin typeface="Corbel"/>
                <a:cs typeface="Corbel"/>
              </a:rPr>
              <a:t>ou</a:t>
            </a:r>
            <a:r>
              <a:rPr sz="1000" spc="0" dirty="0" smtClean="0">
                <a:solidFill>
                  <a:srgbClr val="103154"/>
                </a:solidFill>
                <a:latin typeface="Corbel"/>
                <a:cs typeface="Corbel"/>
              </a:rPr>
              <a:t>p</a:t>
            </a:r>
            <a:r>
              <a:rPr sz="1000" spc="-10" dirty="0" smtClean="0">
                <a:solidFill>
                  <a:srgbClr val="103154"/>
                </a:solidFill>
                <a:latin typeface="Corbel"/>
                <a:cs typeface="Corbel"/>
              </a:rPr>
              <a:t> </a:t>
            </a:r>
            <a:r>
              <a:rPr sz="1000" spc="0" dirty="0" smtClean="0">
                <a:solidFill>
                  <a:srgbClr val="103154"/>
                </a:solidFill>
                <a:latin typeface="Corbel"/>
                <a:cs typeface="Corbel"/>
              </a:rPr>
              <a:t>in</a:t>
            </a:r>
            <a:r>
              <a:rPr sz="1000" spc="-5" dirty="0" smtClean="0">
                <a:solidFill>
                  <a:srgbClr val="103154"/>
                </a:solidFill>
                <a:latin typeface="Corbel"/>
                <a:cs typeface="Corbel"/>
              </a:rPr>
              <a:t> N</a:t>
            </a:r>
            <a:r>
              <a:rPr sz="1000" spc="0" dirty="0" smtClean="0">
                <a:solidFill>
                  <a:srgbClr val="103154"/>
                </a:solidFill>
                <a:latin typeface="Corbel"/>
                <a:cs typeface="Corbel"/>
              </a:rPr>
              <a:t>TM sp</a:t>
            </a:r>
            <a:r>
              <a:rPr sz="1000" spc="-5" dirty="0" smtClean="0">
                <a:solidFill>
                  <a:srgbClr val="103154"/>
                </a:solidFill>
                <a:latin typeface="Corbel"/>
                <a:cs typeface="Corbel"/>
              </a:rPr>
              <a:t>ec</a:t>
            </a:r>
            <a:r>
              <a:rPr sz="1000" spc="0" dirty="0" smtClean="0">
                <a:solidFill>
                  <a:srgbClr val="103154"/>
                </a:solidFill>
                <a:latin typeface="Corbel"/>
                <a:cs typeface="Corbel"/>
              </a:rPr>
              <a:t>i</a:t>
            </a:r>
            <a:r>
              <a:rPr sz="1000" spc="-5" dirty="0" smtClean="0">
                <a:solidFill>
                  <a:srgbClr val="103154"/>
                </a:solidFill>
                <a:latin typeface="Corbel"/>
                <a:cs typeface="Corbel"/>
              </a:rPr>
              <a:t>es</a:t>
            </a:r>
            <a:endParaRPr sz="1000">
              <a:latin typeface="Corbel"/>
              <a:cs typeface="Corbel"/>
            </a:endParaRPr>
          </a:p>
        </p:txBody>
      </p:sp>
      <p:sp>
        <p:nvSpPr>
          <p:cNvPr id="108" name="object 108"/>
          <p:cNvSpPr txBox="1">
            <a:spLocks noGrp="1"/>
          </p:cNvSpPr>
          <p:nvPr>
            <p:ph type="title"/>
          </p:nvPr>
        </p:nvSpPr>
        <p:spPr>
          <a:prstGeom prst="rect">
            <a:avLst/>
          </a:prstGeom>
        </p:spPr>
        <p:txBody>
          <a:bodyPr vert="horz" wrap="square" lIns="0" tIns="0" rIns="0" bIns="0" rtlCol="0">
            <a:noAutofit/>
          </a:bodyPr>
          <a:lstStyle/>
          <a:p>
            <a:pPr marL="186690">
              <a:lnSpc>
                <a:spcPts val="3750"/>
              </a:lnSpc>
            </a:pPr>
            <a:r>
              <a:rPr sz="3200" spc="-25" dirty="0" smtClean="0">
                <a:solidFill>
                  <a:srgbClr val="103154"/>
                </a:solidFill>
                <a:latin typeface="Adobe 黑体 Std R"/>
                <a:cs typeface="Adobe 黑体 Std R"/>
              </a:rPr>
              <a:t>我国南北</a:t>
            </a:r>
            <a:r>
              <a:rPr sz="3200" spc="-30" dirty="0" smtClean="0">
                <a:solidFill>
                  <a:srgbClr val="103154"/>
                </a:solidFill>
                <a:latin typeface="Adobe 黑体 Std R"/>
                <a:cs typeface="Adobe 黑体 Std R"/>
              </a:rPr>
              <a:t>方</a:t>
            </a:r>
            <a:r>
              <a:rPr sz="3200" spc="-335" dirty="0" smtClean="0">
                <a:solidFill>
                  <a:srgbClr val="103154"/>
                </a:solidFill>
                <a:latin typeface="Lucida Sans Typewriter"/>
                <a:cs typeface="Lucida Sans Typewriter"/>
              </a:rPr>
              <a:t>NT</a:t>
            </a:r>
            <a:r>
              <a:rPr sz="3200" spc="-340" dirty="0" smtClean="0">
                <a:solidFill>
                  <a:srgbClr val="103154"/>
                </a:solidFill>
                <a:latin typeface="Lucida Sans Typewriter"/>
                <a:cs typeface="Lucida Sans Typewriter"/>
              </a:rPr>
              <a:t>M</a:t>
            </a:r>
            <a:r>
              <a:rPr sz="3200" spc="-25" dirty="0" smtClean="0">
                <a:solidFill>
                  <a:srgbClr val="103154"/>
                </a:solidFill>
                <a:latin typeface="Adobe 黑体 Std R"/>
                <a:cs typeface="Adobe 黑体 Std R"/>
              </a:rPr>
              <a:t>感染的特点</a:t>
            </a:r>
            <a:endParaRPr sz="3200">
              <a:latin typeface="Adobe 黑体 Std R"/>
              <a:cs typeface="Adobe 黑体 Std 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7688" y="223265"/>
            <a:ext cx="11720575" cy="6490714"/>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6088887" y="3416807"/>
            <a:ext cx="138176" cy="103632"/>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304800" y="228601"/>
            <a:ext cx="11582400" cy="6387350"/>
          </a:xfrm>
          <a:custGeom>
            <a:avLst/>
            <a:gdLst/>
            <a:ahLst/>
            <a:cxnLst/>
            <a:rect l="l" t="t" r="r" b="b"/>
            <a:pathLst>
              <a:path w="8686800" h="6387350">
                <a:moveTo>
                  <a:pt x="8686800" y="0"/>
                </a:moveTo>
                <a:lnTo>
                  <a:pt x="161531" y="0"/>
                </a:lnTo>
                <a:lnTo>
                  <a:pt x="0" y="161531"/>
                </a:lnTo>
                <a:lnTo>
                  <a:pt x="0" y="6387350"/>
                </a:lnTo>
                <a:lnTo>
                  <a:pt x="8525268" y="6387350"/>
                </a:lnTo>
                <a:lnTo>
                  <a:pt x="8686800" y="6225819"/>
                </a:lnTo>
                <a:lnTo>
                  <a:pt x="8686800" y="0"/>
                </a:lnTo>
                <a:close/>
              </a:path>
            </a:pathLst>
          </a:custGeom>
          <a:solidFill>
            <a:srgbClr val="FFFFFF"/>
          </a:solidFill>
        </p:spPr>
        <p:txBody>
          <a:bodyPr wrap="square" lIns="0" tIns="0" rIns="0" bIns="0" rtlCol="0">
            <a:noAutofit/>
          </a:bodyPr>
          <a:lstStyle/>
          <a:p>
            <a:endParaRPr/>
          </a:p>
        </p:txBody>
      </p:sp>
      <p:sp>
        <p:nvSpPr>
          <p:cNvPr id="6" name="object 6"/>
          <p:cNvSpPr txBox="1">
            <a:spLocks noGrp="1"/>
          </p:cNvSpPr>
          <p:nvPr>
            <p:ph type="title"/>
          </p:nvPr>
        </p:nvSpPr>
        <p:spPr>
          <a:prstGeom prst="rect">
            <a:avLst/>
          </a:prstGeom>
        </p:spPr>
        <p:txBody>
          <a:bodyPr vert="horz" wrap="square" lIns="0" tIns="182289" rIns="0" bIns="0" rtlCol="0">
            <a:noAutofit/>
          </a:bodyPr>
          <a:lstStyle/>
          <a:p>
            <a:pPr marL="437515">
              <a:lnSpc>
                <a:spcPts val="3750"/>
              </a:lnSpc>
            </a:pPr>
            <a:r>
              <a:rPr sz="3200" spc="-35" dirty="0" smtClean="0">
                <a:solidFill>
                  <a:srgbClr val="103154"/>
                </a:solidFill>
                <a:latin typeface="Adobe 黑体 Std R"/>
                <a:cs typeface="Adobe 黑体 Std R"/>
              </a:rPr>
              <a:t>我国最常见的非结核分枝杆菌菌种</a:t>
            </a:r>
            <a:endParaRPr sz="3200">
              <a:latin typeface="Adobe 黑体 Std R"/>
              <a:cs typeface="Adobe 黑体 Std R"/>
            </a:endParaRPr>
          </a:p>
        </p:txBody>
      </p:sp>
      <p:graphicFrame>
        <p:nvGraphicFramePr>
          <p:cNvPr id="5" name="object 5"/>
          <p:cNvGraphicFramePr>
            <a:graphicFrameLocks noGrp="1"/>
          </p:cNvGraphicFramePr>
          <p:nvPr/>
        </p:nvGraphicFramePr>
        <p:xfrm>
          <a:off x="1143698" y="1578575"/>
          <a:ext cx="10023105" cy="3840477"/>
        </p:xfrm>
        <a:graphic>
          <a:graphicData uri="http://schemas.openxmlformats.org/drawingml/2006/table">
            <a:tbl>
              <a:tblPr firstRow="1" bandRow="1">
                <a:tableStyleId>{2D5ABB26-0587-4C30-8999-92F81FD0307C}</a:tableStyleId>
              </a:tblPr>
              <a:tblGrid>
                <a:gridCol w="2809711"/>
                <a:gridCol w="3606697"/>
                <a:gridCol w="3606697"/>
              </a:tblGrid>
              <a:tr h="640079">
                <a:tc>
                  <a:txBody>
                    <a:bodyPr/>
                    <a:lstStyle/>
                    <a:p>
                      <a:pPr marR="1270" algn="ctr">
                        <a:lnSpc>
                          <a:spcPct val="100000"/>
                        </a:lnSpc>
                      </a:pPr>
                      <a:r>
                        <a:rPr sz="2400" dirty="0" smtClean="0">
                          <a:solidFill>
                            <a:srgbClr val="FFFFFF"/>
                          </a:solidFill>
                          <a:latin typeface="宋体"/>
                          <a:cs typeface="宋体"/>
                        </a:rPr>
                        <a:t>排名</a:t>
                      </a:r>
                      <a:endParaRPr sz="2400">
                        <a:latin typeface="宋体"/>
                        <a:cs typeface="宋体"/>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2D050"/>
                    </a:solidFill>
                  </a:tcPr>
                </a:tc>
                <a:tc>
                  <a:txBody>
                    <a:bodyPr/>
                    <a:lstStyle/>
                    <a:p>
                      <a:pPr marR="635" algn="ctr">
                        <a:lnSpc>
                          <a:spcPct val="100000"/>
                        </a:lnSpc>
                      </a:pPr>
                      <a:r>
                        <a:rPr sz="2400" dirty="0" smtClean="0">
                          <a:solidFill>
                            <a:srgbClr val="FFFFFF"/>
                          </a:solidFill>
                          <a:latin typeface="宋体"/>
                          <a:cs typeface="宋体"/>
                        </a:rPr>
                        <a:t>菌</a:t>
                      </a:r>
                      <a:r>
                        <a:rPr sz="2400" spc="15" dirty="0" smtClean="0">
                          <a:solidFill>
                            <a:srgbClr val="FFFFFF"/>
                          </a:solidFill>
                          <a:latin typeface="宋体"/>
                          <a:cs typeface="宋体"/>
                        </a:rPr>
                        <a:t> </a:t>
                      </a:r>
                      <a:r>
                        <a:rPr sz="2400" spc="0" dirty="0" smtClean="0">
                          <a:solidFill>
                            <a:srgbClr val="FFFFFF"/>
                          </a:solidFill>
                          <a:latin typeface="宋体"/>
                          <a:cs typeface="宋体"/>
                        </a:rPr>
                        <a:t>种</a:t>
                      </a:r>
                      <a:endParaRPr sz="2400">
                        <a:latin typeface="宋体"/>
                        <a:cs typeface="宋体"/>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2D050"/>
                    </a:solidFill>
                  </a:tcPr>
                </a:tc>
                <a:tc>
                  <a:txBody>
                    <a:bodyPr/>
                    <a:lstStyle/>
                    <a:p>
                      <a:pPr marL="504190">
                        <a:lnSpc>
                          <a:spcPct val="100000"/>
                        </a:lnSpc>
                      </a:pPr>
                      <a:r>
                        <a:rPr sz="2400" dirty="0" smtClean="0">
                          <a:solidFill>
                            <a:srgbClr val="FFFFFF"/>
                          </a:solidFill>
                          <a:latin typeface="宋体"/>
                          <a:cs typeface="宋体"/>
                        </a:rPr>
                        <a:t>分离率</a:t>
                      </a:r>
                      <a:r>
                        <a:rPr sz="2400" spc="5" dirty="0" smtClean="0">
                          <a:solidFill>
                            <a:srgbClr val="FFFFFF"/>
                          </a:solidFill>
                          <a:latin typeface="宋体"/>
                          <a:cs typeface="宋体"/>
                        </a:rPr>
                        <a:t>（</a:t>
                      </a:r>
                      <a:r>
                        <a:rPr sz="2400" spc="10" dirty="0" smtClean="0">
                          <a:solidFill>
                            <a:srgbClr val="FFFFFF"/>
                          </a:solidFill>
                          <a:latin typeface="宋体"/>
                          <a:cs typeface="宋体"/>
                        </a:rPr>
                        <a:t>%</a:t>
                      </a:r>
                      <a:r>
                        <a:rPr sz="2400" spc="0" dirty="0" smtClean="0">
                          <a:solidFill>
                            <a:srgbClr val="FFFFFF"/>
                          </a:solidFill>
                          <a:latin typeface="宋体"/>
                          <a:cs typeface="宋体"/>
                        </a:rPr>
                        <a:t>）</a:t>
                      </a:r>
                      <a:endParaRPr sz="2400">
                        <a:latin typeface="宋体"/>
                        <a:cs typeface="宋体"/>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92D050"/>
                    </a:solidFill>
                  </a:tcPr>
                </a:tc>
              </a:tr>
              <a:tr h="640080">
                <a:tc>
                  <a:txBody>
                    <a:bodyPr/>
                    <a:lstStyle/>
                    <a:p>
                      <a:pPr marR="635" algn="ctr">
                        <a:lnSpc>
                          <a:spcPct val="100000"/>
                        </a:lnSpc>
                      </a:pPr>
                      <a:r>
                        <a:rPr sz="2400" b="1" dirty="0" smtClean="0">
                          <a:solidFill>
                            <a:srgbClr val="103154"/>
                          </a:solidFill>
                          <a:latin typeface="Corbel"/>
                          <a:cs typeface="Corbel"/>
                        </a:rPr>
                        <a:t>1</a:t>
                      </a:r>
                      <a:endParaRPr sz="2400">
                        <a:latin typeface="Corbel"/>
                        <a:cs typeface="Corbe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C000"/>
                    </a:solidFill>
                  </a:tcPr>
                </a:tc>
                <a:tc>
                  <a:txBody>
                    <a:bodyPr/>
                    <a:lstStyle/>
                    <a:p>
                      <a:pPr marL="427990">
                        <a:lnSpc>
                          <a:spcPct val="100000"/>
                        </a:lnSpc>
                      </a:pPr>
                      <a:r>
                        <a:rPr sz="2400" dirty="0" smtClean="0">
                          <a:solidFill>
                            <a:srgbClr val="103154"/>
                          </a:solidFill>
                          <a:latin typeface="宋体"/>
                          <a:cs typeface="宋体"/>
                        </a:rPr>
                        <a:t>胞内分枝</a:t>
                      </a:r>
                      <a:r>
                        <a:rPr sz="2400" spc="10" dirty="0" smtClean="0">
                          <a:solidFill>
                            <a:srgbClr val="103154"/>
                          </a:solidFill>
                          <a:latin typeface="宋体"/>
                          <a:cs typeface="宋体"/>
                        </a:rPr>
                        <a:t>杆</a:t>
                      </a:r>
                      <a:r>
                        <a:rPr sz="2400" spc="0" dirty="0" smtClean="0">
                          <a:solidFill>
                            <a:srgbClr val="103154"/>
                          </a:solidFill>
                          <a:latin typeface="宋体"/>
                          <a:cs typeface="宋体"/>
                        </a:rPr>
                        <a:t>菌</a:t>
                      </a:r>
                      <a:endParaRPr sz="2400">
                        <a:latin typeface="宋体"/>
                        <a:cs typeface="宋体"/>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C000"/>
                    </a:solidFill>
                  </a:tcPr>
                </a:tc>
                <a:tc>
                  <a:txBody>
                    <a:bodyPr/>
                    <a:lstStyle/>
                    <a:p>
                      <a:pPr marR="635" algn="ctr">
                        <a:lnSpc>
                          <a:spcPct val="100000"/>
                        </a:lnSpc>
                      </a:pPr>
                      <a:r>
                        <a:rPr sz="2400" b="1" spc="-5" dirty="0" smtClean="0">
                          <a:solidFill>
                            <a:srgbClr val="103154"/>
                          </a:solidFill>
                          <a:latin typeface="Corbel"/>
                          <a:cs typeface="Corbel"/>
                        </a:rPr>
                        <a:t>3</a:t>
                      </a:r>
                      <a:r>
                        <a:rPr sz="2400" b="1" spc="0" dirty="0" smtClean="0">
                          <a:solidFill>
                            <a:srgbClr val="103154"/>
                          </a:solidFill>
                          <a:latin typeface="Corbel"/>
                          <a:cs typeface="Corbel"/>
                        </a:rPr>
                        <a:t>5.7</a:t>
                      </a:r>
                      <a:endParaRPr sz="2400">
                        <a:latin typeface="Corbel"/>
                        <a:cs typeface="Corbe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C000"/>
                    </a:solidFill>
                  </a:tcPr>
                </a:tc>
              </a:tr>
              <a:tr h="640079">
                <a:tc>
                  <a:txBody>
                    <a:bodyPr/>
                    <a:lstStyle/>
                    <a:p>
                      <a:pPr marR="0" algn="ctr">
                        <a:lnSpc>
                          <a:spcPct val="100000"/>
                        </a:lnSpc>
                      </a:pPr>
                      <a:r>
                        <a:rPr sz="2400" b="1" dirty="0" smtClean="0">
                          <a:solidFill>
                            <a:srgbClr val="103154"/>
                          </a:solidFill>
                          <a:latin typeface="Corbel"/>
                          <a:cs typeface="Corbel"/>
                        </a:rPr>
                        <a:t>2</a:t>
                      </a:r>
                      <a:endParaRPr sz="2400">
                        <a:latin typeface="Corbel"/>
                        <a:cs typeface="Corbe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CE7"/>
                    </a:solidFill>
                  </a:tcPr>
                </a:tc>
                <a:tc>
                  <a:txBody>
                    <a:bodyPr/>
                    <a:lstStyle/>
                    <a:p>
                      <a:pPr marL="427990">
                        <a:lnSpc>
                          <a:spcPct val="100000"/>
                        </a:lnSpc>
                      </a:pPr>
                      <a:r>
                        <a:rPr sz="2400" dirty="0" smtClean="0">
                          <a:solidFill>
                            <a:srgbClr val="103154"/>
                          </a:solidFill>
                          <a:latin typeface="宋体"/>
                          <a:cs typeface="宋体"/>
                        </a:rPr>
                        <a:t>脓肿分枝</a:t>
                      </a:r>
                      <a:r>
                        <a:rPr sz="2400" spc="10" dirty="0" smtClean="0">
                          <a:solidFill>
                            <a:srgbClr val="103154"/>
                          </a:solidFill>
                          <a:latin typeface="宋体"/>
                          <a:cs typeface="宋体"/>
                        </a:rPr>
                        <a:t>杆</a:t>
                      </a:r>
                      <a:r>
                        <a:rPr sz="2400" spc="0" dirty="0" smtClean="0">
                          <a:solidFill>
                            <a:srgbClr val="103154"/>
                          </a:solidFill>
                          <a:latin typeface="宋体"/>
                          <a:cs typeface="宋体"/>
                        </a:rPr>
                        <a:t>菌</a:t>
                      </a:r>
                      <a:endParaRPr sz="2400">
                        <a:latin typeface="宋体"/>
                        <a:cs typeface="宋体"/>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CE7"/>
                    </a:solidFill>
                  </a:tcPr>
                </a:tc>
                <a:tc>
                  <a:txBody>
                    <a:bodyPr/>
                    <a:lstStyle/>
                    <a:p>
                      <a:pPr marR="0" algn="ctr">
                        <a:lnSpc>
                          <a:spcPct val="100000"/>
                        </a:lnSpc>
                      </a:pPr>
                      <a:r>
                        <a:rPr sz="2400" b="1" spc="-50" dirty="0" smtClean="0">
                          <a:solidFill>
                            <a:srgbClr val="103154"/>
                          </a:solidFill>
                          <a:latin typeface="Corbel"/>
                          <a:cs typeface="Corbel"/>
                        </a:rPr>
                        <a:t>2</a:t>
                      </a:r>
                      <a:r>
                        <a:rPr sz="2400" b="1" spc="0" dirty="0" smtClean="0">
                          <a:solidFill>
                            <a:srgbClr val="103154"/>
                          </a:solidFill>
                          <a:latin typeface="Corbel"/>
                          <a:cs typeface="Corbel"/>
                        </a:rPr>
                        <a:t>0.3</a:t>
                      </a:r>
                      <a:endParaRPr sz="2400">
                        <a:latin typeface="Corbel"/>
                        <a:cs typeface="Corbe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CE7"/>
                    </a:solidFill>
                  </a:tcPr>
                </a:tc>
              </a:tr>
              <a:tr h="640080">
                <a:tc>
                  <a:txBody>
                    <a:bodyPr/>
                    <a:lstStyle/>
                    <a:p>
                      <a:pPr marL="0" algn="ctr">
                        <a:lnSpc>
                          <a:spcPct val="100000"/>
                        </a:lnSpc>
                      </a:pPr>
                      <a:r>
                        <a:rPr sz="2400" b="1" dirty="0" smtClean="0">
                          <a:solidFill>
                            <a:srgbClr val="103154"/>
                          </a:solidFill>
                          <a:latin typeface="Corbel"/>
                          <a:cs typeface="Corbel"/>
                        </a:rPr>
                        <a:t>3</a:t>
                      </a:r>
                      <a:endParaRPr sz="2400">
                        <a:latin typeface="Corbel"/>
                        <a:cs typeface="Corbe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000"/>
                    </a:solidFill>
                  </a:tcPr>
                </a:tc>
                <a:tc>
                  <a:txBody>
                    <a:bodyPr/>
                    <a:lstStyle/>
                    <a:p>
                      <a:pPr marL="581660">
                        <a:lnSpc>
                          <a:spcPct val="100000"/>
                        </a:lnSpc>
                      </a:pPr>
                      <a:r>
                        <a:rPr sz="2400" dirty="0" smtClean="0">
                          <a:solidFill>
                            <a:srgbClr val="103154"/>
                          </a:solidFill>
                          <a:latin typeface="宋体"/>
                          <a:cs typeface="宋体"/>
                        </a:rPr>
                        <a:t>龟分枝杆菌</a:t>
                      </a:r>
                      <a:endParaRPr sz="2400">
                        <a:latin typeface="宋体"/>
                        <a:cs typeface="宋体"/>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000"/>
                    </a:solidFill>
                  </a:tcPr>
                </a:tc>
                <a:tc>
                  <a:txBody>
                    <a:bodyPr/>
                    <a:lstStyle/>
                    <a:p>
                      <a:pPr marR="1270" algn="ctr">
                        <a:lnSpc>
                          <a:spcPct val="100000"/>
                        </a:lnSpc>
                      </a:pPr>
                      <a:r>
                        <a:rPr sz="2400" b="1" dirty="0" smtClean="0">
                          <a:solidFill>
                            <a:srgbClr val="103154"/>
                          </a:solidFill>
                          <a:latin typeface="Corbel"/>
                          <a:cs typeface="Corbel"/>
                        </a:rPr>
                        <a:t>10.5</a:t>
                      </a:r>
                      <a:endParaRPr sz="2400">
                        <a:latin typeface="Corbel"/>
                        <a:cs typeface="Corbe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000"/>
                    </a:solidFill>
                  </a:tcPr>
                </a:tc>
              </a:tr>
              <a:tr h="640080">
                <a:tc>
                  <a:txBody>
                    <a:bodyPr/>
                    <a:lstStyle/>
                    <a:p>
                      <a:pPr marR="0" algn="ctr">
                        <a:lnSpc>
                          <a:spcPct val="100000"/>
                        </a:lnSpc>
                      </a:pPr>
                      <a:r>
                        <a:rPr sz="2400" b="1" dirty="0" smtClean="0">
                          <a:solidFill>
                            <a:srgbClr val="103154"/>
                          </a:solidFill>
                          <a:latin typeface="Corbel"/>
                          <a:cs typeface="Corbel"/>
                        </a:rPr>
                        <a:t>4</a:t>
                      </a:r>
                      <a:endParaRPr sz="2400">
                        <a:latin typeface="Corbel"/>
                        <a:cs typeface="Corbe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CE7"/>
                    </a:solidFill>
                  </a:tcPr>
                </a:tc>
                <a:tc>
                  <a:txBody>
                    <a:bodyPr/>
                    <a:lstStyle/>
                    <a:p>
                      <a:pPr marL="581660">
                        <a:lnSpc>
                          <a:spcPct val="100000"/>
                        </a:lnSpc>
                      </a:pPr>
                      <a:r>
                        <a:rPr sz="2400" dirty="0" smtClean="0">
                          <a:solidFill>
                            <a:srgbClr val="103154"/>
                          </a:solidFill>
                          <a:latin typeface="宋体"/>
                          <a:cs typeface="宋体"/>
                        </a:rPr>
                        <a:t>鸟分枝杆菌</a:t>
                      </a:r>
                      <a:endParaRPr sz="2400">
                        <a:latin typeface="宋体"/>
                        <a:cs typeface="宋体"/>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CE7"/>
                    </a:solidFill>
                  </a:tcPr>
                </a:tc>
                <a:tc>
                  <a:txBody>
                    <a:bodyPr/>
                    <a:lstStyle/>
                    <a:p>
                      <a:pPr marR="1270" algn="ctr">
                        <a:lnSpc>
                          <a:spcPct val="100000"/>
                        </a:lnSpc>
                      </a:pPr>
                      <a:r>
                        <a:rPr sz="2400" b="1" spc="-5" dirty="0" smtClean="0">
                          <a:solidFill>
                            <a:srgbClr val="103154"/>
                          </a:solidFill>
                          <a:latin typeface="Corbel"/>
                          <a:cs typeface="Corbel"/>
                        </a:rPr>
                        <a:t>9.</a:t>
                      </a:r>
                      <a:r>
                        <a:rPr sz="2400" b="1" spc="0" dirty="0" smtClean="0">
                          <a:solidFill>
                            <a:srgbClr val="103154"/>
                          </a:solidFill>
                          <a:latin typeface="Corbel"/>
                          <a:cs typeface="Corbel"/>
                        </a:rPr>
                        <a:t>5</a:t>
                      </a:r>
                      <a:endParaRPr sz="2400">
                        <a:latin typeface="Corbel"/>
                        <a:cs typeface="Corbe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CE7"/>
                    </a:solidFill>
                  </a:tcPr>
                </a:tc>
              </a:tr>
              <a:tr h="640079">
                <a:tc>
                  <a:txBody>
                    <a:bodyPr/>
                    <a:lstStyle/>
                    <a:p>
                      <a:pPr marR="635" algn="ctr">
                        <a:lnSpc>
                          <a:spcPct val="100000"/>
                        </a:lnSpc>
                      </a:pPr>
                      <a:r>
                        <a:rPr sz="2400" b="1" dirty="0" smtClean="0">
                          <a:solidFill>
                            <a:srgbClr val="103154"/>
                          </a:solidFill>
                          <a:latin typeface="Corbel"/>
                          <a:cs typeface="Corbel"/>
                        </a:rPr>
                        <a:t>5</a:t>
                      </a:r>
                      <a:endParaRPr sz="2400">
                        <a:latin typeface="Corbel"/>
                        <a:cs typeface="Corbe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000"/>
                    </a:solidFill>
                  </a:tcPr>
                </a:tc>
                <a:tc>
                  <a:txBody>
                    <a:bodyPr/>
                    <a:lstStyle/>
                    <a:p>
                      <a:pPr marL="274955">
                        <a:lnSpc>
                          <a:spcPct val="100000"/>
                        </a:lnSpc>
                      </a:pPr>
                      <a:r>
                        <a:rPr sz="2400" dirty="0" smtClean="0">
                          <a:solidFill>
                            <a:srgbClr val="103154"/>
                          </a:solidFill>
                          <a:latin typeface="宋体"/>
                          <a:cs typeface="宋体"/>
                        </a:rPr>
                        <a:t>堪萨斯分</a:t>
                      </a:r>
                      <a:r>
                        <a:rPr sz="2400" spc="10" dirty="0" smtClean="0">
                          <a:solidFill>
                            <a:srgbClr val="103154"/>
                          </a:solidFill>
                          <a:latin typeface="宋体"/>
                          <a:cs typeface="宋体"/>
                        </a:rPr>
                        <a:t>枝</a:t>
                      </a:r>
                      <a:r>
                        <a:rPr sz="2400" spc="15" dirty="0" smtClean="0">
                          <a:solidFill>
                            <a:srgbClr val="103154"/>
                          </a:solidFill>
                          <a:latin typeface="宋体"/>
                          <a:cs typeface="宋体"/>
                        </a:rPr>
                        <a:t>杆</a:t>
                      </a:r>
                      <a:r>
                        <a:rPr sz="2400" spc="0" dirty="0" smtClean="0">
                          <a:solidFill>
                            <a:srgbClr val="103154"/>
                          </a:solidFill>
                          <a:latin typeface="宋体"/>
                          <a:cs typeface="宋体"/>
                        </a:rPr>
                        <a:t>菌</a:t>
                      </a:r>
                      <a:endParaRPr sz="2400">
                        <a:latin typeface="宋体"/>
                        <a:cs typeface="宋体"/>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000"/>
                    </a:solidFill>
                  </a:tcPr>
                </a:tc>
                <a:tc>
                  <a:txBody>
                    <a:bodyPr/>
                    <a:lstStyle/>
                    <a:p>
                      <a:pPr marR="0" algn="ctr">
                        <a:lnSpc>
                          <a:spcPct val="100000"/>
                        </a:lnSpc>
                      </a:pPr>
                      <a:r>
                        <a:rPr sz="2400" b="1" dirty="0" smtClean="0">
                          <a:solidFill>
                            <a:srgbClr val="103154"/>
                          </a:solidFill>
                          <a:latin typeface="Corbel"/>
                          <a:cs typeface="Corbel"/>
                        </a:rPr>
                        <a:t>6.4</a:t>
                      </a:r>
                      <a:endParaRPr sz="2400">
                        <a:latin typeface="Corbel"/>
                        <a:cs typeface="Corbe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000"/>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7688" y="223265"/>
            <a:ext cx="11720575" cy="6490714"/>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6088887" y="3416807"/>
            <a:ext cx="138176" cy="103632"/>
          </a:xfrm>
          <a:prstGeom prst="rect">
            <a:avLst/>
          </a:prstGeom>
          <a:blipFill>
            <a:blip r:embed="rId3" cstate="print"/>
            <a:stretch>
              <a:fillRect/>
            </a:stretch>
          </a:blipFill>
        </p:spPr>
        <p:txBody>
          <a:bodyPr wrap="square" lIns="0" tIns="0" rIns="0" bIns="0" rtlCol="0">
            <a:noAutofit/>
          </a:bodyPr>
          <a:lstStyle/>
          <a:p>
            <a:endParaRPr/>
          </a:p>
        </p:txBody>
      </p:sp>
      <p:sp>
        <p:nvSpPr>
          <p:cNvPr id="4" name="object 4"/>
          <p:cNvSpPr/>
          <p:nvPr/>
        </p:nvSpPr>
        <p:spPr>
          <a:xfrm>
            <a:off x="304800" y="228601"/>
            <a:ext cx="11582400" cy="6387350"/>
          </a:xfrm>
          <a:custGeom>
            <a:avLst/>
            <a:gdLst/>
            <a:ahLst/>
            <a:cxnLst/>
            <a:rect l="l" t="t" r="r" b="b"/>
            <a:pathLst>
              <a:path w="8686800" h="6387350">
                <a:moveTo>
                  <a:pt x="8686800" y="0"/>
                </a:moveTo>
                <a:lnTo>
                  <a:pt x="161531" y="0"/>
                </a:lnTo>
                <a:lnTo>
                  <a:pt x="0" y="161531"/>
                </a:lnTo>
                <a:lnTo>
                  <a:pt x="0" y="6387350"/>
                </a:lnTo>
                <a:lnTo>
                  <a:pt x="8525268" y="6387350"/>
                </a:lnTo>
                <a:lnTo>
                  <a:pt x="8686800" y="6225819"/>
                </a:lnTo>
                <a:lnTo>
                  <a:pt x="8686800" y="0"/>
                </a:lnTo>
                <a:close/>
              </a:path>
            </a:pathLst>
          </a:custGeom>
          <a:solidFill>
            <a:srgbClr val="FFFFFF"/>
          </a:solidFill>
        </p:spPr>
        <p:txBody>
          <a:bodyPr wrap="square" lIns="0" tIns="0" rIns="0" bIns="0" rtlCol="0">
            <a:noAutofit/>
          </a:bodyPr>
          <a:lstStyle/>
          <a:p>
            <a:endParaRPr/>
          </a:p>
        </p:txBody>
      </p:sp>
      <p:sp>
        <p:nvSpPr>
          <p:cNvPr id="5" name="object 5"/>
          <p:cNvSpPr txBox="1">
            <a:spLocks noGrp="1"/>
          </p:cNvSpPr>
          <p:nvPr>
            <p:ph type="title"/>
          </p:nvPr>
        </p:nvSpPr>
        <p:spPr>
          <a:prstGeom prst="rect">
            <a:avLst/>
          </a:prstGeom>
        </p:spPr>
        <p:txBody>
          <a:bodyPr vert="horz" wrap="square" lIns="0" tIns="198832" rIns="0" bIns="0" rtlCol="0">
            <a:noAutofit/>
          </a:bodyPr>
          <a:lstStyle/>
          <a:p>
            <a:pPr marL="302260">
              <a:lnSpc>
                <a:spcPts val="3295"/>
              </a:lnSpc>
            </a:pPr>
            <a:r>
              <a:rPr sz="2800" spc="10" dirty="0" smtClean="0">
                <a:solidFill>
                  <a:srgbClr val="103154"/>
                </a:solidFill>
                <a:latin typeface="Adobe 黑体 Std R"/>
                <a:cs typeface="Adobe 黑体 Std R"/>
              </a:rPr>
              <a:t>不同种</a:t>
            </a:r>
            <a:r>
              <a:rPr sz="2800" spc="-300" dirty="0" smtClean="0">
                <a:solidFill>
                  <a:srgbClr val="103154"/>
                </a:solidFill>
                <a:latin typeface="Lucida Sans Typewriter"/>
                <a:cs typeface="Lucida Sans Typewriter"/>
              </a:rPr>
              <a:t>N</a:t>
            </a:r>
            <a:r>
              <a:rPr sz="2800" spc="-295" dirty="0" smtClean="0">
                <a:solidFill>
                  <a:srgbClr val="103154"/>
                </a:solidFill>
                <a:latin typeface="Lucida Sans Typewriter"/>
                <a:cs typeface="Lucida Sans Typewriter"/>
              </a:rPr>
              <a:t>TM</a:t>
            </a:r>
            <a:r>
              <a:rPr sz="2800" spc="-295" dirty="0" smtClean="0">
                <a:solidFill>
                  <a:srgbClr val="103154"/>
                </a:solidFill>
                <a:latin typeface="Adobe 黑体 Std R"/>
                <a:cs typeface="Adobe 黑体 Std R"/>
              </a:rPr>
              <a:t>肺病的治愈率差</a:t>
            </a:r>
            <a:r>
              <a:rPr sz="2800" spc="15" dirty="0" smtClean="0">
                <a:solidFill>
                  <a:srgbClr val="103154"/>
                </a:solidFill>
                <a:latin typeface="Adobe 黑体 Std R"/>
                <a:cs typeface="Adobe 黑体 Std R"/>
              </a:rPr>
              <a:t>异</a:t>
            </a:r>
            <a:r>
              <a:rPr sz="2800" spc="10" dirty="0" smtClean="0">
                <a:solidFill>
                  <a:srgbClr val="103154"/>
                </a:solidFill>
                <a:latin typeface="Adobe 黑体 Std R"/>
                <a:cs typeface="Adobe 黑体 Std R"/>
              </a:rPr>
              <a:t>较大</a:t>
            </a:r>
            <a:endParaRPr sz="2800">
              <a:latin typeface="Adobe 黑体 Std R"/>
              <a:cs typeface="Adobe 黑体 Std R"/>
            </a:endParaRPr>
          </a:p>
        </p:txBody>
      </p:sp>
      <p:graphicFrame>
        <p:nvGraphicFramePr>
          <p:cNvPr id="6" name="object 6"/>
          <p:cNvGraphicFramePr>
            <a:graphicFrameLocks noGrp="1"/>
          </p:cNvGraphicFramePr>
          <p:nvPr/>
        </p:nvGraphicFramePr>
        <p:xfrm>
          <a:off x="1329102" y="1697321"/>
          <a:ext cx="8854180" cy="4023358"/>
        </p:xfrm>
        <a:graphic>
          <a:graphicData uri="http://schemas.openxmlformats.org/drawingml/2006/table">
            <a:tbl>
              <a:tblPr firstRow="1" bandRow="1">
                <a:tableStyleId>{2D5ABB26-0587-4C30-8999-92F81FD0307C}</a:tableStyleId>
              </a:tblPr>
              <a:tblGrid>
                <a:gridCol w="4427091"/>
                <a:gridCol w="4427089"/>
              </a:tblGrid>
              <a:tr h="731520">
                <a:tc>
                  <a:txBody>
                    <a:bodyPr/>
                    <a:lstStyle/>
                    <a:p>
                      <a:pPr marR="1270" algn="ctr">
                        <a:lnSpc>
                          <a:spcPct val="100000"/>
                        </a:lnSpc>
                        <a:tabLst>
                          <a:tab pos="715645" algn="l"/>
                        </a:tabLst>
                      </a:pPr>
                      <a:r>
                        <a:rPr sz="2800" dirty="0" smtClean="0">
                          <a:solidFill>
                            <a:srgbClr val="FFFFFF"/>
                          </a:solidFill>
                          <a:latin typeface="Adobe 黑体 Std R"/>
                          <a:cs typeface="Adobe 黑体 Std R"/>
                        </a:rPr>
                        <a:t>菌	种</a:t>
                      </a:r>
                      <a:endParaRPr sz="2800">
                        <a:latin typeface="Adobe 黑体 Std R"/>
                        <a:cs typeface="Adobe 黑体 Std R"/>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B050"/>
                    </a:solidFill>
                  </a:tcPr>
                </a:tc>
                <a:tc>
                  <a:txBody>
                    <a:bodyPr/>
                    <a:lstStyle/>
                    <a:p>
                      <a:pPr marL="0" algn="ctr">
                        <a:lnSpc>
                          <a:spcPct val="100000"/>
                        </a:lnSpc>
                      </a:pPr>
                      <a:r>
                        <a:rPr sz="2800" spc="10" dirty="0" smtClean="0">
                          <a:solidFill>
                            <a:srgbClr val="FFFFFF"/>
                          </a:solidFill>
                          <a:latin typeface="Adobe 黑体 Std R"/>
                          <a:cs typeface="Adobe 黑体 Std R"/>
                        </a:rPr>
                        <a:t>治愈率</a:t>
                      </a:r>
                      <a:endParaRPr sz="2800">
                        <a:latin typeface="Adobe 黑体 Std R"/>
                        <a:cs typeface="Adobe 黑体 Std R"/>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B050"/>
                    </a:solidFill>
                  </a:tcPr>
                </a:tc>
              </a:tr>
              <a:tr h="717934">
                <a:tc>
                  <a:txBody>
                    <a:bodyPr/>
                    <a:lstStyle/>
                    <a:p>
                      <a:pPr marR="635" algn="ctr">
                        <a:lnSpc>
                          <a:spcPct val="100000"/>
                        </a:lnSpc>
                      </a:pPr>
                      <a:r>
                        <a:rPr sz="2800" spc="10" dirty="0" smtClean="0">
                          <a:solidFill>
                            <a:srgbClr val="103154"/>
                          </a:solidFill>
                          <a:latin typeface="Adobe 黑体 Std R"/>
                          <a:cs typeface="Adobe 黑体 Std R"/>
                        </a:rPr>
                        <a:t>脓肿</a:t>
                      </a:r>
                      <a:endParaRPr sz="2800">
                        <a:latin typeface="Adobe 黑体 Std R"/>
                        <a:cs typeface="Adobe 黑体 Std R"/>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solidFill>
                      <a:srgbClr val="92D050"/>
                    </a:solidFill>
                  </a:tcPr>
                </a:tc>
                <a:tc>
                  <a:txBody>
                    <a:bodyPr/>
                    <a:lstStyle/>
                    <a:p>
                      <a:pPr marR="635" algn="ctr">
                        <a:lnSpc>
                          <a:spcPct val="100000"/>
                        </a:lnSpc>
                      </a:pPr>
                      <a:r>
                        <a:rPr sz="2800" spc="5" dirty="0" smtClean="0">
                          <a:solidFill>
                            <a:srgbClr val="103154"/>
                          </a:solidFill>
                          <a:latin typeface="Lucida Sans Typewriter"/>
                          <a:cs typeface="Lucida Sans Typewriter"/>
                        </a:rPr>
                        <a:t>30</a:t>
                      </a:r>
                      <a:r>
                        <a:rPr sz="2800" spc="15" dirty="0" smtClean="0">
                          <a:solidFill>
                            <a:srgbClr val="103154"/>
                          </a:solidFill>
                          <a:latin typeface="Lucida Sans Typewriter"/>
                          <a:cs typeface="Lucida Sans Typewriter"/>
                        </a:rPr>
                        <a:t>-</a:t>
                      </a:r>
                      <a:r>
                        <a:rPr sz="2800" spc="10" dirty="0" smtClean="0">
                          <a:solidFill>
                            <a:srgbClr val="103154"/>
                          </a:solidFill>
                          <a:latin typeface="Lucida Sans Typewriter"/>
                          <a:cs typeface="Lucida Sans Typewriter"/>
                        </a:rPr>
                        <a:t>5</a:t>
                      </a:r>
                      <a:r>
                        <a:rPr sz="2800" spc="5" dirty="0" smtClean="0">
                          <a:solidFill>
                            <a:srgbClr val="103154"/>
                          </a:solidFill>
                          <a:latin typeface="Lucida Sans Typewriter"/>
                          <a:cs typeface="Lucida Sans Typewriter"/>
                        </a:rPr>
                        <a:t>0%</a:t>
                      </a:r>
                      <a:endParaRPr sz="2800">
                        <a:latin typeface="Lucida Sans Typewriter"/>
                        <a:cs typeface="Lucida Sans Typewriter"/>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solidFill>
                      <a:srgbClr val="92D050"/>
                    </a:solidFill>
                  </a:tcPr>
                </a:tc>
              </a:tr>
              <a:tr h="640079">
                <a:tc>
                  <a:txBody>
                    <a:bodyPr/>
                    <a:lstStyle/>
                    <a:p>
                      <a:pPr marL="581025">
                        <a:lnSpc>
                          <a:spcPct val="100000"/>
                        </a:lnSpc>
                      </a:pPr>
                      <a:r>
                        <a:rPr sz="2800" spc="10" dirty="0" smtClean="0">
                          <a:solidFill>
                            <a:srgbClr val="103154"/>
                          </a:solidFill>
                          <a:latin typeface="Adobe 黑体 Std R"/>
                          <a:cs typeface="Adobe 黑体 Std R"/>
                        </a:rPr>
                        <a:t>鸟胞内复合群</a:t>
                      </a:r>
                      <a:endParaRPr sz="2800">
                        <a:latin typeface="Adobe 黑体 Std R"/>
                        <a:cs typeface="Adobe 黑体 Std R"/>
                      </a:endParaRPr>
                    </a:p>
                  </a:txBody>
                  <a:tcPr marL="0" marR="0" marT="0" marB="0">
                    <a:lnL w="12700">
                      <a:solidFill>
                        <a:srgbClr val="FFFFFF"/>
                      </a:solidFill>
                      <a:prstDash val="solid"/>
                    </a:lnL>
                    <a:lnR w="12700">
                      <a:solidFill>
                        <a:srgbClr val="FFFFFF"/>
                      </a:solidFill>
                      <a:prstDash val="solid"/>
                    </a:lnR>
                    <a:solidFill>
                      <a:srgbClr val="92D050"/>
                    </a:solidFill>
                  </a:tcPr>
                </a:tc>
                <a:tc>
                  <a:txBody>
                    <a:bodyPr/>
                    <a:lstStyle/>
                    <a:p>
                      <a:pPr marR="635" algn="ctr">
                        <a:lnSpc>
                          <a:spcPct val="100000"/>
                        </a:lnSpc>
                      </a:pPr>
                      <a:r>
                        <a:rPr sz="2800" spc="5" dirty="0" smtClean="0">
                          <a:solidFill>
                            <a:srgbClr val="103154"/>
                          </a:solidFill>
                          <a:latin typeface="Lucida Sans Typewriter"/>
                          <a:cs typeface="Lucida Sans Typewriter"/>
                        </a:rPr>
                        <a:t>50</a:t>
                      </a:r>
                      <a:r>
                        <a:rPr sz="2800" spc="15" dirty="0" smtClean="0">
                          <a:solidFill>
                            <a:srgbClr val="103154"/>
                          </a:solidFill>
                          <a:latin typeface="Lucida Sans Typewriter"/>
                          <a:cs typeface="Lucida Sans Typewriter"/>
                        </a:rPr>
                        <a:t>-</a:t>
                      </a:r>
                      <a:r>
                        <a:rPr sz="2800" spc="10" dirty="0" smtClean="0">
                          <a:solidFill>
                            <a:srgbClr val="103154"/>
                          </a:solidFill>
                          <a:latin typeface="Lucida Sans Typewriter"/>
                          <a:cs typeface="Lucida Sans Typewriter"/>
                        </a:rPr>
                        <a:t>7</a:t>
                      </a:r>
                      <a:r>
                        <a:rPr sz="2800" spc="5" dirty="0" smtClean="0">
                          <a:solidFill>
                            <a:srgbClr val="103154"/>
                          </a:solidFill>
                          <a:latin typeface="Lucida Sans Typewriter"/>
                          <a:cs typeface="Lucida Sans Typewriter"/>
                        </a:rPr>
                        <a:t>0%</a:t>
                      </a:r>
                      <a:endParaRPr sz="2800">
                        <a:latin typeface="Lucida Sans Typewriter"/>
                        <a:cs typeface="Lucida Sans Typewriter"/>
                      </a:endParaRPr>
                    </a:p>
                  </a:txBody>
                  <a:tcPr marL="0" marR="0" marT="0" marB="0">
                    <a:lnL w="12700">
                      <a:solidFill>
                        <a:srgbClr val="FFFFFF"/>
                      </a:solidFill>
                      <a:prstDash val="solid"/>
                    </a:lnL>
                    <a:lnR w="12700">
                      <a:solidFill>
                        <a:srgbClr val="FFFFFF"/>
                      </a:solidFill>
                      <a:prstDash val="solid"/>
                    </a:lnR>
                    <a:solidFill>
                      <a:srgbClr val="92D050"/>
                    </a:solidFill>
                  </a:tcPr>
                </a:tc>
              </a:tr>
              <a:tr h="640080">
                <a:tc>
                  <a:txBody>
                    <a:bodyPr/>
                    <a:lstStyle/>
                    <a:p>
                      <a:pPr marR="0" algn="ctr">
                        <a:lnSpc>
                          <a:spcPct val="100000"/>
                        </a:lnSpc>
                      </a:pPr>
                      <a:r>
                        <a:rPr sz="2800" spc="10" dirty="0" smtClean="0">
                          <a:solidFill>
                            <a:srgbClr val="103154"/>
                          </a:solidFill>
                          <a:latin typeface="Adobe 黑体 Std R"/>
                          <a:cs typeface="Adobe 黑体 Std R"/>
                        </a:rPr>
                        <a:t>堪萨斯</a:t>
                      </a:r>
                      <a:endParaRPr sz="2800">
                        <a:latin typeface="Adobe 黑体 Std R"/>
                        <a:cs typeface="Adobe 黑体 Std R"/>
                      </a:endParaRPr>
                    </a:p>
                  </a:txBody>
                  <a:tcPr marL="0" marR="0" marT="0" marB="0">
                    <a:lnL w="12700">
                      <a:solidFill>
                        <a:srgbClr val="FFFFFF"/>
                      </a:solidFill>
                      <a:prstDash val="solid"/>
                    </a:lnL>
                    <a:lnR w="12700">
                      <a:solidFill>
                        <a:srgbClr val="FFFFFF"/>
                      </a:solidFill>
                      <a:prstDash val="solid"/>
                    </a:lnR>
                    <a:solidFill>
                      <a:srgbClr val="92D050"/>
                    </a:solidFill>
                  </a:tcPr>
                </a:tc>
                <a:tc>
                  <a:txBody>
                    <a:bodyPr/>
                    <a:lstStyle/>
                    <a:p>
                      <a:pPr marR="635" algn="ctr">
                        <a:lnSpc>
                          <a:spcPct val="100000"/>
                        </a:lnSpc>
                      </a:pPr>
                      <a:r>
                        <a:rPr sz="2800" spc="5" dirty="0" smtClean="0">
                          <a:solidFill>
                            <a:srgbClr val="103154"/>
                          </a:solidFill>
                          <a:latin typeface="Lucida Sans Typewriter"/>
                          <a:cs typeface="Lucida Sans Typewriter"/>
                        </a:rPr>
                        <a:t>80</a:t>
                      </a:r>
                      <a:r>
                        <a:rPr sz="2800" spc="15" dirty="0" smtClean="0">
                          <a:solidFill>
                            <a:srgbClr val="103154"/>
                          </a:solidFill>
                          <a:latin typeface="Lucida Sans Typewriter"/>
                          <a:cs typeface="Lucida Sans Typewriter"/>
                        </a:rPr>
                        <a:t>-</a:t>
                      </a:r>
                      <a:r>
                        <a:rPr sz="2800" spc="10" dirty="0" smtClean="0">
                          <a:solidFill>
                            <a:srgbClr val="103154"/>
                          </a:solidFill>
                          <a:latin typeface="Lucida Sans Typewriter"/>
                          <a:cs typeface="Lucida Sans Typewriter"/>
                        </a:rPr>
                        <a:t>9</a:t>
                      </a:r>
                      <a:r>
                        <a:rPr sz="2800" spc="5" dirty="0" smtClean="0">
                          <a:solidFill>
                            <a:srgbClr val="103154"/>
                          </a:solidFill>
                          <a:latin typeface="Lucida Sans Typewriter"/>
                          <a:cs typeface="Lucida Sans Typewriter"/>
                        </a:rPr>
                        <a:t>0%</a:t>
                      </a:r>
                      <a:endParaRPr sz="2800">
                        <a:latin typeface="Lucida Sans Typewriter"/>
                        <a:cs typeface="Lucida Sans Typewriter"/>
                      </a:endParaRPr>
                    </a:p>
                  </a:txBody>
                  <a:tcPr marL="0" marR="0" marT="0" marB="0">
                    <a:lnL w="12700">
                      <a:solidFill>
                        <a:srgbClr val="FFFFFF"/>
                      </a:solidFill>
                      <a:prstDash val="solid"/>
                    </a:lnL>
                    <a:lnR w="12700">
                      <a:solidFill>
                        <a:srgbClr val="FFFFFF"/>
                      </a:solidFill>
                      <a:prstDash val="solid"/>
                    </a:lnR>
                    <a:solidFill>
                      <a:srgbClr val="92D050"/>
                    </a:solidFill>
                  </a:tcPr>
                </a:tc>
              </a:tr>
              <a:tr h="1293745">
                <a:tc>
                  <a:txBody>
                    <a:bodyPr/>
                    <a:lstStyle/>
                    <a:p>
                      <a:pPr marR="0" algn="ctr">
                        <a:lnSpc>
                          <a:spcPct val="100000"/>
                        </a:lnSpc>
                      </a:pPr>
                      <a:r>
                        <a:rPr sz="2800" spc="10" dirty="0" smtClean="0">
                          <a:solidFill>
                            <a:srgbClr val="103154"/>
                          </a:solidFill>
                          <a:latin typeface="Adobe 黑体 Std R"/>
                          <a:cs typeface="Adobe 黑体 Std R"/>
                        </a:rPr>
                        <a:t>玛尔摩</a:t>
                      </a:r>
                      <a:endParaRPr sz="2800">
                        <a:latin typeface="Adobe 黑体 Std R"/>
                        <a:cs typeface="Adobe 黑体 Std R"/>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92D050"/>
                    </a:solidFill>
                  </a:tcPr>
                </a:tc>
                <a:tc>
                  <a:txBody>
                    <a:bodyPr/>
                    <a:lstStyle/>
                    <a:p>
                      <a:pPr marR="635" algn="ctr">
                        <a:lnSpc>
                          <a:spcPct val="100000"/>
                        </a:lnSpc>
                      </a:pPr>
                      <a:r>
                        <a:rPr sz="2800" spc="5" dirty="0" smtClean="0">
                          <a:solidFill>
                            <a:srgbClr val="103154"/>
                          </a:solidFill>
                          <a:latin typeface="Lucida Sans Typewriter"/>
                          <a:cs typeface="Lucida Sans Typewriter"/>
                        </a:rPr>
                        <a:t>80</a:t>
                      </a:r>
                      <a:r>
                        <a:rPr sz="2800" spc="15" dirty="0" smtClean="0">
                          <a:solidFill>
                            <a:srgbClr val="103154"/>
                          </a:solidFill>
                          <a:latin typeface="Lucida Sans Typewriter"/>
                          <a:cs typeface="Lucida Sans Typewriter"/>
                        </a:rPr>
                        <a:t>-</a:t>
                      </a:r>
                      <a:r>
                        <a:rPr sz="2800" spc="10" dirty="0" smtClean="0">
                          <a:solidFill>
                            <a:srgbClr val="103154"/>
                          </a:solidFill>
                          <a:latin typeface="Lucida Sans Typewriter"/>
                          <a:cs typeface="Lucida Sans Typewriter"/>
                        </a:rPr>
                        <a:t>9</a:t>
                      </a:r>
                      <a:r>
                        <a:rPr sz="2800" spc="5" dirty="0" smtClean="0">
                          <a:solidFill>
                            <a:srgbClr val="103154"/>
                          </a:solidFill>
                          <a:latin typeface="Lucida Sans Typewriter"/>
                          <a:cs typeface="Lucida Sans Typewriter"/>
                        </a:rPr>
                        <a:t>0%</a:t>
                      </a:r>
                      <a:endParaRPr sz="2800">
                        <a:latin typeface="Lucida Sans Typewriter"/>
                        <a:cs typeface="Lucida Sans Typewriter"/>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92D050"/>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574</TotalTime>
  <Words>2080</Words>
  <Application>Microsoft Office PowerPoint</Application>
  <PresentationFormat>自定义</PresentationFormat>
  <Paragraphs>532</Paragraphs>
  <Slides>50</Slides>
  <Notes>17</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50</vt:i4>
      </vt:variant>
    </vt:vector>
  </HeadingPairs>
  <TitlesOfParts>
    <vt:vector size="53" baseType="lpstr">
      <vt:lpstr>Office 主题​​</vt:lpstr>
      <vt:lpstr>CorelDRAW ESSENTIALS</vt:lpstr>
      <vt:lpstr>Document</vt:lpstr>
      <vt:lpstr>幻灯片 1</vt:lpstr>
      <vt:lpstr>幻灯片 2</vt:lpstr>
      <vt:lpstr>幻灯片 3</vt:lpstr>
      <vt:lpstr>幻灯片 4</vt:lpstr>
      <vt:lpstr>幻灯片 5</vt:lpstr>
      <vt:lpstr>我国东南沿海省份NTM感染的变化趋势</vt:lpstr>
      <vt:lpstr>我国南北方NTM感染的特点</vt:lpstr>
      <vt:lpstr>我国最常见的非结核分枝杆菌菌种</vt:lpstr>
      <vt:lpstr>不同种NTM肺病的治愈率差异较大</vt:lpstr>
      <vt:lpstr>幻灯片 10</vt:lpstr>
      <vt:lpstr>非结核分枝杆菌的感染途径</vt:lpstr>
      <vt:lpstr>NTM的暴露情况</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MPT64抗原检测(Capilia)</vt:lpstr>
      <vt:lpstr>优点：简单、快速，比较准确。</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微生物鉴定得分含义解释</vt:lpstr>
      <vt:lpstr>幻灯片 44</vt:lpstr>
      <vt:lpstr>1、 Hain Test</vt:lpstr>
      <vt:lpstr>幻灯片 46</vt:lpstr>
      <vt:lpstr>幻灯片 47</vt:lpstr>
      <vt:lpstr>幻灯片 48</vt:lpstr>
      <vt:lpstr>幻灯片 49</vt:lpstr>
      <vt:lpstr>幻灯片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 Haican</dc:creator>
  <cp:lastModifiedBy>王斌</cp:lastModifiedBy>
  <cp:revision>177</cp:revision>
  <dcterms:created xsi:type="dcterms:W3CDTF">2020-08-26T02:29:41Z</dcterms:created>
  <dcterms:modified xsi:type="dcterms:W3CDTF">2022-07-04T06:34:46Z</dcterms:modified>
</cp:coreProperties>
</file>