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79" r:id="rId3"/>
    <p:sldId id="262" r:id="rId5"/>
    <p:sldId id="264" r:id="rId6"/>
    <p:sldId id="373" r:id="rId7"/>
    <p:sldId id="374" r:id="rId8"/>
    <p:sldId id="375" r:id="rId9"/>
    <p:sldId id="376" r:id="rId10"/>
    <p:sldId id="377" r:id="rId11"/>
    <p:sldId id="378" r:id="rId12"/>
    <p:sldId id="379" r:id="rId13"/>
    <p:sldId id="380" r:id="rId14"/>
    <p:sldId id="381" r:id="rId15"/>
    <p:sldId id="280" r:id="rId16"/>
    <p:sldId id="258" r:id="rId17"/>
    <p:sldId id="413" r:id="rId18"/>
    <p:sldId id="414" r:id="rId19"/>
    <p:sldId id="415" r:id="rId20"/>
    <p:sldId id="416" r:id="rId21"/>
    <p:sldId id="417" r:id="rId22"/>
    <p:sldId id="418" r:id="rId23"/>
    <p:sldId id="419" r:id="rId24"/>
    <p:sldId id="420" r:id="rId25"/>
    <p:sldId id="421" r:id="rId26"/>
    <p:sldId id="259" r:id="rId27"/>
    <p:sldId id="303" r:id="rId28"/>
    <p:sldId id="304" r:id="rId29"/>
    <p:sldId id="306" r:id="rId30"/>
    <p:sldId id="357" r:id="rId31"/>
    <p:sldId id="358" r:id="rId32"/>
    <p:sldId id="359" r:id="rId33"/>
    <p:sldId id="356" r:id="rId34"/>
    <p:sldId id="363" r:id="rId35"/>
    <p:sldId id="403" r:id="rId36"/>
    <p:sldId id="269" r:id="rId37"/>
    <p:sldId id="278" r:id="rId38"/>
    <p:sldId id="309" r:id="rId39"/>
    <p:sldId id="308" r:id="rId40"/>
    <p:sldId id="305" r:id="rId41"/>
    <p:sldId id="276" r:id="rId42"/>
    <p:sldId id="307" r:id="rId43"/>
    <p:sldId id="352" r:id="rId44"/>
    <p:sldId id="275" r:id="rId45"/>
  </p:sldIdLst>
  <p:sldSz cx="12192000" cy="6858000"/>
  <p:notesSz cx="6858000" cy="9144000"/>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E9E1"/>
    <a:srgbClr val="FF9470"/>
    <a:srgbClr val="45FFFD"/>
    <a:srgbClr val="668AE8"/>
    <a:srgbClr val="B18DD7"/>
    <a:srgbClr val="E866AC"/>
    <a:srgbClr val="BA7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450" autoAdjust="0"/>
  </p:normalViewPr>
  <p:slideViewPr>
    <p:cSldViewPr snapToGrid="0" showGuides="1">
      <p:cViewPr varScale="1">
        <p:scale>
          <a:sx n="44" d="100"/>
          <a:sy n="44" d="100"/>
        </p:scale>
        <p:origin x="66" y="372"/>
      </p:cViewPr>
      <p:guideLst>
        <p:guide pos="416"/>
        <p:guide pos="6526"/>
        <p:guide orient="horz" pos="691"/>
        <p:guide orient="horz" pos="387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9" Type="http://schemas.openxmlformats.org/officeDocument/2006/relationships/tags" Target="tags/tag37.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4B15D8-6CF9-4152-8B79-5EF24DC728E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47A53-4A7C-4065-89C5-5A158EFE216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FD47A53-4A7C-4065-89C5-5A158EFE216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FD47A53-4A7C-4065-89C5-5A158EFE216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FD47A53-4A7C-4065-89C5-5A158EFE216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FD47A53-4A7C-4065-89C5-5A158EFE216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FD47A53-4A7C-4065-89C5-5A158EFE216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FD47A53-4A7C-4065-89C5-5A158EFE2165}"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FD47A53-4A7C-4065-89C5-5A158EFE2165}"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FD47A53-4A7C-4065-89C5-5A158EFE2165}"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FD47A53-4A7C-4065-89C5-5A158EFE2165}"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FD47A53-4A7C-4065-89C5-5A158EFE216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FD47A53-4A7C-4065-89C5-5A158EFE2165}"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FD47A53-4A7C-4065-89C5-5A158EFE216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接下来，我将从两个</a:t>
            </a:r>
            <a:endParaRPr lang="zh-CN" altLang="en-US" dirty="0"/>
          </a:p>
        </p:txBody>
      </p:sp>
      <p:sp>
        <p:nvSpPr>
          <p:cNvPr id="4" name="灯片编号占位符 3"/>
          <p:cNvSpPr>
            <a:spLocks noGrp="1"/>
          </p:cNvSpPr>
          <p:nvPr>
            <p:ph type="sldNum" sz="quarter" idx="5"/>
          </p:nvPr>
        </p:nvSpPr>
        <p:spPr/>
        <p:txBody>
          <a:bodyPr/>
          <a:lstStyle/>
          <a:p>
            <a:fld id="{BFD47A53-4A7C-4065-89C5-5A158EFE216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FD47A53-4A7C-4065-89C5-5A158EFE216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BFD47A53-4A7C-4065-89C5-5A158EFE216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FD47A53-4A7C-4065-89C5-5A158EFE216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FD47A53-4A7C-4065-89C5-5A158EFE216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FD47A53-4A7C-4065-89C5-5A158EFE2165}"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FD47A53-4A7C-4065-89C5-5A158EFE216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3A5BD49-7DCA-4039-B545-9F961C67E04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9C2C1A2-9022-4A7D-A2AF-42E13EDA7AF2}"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3A5BD49-7DCA-4039-B545-9F961C67E04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9C2C1A2-9022-4A7D-A2AF-42E13EDA7AF2}"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3A5BD49-7DCA-4039-B545-9F961C67E04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9C2C1A2-9022-4A7D-A2AF-42E13EDA7AF2}"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dirty="0"/>
          </a:p>
        </p:txBody>
      </p:sp>
      <p:sp>
        <p:nvSpPr>
          <p:cNvPr id="7" name="日期占位符 6"/>
          <p:cNvSpPr>
            <a:spLocks noGrp="1"/>
          </p:cNvSpPr>
          <p:nvPr>
            <p:ph type="dt" sz="half" idx="10"/>
          </p:nvPr>
        </p:nvSpPr>
        <p:spPr>
          <a:xfrm>
            <a:off x="5401732" y="6515100"/>
            <a:ext cx="1388536" cy="206381"/>
          </a:xfrm>
        </p:spPr>
        <p:txBody>
          <a:bodyPr/>
          <a:lstStyle/>
          <a:p>
            <a:fld id="{6489D9C7-5DC6-4263-87FF-7C99F6FB63C3}" type="datetime1">
              <a:rPr lang="zh-CN" altLang="en-US" smtClean="0"/>
            </a:fld>
            <a:endParaRPr lang="zh-CN" altLang="en-US"/>
          </a:p>
        </p:txBody>
      </p:sp>
      <p:sp>
        <p:nvSpPr>
          <p:cNvPr id="9" name="灯片编号占位符 8"/>
          <p:cNvSpPr>
            <a:spLocks noGrp="1"/>
          </p:cNvSpPr>
          <p:nvPr>
            <p:ph type="sldNum" sz="quarter" idx="12"/>
          </p:nvPr>
        </p:nvSpPr>
        <p:spPr>
          <a:xfrm>
            <a:off x="8610599" y="6515100"/>
            <a:ext cx="2886075" cy="206381"/>
          </a:xfrm>
        </p:spPr>
        <p:txBody>
          <a:bodyPr/>
          <a:lstStyle/>
          <a:p>
            <a:fld id="{5DD3DB80-B894-403A-B48E-6FDC1A72010E}" type="slidenum">
              <a:rPr lang="zh-CN" altLang="en-US" smtClean="0"/>
            </a:fld>
            <a:endParaRPr lang="zh-CN" altLang="en-US"/>
          </a:p>
        </p:txBody>
      </p:sp>
      <p:sp>
        <p:nvSpPr>
          <p:cNvPr id="5" name="内容占位符 4"/>
          <p:cNvSpPr>
            <a:spLocks noGrp="1"/>
          </p:cNvSpPr>
          <p:nvPr>
            <p:ph sz="quarter" idx="15"/>
          </p:nvPr>
        </p:nvSpPr>
        <p:spPr>
          <a:xfrm>
            <a:off x="695325" y="1125538"/>
            <a:ext cx="10801350" cy="514191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流程图">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63A5BD49-7DCA-4039-B545-9F961C67E04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9C2C1A2-9022-4A7D-A2AF-42E13EDA7AF2}" type="slidenum">
              <a:rPr lang="zh-CN" altLang="en-US" smtClean="0"/>
            </a:fld>
            <a:endParaRPr lang="zh-CN" altLang="en-US"/>
          </a:p>
        </p:txBody>
      </p:sp>
      <p:sp>
        <p:nvSpPr>
          <p:cNvPr id="7" name="矩形 6"/>
          <p:cNvSpPr/>
          <p:nvPr userDrawn="1"/>
        </p:nvSpPr>
        <p:spPr>
          <a:xfrm>
            <a:off x="0" y="0"/>
            <a:ext cx="12192000" cy="1130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占位符 13"/>
          <p:cNvSpPr>
            <a:spLocks noGrp="1"/>
          </p:cNvSpPr>
          <p:nvPr>
            <p:ph type="body" sz="quarter" idx="13"/>
          </p:nvPr>
        </p:nvSpPr>
        <p:spPr>
          <a:xfrm>
            <a:off x="838200" y="0"/>
            <a:ext cx="5638800" cy="1028700"/>
          </a:xfrm>
        </p:spPr>
        <p:txBody>
          <a:body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3A5BD49-7DCA-4039-B545-9F961C67E04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9C2C1A2-9022-4A7D-A2AF-42E13EDA7AF2}"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3A5BD49-7DCA-4039-B545-9F961C67E041}"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9C2C1A2-9022-4A7D-A2AF-42E13EDA7AF2}"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3A5BD49-7DCA-4039-B545-9F961C67E041}"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9C2C1A2-9022-4A7D-A2AF-42E13EDA7AF2}"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3A5BD49-7DCA-4039-B545-9F961C67E041}"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9C2C1A2-9022-4A7D-A2AF-42E13EDA7AF2}"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3A5BD49-7DCA-4039-B545-9F961C67E041}"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9C2C1A2-9022-4A7D-A2AF-42E13EDA7AF2}"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3A5BD49-7DCA-4039-B545-9F961C67E041}"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9C2C1A2-9022-4A7D-A2AF-42E13EDA7AF2}"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3A5BD49-7DCA-4039-B545-9F961C67E041}"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9C2C1A2-9022-4A7D-A2AF-42E13EDA7AF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7" name="文本框 6"/>
          <p:cNvSpPr txBox="1"/>
          <p:nvPr userDrawn="1"/>
        </p:nvSpPr>
        <p:spPr>
          <a:xfrm>
            <a:off x="8785230" y="6399768"/>
            <a:ext cx="3249608" cy="369332"/>
          </a:xfrm>
          <a:prstGeom prst="rect">
            <a:avLst/>
          </a:prstGeom>
          <a:noFill/>
        </p:spPr>
        <p:txBody>
          <a:bodyPr wrap="none" rtlCol="0">
            <a:spAutoFit/>
          </a:bodyPr>
          <a:lstStyle/>
          <a:p>
            <a:r>
              <a:rPr lang="zh-CN" altLang="en-US" dirty="0">
                <a:solidFill>
                  <a:schemeClr val="tx1">
                    <a:lumMod val="50000"/>
                    <a:lumOff val="50000"/>
                  </a:schemeClr>
                </a:solidFill>
              </a:rPr>
              <a:t>自贡市疾病预防控制中心 胡雄</a:t>
            </a:r>
            <a:endParaRPr lang="zh-CN" altLang="en-US" dirty="0">
              <a:solidFill>
                <a:schemeClr val="tx1">
                  <a:lumMod val="50000"/>
                  <a:lumOff val="50000"/>
                </a:scheme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hemeOverride" Target="../theme/themeOverride3.xml"/><Relationship Id="rId2" Type="http://schemas.openxmlformats.org/officeDocument/2006/relationships/tags" Target="../tags/tag23.xml"/><Relationship Id="rId1" Type="http://schemas.openxmlformats.org/officeDocument/2006/relationships/tags" Target="../tags/tag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hemeOverride" Target="../theme/themeOverride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hemeOverride" Target="../theme/themeOverride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ags" Target="../tags/tag32.xml"/></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image" Target="../media/image8.png"/><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6.xml"/><Relationship Id="rId4" Type="http://schemas.openxmlformats.org/officeDocument/2006/relationships/image" Target="../media/image4.jpe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xml"/><Relationship Id="rId2" Type="http://schemas.openxmlformats.org/officeDocument/2006/relationships/image" Target="../media/image6.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noChangeAspect="1"/>
          </p:cNvSpPr>
          <p:nvPr/>
        </p:nvSpPr>
        <p:spPr>
          <a:xfrm>
            <a:off x="-102008" y="-1141185"/>
            <a:ext cx="13062857" cy="8128000"/>
          </a:xfrm>
          <a:prstGeom prst="rect">
            <a:avLst/>
          </a:prstGeom>
          <a:blipFill dpi="0" rotWithShape="1">
            <a:blip r:embed="rId1"/>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cs typeface="+mn-ea"/>
              <a:sym typeface="+mn-lt"/>
            </a:endParaRPr>
          </a:p>
        </p:txBody>
      </p:sp>
      <p:sp>
        <p:nvSpPr>
          <p:cNvPr id="7" name="文本框 6"/>
          <p:cNvSpPr txBox="1"/>
          <p:nvPr/>
        </p:nvSpPr>
        <p:spPr>
          <a:xfrm>
            <a:off x="1070554" y="1425132"/>
            <a:ext cx="9599131" cy="922020"/>
          </a:xfrm>
          <a:prstGeom prst="rect">
            <a:avLst/>
          </a:prstGeom>
          <a:noFill/>
        </p:spPr>
        <p:txBody>
          <a:bodyPr wrap="square" rtlCol="0">
            <a:spAutoFit/>
          </a:bodyPr>
          <a:lstStyle/>
          <a:p>
            <a:pPr algn="ctr">
              <a:lnSpc>
                <a:spcPct val="150000"/>
              </a:lnSpc>
            </a:pPr>
            <a:r>
              <a:rPr lang="zh-CN" altLang="en-US" sz="3600" b="1" spc="300" dirty="0">
                <a:solidFill>
                  <a:schemeClr val="bg1"/>
                </a:solidFill>
                <a:cs typeface="+mn-ea"/>
                <a:sym typeface="+mn-lt"/>
              </a:rPr>
              <a:t>自贡市艾滋病溯源技术培训班</a:t>
            </a:r>
            <a:endParaRPr lang="zh-CN" altLang="en-US" sz="3600" b="1" spc="300" dirty="0">
              <a:solidFill>
                <a:schemeClr val="bg1"/>
              </a:solidFill>
              <a:cs typeface="+mn-ea"/>
              <a:sym typeface="+mn-lt"/>
            </a:endParaRPr>
          </a:p>
        </p:txBody>
      </p:sp>
      <p:sp>
        <p:nvSpPr>
          <p:cNvPr id="9" name="文本框 8"/>
          <p:cNvSpPr txBox="1"/>
          <p:nvPr/>
        </p:nvSpPr>
        <p:spPr>
          <a:xfrm>
            <a:off x="4043194" y="4265133"/>
            <a:ext cx="4105611" cy="584775"/>
          </a:xfrm>
          <a:prstGeom prst="rect">
            <a:avLst/>
          </a:prstGeom>
          <a:noFill/>
        </p:spPr>
        <p:txBody>
          <a:bodyPr wrap="none" rtlCol="0">
            <a:spAutoFit/>
          </a:bodyPr>
          <a:lstStyle/>
          <a:p>
            <a:r>
              <a:rPr lang="zh-CN" altLang="en-US" sz="3200" dirty="0">
                <a:solidFill>
                  <a:schemeClr val="bg1"/>
                </a:solidFill>
                <a:cs typeface="+mn-ea"/>
                <a:sym typeface="+mn-lt"/>
              </a:rPr>
              <a:t>自贡市疾控中心  胡雄</a:t>
            </a:r>
            <a:endParaRPr lang="en-US" altLang="zh-CN" sz="3200" dirty="0">
              <a:solidFill>
                <a:schemeClr val="bg1"/>
              </a:solidFill>
              <a:cs typeface="+mn-ea"/>
              <a:sym typeface="+mn-lt"/>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793750" y="1427480"/>
            <a:ext cx="9425940" cy="3415030"/>
          </a:xfrm>
          <a:prstGeom prst="rect">
            <a:avLst/>
          </a:prstGeom>
          <a:noFill/>
        </p:spPr>
        <p:txBody>
          <a:bodyPr wrap="square" rtlCol="0">
            <a:spAutoFit/>
          </a:bodyPr>
          <a:p>
            <a:pPr>
              <a:lnSpc>
                <a:spcPct val="150000"/>
              </a:lnSpc>
            </a:pPr>
            <a:r>
              <a:rPr lang="en-US" altLang="zh-CN" sz="2400" dirty="0">
                <a:cs typeface="+mn-ea"/>
                <a:sym typeface="+mn-lt"/>
              </a:rPr>
              <a:t>0</a:t>
            </a:r>
            <a:r>
              <a:rPr lang="zh-CN" altLang="en-US" sz="2400" dirty="0">
                <a:cs typeface="+mn-ea"/>
                <a:sym typeface="+mn-lt"/>
              </a:rPr>
              <a:t>个密接型（</a:t>
            </a:r>
            <a:r>
              <a:rPr lang="en-US" altLang="zh-CN" sz="2400" dirty="0">
                <a:cs typeface="+mn-ea"/>
                <a:sym typeface="+mn-lt"/>
              </a:rPr>
              <a:t>46</a:t>
            </a:r>
            <a:r>
              <a:rPr lang="zh-CN" altLang="en-US" sz="2400" dirty="0">
                <a:cs typeface="+mn-ea"/>
                <a:sym typeface="+mn-lt"/>
              </a:rPr>
              <a:t>个）</a:t>
            </a:r>
            <a:r>
              <a:rPr lang="zh-CN" altLang="en-US" sz="2400" dirty="0">
                <a:cs typeface="+mn-ea"/>
                <a:sym typeface="+mn-lt"/>
              </a:rPr>
              <a:t>：</a:t>
            </a:r>
            <a:endParaRPr lang="zh-CN" altLang="en-US" sz="2400" dirty="0">
              <a:cs typeface="+mn-ea"/>
              <a:sym typeface="+mn-lt"/>
            </a:endParaRPr>
          </a:p>
          <a:p>
            <a:pPr marL="457200" lvl="1" indent="0">
              <a:lnSpc>
                <a:spcPct val="150000"/>
              </a:lnSpc>
              <a:buNone/>
            </a:pPr>
            <a:r>
              <a:rPr lang="zh-CN" altLang="en-US" sz="2400" dirty="0">
                <a:solidFill>
                  <a:schemeClr val="tx1"/>
                </a:solidFill>
                <a:cs typeface="+mn-ea"/>
                <a:sym typeface="+mn-lt"/>
              </a:rPr>
              <a:t>没找到密切接触者；</a:t>
            </a:r>
            <a:endParaRPr lang="zh-CN" altLang="en-US" sz="2400" dirty="0">
              <a:solidFill>
                <a:schemeClr val="tx1"/>
              </a:solidFill>
              <a:cs typeface="+mn-ea"/>
              <a:sym typeface="+mn-lt"/>
            </a:endParaRPr>
          </a:p>
          <a:p>
            <a:pPr marL="457200" lvl="1" indent="0">
              <a:lnSpc>
                <a:spcPct val="150000"/>
              </a:lnSpc>
              <a:buNone/>
            </a:pPr>
            <a:r>
              <a:rPr lang="zh-CN" altLang="en-US" sz="2400" dirty="0">
                <a:solidFill>
                  <a:schemeClr val="tx1"/>
                </a:solidFill>
                <a:cs typeface="+mn-ea"/>
                <a:sym typeface="+mn-lt"/>
              </a:rPr>
              <a:t>有密切接触者，联系不到这个人。</a:t>
            </a:r>
            <a:endParaRPr lang="en-US" altLang="zh-CN" sz="2400" dirty="0">
              <a:cs typeface="+mn-ea"/>
              <a:sym typeface="+mn-lt"/>
            </a:endParaRPr>
          </a:p>
          <a:p>
            <a:pPr>
              <a:lnSpc>
                <a:spcPct val="150000"/>
              </a:lnSpc>
            </a:pPr>
            <a:r>
              <a:rPr lang="en-US" altLang="zh-CN" sz="2400" dirty="0">
                <a:cs typeface="+mn-ea"/>
                <a:sym typeface="+mn-lt"/>
              </a:rPr>
              <a:t>1</a:t>
            </a:r>
            <a:r>
              <a:rPr lang="zh-CN" altLang="en-US" sz="2400" dirty="0">
                <a:cs typeface="+mn-ea"/>
                <a:sym typeface="+mn-lt"/>
              </a:rPr>
              <a:t>个密接型（</a:t>
            </a:r>
            <a:r>
              <a:rPr lang="en-US" altLang="zh-CN" sz="2400" dirty="0">
                <a:cs typeface="+mn-ea"/>
                <a:sym typeface="+mn-lt"/>
              </a:rPr>
              <a:t>21</a:t>
            </a:r>
            <a:r>
              <a:rPr lang="zh-CN" altLang="en-US" sz="2400" dirty="0">
                <a:cs typeface="+mn-ea"/>
                <a:sym typeface="+mn-lt"/>
              </a:rPr>
              <a:t>个）</a:t>
            </a:r>
            <a:endParaRPr lang="zh-CN" altLang="en-US" sz="2400" dirty="0">
              <a:cs typeface="+mn-ea"/>
              <a:sym typeface="+mn-lt"/>
            </a:endParaRPr>
          </a:p>
          <a:p>
            <a:pPr marL="457200" lvl="1" indent="0">
              <a:lnSpc>
                <a:spcPct val="150000"/>
              </a:lnSpc>
              <a:buNone/>
            </a:pPr>
            <a:r>
              <a:rPr lang="zh-CN" altLang="en-US" sz="2400" dirty="0">
                <a:solidFill>
                  <a:schemeClr val="tx1"/>
                </a:solidFill>
                <a:cs typeface="+mn-ea"/>
                <a:sym typeface="+mn-lt"/>
              </a:rPr>
              <a:t>主要以配偶为主。</a:t>
            </a:r>
            <a:endParaRPr lang="zh-CN" altLang="en-US" sz="2400" dirty="0">
              <a:cs typeface="+mn-ea"/>
              <a:sym typeface="+mn-lt"/>
            </a:endParaRPr>
          </a:p>
          <a:p>
            <a:pPr>
              <a:lnSpc>
                <a:spcPct val="150000"/>
              </a:lnSpc>
            </a:pPr>
            <a:r>
              <a:rPr lang="en-US" altLang="zh-CN" sz="2400" dirty="0">
                <a:cs typeface="+mn-ea"/>
                <a:sym typeface="+mn-lt"/>
              </a:rPr>
              <a:t>1</a:t>
            </a:r>
            <a:r>
              <a:rPr lang="zh-CN" altLang="en-US" sz="2400" dirty="0">
                <a:cs typeface="+mn-ea"/>
                <a:sym typeface="+mn-lt"/>
              </a:rPr>
              <a:t>个以上密接型（</a:t>
            </a:r>
            <a:r>
              <a:rPr lang="en-US" altLang="zh-CN" sz="2400" dirty="0">
                <a:cs typeface="+mn-ea"/>
                <a:sym typeface="+mn-lt"/>
              </a:rPr>
              <a:t>3</a:t>
            </a:r>
            <a:r>
              <a:rPr lang="zh-CN" altLang="en-US" sz="2400" dirty="0">
                <a:cs typeface="+mn-ea"/>
                <a:sym typeface="+mn-lt"/>
              </a:rPr>
              <a:t>个）</a:t>
            </a:r>
            <a:endParaRPr lang="zh-CN" altLang="en-US" sz="2400" dirty="0">
              <a:cs typeface="+mn-ea"/>
              <a:sym typeface="+mn-lt"/>
            </a:endParaRPr>
          </a:p>
        </p:txBody>
      </p:sp>
      <p:sp>
        <p:nvSpPr>
          <p:cNvPr id="7" name="文本框 6"/>
          <p:cNvSpPr txBox="1"/>
          <p:nvPr/>
        </p:nvSpPr>
        <p:spPr>
          <a:xfrm>
            <a:off x="660400" y="264635"/>
            <a:ext cx="1808480" cy="583565"/>
          </a:xfrm>
          <a:prstGeom prst="rect">
            <a:avLst/>
          </a:prstGeom>
          <a:noFill/>
        </p:spPr>
        <p:txBody>
          <a:bodyPr wrap="none" rtlCol="0">
            <a:spAutoFit/>
          </a:bodyPr>
          <a:p>
            <a:r>
              <a:rPr lang="zh-CN" altLang="en-US" sz="3200" dirty="0">
                <a:solidFill>
                  <a:schemeClr val="bg1"/>
                </a:solidFill>
                <a:cs typeface="+mn-ea"/>
                <a:sym typeface="+mn-lt"/>
              </a:rPr>
              <a:t>密接情况</a:t>
            </a:r>
            <a:endParaRPr lang="zh-CN" altLang="en-US" sz="3200" dirty="0">
              <a:solidFill>
                <a:schemeClr val="bg1"/>
              </a:solidFill>
              <a:cs typeface="+mn-ea"/>
              <a:sym typeface="+mn-lt"/>
            </a:endParaRP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89865" y="135890"/>
            <a:ext cx="3578860" cy="945515"/>
          </a:xfrm>
        </p:spPr>
        <p:txBody>
          <a:bodyPr>
            <a:normAutofit/>
          </a:bodyPr>
          <a:lstStyle/>
          <a:p>
            <a:r>
              <a:rPr lang="zh-CN" altLang="en-US" sz="3200" dirty="0">
                <a:latin typeface="+mn-lt"/>
                <a:ea typeface="+mn-ea"/>
                <a:cs typeface="+mn-ea"/>
                <a:sym typeface="+mn-lt"/>
              </a:rPr>
              <a:t>新报告病例情况</a:t>
            </a:r>
            <a:endParaRPr lang="zh-CN" altLang="en-US" sz="3200" dirty="0">
              <a:latin typeface="+mn-lt"/>
              <a:ea typeface="+mn-ea"/>
              <a:cs typeface="+mn-ea"/>
              <a:sym typeface="+mn-lt"/>
            </a:endParaRPr>
          </a:p>
        </p:txBody>
      </p:sp>
      <p:graphicFrame>
        <p:nvGraphicFramePr>
          <p:cNvPr id="6" name="表格 5"/>
          <p:cNvGraphicFramePr/>
          <p:nvPr>
            <p:custDataLst>
              <p:tags r:id="rId1"/>
            </p:custDataLst>
          </p:nvPr>
        </p:nvGraphicFramePr>
        <p:xfrm>
          <a:off x="164465" y="1524000"/>
          <a:ext cx="5688330" cy="3810000"/>
        </p:xfrm>
        <a:graphic>
          <a:graphicData uri="http://schemas.openxmlformats.org/drawingml/2006/table">
            <a:tbl>
              <a:tblPr firstRow="1" bandRow="1">
                <a:tableStyleId>{5C22544A-7EE6-4342-B048-85BDC9FD1C3A}</a:tableStyleId>
              </a:tblPr>
              <a:tblGrid>
                <a:gridCol w="1896110"/>
                <a:gridCol w="1896110"/>
                <a:gridCol w="1896110"/>
              </a:tblGrid>
              <a:tr h="381000">
                <a:tc>
                  <a:txBody>
                    <a:bodyPr/>
                    <a:p>
                      <a:pPr algn="ctr">
                        <a:buNone/>
                      </a:pPr>
                      <a:r>
                        <a:rPr lang="zh-CN" altLang="en-US"/>
                        <a:t>年龄组</a:t>
                      </a:r>
                      <a:endParaRPr lang="zh-CN" altLang="en-US"/>
                    </a:p>
                  </a:txBody>
                  <a:tcPr anchor="ctr" anchorCtr="0"/>
                </a:tc>
                <a:tc>
                  <a:txBody>
                    <a:bodyPr/>
                    <a:p>
                      <a:pPr algn="ctr">
                        <a:buNone/>
                      </a:pPr>
                      <a:r>
                        <a:rPr lang="zh-CN" altLang="en-US"/>
                        <a:t>人数</a:t>
                      </a:r>
                      <a:endParaRPr lang="zh-CN" altLang="en-US"/>
                    </a:p>
                  </a:txBody>
                  <a:tcPr anchor="ctr" anchorCtr="0"/>
                </a:tc>
                <a:tc>
                  <a:txBody>
                    <a:bodyPr/>
                    <a:p>
                      <a:pPr algn="ctr">
                        <a:buNone/>
                      </a:pPr>
                      <a:r>
                        <a:rPr lang="zh-CN" altLang="en-US"/>
                        <a:t>构成比（</a:t>
                      </a:r>
                      <a:r>
                        <a:rPr lang="en-US" altLang="zh-CN"/>
                        <a:t>%</a:t>
                      </a:r>
                      <a:r>
                        <a:rPr lang="zh-CN" altLang="en-US"/>
                        <a:t>）</a:t>
                      </a:r>
                      <a:endParaRPr lang="zh-CN" altLang="en-US"/>
                    </a:p>
                  </a:txBody>
                  <a:tcPr anchor="ctr" anchorCtr="0"/>
                </a:tc>
              </a:tr>
              <a:tr h="381000">
                <a:tc>
                  <a:txBody>
                    <a:bodyPr/>
                    <a:p>
                      <a:pPr indent="0" algn="ctr">
                        <a:buNone/>
                      </a:pPr>
                      <a:r>
                        <a:rPr lang="en-US" sz="1800" b="0">
                          <a:solidFill>
                            <a:srgbClr val="000000"/>
                          </a:solidFill>
                          <a:latin typeface="微软雅黑" panose="020B0503020204020204" charset="-122"/>
                          <a:ea typeface="微软雅黑" panose="020B0503020204020204" charset="-122"/>
                        </a:rPr>
                        <a:t>&lt;40</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sz="1800" b="0">
                          <a:solidFill>
                            <a:srgbClr val="000000"/>
                          </a:solidFill>
                          <a:latin typeface="微软雅黑" panose="020B0503020204020204" charset="-122"/>
                          <a:ea typeface="微软雅黑" panose="020B0503020204020204" charset="-122"/>
                        </a:rPr>
                        <a:t>3</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altLang="en-US" sz="1800" b="0">
                          <a:solidFill>
                            <a:srgbClr val="000000"/>
                          </a:solidFill>
                          <a:latin typeface="微软雅黑" panose="020B0503020204020204" charset="-122"/>
                          <a:ea typeface="微软雅黑" panose="020B0503020204020204" charset="-122"/>
                        </a:rPr>
                        <a:t>4.69</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r>
              <a:tr h="381000">
                <a:tc>
                  <a:txBody>
                    <a:bodyPr/>
                    <a:p>
                      <a:pPr indent="0" algn="ctr">
                        <a:buNone/>
                      </a:pPr>
                      <a:r>
                        <a:rPr lang="en-US" sz="1800" b="0">
                          <a:solidFill>
                            <a:srgbClr val="000000"/>
                          </a:solidFill>
                          <a:latin typeface="微软雅黑" panose="020B0503020204020204" charset="-122"/>
                          <a:ea typeface="微软雅黑" panose="020B0503020204020204" charset="-122"/>
                        </a:rPr>
                        <a:t>40-44</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sz="1800" b="0">
                          <a:solidFill>
                            <a:srgbClr val="000000"/>
                          </a:solidFill>
                          <a:latin typeface="微软雅黑" panose="020B0503020204020204" charset="-122"/>
                          <a:ea typeface="微软雅黑" panose="020B0503020204020204" charset="-122"/>
                        </a:rPr>
                        <a:t>2</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altLang="en-US" sz="1800" b="0">
                          <a:solidFill>
                            <a:srgbClr val="000000"/>
                          </a:solidFill>
                          <a:latin typeface="微软雅黑" panose="020B0503020204020204" charset="-122"/>
                          <a:ea typeface="微软雅黑" panose="020B0503020204020204" charset="-122"/>
                        </a:rPr>
                        <a:t>3.13</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r>
              <a:tr h="381000">
                <a:tc>
                  <a:txBody>
                    <a:bodyPr/>
                    <a:p>
                      <a:pPr indent="0" algn="ctr">
                        <a:buNone/>
                      </a:pPr>
                      <a:r>
                        <a:rPr lang="en-US" sz="1800" b="0">
                          <a:solidFill>
                            <a:srgbClr val="000000"/>
                          </a:solidFill>
                          <a:latin typeface="微软雅黑" panose="020B0503020204020204" charset="-122"/>
                          <a:ea typeface="微软雅黑" panose="020B0503020204020204" charset="-122"/>
                        </a:rPr>
                        <a:t>45-49</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sz="1800" b="0">
                          <a:solidFill>
                            <a:srgbClr val="000000"/>
                          </a:solidFill>
                          <a:latin typeface="微软雅黑" panose="020B0503020204020204" charset="-122"/>
                          <a:ea typeface="微软雅黑" panose="020B0503020204020204" charset="-122"/>
                        </a:rPr>
                        <a:t>5</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altLang="en-US" sz="1800" b="0">
                          <a:solidFill>
                            <a:srgbClr val="000000"/>
                          </a:solidFill>
                          <a:latin typeface="微软雅黑" panose="020B0503020204020204" charset="-122"/>
                          <a:ea typeface="微软雅黑" panose="020B0503020204020204" charset="-122"/>
                        </a:rPr>
                        <a:t>7.81</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r>
              <a:tr h="381000">
                <a:tc>
                  <a:txBody>
                    <a:bodyPr/>
                    <a:p>
                      <a:pPr indent="0" algn="ctr">
                        <a:buNone/>
                      </a:pPr>
                      <a:r>
                        <a:rPr lang="en-US" sz="1800" b="0">
                          <a:solidFill>
                            <a:srgbClr val="000000"/>
                          </a:solidFill>
                          <a:latin typeface="微软雅黑" panose="020B0503020204020204" charset="-122"/>
                          <a:ea typeface="微软雅黑" panose="020B0503020204020204" charset="-122"/>
                        </a:rPr>
                        <a:t>50-54</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sz="1800" b="0">
                          <a:solidFill>
                            <a:srgbClr val="000000"/>
                          </a:solidFill>
                          <a:latin typeface="微软雅黑" panose="020B0503020204020204" charset="-122"/>
                          <a:ea typeface="微软雅黑" panose="020B0503020204020204" charset="-122"/>
                        </a:rPr>
                        <a:t>6</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altLang="en-US" sz="1800" b="0">
                          <a:solidFill>
                            <a:srgbClr val="000000"/>
                          </a:solidFill>
                          <a:latin typeface="微软雅黑" panose="020B0503020204020204" charset="-122"/>
                          <a:ea typeface="微软雅黑" panose="020B0503020204020204" charset="-122"/>
                        </a:rPr>
                        <a:t>9.38</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r>
              <a:tr h="381000">
                <a:tc>
                  <a:txBody>
                    <a:bodyPr/>
                    <a:p>
                      <a:pPr indent="0" algn="ctr">
                        <a:buNone/>
                      </a:pPr>
                      <a:r>
                        <a:rPr lang="en-US" sz="1800" b="0">
                          <a:solidFill>
                            <a:srgbClr val="000000"/>
                          </a:solidFill>
                          <a:latin typeface="微软雅黑" panose="020B0503020204020204" charset="-122"/>
                          <a:ea typeface="微软雅黑" panose="020B0503020204020204" charset="-122"/>
                        </a:rPr>
                        <a:t>55-59</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sz="1800" b="0">
                          <a:solidFill>
                            <a:srgbClr val="000000"/>
                          </a:solidFill>
                          <a:latin typeface="微软雅黑" panose="020B0503020204020204" charset="-122"/>
                          <a:ea typeface="微软雅黑" panose="020B0503020204020204" charset="-122"/>
                        </a:rPr>
                        <a:t>6</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altLang="en-US" sz="1800" b="0">
                          <a:solidFill>
                            <a:srgbClr val="000000"/>
                          </a:solidFill>
                          <a:latin typeface="微软雅黑" panose="020B0503020204020204" charset="-122"/>
                          <a:ea typeface="微软雅黑" panose="020B0503020204020204" charset="-122"/>
                        </a:rPr>
                        <a:t>9.38</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r>
              <a:tr h="381000">
                <a:tc>
                  <a:txBody>
                    <a:bodyPr/>
                    <a:p>
                      <a:pPr indent="0" algn="ctr">
                        <a:buNone/>
                      </a:pPr>
                      <a:r>
                        <a:rPr lang="en-US" sz="1800" b="0">
                          <a:solidFill>
                            <a:srgbClr val="000000"/>
                          </a:solidFill>
                          <a:latin typeface="微软雅黑" panose="020B0503020204020204" charset="-122"/>
                          <a:ea typeface="微软雅黑" panose="020B0503020204020204" charset="-122"/>
                        </a:rPr>
                        <a:t>60-64</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sz="1800" b="0">
                          <a:solidFill>
                            <a:srgbClr val="000000"/>
                          </a:solidFill>
                          <a:latin typeface="微软雅黑" panose="020B0503020204020204" charset="-122"/>
                          <a:ea typeface="微软雅黑" panose="020B0503020204020204" charset="-122"/>
                        </a:rPr>
                        <a:t>9</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altLang="en-US" sz="1800" b="0">
                          <a:solidFill>
                            <a:srgbClr val="000000"/>
                          </a:solidFill>
                          <a:latin typeface="微软雅黑" panose="020B0503020204020204" charset="-122"/>
                          <a:ea typeface="微软雅黑" panose="020B0503020204020204" charset="-122"/>
                        </a:rPr>
                        <a:t>14.06</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r>
              <a:tr h="381000">
                <a:tc>
                  <a:txBody>
                    <a:bodyPr/>
                    <a:p>
                      <a:pPr indent="0" algn="ctr">
                        <a:buNone/>
                      </a:pPr>
                      <a:r>
                        <a:rPr lang="en-US" sz="1800" b="0">
                          <a:solidFill>
                            <a:srgbClr val="000000"/>
                          </a:solidFill>
                          <a:latin typeface="微软雅黑" panose="020B0503020204020204" charset="-122"/>
                          <a:ea typeface="微软雅黑" panose="020B0503020204020204" charset="-122"/>
                        </a:rPr>
                        <a:t>65-70</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sz="1800" b="0">
                          <a:solidFill>
                            <a:srgbClr val="000000"/>
                          </a:solidFill>
                          <a:latin typeface="微软雅黑" panose="020B0503020204020204" charset="-122"/>
                          <a:ea typeface="微软雅黑" panose="020B0503020204020204" charset="-122"/>
                        </a:rPr>
                        <a:t>18</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altLang="en-US" sz="1800" b="0">
                          <a:solidFill>
                            <a:srgbClr val="000000"/>
                          </a:solidFill>
                          <a:latin typeface="微软雅黑" panose="020B0503020204020204" charset="-122"/>
                          <a:ea typeface="微软雅黑" panose="020B0503020204020204" charset="-122"/>
                        </a:rPr>
                        <a:t>28.13</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r>
              <a:tr h="381000">
                <a:tc>
                  <a:txBody>
                    <a:bodyPr/>
                    <a:p>
                      <a:pPr indent="0" algn="ctr">
                        <a:buNone/>
                      </a:pPr>
                      <a:r>
                        <a:rPr lang="en-US" sz="1800" b="0">
                          <a:solidFill>
                            <a:srgbClr val="000000"/>
                          </a:solidFill>
                          <a:latin typeface="微软雅黑" panose="020B0503020204020204" charset="-122"/>
                          <a:ea typeface="微软雅黑" panose="020B0503020204020204" charset="-122"/>
                        </a:rPr>
                        <a:t>&gt;70</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sz="1800" b="0">
                          <a:solidFill>
                            <a:srgbClr val="000000"/>
                          </a:solidFill>
                          <a:latin typeface="微软雅黑" panose="020B0503020204020204" charset="-122"/>
                          <a:ea typeface="微软雅黑" panose="020B0503020204020204" charset="-122"/>
                        </a:rPr>
                        <a:t>15</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altLang="en-US" sz="1800" b="0">
                          <a:solidFill>
                            <a:srgbClr val="000000"/>
                          </a:solidFill>
                          <a:latin typeface="微软雅黑" panose="020B0503020204020204" charset="-122"/>
                          <a:ea typeface="微软雅黑" panose="020B0503020204020204" charset="-122"/>
                        </a:rPr>
                        <a:t>23.44</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r>
              <a:tr h="381000">
                <a:tc>
                  <a:txBody>
                    <a:bodyPr/>
                    <a:p>
                      <a:pPr indent="0" algn="ctr">
                        <a:buNone/>
                      </a:pPr>
                      <a:r>
                        <a:rPr lang="zh-CN" sz="1800" b="0">
                          <a:solidFill>
                            <a:srgbClr val="000000"/>
                          </a:solidFill>
                          <a:latin typeface="微软雅黑" panose="020B0503020204020204" charset="-122"/>
                          <a:ea typeface="微软雅黑" panose="020B0503020204020204" charset="-122"/>
                        </a:rPr>
                        <a:t>总计</a:t>
                      </a:r>
                      <a:endParaRPr lang="zh-CN"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sz="1800" b="0">
                          <a:solidFill>
                            <a:srgbClr val="000000"/>
                          </a:solidFill>
                          <a:latin typeface="微软雅黑" panose="020B0503020204020204" charset="-122"/>
                          <a:ea typeface="微软雅黑" panose="020B0503020204020204" charset="-122"/>
                        </a:rPr>
                        <a:t>64</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altLang="en-US" sz="1800" b="0">
                          <a:solidFill>
                            <a:srgbClr val="000000"/>
                          </a:solidFill>
                          <a:latin typeface="微软雅黑" panose="020B0503020204020204" charset="-122"/>
                          <a:ea typeface="微软雅黑" panose="020B0503020204020204" charset="-122"/>
                        </a:rPr>
                        <a:t>100</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r>
            </a:tbl>
          </a:graphicData>
        </a:graphic>
      </p:graphicFrame>
      <p:graphicFrame>
        <p:nvGraphicFramePr>
          <p:cNvPr id="3" name="表格 2"/>
          <p:cNvGraphicFramePr/>
          <p:nvPr>
            <p:custDataLst>
              <p:tags r:id="rId2"/>
            </p:custDataLst>
          </p:nvPr>
        </p:nvGraphicFramePr>
        <p:xfrm>
          <a:off x="6083935" y="1574165"/>
          <a:ext cx="5754370" cy="3658870"/>
        </p:xfrm>
        <a:graphic>
          <a:graphicData uri="http://schemas.openxmlformats.org/drawingml/2006/table">
            <a:tbl>
              <a:tblPr firstRow="1" bandRow="1">
                <a:tableStyleId>{5C22544A-7EE6-4342-B048-85BDC9FD1C3A}</a:tableStyleId>
              </a:tblPr>
              <a:tblGrid>
                <a:gridCol w="1918335"/>
                <a:gridCol w="1917912"/>
                <a:gridCol w="1918123"/>
              </a:tblGrid>
              <a:tr h="353060">
                <a:tc>
                  <a:txBody>
                    <a:bodyPr/>
                    <a:p>
                      <a:pPr algn="ctr">
                        <a:buNone/>
                      </a:pPr>
                      <a:r>
                        <a:rPr lang="zh-CN" altLang="en-US"/>
                        <a:t>文化程度</a:t>
                      </a:r>
                      <a:endParaRPr lang="zh-CN" altLang="en-US"/>
                    </a:p>
                  </a:txBody>
                  <a:tcPr anchor="ctr" anchorCtr="0"/>
                </a:tc>
                <a:tc>
                  <a:txBody>
                    <a:bodyPr/>
                    <a:p>
                      <a:pPr algn="ctr">
                        <a:buNone/>
                      </a:pPr>
                      <a:r>
                        <a:rPr lang="zh-CN" altLang="en-US"/>
                        <a:t>人数</a:t>
                      </a:r>
                      <a:endParaRPr lang="zh-CN" altLang="en-US"/>
                    </a:p>
                  </a:txBody>
                  <a:tcPr anchor="ctr" anchorCtr="0"/>
                </a:tc>
                <a:tc>
                  <a:txBody>
                    <a:bodyPr/>
                    <a:p>
                      <a:pPr algn="ctr">
                        <a:buNone/>
                      </a:pPr>
                      <a:r>
                        <a:rPr lang="zh-CN" altLang="en-US"/>
                        <a:t>构成比（</a:t>
                      </a:r>
                      <a:r>
                        <a:rPr lang="en-US" altLang="zh-CN"/>
                        <a:t>%</a:t>
                      </a:r>
                      <a:r>
                        <a:rPr lang="zh-CN" altLang="en-US"/>
                        <a:t>）</a:t>
                      </a:r>
                      <a:endParaRPr lang="zh-CN" altLang="en-US"/>
                    </a:p>
                  </a:txBody>
                  <a:tcPr anchor="ctr" anchorCtr="0"/>
                </a:tc>
              </a:tr>
              <a:tr h="519430">
                <a:tc>
                  <a:txBody>
                    <a:bodyPr/>
                    <a:p>
                      <a:pPr algn="ctr">
                        <a:buNone/>
                      </a:pPr>
                      <a:r>
                        <a:rPr lang="zh-CN" altLang="en-US"/>
                        <a:t>大专及以上</a:t>
                      </a:r>
                      <a:endParaRPr lang="zh-CN" altLang="en-US"/>
                    </a:p>
                  </a:txBody>
                  <a:tcPr anchor="ctr" anchorCtr="0"/>
                </a:tc>
                <a:tc>
                  <a:txBody>
                    <a:bodyPr/>
                    <a:p>
                      <a:pPr algn="ctr">
                        <a:buNone/>
                      </a:pPr>
                      <a:r>
                        <a:rPr lang="en-US" altLang="zh-CN"/>
                        <a:t>1</a:t>
                      </a:r>
                      <a:endParaRPr lang="en-US" altLang="zh-CN"/>
                    </a:p>
                  </a:txBody>
                  <a:tcPr anchor="ctr" anchorCtr="0"/>
                </a:tc>
                <a:tc>
                  <a:txBody>
                    <a:bodyPr/>
                    <a:p>
                      <a:pPr algn="ctr">
                        <a:buNone/>
                      </a:pPr>
                      <a:r>
                        <a:rPr lang="en-US" altLang="zh-CN"/>
                        <a:t>1.56</a:t>
                      </a:r>
                      <a:endParaRPr lang="en-US" altLang="zh-CN"/>
                    </a:p>
                  </a:txBody>
                  <a:tcPr anchor="ctr" anchorCtr="0"/>
                </a:tc>
              </a:tr>
              <a:tr h="424180">
                <a:tc>
                  <a:txBody>
                    <a:bodyPr/>
                    <a:p>
                      <a:pPr algn="ctr">
                        <a:buNone/>
                      </a:pPr>
                      <a:r>
                        <a:rPr lang="zh-CN" altLang="en-US"/>
                        <a:t>高中</a:t>
                      </a:r>
                      <a:endParaRPr lang="zh-CN" altLang="en-US"/>
                    </a:p>
                  </a:txBody>
                  <a:tcPr anchor="ctr" anchorCtr="0"/>
                </a:tc>
                <a:tc>
                  <a:txBody>
                    <a:bodyPr/>
                    <a:p>
                      <a:pPr algn="ctr">
                        <a:buNone/>
                      </a:pPr>
                      <a:r>
                        <a:rPr lang="en-US" altLang="zh-CN"/>
                        <a:t>0</a:t>
                      </a:r>
                      <a:endParaRPr lang="en-US" altLang="zh-CN"/>
                    </a:p>
                  </a:txBody>
                  <a:tcPr anchor="ctr" anchorCtr="0"/>
                </a:tc>
                <a:tc>
                  <a:txBody>
                    <a:bodyPr/>
                    <a:p>
                      <a:pPr algn="ctr">
                        <a:buNone/>
                      </a:pPr>
                      <a:r>
                        <a:rPr lang="en-US" altLang="zh-CN"/>
                        <a:t>0</a:t>
                      </a:r>
                      <a:endParaRPr lang="en-US" altLang="zh-CN"/>
                    </a:p>
                  </a:txBody>
                  <a:tcPr anchor="ctr" anchorCtr="0"/>
                </a:tc>
              </a:tr>
              <a:tr h="587375">
                <a:tc>
                  <a:txBody>
                    <a:bodyPr/>
                    <a:p>
                      <a:pPr algn="ctr">
                        <a:buNone/>
                      </a:pPr>
                      <a:r>
                        <a:rPr lang="zh-CN" altLang="en-US"/>
                        <a:t>初中</a:t>
                      </a:r>
                      <a:endParaRPr lang="zh-CN" altLang="en-US"/>
                    </a:p>
                  </a:txBody>
                  <a:tcPr anchor="ctr" anchorCtr="0"/>
                </a:tc>
                <a:tc>
                  <a:txBody>
                    <a:bodyPr/>
                    <a:p>
                      <a:pPr algn="ctr">
                        <a:buNone/>
                      </a:pPr>
                      <a:r>
                        <a:rPr lang="en-US" altLang="zh-CN"/>
                        <a:t>9</a:t>
                      </a:r>
                      <a:endParaRPr lang="en-US" altLang="zh-CN"/>
                    </a:p>
                  </a:txBody>
                  <a:tcPr anchor="ctr" anchorCtr="0"/>
                </a:tc>
                <a:tc>
                  <a:txBody>
                    <a:bodyPr/>
                    <a:p>
                      <a:pPr algn="ctr">
                        <a:buNone/>
                      </a:pPr>
                      <a:r>
                        <a:rPr lang="en-US" altLang="zh-CN"/>
                        <a:t>14.06</a:t>
                      </a:r>
                      <a:endParaRPr lang="en-US" altLang="zh-CN"/>
                    </a:p>
                  </a:txBody>
                  <a:tcPr anchor="ctr" anchorCtr="0"/>
                </a:tc>
              </a:tr>
              <a:tr h="587375">
                <a:tc>
                  <a:txBody>
                    <a:bodyPr/>
                    <a:p>
                      <a:pPr algn="ctr">
                        <a:buNone/>
                      </a:pPr>
                      <a:r>
                        <a:rPr lang="zh-CN" altLang="en-US"/>
                        <a:t>小学</a:t>
                      </a:r>
                      <a:endParaRPr lang="zh-CN" altLang="en-US"/>
                    </a:p>
                  </a:txBody>
                  <a:tcPr anchor="ctr" anchorCtr="0"/>
                </a:tc>
                <a:tc>
                  <a:txBody>
                    <a:bodyPr/>
                    <a:p>
                      <a:pPr algn="ctr">
                        <a:buNone/>
                      </a:pPr>
                      <a:r>
                        <a:rPr lang="en-US" altLang="zh-CN"/>
                        <a:t>35</a:t>
                      </a:r>
                      <a:endParaRPr lang="en-US" altLang="zh-CN"/>
                    </a:p>
                  </a:txBody>
                  <a:tcPr anchor="ctr" anchorCtr="0"/>
                </a:tc>
                <a:tc>
                  <a:txBody>
                    <a:bodyPr/>
                    <a:p>
                      <a:pPr algn="ctr">
                        <a:buNone/>
                      </a:pPr>
                      <a:r>
                        <a:rPr lang="en-US" altLang="zh-CN"/>
                        <a:t>54.69</a:t>
                      </a:r>
                      <a:endParaRPr lang="en-US" altLang="zh-CN"/>
                    </a:p>
                  </a:txBody>
                  <a:tcPr anchor="ctr" anchorCtr="0"/>
                </a:tc>
              </a:tr>
              <a:tr h="587375">
                <a:tc>
                  <a:txBody>
                    <a:bodyPr/>
                    <a:p>
                      <a:pPr algn="ctr">
                        <a:buNone/>
                      </a:pPr>
                      <a:r>
                        <a:rPr lang="zh-CN" altLang="en-US"/>
                        <a:t>文盲</a:t>
                      </a:r>
                      <a:endParaRPr lang="zh-CN" altLang="en-US"/>
                    </a:p>
                  </a:txBody>
                  <a:tcPr anchor="ctr" anchorCtr="0"/>
                </a:tc>
                <a:tc>
                  <a:txBody>
                    <a:bodyPr/>
                    <a:p>
                      <a:pPr algn="ctr">
                        <a:buNone/>
                      </a:pPr>
                      <a:r>
                        <a:rPr lang="en-US" altLang="zh-CN"/>
                        <a:t>19</a:t>
                      </a:r>
                      <a:endParaRPr lang="en-US" altLang="zh-CN"/>
                    </a:p>
                  </a:txBody>
                  <a:tcPr anchor="ctr" anchorCtr="0"/>
                </a:tc>
                <a:tc>
                  <a:txBody>
                    <a:bodyPr/>
                    <a:p>
                      <a:pPr algn="ctr">
                        <a:buNone/>
                      </a:pPr>
                      <a:r>
                        <a:rPr lang="en-US" altLang="zh-CN"/>
                        <a:t>29.69</a:t>
                      </a:r>
                      <a:endParaRPr lang="en-US" altLang="zh-CN"/>
                    </a:p>
                  </a:txBody>
                  <a:tcPr anchor="ctr" anchorCtr="0"/>
                </a:tc>
              </a:tr>
              <a:tr h="587375">
                <a:tc>
                  <a:txBody>
                    <a:bodyPr/>
                    <a:p>
                      <a:pPr algn="ctr">
                        <a:buNone/>
                      </a:pPr>
                      <a:r>
                        <a:rPr lang="zh-CN" altLang="en-US"/>
                        <a:t>合计</a:t>
                      </a:r>
                      <a:endParaRPr lang="zh-CN" altLang="en-US"/>
                    </a:p>
                  </a:txBody>
                  <a:tcPr anchor="ctr" anchorCtr="0"/>
                </a:tc>
                <a:tc>
                  <a:txBody>
                    <a:bodyPr/>
                    <a:p>
                      <a:pPr algn="ctr">
                        <a:buNone/>
                      </a:pPr>
                      <a:r>
                        <a:rPr lang="en-US" altLang="zh-CN"/>
                        <a:t>64</a:t>
                      </a:r>
                      <a:endParaRPr lang="en-US" altLang="zh-CN"/>
                    </a:p>
                  </a:txBody>
                  <a:tcPr anchor="ctr" anchorCtr="0"/>
                </a:tc>
                <a:tc>
                  <a:txBody>
                    <a:bodyPr/>
                    <a:p>
                      <a:pPr algn="ctr">
                        <a:buNone/>
                      </a:pPr>
                      <a:r>
                        <a:rPr lang="en-US" altLang="zh-CN"/>
                        <a:t>100</a:t>
                      </a:r>
                      <a:endParaRPr lang="en-US" altLang="zh-CN"/>
                    </a:p>
                  </a:txBody>
                  <a:tcPr anchor="ctr" anchorCtr="0"/>
                </a:tc>
              </a:tr>
            </a:tbl>
          </a:graphicData>
        </a:graphic>
      </p:graphicFrame>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89865" y="135890"/>
            <a:ext cx="2936240" cy="945515"/>
          </a:xfrm>
        </p:spPr>
        <p:txBody>
          <a:bodyPr>
            <a:normAutofit fontScale="90000"/>
          </a:bodyPr>
          <a:lstStyle/>
          <a:p>
            <a:r>
              <a:rPr lang="zh-CN" altLang="en-US" sz="3200" dirty="0">
                <a:latin typeface="+mn-lt"/>
                <a:ea typeface="+mn-ea"/>
                <a:cs typeface="+mn-ea"/>
                <a:sym typeface="+mn-lt"/>
              </a:rPr>
              <a:t>新报告病例情况</a:t>
            </a:r>
            <a:endParaRPr lang="zh-CN" altLang="en-US" sz="3200" dirty="0">
              <a:latin typeface="+mn-lt"/>
              <a:ea typeface="+mn-ea"/>
              <a:cs typeface="+mn-ea"/>
              <a:sym typeface="+mn-lt"/>
            </a:endParaRPr>
          </a:p>
        </p:txBody>
      </p:sp>
      <p:graphicFrame>
        <p:nvGraphicFramePr>
          <p:cNvPr id="6" name="表格 5"/>
          <p:cNvGraphicFramePr/>
          <p:nvPr>
            <p:custDataLst>
              <p:tags r:id="rId1"/>
            </p:custDataLst>
          </p:nvPr>
        </p:nvGraphicFramePr>
        <p:xfrm>
          <a:off x="164465" y="1524000"/>
          <a:ext cx="5688330" cy="3810000"/>
        </p:xfrm>
        <a:graphic>
          <a:graphicData uri="http://schemas.openxmlformats.org/drawingml/2006/table">
            <a:tbl>
              <a:tblPr firstRow="1" bandRow="1">
                <a:tableStyleId>{5C22544A-7EE6-4342-B048-85BDC9FD1C3A}</a:tableStyleId>
              </a:tblPr>
              <a:tblGrid>
                <a:gridCol w="1896110"/>
                <a:gridCol w="1896110"/>
                <a:gridCol w="1896110"/>
              </a:tblGrid>
              <a:tr h="381000">
                <a:tc>
                  <a:txBody>
                    <a:bodyPr/>
                    <a:p>
                      <a:pPr algn="ctr">
                        <a:buNone/>
                      </a:pPr>
                      <a:r>
                        <a:rPr lang="zh-CN" altLang="en-US">
                          <a:latin typeface="微软雅黑" panose="020B0503020204020204" charset="-122"/>
                          <a:ea typeface="微软雅黑" panose="020B0503020204020204" charset="-122"/>
                        </a:rPr>
                        <a:t>婚姻状况</a:t>
                      </a:r>
                      <a:endParaRPr lang="zh-CN" altLang="en-US">
                        <a:latin typeface="微软雅黑" panose="020B0503020204020204" charset="-122"/>
                        <a:ea typeface="微软雅黑" panose="020B0503020204020204" charset="-122"/>
                      </a:endParaRPr>
                    </a:p>
                  </a:txBody>
                  <a:tcPr anchor="ctr" anchorCtr="0"/>
                </a:tc>
                <a:tc>
                  <a:txBody>
                    <a:bodyPr/>
                    <a:p>
                      <a:pPr algn="ctr">
                        <a:buNone/>
                      </a:pPr>
                      <a:r>
                        <a:rPr lang="zh-CN" altLang="en-US">
                          <a:latin typeface="微软雅黑" panose="020B0503020204020204" charset="-122"/>
                          <a:ea typeface="微软雅黑" panose="020B0503020204020204" charset="-122"/>
                        </a:rPr>
                        <a:t>人数</a:t>
                      </a:r>
                      <a:endParaRPr lang="zh-CN" altLang="en-US">
                        <a:latin typeface="微软雅黑" panose="020B0503020204020204" charset="-122"/>
                        <a:ea typeface="微软雅黑" panose="020B0503020204020204" charset="-122"/>
                      </a:endParaRPr>
                    </a:p>
                  </a:txBody>
                  <a:tcPr anchor="ctr" anchorCtr="0"/>
                </a:tc>
                <a:tc>
                  <a:txBody>
                    <a:bodyPr/>
                    <a:p>
                      <a:pPr algn="ctr">
                        <a:buNone/>
                      </a:pPr>
                      <a:r>
                        <a:rPr lang="zh-CN" altLang="en-US">
                          <a:latin typeface="微软雅黑" panose="020B0503020204020204" charset="-122"/>
                          <a:ea typeface="微软雅黑" panose="020B0503020204020204" charset="-122"/>
                          <a:cs typeface="微软雅黑" panose="020B0503020204020204" charset="-122"/>
                        </a:rPr>
                        <a:t>构成比（</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a:t>
                      </a:r>
                      <a:endParaRPr lang="zh-CN" altLang="en-US">
                        <a:latin typeface="微软雅黑" panose="020B0503020204020204" charset="-122"/>
                        <a:ea typeface="微软雅黑" panose="020B0503020204020204" charset="-122"/>
                        <a:cs typeface="微软雅黑" panose="020B0503020204020204" charset="-122"/>
                      </a:endParaRPr>
                    </a:p>
                  </a:txBody>
                  <a:tcPr anchor="ctr" anchorCtr="0"/>
                </a:tc>
              </a:tr>
              <a:tr h="381000">
                <a:tc>
                  <a:txBody>
                    <a:bodyPr/>
                    <a:p>
                      <a:pPr indent="0" algn="ctr">
                        <a:buNone/>
                      </a:pPr>
                      <a:r>
                        <a:rPr lang="zh-CN" altLang="en-US" sz="1800" b="0">
                          <a:solidFill>
                            <a:srgbClr val="000000"/>
                          </a:solidFill>
                          <a:latin typeface="微软雅黑" panose="020B0503020204020204" charset="-122"/>
                          <a:ea typeface="微软雅黑" panose="020B0503020204020204" charset="-122"/>
                        </a:rPr>
                        <a:t>未婚</a:t>
                      </a:r>
                      <a:endParaRPr lang="zh-CN"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sz="1800" b="0">
                          <a:solidFill>
                            <a:srgbClr val="000000"/>
                          </a:solidFill>
                          <a:latin typeface="微软雅黑" panose="020B0503020204020204" charset="-122"/>
                          <a:ea typeface="微软雅黑" panose="020B0503020204020204" charset="-122"/>
                        </a:rPr>
                        <a:t>4</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altLang="en-US" sz="1800" b="0">
                          <a:solidFill>
                            <a:srgbClr val="000000"/>
                          </a:solidFill>
                          <a:latin typeface="微软雅黑" panose="020B0503020204020204" charset="-122"/>
                          <a:ea typeface="微软雅黑" panose="020B0503020204020204" charset="-122"/>
                        </a:rPr>
                        <a:t>6.25</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r>
              <a:tr h="381000">
                <a:tc>
                  <a:txBody>
                    <a:bodyPr/>
                    <a:p>
                      <a:pPr indent="0" algn="ctr">
                        <a:buNone/>
                      </a:pPr>
                      <a:r>
                        <a:rPr lang="zh-CN" altLang="en-US" sz="1800" b="0">
                          <a:solidFill>
                            <a:srgbClr val="000000"/>
                          </a:solidFill>
                          <a:latin typeface="微软雅黑" panose="020B0503020204020204" charset="-122"/>
                          <a:ea typeface="微软雅黑" panose="020B0503020204020204" charset="-122"/>
                        </a:rPr>
                        <a:t>已婚有配偶</a:t>
                      </a:r>
                      <a:endParaRPr lang="zh-CN"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sz="1800" b="0">
                          <a:solidFill>
                            <a:srgbClr val="000000"/>
                          </a:solidFill>
                          <a:latin typeface="微软雅黑" panose="020B0503020204020204" charset="-122"/>
                          <a:ea typeface="微软雅黑" panose="020B0503020204020204" charset="-122"/>
                        </a:rPr>
                        <a:t>33</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altLang="en-US" sz="1800" b="0">
                          <a:solidFill>
                            <a:srgbClr val="000000"/>
                          </a:solidFill>
                          <a:latin typeface="微软雅黑" panose="020B0503020204020204" charset="-122"/>
                          <a:ea typeface="微软雅黑" panose="020B0503020204020204" charset="-122"/>
                        </a:rPr>
                        <a:t>51.56</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r>
              <a:tr h="381000">
                <a:tc>
                  <a:txBody>
                    <a:bodyPr/>
                    <a:p>
                      <a:pPr indent="0" algn="ctr">
                        <a:buNone/>
                      </a:pPr>
                      <a:r>
                        <a:rPr lang="zh-CN" altLang="en-US" sz="1800" b="0">
                          <a:solidFill>
                            <a:srgbClr val="000000"/>
                          </a:solidFill>
                          <a:latin typeface="微软雅黑" panose="020B0503020204020204" charset="-122"/>
                          <a:ea typeface="微软雅黑" panose="020B0503020204020204" charset="-122"/>
                        </a:rPr>
                        <a:t>离异或丧偶</a:t>
                      </a:r>
                      <a:endParaRPr lang="zh-CN"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sz="1800" b="0">
                          <a:solidFill>
                            <a:srgbClr val="000000"/>
                          </a:solidFill>
                          <a:latin typeface="微软雅黑" panose="020B0503020204020204" charset="-122"/>
                          <a:ea typeface="微软雅黑" panose="020B0503020204020204" charset="-122"/>
                        </a:rPr>
                        <a:t>27</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altLang="en-US" sz="1800" b="0">
                          <a:solidFill>
                            <a:srgbClr val="000000"/>
                          </a:solidFill>
                          <a:latin typeface="微软雅黑" panose="020B0503020204020204" charset="-122"/>
                          <a:ea typeface="微软雅黑" panose="020B0503020204020204" charset="-122"/>
                        </a:rPr>
                        <a:t>42.19</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r>
              <a:tr h="381000">
                <a:tc>
                  <a:txBody>
                    <a:bodyPr/>
                    <a:p>
                      <a:pPr indent="0" algn="ctr">
                        <a:buNone/>
                      </a:pPr>
                      <a:r>
                        <a:rPr lang="zh-CN" sz="1800" b="0">
                          <a:solidFill>
                            <a:srgbClr val="000000"/>
                          </a:solidFill>
                          <a:latin typeface="微软雅黑" panose="020B0503020204020204" charset="-122"/>
                          <a:ea typeface="微软雅黑" panose="020B0503020204020204" charset="-122"/>
                        </a:rPr>
                        <a:t>总计</a:t>
                      </a:r>
                      <a:endParaRPr lang="zh-CN"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sz="1800" b="0">
                          <a:solidFill>
                            <a:srgbClr val="000000"/>
                          </a:solidFill>
                          <a:latin typeface="微软雅黑" panose="020B0503020204020204" charset="-122"/>
                          <a:ea typeface="微软雅黑" panose="020B0503020204020204" charset="-122"/>
                        </a:rPr>
                        <a:t>64</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c>
                  <a:txBody>
                    <a:bodyPr/>
                    <a:p>
                      <a:pPr indent="0" algn="ctr">
                        <a:buNone/>
                      </a:pPr>
                      <a:r>
                        <a:rPr lang="en-US" altLang="en-US" sz="1800" b="0">
                          <a:solidFill>
                            <a:srgbClr val="000000"/>
                          </a:solidFill>
                          <a:latin typeface="微软雅黑" panose="020B0503020204020204" charset="-122"/>
                          <a:ea typeface="微软雅黑" panose="020B0503020204020204" charset="-122"/>
                        </a:rPr>
                        <a:t>100</a:t>
                      </a:r>
                      <a:endParaRPr lang="en-US" altLang="en-US" sz="1800" b="0">
                        <a:solidFill>
                          <a:srgbClr val="000000"/>
                        </a:solidFill>
                        <a:latin typeface="微软雅黑" panose="020B0503020204020204" charset="-122"/>
                        <a:ea typeface="微软雅黑" panose="020B0503020204020204" charset="-122"/>
                      </a:endParaRPr>
                    </a:p>
                  </a:txBody>
                  <a:tcPr marL="12700" marR="12700" marT="12700" vert="horz" anchor="ctr" anchorCtr="0"/>
                </a:tc>
              </a:tr>
            </a:tbl>
          </a:graphicData>
        </a:graphic>
      </p:graphicFrame>
      <p:graphicFrame>
        <p:nvGraphicFramePr>
          <p:cNvPr id="3" name="表格 2"/>
          <p:cNvGraphicFramePr/>
          <p:nvPr>
            <p:custDataLst>
              <p:tags r:id="rId2"/>
            </p:custDataLst>
          </p:nvPr>
        </p:nvGraphicFramePr>
        <p:xfrm>
          <a:off x="6083935" y="1574165"/>
          <a:ext cx="5754370" cy="3658870"/>
        </p:xfrm>
        <a:graphic>
          <a:graphicData uri="http://schemas.openxmlformats.org/drawingml/2006/table">
            <a:tbl>
              <a:tblPr firstRow="1" bandRow="1">
                <a:tableStyleId>{5C22544A-7EE6-4342-B048-85BDC9FD1C3A}</a:tableStyleId>
              </a:tblPr>
              <a:tblGrid>
                <a:gridCol w="1918123"/>
                <a:gridCol w="1918124"/>
                <a:gridCol w="1918123"/>
              </a:tblGrid>
              <a:tr h="353060">
                <a:tc>
                  <a:txBody>
                    <a:bodyPr/>
                    <a:p>
                      <a:pPr algn="ctr">
                        <a:buNone/>
                      </a:pPr>
                      <a:r>
                        <a:rPr lang="zh-CN" altLang="en-US"/>
                        <a:t>新发快检情况</a:t>
                      </a:r>
                      <a:endParaRPr lang="zh-CN" altLang="en-US"/>
                    </a:p>
                  </a:txBody>
                  <a:tcPr anchor="ctr" anchorCtr="0"/>
                </a:tc>
                <a:tc>
                  <a:txBody>
                    <a:bodyPr/>
                    <a:p>
                      <a:pPr algn="ctr">
                        <a:buNone/>
                      </a:pPr>
                      <a:r>
                        <a:rPr lang="zh-CN" altLang="en-US"/>
                        <a:t>人数</a:t>
                      </a:r>
                      <a:endParaRPr lang="zh-CN" altLang="en-US"/>
                    </a:p>
                  </a:txBody>
                  <a:tcPr anchor="ctr" anchorCtr="0"/>
                </a:tc>
                <a:tc>
                  <a:txBody>
                    <a:bodyPr/>
                    <a:p>
                      <a:pPr algn="ctr">
                        <a:buNone/>
                      </a:pPr>
                      <a:r>
                        <a:rPr lang="zh-CN" altLang="en-US"/>
                        <a:t>构成比（</a:t>
                      </a:r>
                      <a:r>
                        <a:rPr lang="en-US" altLang="zh-CN"/>
                        <a:t>%</a:t>
                      </a:r>
                      <a:r>
                        <a:rPr lang="zh-CN" altLang="en-US"/>
                        <a:t>）</a:t>
                      </a:r>
                      <a:endParaRPr lang="zh-CN" altLang="en-US"/>
                    </a:p>
                  </a:txBody>
                  <a:tcPr anchor="ctr" anchorCtr="0"/>
                </a:tc>
              </a:tr>
              <a:tr h="519430">
                <a:tc>
                  <a:txBody>
                    <a:bodyPr/>
                    <a:p>
                      <a:pPr algn="ctr">
                        <a:buNone/>
                      </a:pPr>
                      <a:r>
                        <a:rPr lang="zh-CN" altLang="en-US"/>
                        <a:t>新发</a:t>
                      </a:r>
                      <a:endParaRPr lang="zh-CN" altLang="en-US"/>
                    </a:p>
                  </a:txBody>
                  <a:tcPr anchor="ctr" anchorCtr="0"/>
                </a:tc>
                <a:tc>
                  <a:txBody>
                    <a:bodyPr/>
                    <a:p>
                      <a:pPr algn="ctr">
                        <a:buNone/>
                      </a:pPr>
                      <a:r>
                        <a:rPr lang="en-US" altLang="zh-CN"/>
                        <a:t>37</a:t>
                      </a:r>
                      <a:endParaRPr lang="en-US" altLang="zh-CN"/>
                    </a:p>
                  </a:txBody>
                  <a:tcPr anchor="ctr" anchorCtr="0"/>
                </a:tc>
                <a:tc>
                  <a:txBody>
                    <a:bodyPr/>
                    <a:p>
                      <a:pPr algn="ctr">
                        <a:buNone/>
                      </a:pPr>
                      <a:r>
                        <a:rPr lang="en-US" altLang="zh-CN"/>
                        <a:t>57.81</a:t>
                      </a:r>
                      <a:endParaRPr lang="en-US" altLang="zh-CN"/>
                    </a:p>
                  </a:txBody>
                  <a:tcPr anchor="ctr" anchorCtr="0"/>
                </a:tc>
              </a:tr>
              <a:tr h="424180">
                <a:tc>
                  <a:txBody>
                    <a:bodyPr/>
                    <a:p>
                      <a:pPr algn="ctr">
                        <a:buNone/>
                      </a:pPr>
                      <a:r>
                        <a:rPr lang="zh-CN" altLang="en-US"/>
                        <a:t>既往</a:t>
                      </a:r>
                      <a:endParaRPr lang="zh-CN" altLang="en-US"/>
                    </a:p>
                  </a:txBody>
                  <a:tcPr anchor="ctr" anchorCtr="0"/>
                </a:tc>
                <a:tc>
                  <a:txBody>
                    <a:bodyPr/>
                    <a:p>
                      <a:pPr algn="ctr">
                        <a:buNone/>
                      </a:pPr>
                      <a:r>
                        <a:rPr lang="en-US" altLang="zh-CN"/>
                        <a:t>27</a:t>
                      </a:r>
                      <a:endParaRPr lang="en-US" altLang="zh-CN"/>
                    </a:p>
                  </a:txBody>
                  <a:tcPr anchor="ctr" anchorCtr="0"/>
                </a:tc>
                <a:tc>
                  <a:txBody>
                    <a:bodyPr/>
                    <a:p>
                      <a:pPr algn="ctr">
                        <a:buNone/>
                      </a:pPr>
                      <a:r>
                        <a:rPr lang="en-US" altLang="zh-CN"/>
                        <a:t>42.19</a:t>
                      </a:r>
                      <a:endParaRPr lang="en-US" altLang="zh-CN"/>
                    </a:p>
                  </a:txBody>
                  <a:tcPr anchor="ctr" anchorCtr="0"/>
                </a:tc>
              </a:tr>
              <a:tr h="587375">
                <a:tc>
                  <a:txBody>
                    <a:bodyPr/>
                    <a:p>
                      <a:pPr algn="ctr">
                        <a:buNone/>
                      </a:pPr>
                      <a:r>
                        <a:rPr lang="zh-CN" altLang="en-US"/>
                        <a:t>合计</a:t>
                      </a:r>
                      <a:endParaRPr lang="zh-CN" altLang="en-US"/>
                    </a:p>
                  </a:txBody>
                  <a:tcPr anchor="ctr" anchorCtr="0"/>
                </a:tc>
                <a:tc>
                  <a:txBody>
                    <a:bodyPr/>
                    <a:p>
                      <a:pPr algn="ctr">
                        <a:buNone/>
                      </a:pPr>
                      <a:r>
                        <a:rPr lang="en-US" altLang="zh-CN"/>
                        <a:t>64</a:t>
                      </a:r>
                      <a:endParaRPr lang="en-US" altLang="zh-CN"/>
                    </a:p>
                  </a:txBody>
                  <a:tcPr anchor="ctr" anchorCtr="0"/>
                </a:tc>
                <a:tc>
                  <a:txBody>
                    <a:bodyPr/>
                    <a:p>
                      <a:pPr algn="ctr">
                        <a:buNone/>
                      </a:pPr>
                      <a:r>
                        <a:rPr lang="en-US" altLang="zh-CN"/>
                        <a:t>100</a:t>
                      </a:r>
                      <a:endParaRPr lang="en-US" altLang="zh-CN"/>
                    </a:p>
                  </a:txBody>
                  <a:tcPr anchor="ctr" anchorCtr="0"/>
                </a:tc>
              </a:tr>
            </a:tbl>
          </a:graphicData>
        </a:graphic>
      </p:graphicFrame>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600075" y="107950"/>
            <a:ext cx="1724025" cy="959485"/>
          </a:xfrm>
        </p:spPr>
        <p:txBody>
          <a:bodyPr>
            <a:normAutofit/>
          </a:bodyPr>
          <a:lstStyle/>
          <a:p>
            <a:r>
              <a:rPr lang="zh-CN" altLang="en-US" sz="3200" dirty="0">
                <a:latin typeface="+mn-lt"/>
                <a:ea typeface="+mn-ea"/>
                <a:cs typeface="+mn-ea"/>
                <a:sym typeface="+mn-lt"/>
              </a:rPr>
              <a:t>箱线图</a:t>
            </a:r>
            <a:endParaRPr lang="zh-CN" altLang="en-US" sz="3200" dirty="0">
              <a:latin typeface="+mn-lt"/>
              <a:ea typeface="+mn-ea"/>
              <a:cs typeface="+mn-ea"/>
              <a:sym typeface="+mn-lt"/>
            </a:endParaRPr>
          </a:p>
        </p:txBody>
      </p:sp>
      <p:pic>
        <p:nvPicPr>
          <p:cNvPr id="3" name="图片 2"/>
          <p:cNvPicPr>
            <a:picLocks noChangeAspect="1"/>
          </p:cNvPicPr>
          <p:nvPr/>
        </p:nvPicPr>
        <p:blipFill>
          <a:blip r:embed="rId1"/>
          <a:stretch>
            <a:fillRect/>
          </a:stretch>
        </p:blipFill>
        <p:spPr>
          <a:xfrm>
            <a:off x="0" y="1067435"/>
            <a:ext cx="7108190" cy="5661025"/>
          </a:xfrm>
          <a:prstGeom prst="rect">
            <a:avLst/>
          </a:prstGeom>
        </p:spPr>
      </p:pic>
      <p:graphicFrame>
        <p:nvGraphicFramePr>
          <p:cNvPr id="4" name="表格 3"/>
          <p:cNvGraphicFramePr/>
          <p:nvPr>
            <p:custDataLst>
              <p:tags r:id="rId2"/>
            </p:custDataLst>
          </p:nvPr>
        </p:nvGraphicFramePr>
        <p:xfrm>
          <a:off x="7206615" y="1414780"/>
          <a:ext cx="4610100" cy="1358900"/>
        </p:xfrm>
        <a:graphic>
          <a:graphicData uri="http://schemas.openxmlformats.org/drawingml/2006/table">
            <a:tbl>
              <a:tblPr firstRow="1" bandRow="1">
                <a:tableStyleId>{5C22544A-7EE6-4342-B048-85BDC9FD1C3A}</a:tableStyleId>
              </a:tblPr>
              <a:tblGrid>
                <a:gridCol w="1152525"/>
                <a:gridCol w="1152525"/>
                <a:gridCol w="1152525"/>
                <a:gridCol w="1152525"/>
              </a:tblGrid>
              <a:tr h="627380">
                <a:tc>
                  <a:txBody>
                    <a:bodyPr/>
                    <a:p>
                      <a:pPr algn="ctr">
                        <a:buNone/>
                      </a:pPr>
                      <a:r>
                        <a:rPr lang="zh-CN" altLang="en-US"/>
                        <a:t>快检结果</a:t>
                      </a:r>
                      <a:endParaRPr lang="zh-CN" altLang="en-US"/>
                    </a:p>
                  </a:txBody>
                  <a:tcPr anchor="ctr" anchorCtr="0"/>
                </a:tc>
                <a:tc>
                  <a:txBody>
                    <a:bodyPr/>
                    <a:p>
                      <a:pPr algn="ctr">
                        <a:buNone/>
                      </a:pPr>
                      <a:r>
                        <a:rPr lang="en-US" altLang="zh-CN"/>
                        <a:t>P25</a:t>
                      </a:r>
                      <a:endParaRPr lang="en-US" altLang="zh-CN"/>
                    </a:p>
                  </a:txBody>
                  <a:tcPr anchor="ctr" anchorCtr="0"/>
                </a:tc>
                <a:tc>
                  <a:txBody>
                    <a:bodyPr/>
                    <a:p>
                      <a:pPr algn="ctr">
                        <a:buNone/>
                      </a:pPr>
                      <a:r>
                        <a:rPr lang="en-US" altLang="zh-CN"/>
                        <a:t>P50</a:t>
                      </a:r>
                      <a:endParaRPr lang="en-US" altLang="zh-CN"/>
                    </a:p>
                  </a:txBody>
                  <a:tcPr anchor="ctr" anchorCtr="0"/>
                </a:tc>
                <a:tc>
                  <a:txBody>
                    <a:bodyPr/>
                    <a:p>
                      <a:pPr algn="ctr">
                        <a:buNone/>
                      </a:pPr>
                      <a:r>
                        <a:rPr lang="en-US" altLang="zh-CN"/>
                        <a:t>P75</a:t>
                      </a:r>
                      <a:endParaRPr lang="en-US" altLang="zh-CN"/>
                    </a:p>
                  </a:txBody>
                  <a:tcPr anchor="ctr" anchorCtr="0"/>
                </a:tc>
              </a:tr>
              <a:tr h="365760">
                <a:tc>
                  <a:txBody>
                    <a:bodyPr/>
                    <a:p>
                      <a:pPr algn="ctr">
                        <a:buNone/>
                      </a:pPr>
                      <a:r>
                        <a:rPr lang="zh-CN" altLang="en-US"/>
                        <a:t>新发</a:t>
                      </a:r>
                      <a:endParaRPr lang="zh-CN" altLang="en-US"/>
                    </a:p>
                  </a:txBody>
                  <a:tcPr anchor="ctr" anchorCtr="0"/>
                </a:tc>
                <a:tc>
                  <a:txBody>
                    <a:bodyPr/>
                    <a:p>
                      <a:pPr algn="ctr">
                        <a:buNone/>
                      </a:pPr>
                      <a:r>
                        <a:rPr lang="en-US" altLang="zh-CN"/>
                        <a:t>182</a:t>
                      </a:r>
                      <a:endParaRPr lang="en-US" altLang="zh-CN"/>
                    </a:p>
                  </a:txBody>
                  <a:tcPr anchor="ctr" anchorCtr="0"/>
                </a:tc>
                <a:tc>
                  <a:txBody>
                    <a:bodyPr/>
                    <a:p>
                      <a:pPr algn="ctr">
                        <a:buNone/>
                      </a:pPr>
                      <a:r>
                        <a:rPr lang="en-US" altLang="zh-CN"/>
                        <a:t>286.95</a:t>
                      </a:r>
                      <a:endParaRPr lang="en-US" altLang="zh-CN"/>
                    </a:p>
                  </a:txBody>
                  <a:tcPr anchor="ctr" anchorCtr="0"/>
                </a:tc>
                <a:tc>
                  <a:txBody>
                    <a:bodyPr/>
                    <a:p>
                      <a:pPr algn="ctr">
                        <a:buNone/>
                      </a:pPr>
                      <a:r>
                        <a:rPr lang="en-US" altLang="zh-CN"/>
                        <a:t>368</a:t>
                      </a:r>
                      <a:endParaRPr lang="en-US" altLang="zh-CN"/>
                    </a:p>
                  </a:txBody>
                  <a:tcPr anchor="ctr" anchorCtr="0"/>
                </a:tc>
              </a:tr>
              <a:tr h="365760">
                <a:tc>
                  <a:txBody>
                    <a:bodyPr/>
                    <a:p>
                      <a:pPr algn="ctr">
                        <a:buNone/>
                      </a:pPr>
                      <a:r>
                        <a:rPr lang="zh-CN" altLang="en-US"/>
                        <a:t>既往</a:t>
                      </a:r>
                      <a:endParaRPr lang="zh-CN" altLang="en-US"/>
                    </a:p>
                  </a:txBody>
                  <a:tcPr anchor="ctr" anchorCtr="0"/>
                </a:tc>
                <a:tc>
                  <a:txBody>
                    <a:bodyPr/>
                    <a:p>
                      <a:pPr algn="ctr">
                        <a:buNone/>
                      </a:pPr>
                      <a:r>
                        <a:rPr lang="en-US" altLang="zh-CN"/>
                        <a:t>119.04</a:t>
                      </a:r>
                      <a:endParaRPr lang="en-US" altLang="zh-CN"/>
                    </a:p>
                  </a:txBody>
                  <a:tcPr anchor="ctr" anchorCtr="0"/>
                </a:tc>
                <a:tc>
                  <a:txBody>
                    <a:bodyPr/>
                    <a:p>
                      <a:pPr algn="ctr">
                        <a:buNone/>
                      </a:pPr>
                      <a:r>
                        <a:rPr lang="en-US" altLang="zh-CN"/>
                        <a:t>241</a:t>
                      </a:r>
                      <a:endParaRPr lang="en-US" altLang="zh-CN"/>
                    </a:p>
                  </a:txBody>
                  <a:tcPr anchor="ctr" anchorCtr="0"/>
                </a:tc>
                <a:tc>
                  <a:txBody>
                    <a:bodyPr/>
                    <a:p>
                      <a:pPr algn="ctr">
                        <a:buNone/>
                      </a:pPr>
                      <a:r>
                        <a:rPr lang="en-US" altLang="zh-CN"/>
                        <a:t>427</a:t>
                      </a:r>
                      <a:endParaRPr lang="en-US" altLang="zh-CN"/>
                    </a:p>
                  </a:txBody>
                  <a:tcPr anchor="ctr" anchorCtr="0"/>
                </a:tc>
              </a:tr>
            </a:tbl>
          </a:graphicData>
        </a:graphic>
      </p:graphicFrame>
    </p:spTree>
    <p:custDataLst>
      <p:tags r:id="rId3"/>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87985" y="107315"/>
            <a:ext cx="4180840" cy="959485"/>
          </a:xfrm>
        </p:spPr>
        <p:txBody>
          <a:bodyPr>
            <a:normAutofit/>
          </a:bodyPr>
          <a:lstStyle/>
          <a:p>
            <a:r>
              <a:rPr lang="zh-CN" altLang="en-US" sz="3200" dirty="0">
                <a:latin typeface="+mn-lt"/>
                <a:ea typeface="+mn-ea"/>
                <a:cs typeface="+mn-ea"/>
                <a:sym typeface="+mn-lt"/>
              </a:rPr>
              <a:t>新发快检与确证对比</a:t>
            </a:r>
            <a:endParaRPr lang="zh-CN" altLang="en-US" sz="3200" dirty="0">
              <a:latin typeface="+mn-lt"/>
              <a:ea typeface="+mn-ea"/>
              <a:cs typeface="+mn-ea"/>
              <a:sym typeface="+mn-lt"/>
            </a:endParaRPr>
          </a:p>
        </p:txBody>
      </p:sp>
      <p:graphicFrame>
        <p:nvGraphicFramePr>
          <p:cNvPr id="4" name="表格 3"/>
          <p:cNvGraphicFramePr/>
          <p:nvPr>
            <p:custDataLst>
              <p:tags r:id="rId1"/>
            </p:custDataLst>
          </p:nvPr>
        </p:nvGraphicFramePr>
        <p:xfrm>
          <a:off x="1718310" y="2763520"/>
          <a:ext cx="6235700" cy="3183255"/>
        </p:xfrm>
        <a:graphic>
          <a:graphicData uri="http://schemas.openxmlformats.org/drawingml/2006/table">
            <a:tbl>
              <a:tblPr firstRow="1" bandRow="1">
                <a:tableStyleId>{5C22544A-7EE6-4342-B048-85BDC9FD1C3A}</a:tableStyleId>
              </a:tblPr>
              <a:tblGrid>
                <a:gridCol w="1247140"/>
                <a:gridCol w="1247140"/>
                <a:gridCol w="1247140"/>
                <a:gridCol w="1247140"/>
                <a:gridCol w="1247140"/>
              </a:tblGrid>
              <a:tr h="554990">
                <a:tc>
                  <a:txBody>
                    <a:bodyPr/>
                    <a:p>
                      <a:pPr indent="0" algn="ctr">
                        <a:buNone/>
                      </a:pPr>
                      <a:endParaRPr lang="en-US" altLang="en-US" sz="2000" b="0">
                        <a:solidFill>
                          <a:srgbClr val="000000"/>
                        </a:solidFill>
                        <a:latin typeface="微软雅黑" panose="020B0503020204020204" charset="-122"/>
                        <a:ea typeface="微软雅黑" panose="020B0503020204020204" charset="-122"/>
                      </a:endParaRPr>
                    </a:p>
                  </a:txBody>
                  <a:tcPr marL="12700" marR="12700" marT="12700" vert="horz" anchor="ctr">
                    <a:lnL>
                      <a:noFill/>
                    </a:lnL>
                    <a:lnR>
                      <a:noFill/>
                    </a:lnR>
                    <a:lnT w="12700" cap="flat">
                      <a:solidFill>
                        <a:schemeClr val="tx1"/>
                      </a:solidFill>
                      <a:prstDash val="solid"/>
                    </a:lnT>
                    <a:lnB cap="flat">
                      <a:noFill/>
                    </a:lnB>
                    <a:lnTlToBr>
                      <a:noFill/>
                    </a:lnTlToBr>
                    <a:lnBlToTr>
                      <a:noFill/>
                    </a:lnBlToTr>
                    <a:noFill/>
                  </a:tcPr>
                </a:tc>
                <a:tc>
                  <a:txBody>
                    <a:bodyPr/>
                    <a:p>
                      <a:pPr indent="0" algn="ctr">
                        <a:buNone/>
                      </a:pPr>
                      <a:endParaRPr lang="en-US" altLang="en-US" sz="2000" b="0">
                        <a:solidFill>
                          <a:srgbClr val="000000"/>
                        </a:solidFill>
                        <a:latin typeface="微软雅黑" panose="020B0503020204020204" charset="-122"/>
                        <a:ea typeface="微软雅黑" panose="020B0503020204020204" charset="-122"/>
                      </a:endParaRPr>
                    </a:p>
                  </a:txBody>
                  <a:tcPr marL="12700" marR="12700" marT="12700" vert="horz" anchor="ctr">
                    <a:lnL>
                      <a:noFill/>
                    </a:lnL>
                    <a:lnR>
                      <a:noFill/>
                    </a:lnR>
                    <a:lnT w="12700">
                      <a:solidFill>
                        <a:schemeClr val="tx1"/>
                      </a:solidFill>
                      <a:prstDash val="solid"/>
                    </a:lnT>
                    <a:lnB>
                      <a:noFill/>
                    </a:lnB>
                    <a:lnTlToBr>
                      <a:noFill/>
                    </a:lnTlToBr>
                    <a:lnBlToTr>
                      <a:noFill/>
                    </a:lnBlToTr>
                    <a:noFill/>
                  </a:tcPr>
                </a:tc>
                <a:tc gridSpan="2">
                  <a:txBody>
                    <a:bodyPr/>
                    <a:p>
                      <a:pPr indent="0" algn="ctr">
                        <a:buNone/>
                      </a:pPr>
                      <a:r>
                        <a:rPr lang="zh-CN" sz="2000" b="0">
                          <a:solidFill>
                            <a:srgbClr val="000000"/>
                          </a:solidFill>
                          <a:latin typeface="微软雅黑" panose="020B0503020204020204" charset="-122"/>
                          <a:ea typeface="微软雅黑" panose="020B0503020204020204" charset="-122"/>
                        </a:rPr>
                        <a:t>确证检测</a:t>
                      </a:r>
                      <a:endParaRPr lang="zh-CN" altLang="en-US" sz="2000" b="0">
                        <a:solidFill>
                          <a:srgbClr val="000000"/>
                        </a:solidFill>
                        <a:latin typeface="微软雅黑" panose="020B0503020204020204" charset="-122"/>
                        <a:ea typeface="微软雅黑" panose="020B0503020204020204" charset="-122"/>
                      </a:endParaRPr>
                    </a:p>
                  </a:txBody>
                  <a:tcPr vert="horz" anchor="ctr">
                    <a:lnL>
                      <a:noFill/>
                    </a:lnL>
                    <a:lnR>
                      <a:noFill/>
                    </a:lnR>
                    <a:lnT w="12700" cap="flat">
                      <a:solidFill>
                        <a:schemeClr val="tx1"/>
                      </a:solidFill>
                      <a:prstDash val="solid"/>
                    </a:lnT>
                    <a:lnB w="6350" cap="flat" cmpd="sng">
                      <a:solidFill>
                        <a:srgbClr val="000000"/>
                      </a:solidFill>
                      <a:prstDash val="solid"/>
                      <a:headEnd type="none" w="med" len="med"/>
                      <a:tailEnd type="none" w="med" len="med"/>
                    </a:lnB>
                    <a:lnTlToBr>
                      <a:noFill/>
                    </a:lnTlToBr>
                    <a:lnBlToTr>
                      <a:noFill/>
                    </a:lnBlToTr>
                    <a:noFill/>
                  </a:tcPr>
                </a:tc>
                <a:tc hMerge="1">
                  <a:tcPr>
                    <a:lnT w="12700" cap="flat">
                      <a:solidFill>
                        <a:schemeClr val="tx1"/>
                      </a:solidFill>
                      <a:prstDash val="solid"/>
                    </a:lnT>
                    <a:lnB w="6350" cap="flat" cmpd="sng">
                      <a:solidFill>
                        <a:srgbClr val="000000"/>
                      </a:solidFill>
                      <a:prstDash val="solid"/>
                      <a:headEnd type="none" w="med" len="med"/>
                      <a:tailEnd type="none" w="med" len="med"/>
                    </a:lnB>
                  </a:tcPr>
                </a:tc>
                <a:tc>
                  <a:txBody>
                    <a:bodyPr/>
                    <a:p>
                      <a:pPr indent="0" algn="ctr">
                        <a:buNone/>
                      </a:pPr>
                      <a:endParaRPr lang="en-US" altLang="en-US" sz="2000" b="0">
                        <a:solidFill>
                          <a:srgbClr val="000000"/>
                        </a:solidFill>
                        <a:latin typeface="微软雅黑" panose="020B0503020204020204" charset="-122"/>
                        <a:ea typeface="微软雅黑" panose="020B0503020204020204" charset="-122"/>
                      </a:endParaRPr>
                    </a:p>
                  </a:txBody>
                  <a:tcPr marL="12700" marR="12700" marT="12700" vert="horz" anchor="ctr">
                    <a:lnL>
                      <a:noFill/>
                    </a:lnL>
                    <a:lnR cap="flat">
                      <a:noFill/>
                    </a:lnR>
                    <a:lnT w="12700" cap="flat">
                      <a:solidFill>
                        <a:schemeClr val="tx1"/>
                      </a:solidFill>
                      <a:prstDash val="solid"/>
                    </a:lnT>
                    <a:lnB cap="flat">
                      <a:noFill/>
                    </a:lnB>
                    <a:lnTlToBr>
                      <a:noFill/>
                    </a:lnTlToBr>
                    <a:lnBlToTr>
                      <a:noFill/>
                    </a:lnBlToTr>
                    <a:noFill/>
                  </a:tcPr>
                </a:tc>
              </a:tr>
              <a:tr h="749300">
                <a:tc>
                  <a:txBody>
                    <a:bodyPr/>
                    <a:p>
                      <a:pPr indent="0" algn="ctr">
                        <a:buNone/>
                      </a:pPr>
                      <a:endParaRPr lang="en-US" altLang="en-US" sz="2000" b="0">
                        <a:solidFill>
                          <a:srgbClr val="000000"/>
                        </a:solidFill>
                        <a:latin typeface="微软雅黑" panose="020B0503020204020204" charset="-122"/>
                        <a:ea typeface="微软雅黑" panose="020B0503020204020204" charset="-122"/>
                      </a:endParaRPr>
                    </a:p>
                  </a:txBody>
                  <a:tcPr marL="12700" marR="12700" marT="12700" vert="horz" anchor="ctr">
                    <a:lnL>
                      <a:noFill/>
                    </a:lnL>
                    <a:lnR>
                      <a:noFill/>
                    </a:lnR>
                    <a:lnT cap="flat">
                      <a:noFill/>
                    </a:lnT>
                    <a:lnB cap="flat">
                      <a:noFill/>
                    </a:lnB>
                    <a:lnTlToBr>
                      <a:noFill/>
                    </a:lnTlToBr>
                    <a:lnBlToTr>
                      <a:noFill/>
                    </a:lnBlToTr>
                    <a:noFill/>
                  </a:tcPr>
                </a:tc>
                <a:tc>
                  <a:txBody>
                    <a:bodyPr/>
                    <a:p>
                      <a:pPr indent="0" algn="ctr">
                        <a:buNone/>
                      </a:pPr>
                      <a:r>
                        <a:rPr lang="zh-CN" sz="2000">
                          <a:solidFill>
                            <a:srgbClr val="000000"/>
                          </a:solidFill>
                          <a:latin typeface="微软雅黑" panose="020B0503020204020204" charset="-122"/>
                          <a:ea typeface="微软雅黑" panose="020B0503020204020204" charset="-122"/>
                          <a:sym typeface="+mn-ea"/>
                        </a:rPr>
                        <a:t>新发快速</a:t>
                      </a:r>
                      <a:endParaRPr lang="zh-CN" altLang="en-US" sz="2000" b="0">
                        <a:solidFill>
                          <a:srgbClr val="000000"/>
                        </a:solidFill>
                        <a:latin typeface="微软雅黑" panose="020B0503020204020204" charset="-122"/>
                        <a:ea typeface="微软雅黑" panose="020B0503020204020204" charset="-122"/>
                        <a:sym typeface="+mn-ea"/>
                      </a:endParaRPr>
                    </a:p>
                  </a:txBody>
                  <a:tcPr marL="12700" marR="12700" marT="12700" vert="horz" anchor="ctr">
                    <a:lnL>
                      <a:noFill/>
                    </a:lnL>
                    <a:lnR>
                      <a:noFill/>
                    </a:lnR>
                    <a:lnT>
                      <a:noFill/>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2000" b="0">
                          <a:solidFill>
                            <a:srgbClr val="000000"/>
                          </a:solidFill>
                          <a:latin typeface="微软雅黑" panose="020B0503020204020204" charset="-122"/>
                          <a:ea typeface="微软雅黑" panose="020B0503020204020204" charset="-122"/>
                        </a:rPr>
                        <a:t>阳性</a:t>
                      </a:r>
                      <a:endParaRPr lang="zh-CN" altLang="en-US" sz="2000" b="0">
                        <a:solidFill>
                          <a:srgbClr val="000000"/>
                        </a:solidFill>
                        <a:latin typeface="微软雅黑" panose="020B0503020204020204" charset="-122"/>
                        <a:ea typeface="微软雅黑" panose="020B0503020204020204" charset="-122"/>
                      </a:endParaRPr>
                    </a:p>
                  </a:txBody>
                  <a:tcPr marL="12700" marR="12700" marT="12700" vert="horz"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2000" b="0">
                          <a:solidFill>
                            <a:srgbClr val="000000"/>
                          </a:solidFill>
                          <a:latin typeface="微软雅黑" panose="020B0503020204020204" charset="-122"/>
                          <a:ea typeface="微软雅黑" panose="020B0503020204020204" charset="-122"/>
                        </a:rPr>
                        <a:t>阴性</a:t>
                      </a:r>
                      <a:endParaRPr lang="zh-CN" altLang="en-US" sz="2000" b="0">
                        <a:solidFill>
                          <a:srgbClr val="000000"/>
                        </a:solidFill>
                        <a:latin typeface="微软雅黑" panose="020B0503020204020204" charset="-122"/>
                        <a:ea typeface="微软雅黑" panose="020B0503020204020204" charset="-122"/>
                      </a:endParaRPr>
                    </a:p>
                  </a:txBody>
                  <a:tcPr marL="12700" marR="12700" marT="12700" vert="horz"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2000" b="0">
                          <a:solidFill>
                            <a:srgbClr val="000000"/>
                          </a:solidFill>
                          <a:latin typeface="微软雅黑" panose="020B0503020204020204" charset="-122"/>
                          <a:ea typeface="微软雅黑" panose="020B0503020204020204" charset="-122"/>
                        </a:rPr>
                        <a:t>合计</a:t>
                      </a:r>
                      <a:endParaRPr lang="zh-CN" altLang="en-US" sz="2000" b="0">
                        <a:solidFill>
                          <a:srgbClr val="000000"/>
                        </a:solidFill>
                        <a:latin typeface="微软雅黑" panose="020B0503020204020204" charset="-122"/>
                        <a:ea typeface="微软雅黑" panose="020B0503020204020204" charset="-122"/>
                      </a:endParaRPr>
                    </a:p>
                  </a:txBody>
                  <a:tcPr marL="12700" marR="12700" marT="12700" vert="horz" anchor="ctr">
                    <a:lnL>
                      <a:noFill/>
                    </a:lnL>
                    <a:lnR cap="flat">
                      <a:noFill/>
                    </a:lnR>
                    <a:lnT cap="flat">
                      <a:noFill/>
                    </a:lnT>
                    <a:lnB w="6350" cap="flat" cmpd="sng">
                      <a:solidFill>
                        <a:srgbClr val="000000"/>
                      </a:solidFill>
                      <a:prstDash val="solid"/>
                      <a:headEnd type="none" w="med" len="med"/>
                      <a:tailEnd type="none" w="med" len="med"/>
                    </a:lnB>
                    <a:lnTlToBr>
                      <a:noFill/>
                    </a:lnTlToBr>
                    <a:lnBlToTr>
                      <a:noFill/>
                    </a:lnBlToTr>
                    <a:noFill/>
                  </a:tcPr>
                </a:tc>
              </a:tr>
              <a:tr h="669290">
                <a:tc rowSpan="2">
                  <a:txBody>
                    <a:bodyPr/>
                    <a:p>
                      <a:pPr indent="0" algn="ctr">
                        <a:buNone/>
                      </a:pPr>
                      <a:endParaRPr lang="zh-CN" altLang="en-US" sz="2000" b="0">
                        <a:solidFill>
                          <a:srgbClr val="000000"/>
                        </a:solidFill>
                        <a:latin typeface="微软雅黑" panose="020B0503020204020204" charset="-122"/>
                        <a:ea typeface="微软雅黑" panose="020B0503020204020204" charset="-122"/>
                      </a:endParaRPr>
                    </a:p>
                  </a:txBody>
                  <a:tcPr marL="12700" marR="12700" marT="12700" vert="horz" anchor="ctr">
                    <a:lnL>
                      <a:noFill/>
                    </a:lnL>
                    <a:lnR>
                      <a:noFill/>
                    </a:lnR>
                    <a:lnT cap="flat">
                      <a:noFill/>
                    </a:lnT>
                    <a:lnB cap="flat">
                      <a:noFill/>
                    </a:lnB>
                    <a:lnTlToBr>
                      <a:noFill/>
                    </a:lnTlToBr>
                    <a:lnBlToTr>
                      <a:noFill/>
                    </a:lnBlToTr>
                    <a:noFill/>
                  </a:tcPr>
                </a:tc>
                <a:tc>
                  <a:txBody>
                    <a:bodyPr/>
                    <a:p>
                      <a:pPr indent="0" algn="ctr">
                        <a:buNone/>
                      </a:pPr>
                      <a:r>
                        <a:rPr lang="zh-CN" altLang="en-US" sz="2000">
                          <a:solidFill>
                            <a:srgbClr val="000000"/>
                          </a:solidFill>
                          <a:latin typeface="微软雅黑" panose="020B0503020204020204" charset="-122"/>
                          <a:ea typeface="微软雅黑" panose="020B0503020204020204" charset="-122"/>
                          <a:sym typeface="+mn-ea"/>
                        </a:rPr>
                        <a:t>阳性</a:t>
                      </a:r>
                      <a:endParaRPr lang="zh-CN" altLang="en-US" sz="2000" b="0">
                        <a:solidFill>
                          <a:srgbClr val="000000"/>
                        </a:solidFill>
                        <a:latin typeface="微软雅黑" panose="020B0503020204020204" charset="-122"/>
                        <a:ea typeface="微软雅黑" panose="020B0503020204020204" charset="-122"/>
                        <a:sym typeface="+mn-ea"/>
                      </a:endParaRPr>
                    </a:p>
                  </a:txBody>
                  <a:tcPr marL="12700" marR="12700" marT="12700" vert="horz" anchor="ctr">
                    <a:lnL>
                      <a:noFill/>
                    </a:lnL>
                    <a:lnR>
                      <a:noFill/>
                    </a:lnR>
                    <a:lnT w="6350" cap="flat" cmpd="sng">
                      <a:solidFill>
                        <a:srgbClr val="000000"/>
                      </a:solidFill>
                      <a:prstDash val="solid"/>
                      <a:headEnd type="none" w="med" len="med"/>
                      <a:tailEnd type="none" w="med" len="med"/>
                    </a:lnT>
                    <a:lnB cap="flat">
                      <a:noFill/>
                    </a:lnB>
                    <a:lnTlToBr>
                      <a:noFill/>
                    </a:lnTlToBr>
                    <a:lnBlToTr>
                      <a:noFill/>
                    </a:lnBlToTr>
                    <a:noFill/>
                  </a:tcPr>
                </a:tc>
                <a:tc>
                  <a:txBody>
                    <a:bodyPr/>
                    <a:p>
                      <a:pPr indent="0" algn="ctr">
                        <a:buNone/>
                      </a:pPr>
                      <a:r>
                        <a:rPr lang="en-US" sz="2000" b="0">
                          <a:solidFill>
                            <a:srgbClr val="000000"/>
                          </a:solidFill>
                          <a:latin typeface="微软雅黑" panose="020B0503020204020204" charset="-122"/>
                          <a:ea typeface="微软雅黑" panose="020B0503020204020204" charset="-122"/>
                        </a:rPr>
                        <a:t>8</a:t>
                      </a:r>
                      <a:endParaRPr lang="en-US" altLang="en-US" sz="2000" b="0">
                        <a:solidFill>
                          <a:srgbClr val="000000"/>
                        </a:solidFill>
                        <a:latin typeface="微软雅黑" panose="020B0503020204020204" charset="-122"/>
                        <a:ea typeface="微软雅黑" panose="020B0503020204020204" charset="-122"/>
                      </a:endParaRPr>
                    </a:p>
                  </a:txBody>
                  <a:tcPr marL="12700" marR="12700" marT="12700" vert="horz" anchor="ctr">
                    <a:lnL>
                      <a:noFill/>
                    </a:lnL>
                    <a:lnR>
                      <a:noFill/>
                    </a:lnR>
                    <a:lnT w="6350" cap="flat" cmpd="sng">
                      <a:solidFill>
                        <a:srgbClr val="000000"/>
                      </a:solidFill>
                      <a:prstDash val="solid"/>
                      <a:headEnd type="none" w="med" len="med"/>
                      <a:tailEnd type="none" w="med" len="med"/>
                    </a:lnT>
                    <a:lnB cap="flat">
                      <a:noFill/>
                    </a:lnB>
                    <a:lnTlToBr>
                      <a:noFill/>
                    </a:lnTlToBr>
                    <a:lnBlToTr>
                      <a:noFill/>
                    </a:lnBlToTr>
                    <a:noFill/>
                  </a:tcPr>
                </a:tc>
                <a:tc>
                  <a:txBody>
                    <a:bodyPr/>
                    <a:p>
                      <a:pPr indent="0" algn="ctr">
                        <a:buNone/>
                      </a:pPr>
                      <a:r>
                        <a:rPr lang="en-US" sz="2000" b="0">
                          <a:solidFill>
                            <a:srgbClr val="000000"/>
                          </a:solidFill>
                          <a:latin typeface="微软雅黑" panose="020B0503020204020204" charset="-122"/>
                          <a:ea typeface="微软雅黑" panose="020B0503020204020204" charset="-122"/>
                        </a:rPr>
                        <a:t>9</a:t>
                      </a:r>
                      <a:endParaRPr lang="en-US" altLang="en-US" sz="2000" b="0">
                        <a:solidFill>
                          <a:srgbClr val="000000"/>
                        </a:solidFill>
                        <a:latin typeface="微软雅黑" panose="020B0503020204020204" charset="-122"/>
                        <a:ea typeface="微软雅黑" panose="020B0503020204020204" charset="-122"/>
                      </a:endParaRPr>
                    </a:p>
                  </a:txBody>
                  <a:tcPr marL="12700" marR="12700" marT="12700" vert="horz" anchor="ctr">
                    <a:lnL>
                      <a:noFill/>
                    </a:lnL>
                    <a:lnR>
                      <a:noFill/>
                    </a:lnR>
                    <a:lnT w="6350" cap="flat" cmpd="sng">
                      <a:solidFill>
                        <a:srgbClr val="000000"/>
                      </a:solidFill>
                      <a:prstDash val="solid"/>
                      <a:headEnd type="none" w="med" len="med"/>
                      <a:tailEnd type="none" w="med" len="med"/>
                    </a:lnT>
                    <a:lnB cap="flat">
                      <a:noFill/>
                    </a:lnB>
                    <a:lnTlToBr>
                      <a:noFill/>
                    </a:lnTlToBr>
                    <a:lnBlToTr>
                      <a:noFill/>
                    </a:lnBlToTr>
                    <a:noFill/>
                  </a:tcPr>
                </a:tc>
                <a:tc>
                  <a:txBody>
                    <a:bodyPr/>
                    <a:p>
                      <a:pPr indent="0" algn="ctr">
                        <a:buNone/>
                      </a:pPr>
                      <a:r>
                        <a:rPr lang="en-US" sz="2000" b="0">
                          <a:solidFill>
                            <a:srgbClr val="000000"/>
                          </a:solidFill>
                          <a:latin typeface="微软雅黑" panose="020B0503020204020204" charset="-122"/>
                          <a:ea typeface="微软雅黑" panose="020B0503020204020204" charset="-122"/>
                        </a:rPr>
                        <a:t>17</a:t>
                      </a:r>
                      <a:endParaRPr lang="en-US" altLang="en-US" sz="2000" b="0">
                        <a:solidFill>
                          <a:srgbClr val="000000"/>
                        </a:solidFill>
                        <a:latin typeface="微软雅黑" panose="020B0503020204020204" charset="-122"/>
                        <a:ea typeface="微软雅黑" panose="020B0503020204020204" charset="-122"/>
                      </a:endParaRPr>
                    </a:p>
                  </a:txBody>
                  <a:tcPr marL="12700" marR="12700" marT="12700" vert="horz" anchor="ctr">
                    <a:lnL>
                      <a:noFill/>
                    </a:lnL>
                    <a:lnR cap="flat">
                      <a:noFill/>
                    </a:lnR>
                    <a:lnT w="6350" cap="flat" cmpd="sng">
                      <a:solidFill>
                        <a:srgbClr val="000000"/>
                      </a:solidFill>
                      <a:prstDash val="solid"/>
                      <a:headEnd type="none" w="med" len="med"/>
                      <a:tailEnd type="none" w="med" len="med"/>
                    </a:lnT>
                    <a:lnB cap="flat">
                      <a:noFill/>
                    </a:lnB>
                    <a:lnTlToBr>
                      <a:noFill/>
                    </a:lnTlToBr>
                    <a:lnBlToTr>
                      <a:noFill/>
                    </a:lnBlToTr>
                    <a:noFill/>
                  </a:tcPr>
                </a:tc>
              </a:tr>
              <a:tr h="555625">
                <a:tc vMerge="1">
                  <a:tcPr>
                    <a:lnB cap="flat">
                      <a:noFill/>
                    </a:lnB>
                  </a:tcPr>
                </a:tc>
                <a:tc>
                  <a:txBody>
                    <a:bodyPr/>
                    <a:p>
                      <a:pPr indent="0" algn="ctr">
                        <a:buNone/>
                      </a:pPr>
                      <a:r>
                        <a:rPr lang="zh-CN" altLang="en-US" sz="2000">
                          <a:solidFill>
                            <a:srgbClr val="000000"/>
                          </a:solidFill>
                          <a:latin typeface="微软雅黑" panose="020B0503020204020204" charset="-122"/>
                          <a:ea typeface="微软雅黑" panose="020B0503020204020204" charset="-122"/>
                          <a:sym typeface="+mn-ea"/>
                        </a:rPr>
                        <a:t>阴性</a:t>
                      </a:r>
                      <a:endParaRPr lang="zh-CN" altLang="en-US" sz="2000" b="0">
                        <a:solidFill>
                          <a:srgbClr val="000000"/>
                        </a:solidFill>
                        <a:latin typeface="微软雅黑" panose="020B0503020204020204" charset="-122"/>
                        <a:ea typeface="微软雅黑" panose="020B0503020204020204" charset="-122"/>
                        <a:sym typeface="+mn-ea"/>
                      </a:endParaRPr>
                    </a:p>
                  </a:txBody>
                  <a:tcPr marL="12700" marR="12700" marT="12700" vert="horz" anchor="ctr">
                    <a:lnL>
                      <a:noFill/>
                    </a:lnL>
                    <a:lnR>
                      <a:noFill/>
                    </a:lnR>
                    <a:lnT cap="flat">
                      <a:noFill/>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0">
                          <a:solidFill>
                            <a:srgbClr val="000000"/>
                          </a:solidFill>
                          <a:latin typeface="微软雅黑" panose="020B0503020204020204" charset="-122"/>
                          <a:ea typeface="微软雅黑" panose="020B0503020204020204" charset="-122"/>
                        </a:rPr>
                        <a:t>0</a:t>
                      </a:r>
                      <a:endParaRPr lang="en-US" altLang="en-US" sz="2000" b="0">
                        <a:solidFill>
                          <a:srgbClr val="000000"/>
                        </a:solidFill>
                        <a:latin typeface="微软雅黑" panose="020B0503020204020204" charset="-122"/>
                        <a:ea typeface="微软雅黑" panose="020B0503020204020204" charset="-122"/>
                      </a:endParaRPr>
                    </a:p>
                  </a:txBody>
                  <a:tcPr marL="12700" marR="12700" marT="12700" vert="horz" anchor="ctr">
                    <a:lnL>
                      <a:noFill/>
                    </a:lnL>
                    <a:lnR>
                      <a:noFill/>
                    </a:lnR>
                    <a:lnT cap="flat">
                      <a:noFill/>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0">
                          <a:solidFill>
                            <a:srgbClr val="000000"/>
                          </a:solidFill>
                          <a:latin typeface="微软雅黑" panose="020B0503020204020204" charset="-122"/>
                          <a:ea typeface="微软雅黑" panose="020B0503020204020204" charset="-122"/>
                        </a:rPr>
                        <a:t>19</a:t>
                      </a:r>
                      <a:endParaRPr lang="en-US" altLang="en-US" sz="2000" b="0">
                        <a:solidFill>
                          <a:srgbClr val="000000"/>
                        </a:solidFill>
                        <a:latin typeface="微软雅黑" panose="020B0503020204020204" charset="-122"/>
                        <a:ea typeface="微软雅黑" panose="020B0503020204020204" charset="-122"/>
                      </a:endParaRPr>
                    </a:p>
                  </a:txBody>
                  <a:tcPr marL="12700" marR="12700" marT="12700" vert="horz" anchor="ctr">
                    <a:lnL>
                      <a:noFill/>
                    </a:lnL>
                    <a:lnR>
                      <a:noFill/>
                    </a:lnR>
                    <a:lnT cap="flat">
                      <a:noFill/>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0">
                          <a:solidFill>
                            <a:srgbClr val="000000"/>
                          </a:solidFill>
                          <a:latin typeface="微软雅黑" panose="020B0503020204020204" charset="-122"/>
                          <a:ea typeface="微软雅黑" panose="020B0503020204020204" charset="-122"/>
                        </a:rPr>
                        <a:t>19</a:t>
                      </a:r>
                      <a:endParaRPr lang="en-US" altLang="en-US" sz="2000" b="0">
                        <a:solidFill>
                          <a:srgbClr val="000000"/>
                        </a:solidFill>
                        <a:latin typeface="微软雅黑" panose="020B0503020204020204" charset="-122"/>
                        <a:ea typeface="微软雅黑" panose="020B0503020204020204" charset="-122"/>
                      </a:endParaRPr>
                    </a:p>
                  </a:txBody>
                  <a:tcPr marL="12700" marR="12700" marT="12700" vert="horz" anchor="ctr">
                    <a:lnL>
                      <a:noFill/>
                    </a:lnL>
                    <a:lnR cap="flat">
                      <a:noFill/>
                    </a:lnR>
                    <a:lnT cap="flat">
                      <a:noFill/>
                    </a:lnT>
                    <a:lnB w="6350" cap="flat" cmpd="sng">
                      <a:solidFill>
                        <a:srgbClr val="000000"/>
                      </a:solidFill>
                      <a:prstDash val="solid"/>
                      <a:headEnd type="none" w="med" len="med"/>
                      <a:tailEnd type="none" w="med" len="med"/>
                    </a:lnB>
                    <a:lnTlToBr>
                      <a:noFill/>
                    </a:lnTlToBr>
                    <a:lnBlToTr>
                      <a:noFill/>
                    </a:lnBlToTr>
                    <a:noFill/>
                  </a:tcPr>
                </a:tc>
              </a:tr>
              <a:tr h="654050">
                <a:tc>
                  <a:txBody>
                    <a:bodyPr/>
                    <a:p>
                      <a:pPr indent="0" algn="ctr">
                        <a:buNone/>
                      </a:pPr>
                      <a:endParaRPr lang="en-US" altLang="en-US" sz="2000" b="0">
                        <a:solidFill>
                          <a:srgbClr val="000000"/>
                        </a:solidFill>
                        <a:latin typeface="微软雅黑" panose="020B0503020204020204" charset="-122"/>
                        <a:ea typeface="微软雅黑" panose="020B0503020204020204" charset="-122"/>
                      </a:endParaRPr>
                    </a:p>
                  </a:txBody>
                  <a:tcPr marL="12700" marR="12700" marT="12700" vert="horz" anchor="ctr">
                    <a:lnL>
                      <a:noFill/>
                    </a:lnL>
                    <a:lnR>
                      <a:noFill/>
                    </a:lnR>
                    <a:lnT cap="flat">
                      <a:noFill/>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2000" b="0">
                          <a:solidFill>
                            <a:srgbClr val="000000"/>
                          </a:solidFill>
                          <a:latin typeface="微软雅黑" panose="020B0503020204020204" charset="-122"/>
                          <a:ea typeface="微软雅黑" panose="020B0503020204020204" charset="-122"/>
                        </a:rPr>
                        <a:t>合计</a:t>
                      </a:r>
                      <a:endParaRPr lang="zh-CN" altLang="en-US" sz="2000" b="0">
                        <a:solidFill>
                          <a:srgbClr val="000000"/>
                        </a:solidFill>
                        <a:latin typeface="微软雅黑" panose="020B0503020204020204" charset="-122"/>
                        <a:ea typeface="微软雅黑" panose="020B0503020204020204" charset="-122"/>
                      </a:endParaRPr>
                    </a:p>
                  </a:txBody>
                  <a:tcPr marL="12700" marR="12700" marT="12700" vert="horz"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0">
                          <a:solidFill>
                            <a:srgbClr val="000000"/>
                          </a:solidFill>
                          <a:latin typeface="微软雅黑" panose="020B0503020204020204" charset="-122"/>
                          <a:ea typeface="微软雅黑" panose="020B0503020204020204" charset="-122"/>
                        </a:rPr>
                        <a:t>8</a:t>
                      </a:r>
                      <a:endParaRPr lang="en-US" altLang="en-US" sz="2000" b="0">
                        <a:solidFill>
                          <a:srgbClr val="000000"/>
                        </a:solidFill>
                        <a:latin typeface="微软雅黑" panose="020B0503020204020204" charset="-122"/>
                        <a:ea typeface="微软雅黑" panose="020B0503020204020204" charset="-122"/>
                      </a:endParaRPr>
                    </a:p>
                  </a:txBody>
                  <a:tcPr marL="12700" marR="12700" marT="12700" vert="horz"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0">
                          <a:solidFill>
                            <a:srgbClr val="000000"/>
                          </a:solidFill>
                          <a:latin typeface="微软雅黑" panose="020B0503020204020204" charset="-122"/>
                          <a:ea typeface="微软雅黑" panose="020B0503020204020204" charset="-122"/>
                        </a:rPr>
                        <a:t>28</a:t>
                      </a:r>
                      <a:endParaRPr lang="en-US" altLang="en-US" sz="2000" b="0">
                        <a:solidFill>
                          <a:srgbClr val="000000"/>
                        </a:solidFill>
                        <a:latin typeface="微软雅黑" panose="020B0503020204020204" charset="-122"/>
                        <a:ea typeface="微软雅黑" panose="020B0503020204020204" charset="-122"/>
                      </a:endParaRPr>
                    </a:p>
                  </a:txBody>
                  <a:tcPr marL="12700" marR="12700" marT="12700" vert="horz"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0">
                          <a:solidFill>
                            <a:srgbClr val="000000"/>
                          </a:solidFill>
                          <a:latin typeface="微软雅黑" panose="020B0503020204020204" charset="-122"/>
                          <a:ea typeface="微软雅黑" panose="020B0503020204020204" charset="-122"/>
                        </a:rPr>
                        <a:t>36</a:t>
                      </a:r>
                      <a:endParaRPr lang="en-US" altLang="en-US" sz="2000" b="0">
                        <a:solidFill>
                          <a:srgbClr val="000000"/>
                        </a:solidFill>
                        <a:latin typeface="微软雅黑" panose="020B0503020204020204" charset="-122"/>
                        <a:ea typeface="微软雅黑" panose="020B0503020204020204" charset="-122"/>
                      </a:endParaRPr>
                    </a:p>
                  </a:txBody>
                  <a:tcPr marL="12700" marR="12700" marT="12700" vert="horz" anchor="ctr">
                    <a:lnL>
                      <a:noFill/>
                    </a:lnL>
                    <a:lnR cap="flat">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3912235" y="2253615"/>
            <a:ext cx="2468880" cy="398780"/>
          </a:xfrm>
          <a:prstGeom prst="rect">
            <a:avLst/>
          </a:prstGeom>
          <a:noFill/>
        </p:spPr>
        <p:txBody>
          <a:bodyPr wrap="none" rtlCol="0" anchor="t">
            <a:spAutoFit/>
          </a:bodyPr>
          <a:p>
            <a:r>
              <a:rPr lang="zh-CN" altLang="en-US" sz="2000" dirty="0">
                <a:cs typeface="+mn-ea"/>
                <a:sym typeface="+mn-lt"/>
              </a:rPr>
              <a:t>新发快检与确证对比</a:t>
            </a:r>
            <a:endParaRPr lang="zh-CN" altLang="en-US" sz="2000" dirty="0">
              <a:cs typeface="+mn-ea"/>
              <a:sym typeface="+mn-lt"/>
            </a:endParaRPr>
          </a:p>
        </p:txBody>
      </p:sp>
      <p:sp>
        <p:nvSpPr>
          <p:cNvPr id="7" name="文本框 6"/>
          <p:cNvSpPr txBox="1"/>
          <p:nvPr/>
        </p:nvSpPr>
        <p:spPr>
          <a:xfrm>
            <a:off x="8702040" y="3393440"/>
            <a:ext cx="1871980" cy="645160"/>
          </a:xfrm>
          <a:prstGeom prst="rect">
            <a:avLst/>
          </a:prstGeom>
          <a:noFill/>
        </p:spPr>
        <p:txBody>
          <a:bodyPr wrap="none" rtlCol="0">
            <a:spAutoFit/>
          </a:bodyPr>
          <a:p>
            <a:r>
              <a:rPr lang="zh-CN" altLang="en-US"/>
              <a:t>灵敏度：</a:t>
            </a:r>
            <a:r>
              <a:rPr lang="en-US" altLang="zh-CN"/>
              <a:t>100%</a:t>
            </a:r>
            <a:endParaRPr lang="en-US" altLang="zh-CN"/>
          </a:p>
          <a:p>
            <a:r>
              <a:rPr lang="zh-CN" altLang="en-US"/>
              <a:t>特异度：</a:t>
            </a:r>
            <a:r>
              <a:rPr lang="en-US" altLang="zh-CN"/>
              <a:t>67.86%</a:t>
            </a:r>
            <a:endParaRPr lang="zh-CN" altLang="en-US"/>
          </a:p>
        </p:txBody>
      </p:sp>
      <p:sp>
        <p:nvSpPr>
          <p:cNvPr id="3" name="文本框 2"/>
          <p:cNvSpPr txBox="1"/>
          <p:nvPr/>
        </p:nvSpPr>
        <p:spPr>
          <a:xfrm>
            <a:off x="955040" y="1365885"/>
            <a:ext cx="5318760" cy="398780"/>
          </a:xfrm>
          <a:prstGeom prst="rect">
            <a:avLst/>
          </a:prstGeom>
          <a:noFill/>
        </p:spPr>
        <p:txBody>
          <a:bodyPr wrap="none" rtlCol="0">
            <a:spAutoFit/>
          </a:bodyPr>
          <a:p>
            <a:r>
              <a:rPr lang="en-US" sz="2000"/>
              <a:t>64</a:t>
            </a:r>
            <a:r>
              <a:rPr lang="zh-CN" altLang="en-US" sz="2000"/>
              <a:t>个人中，有</a:t>
            </a:r>
            <a:r>
              <a:rPr lang="en-US" altLang="zh-CN" sz="2000"/>
              <a:t>36</a:t>
            </a:r>
            <a:r>
              <a:rPr lang="zh-CN" altLang="en-US" sz="2000"/>
              <a:t>人在市疾控中心做了新发确证</a:t>
            </a:r>
            <a:endParaRPr lang="zh-CN" altLang="en-US" sz="2000"/>
          </a:p>
        </p:txBody>
      </p:sp>
    </p:spTree>
    <p:custDataLst>
      <p:tags r:id="rId2"/>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737011" y="2980056"/>
            <a:ext cx="4717978" cy="897888"/>
            <a:chOff x="6424204" y="2562971"/>
            <a:chExt cx="4717978" cy="897888"/>
          </a:xfrm>
        </p:grpSpPr>
        <p:sp>
          <p:nvSpPr>
            <p:cNvPr id="6" name="矩形 5"/>
            <p:cNvSpPr/>
            <p:nvPr/>
          </p:nvSpPr>
          <p:spPr>
            <a:xfrm>
              <a:off x="6424204" y="2562971"/>
              <a:ext cx="4717978" cy="897888"/>
            </a:xfrm>
            <a:prstGeom prst="rect">
              <a:avLst/>
            </a:prstGeom>
            <a:solidFill>
              <a:srgbClr val="B18D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7" name="iconfont-1043-190263"/>
            <p:cNvSpPr>
              <a:spLocks noChangeAspect="1"/>
            </p:cNvSpPr>
            <p:nvPr/>
          </p:nvSpPr>
          <p:spPr bwMode="auto">
            <a:xfrm>
              <a:off x="7005482" y="2716988"/>
              <a:ext cx="398453" cy="609685"/>
            </a:xfrm>
            <a:custGeom>
              <a:avLst/>
              <a:gdLst>
                <a:gd name="T0" fmla="*/ 1655 w 8366"/>
                <a:gd name="T1" fmla="*/ 11072 h 12800"/>
                <a:gd name="T2" fmla="*/ 0 w 8366"/>
                <a:gd name="T3" fmla="*/ 12551 h 12800"/>
                <a:gd name="T4" fmla="*/ 406 w 8366"/>
                <a:gd name="T5" fmla="*/ 7983 h 12800"/>
                <a:gd name="T6" fmla="*/ 454 w 8366"/>
                <a:gd name="T7" fmla="*/ 7657 h 12800"/>
                <a:gd name="T8" fmla="*/ 569 w 8366"/>
                <a:gd name="T9" fmla="*/ 7426 h 12800"/>
                <a:gd name="T10" fmla="*/ 852 w 8366"/>
                <a:gd name="T11" fmla="*/ 7157 h 12800"/>
                <a:gd name="T12" fmla="*/ 1365 w 8366"/>
                <a:gd name="T13" fmla="*/ 6659 h 12800"/>
                <a:gd name="T14" fmla="*/ 1999 w 8366"/>
                <a:gd name="T15" fmla="*/ 7330 h 12800"/>
                <a:gd name="T16" fmla="*/ 1655 w 8366"/>
                <a:gd name="T17" fmla="*/ 11072 h 12800"/>
                <a:gd name="T18" fmla="*/ 5989 w 8366"/>
                <a:gd name="T19" fmla="*/ 11264 h 12800"/>
                <a:gd name="T20" fmla="*/ 6690 w 8366"/>
                <a:gd name="T21" fmla="*/ 12032 h 12800"/>
                <a:gd name="T22" fmla="*/ 5855 w 8366"/>
                <a:gd name="T23" fmla="*/ 12800 h 12800"/>
                <a:gd name="T24" fmla="*/ 213 w 8366"/>
                <a:gd name="T25" fmla="*/ 12800 h 12800"/>
                <a:gd name="T26" fmla="*/ 1940 w 8366"/>
                <a:gd name="T27" fmla="*/ 11264 h 12800"/>
                <a:gd name="T28" fmla="*/ 5989 w 8366"/>
                <a:gd name="T29" fmla="*/ 11264 h 12800"/>
                <a:gd name="T30" fmla="*/ 6414 w 8366"/>
                <a:gd name="T31" fmla="*/ 6908 h 12800"/>
                <a:gd name="T32" fmla="*/ 5593 w 8366"/>
                <a:gd name="T33" fmla="*/ 7177 h 12800"/>
                <a:gd name="T34" fmla="*/ 2293 w 8366"/>
                <a:gd name="T35" fmla="*/ 7177 h 12800"/>
                <a:gd name="T36" fmla="*/ 1594 w 8366"/>
                <a:gd name="T37" fmla="*/ 6429 h 12800"/>
                <a:gd name="T38" fmla="*/ 2140 w 8366"/>
                <a:gd name="T39" fmla="*/ 5872 h 12800"/>
                <a:gd name="T40" fmla="*/ 2394 w 8366"/>
                <a:gd name="T41" fmla="*/ 5699 h 12800"/>
                <a:gd name="T42" fmla="*/ 2657 w 8366"/>
                <a:gd name="T43" fmla="*/ 5642 h 12800"/>
                <a:gd name="T44" fmla="*/ 2964 w 8366"/>
                <a:gd name="T45" fmla="*/ 5642 h 12800"/>
                <a:gd name="T46" fmla="*/ 6284 w 8366"/>
                <a:gd name="T47" fmla="*/ 5642 h 12800"/>
                <a:gd name="T48" fmla="*/ 6983 w 8366"/>
                <a:gd name="T49" fmla="*/ 6391 h 12800"/>
                <a:gd name="T50" fmla="*/ 6414 w 8366"/>
                <a:gd name="T51" fmla="*/ 6908 h 12800"/>
                <a:gd name="T52" fmla="*/ 2567 w 8366"/>
                <a:gd name="T53" fmla="*/ 1536 h 12800"/>
                <a:gd name="T54" fmla="*/ 1868 w 8366"/>
                <a:gd name="T55" fmla="*/ 787 h 12800"/>
                <a:gd name="T56" fmla="*/ 2682 w 8366"/>
                <a:gd name="T57" fmla="*/ 0 h 12800"/>
                <a:gd name="T58" fmla="*/ 6597 w 8366"/>
                <a:gd name="T59" fmla="*/ 0 h 12800"/>
                <a:gd name="T60" fmla="*/ 7375 w 8366"/>
                <a:gd name="T61" fmla="*/ 345 h 12800"/>
                <a:gd name="T62" fmla="*/ 7632 w 8366"/>
                <a:gd name="T63" fmla="*/ 653 h 12800"/>
                <a:gd name="T64" fmla="*/ 6654 w 8366"/>
                <a:gd name="T65" fmla="*/ 1536 h 12800"/>
                <a:gd name="T66" fmla="*/ 2567 w 8366"/>
                <a:gd name="T67" fmla="*/ 1536 h 12800"/>
                <a:gd name="T68" fmla="*/ 6849 w 8366"/>
                <a:gd name="T69" fmla="*/ 1785 h 12800"/>
                <a:gd name="T70" fmla="*/ 7846 w 8366"/>
                <a:gd name="T71" fmla="*/ 902 h 12800"/>
                <a:gd name="T72" fmla="*/ 8186 w 8366"/>
                <a:gd name="T73" fmla="*/ 1286 h 12800"/>
                <a:gd name="T74" fmla="*/ 8325 w 8366"/>
                <a:gd name="T75" fmla="*/ 1554 h 12800"/>
                <a:gd name="T76" fmla="*/ 8359 w 8366"/>
                <a:gd name="T77" fmla="*/ 1727 h 12800"/>
                <a:gd name="T78" fmla="*/ 8355 w 8366"/>
                <a:gd name="T79" fmla="*/ 2111 h 12800"/>
                <a:gd name="T80" fmla="*/ 8085 w 8366"/>
                <a:gd name="T81" fmla="*/ 4951 h 12800"/>
                <a:gd name="T82" fmla="*/ 7746 w 8366"/>
                <a:gd name="T83" fmla="*/ 5680 h 12800"/>
                <a:gd name="T84" fmla="*/ 7214 w 8366"/>
                <a:gd name="T85" fmla="*/ 6179 h 12800"/>
                <a:gd name="T86" fmla="*/ 6517 w 8366"/>
                <a:gd name="T87" fmla="*/ 5450 h 12800"/>
                <a:gd name="T88" fmla="*/ 6849 w 8366"/>
                <a:gd name="T89" fmla="*/ 1785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366" h="12800">
                  <a:moveTo>
                    <a:pt x="1655" y="11072"/>
                  </a:moveTo>
                  <a:lnTo>
                    <a:pt x="0" y="12551"/>
                  </a:lnTo>
                  <a:lnTo>
                    <a:pt x="406" y="7983"/>
                  </a:lnTo>
                  <a:cubicBezTo>
                    <a:pt x="415" y="7868"/>
                    <a:pt x="425" y="7753"/>
                    <a:pt x="454" y="7657"/>
                  </a:cubicBezTo>
                  <a:cubicBezTo>
                    <a:pt x="485" y="7561"/>
                    <a:pt x="516" y="7484"/>
                    <a:pt x="569" y="7426"/>
                  </a:cubicBezTo>
                  <a:cubicBezTo>
                    <a:pt x="569" y="7426"/>
                    <a:pt x="676" y="7330"/>
                    <a:pt x="852" y="7157"/>
                  </a:cubicBezTo>
                  <a:lnTo>
                    <a:pt x="1365" y="6659"/>
                  </a:lnTo>
                  <a:lnTo>
                    <a:pt x="1999" y="7330"/>
                  </a:lnTo>
                  <a:lnTo>
                    <a:pt x="1655" y="11072"/>
                  </a:lnTo>
                  <a:close/>
                  <a:moveTo>
                    <a:pt x="5989" y="11264"/>
                  </a:moveTo>
                  <a:lnTo>
                    <a:pt x="6690" y="12032"/>
                  </a:lnTo>
                  <a:lnTo>
                    <a:pt x="5855" y="12800"/>
                  </a:lnTo>
                  <a:lnTo>
                    <a:pt x="213" y="12800"/>
                  </a:lnTo>
                  <a:lnTo>
                    <a:pt x="1940" y="11264"/>
                  </a:lnTo>
                  <a:lnTo>
                    <a:pt x="5989" y="11264"/>
                  </a:lnTo>
                  <a:close/>
                  <a:moveTo>
                    <a:pt x="6414" y="6908"/>
                  </a:moveTo>
                  <a:cubicBezTo>
                    <a:pt x="6202" y="7119"/>
                    <a:pt x="6034" y="7177"/>
                    <a:pt x="5593" y="7177"/>
                  </a:cubicBezTo>
                  <a:lnTo>
                    <a:pt x="2293" y="7177"/>
                  </a:lnTo>
                  <a:lnTo>
                    <a:pt x="1594" y="6429"/>
                  </a:lnTo>
                  <a:lnTo>
                    <a:pt x="2140" y="5872"/>
                  </a:lnTo>
                  <a:cubicBezTo>
                    <a:pt x="2211" y="5796"/>
                    <a:pt x="2301" y="5738"/>
                    <a:pt x="2394" y="5699"/>
                  </a:cubicBezTo>
                  <a:cubicBezTo>
                    <a:pt x="2486" y="5661"/>
                    <a:pt x="2561" y="5642"/>
                    <a:pt x="2657" y="5642"/>
                  </a:cubicBezTo>
                  <a:lnTo>
                    <a:pt x="2964" y="5642"/>
                  </a:lnTo>
                  <a:lnTo>
                    <a:pt x="6284" y="5642"/>
                  </a:lnTo>
                  <a:lnTo>
                    <a:pt x="6983" y="6391"/>
                  </a:lnTo>
                  <a:lnTo>
                    <a:pt x="6414" y="6908"/>
                  </a:lnTo>
                  <a:close/>
                  <a:moveTo>
                    <a:pt x="2567" y="1536"/>
                  </a:moveTo>
                  <a:lnTo>
                    <a:pt x="1868" y="787"/>
                  </a:lnTo>
                  <a:lnTo>
                    <a:pt x="2682" y="0"/>
                  </a:lnTo>
                  <a:lnTo>
                    <a:pt x="6597" y="0"/>
                  </a:lnTo>
                  <a:cubicBezTo>
                    <a:pt x="6980" y="0"/>
                    <a:pt x="7161" y="96"/>
                    <a:pt x="7375" y="345"/>
                  </a:cubicBezTo>
                  <a:lnTo>
                    <a:pt x="7632" y="653"/>
                  </a:lnTo>
                  <a:lnTo>
                    <a:pt x="6654" y="1536"/>
                  </a:lnTo>
                  <a:lnTo>
                    <a:pt x="2567" y="1536"/>
                  </a:lnTo>
                  <a:close/>
                  <a:moveTo>
                    <a:pt x="6849" y="1785"/>
                  </a:moveTo>
                  <a:lnTo>
                    <a:pt x="7846" y="902"/>
                  </a:lnTo>
                  <a:lnTo>
                    <a:pt x="8186" y="1286"/>
                  </a:lnTo>
                  <a:cubicBezTo>
                    <a:pt x="8228" y="1324"/>
                    <a:pt x="8275" y="1420"/>
                    <a:pt x="8325" y="1554"/>
                  </a:cubicBezTo>
                  <a:cubicBezTo>
                    <a:pt x="8349" y="1612"/>
                    <a:pt x="8355" y="1670"/>
                    <a:pt x="8359" y="1727"/>
                  </a:cubicBezTo>
                  <a:cubicBezTo>
                    <a:pt x="8366" y="1804"/>
                    <a:pt x="8359" y="1938"/>
                    <a:pt x="8355" y="2111"/>
                  </a:cubicBezTo>
                  <a:lnTo>
                    <a:pt x="8085" y="4951"/>
                  </a:lnTo>
                  <a:cubicBezTo>
                    <a:pt x="8057" y="5297"/>
                    <a:pt x="7993" y="5431"/>
                    <a:pt x="7746" y="5680"/>
                  </a:cubicBezTo>
                  <a:lnTo>
                    <a:pt x="7214" y="6179"/>
                  </a:lnTo>
                  <a:lnTo>
                    <a:pt x="6517" y="5450"/>
                  </a:lnTo>
                  <a:lnTo>
                    <a:pt x="6849" y="1785"/>
                  </a:lnTo>
                  <a:close/>
                </a:path>
              </a:pathLst>
            </a:custGeom>
            <a:solidFill>
              <a:schemeClr val="bg1"/>
            </a:solidFill>
            <a:ln>
              <a:noFill/>
            </a:ln>
          </p:spPr>
          <p:txBody>
            <a:bodyPr/>
            <a:lstStyle/>
            <a:p>
              <a:endParaRPr lang="zh-CN" altLang="en-US">
                <a:cs typeface="+mn-ea"/>
                <a:sym typeface="+mn-lt"/>
              </a:endParaRPr>
            </a:p>
          </p:txBody>
        </p:sp>
        <p:sp>
          <p:nvSpPr>
            <p:cNvPr id="8" name="文本框 7"/>
            <p:cNvSpPr txBox="1"/>
            <p:nvPr/>
          </p:nvSpPr>
          <p:spPr>
            <a:xfrm>
              <a:off x="7674566" y="2752401"/>
              <a:ext cx="1808480" cy="583565"/>
            </a:xfrm>
            <a:prstGeom prst="rect">
              <a:avLst/>
            </a:prstGeom>
            <a:noFill/>
          </p:spPr>
          <p:txBody>
            <a:bodyPr wrap="none" rtlCol="0">
              <a:spAutoFit/>
            </a:bodyPr>
            <a:lstStyle/>
            <a:p>
              <a:r>
                <a:rPr lang="zh-CN" altLang="en-US" sz="3200" dirty="0">
                  <a:cs typeface="+mn-ea"/>
                  <a:sym typeface="+mn-lt"/>
                </a:rPr>
                <a:t>溯源技巧</a:t>
              </a:r>
              <a:endParaRPr lang="en-US" altLang="zh-CN" sz="3200" dirty="0">
                <a:cs typeface="+mn-ea"/>
                <a:sym typeface="+mn-lt"/>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4400"/>
              <a:t>高危行为接触者信息挖掘与技巧</a:t>
            </a:r>
            <a:endParaRPr lang="zh-CN" altLang="en-US" sz="440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sp>
        <p:nvSpPr>
          <p:cNvPr id="10" name="内容占位符 9"/>
          <p:cNvSpPr>
            <a:spLocks noGrp="1"/>
          </p:cNvSpPr>
          <p:nvPr>
            <p:ph sz="quarter" idx="15"/>
          </p:nvPr>
        </p:nvSpPr>
        <p:spPr>
          <a:xfrm>
            <a:off x="695325" y="1849755"/>
            <a:ext cx="10801350" cy="3245485"/>
          </a:xfrm>
        </p:spPr>
        <p:txBody>
          <a:bodyPr>
            <a:normAutofit fontScale="90000" lnSpcReduction="20000"/>
          </a:bodyPr>
          <a:lstStyle/>
          <a:p>
            <a:pPr>
              <a:lnSpc>
                <a:spcPct val="150000"/>
              </a:lnSpc>
            </a:pPr>
            <a:r>
              <a:rPr lang="zh-CN" sz="2400"/>
              <a:t>前期准备</a:t>
            </a:r>
            <a:endParaRPr lang="zh-CN" sz="2400"/>
          </a:p>
          <a:p>
            <a:pPr>
              <a:lnSpc>
                <a:spcPct val="150000"/>
              </a:lnSpc>
            </a:pPr>
            <a:r>
              <a:rPr lang="zh-CN" sz="2400"/>
              <a:t>向种子感染者充分解释高危行为接触者信息挖掘的目的，有助于得到理解、提高认识甚至唤起感染者的社会责任感，便于顺利开展后续工作</a:t>
            </a:r>
            <a:endParaRPr lang="zh-CN" sz="2400"/>
          </a:p>
          <a:p>
            <a:pPr>
              <a:lnSpc>
                <a:spcPct val="150000"/>
              </a:lnSpc>
            </a:pPr>
            <a:r>
              <a:rPr lang="zh-CN" sz="2400"/>
              <a:t>开展溯源工作全程做好信息保密工作非常重要。</a:t>
            </a:r>
            <a:endParaRPr lang="zh-CN" sz="2400"/>
          </a:p>
          <a:p>
            <a:pPr>
              <a:lnSpc>
                <a:spcPct val="150000"/>
              </a:lnSpc>
            </a:pPr>
            <a:r>
              <a:rPr lang="zh-CN" sz="2400"/>
              <a:t>采用陪伴、积极倾听、明确利弊、鼓励正视自己等方式深入探究产生困扰的原因，并鼓励采取积极的应对方式。</a:t>
            </a:r>
            <a:endParaRPr lang="zh-CN"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0" grpI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4400"/>
              <a:t>常见困惑</a:t>
            </a:r>
            <a:endParaRPr lang="zh-CN" altLang="en-US" sz="440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sp>
        <p:nvSpPr>
          <p:cNvPr id="10" name="内容占位符 9"/>
          <p:cNvSpPr>
            <a:spLocks noGrp="1"/>
          </p:cNvSpPr>
          <p:nvPr>
            <p:ph sz="quarter" idx="15"/>
          </p:nvPr>
        </p:nvSpPr>
        <p:spPr>
          <a:xfrm>
            <a:off x="695325" y="1849755"/>
            <a:ext cx="10895965" cy="4104640"/>
          </a:xfrm>
        </p:spPr>
        <p:txBody>
          <a:bodyPr>
            <a:normAutofit fontScale="80000"/>
          </a:bodyPr>
          <a:lstStyle/>
          <a:p>
            <a:pPr>
              <a:lnSpc>
                <a:spcPct val="150000"/>
              </a:lnSpc>
            </a:pPr>
            <a:r>
              <a:rPr lang="zh-CN" sz="2400"/>
              <a:t>担心自己的感染状况暴露，</a:t>
            </a:r>
            <a:endParaRPr lang="zh-CN" sz="2400"/>
          </a:p>
          <a:p>
            <a:pPr>
              <a:lnSpc>
                <a:spcPct val="150000"/>
              </a:lnSpc>
            </a:pPr>
            <a:r>
              <a:rPr lang="zh-CN" sz="2400">
                <a:sym typeface="+mn-ea"/>
              </a:rPr>
              <a:t>害怕被歧视</a:t>
            </a:r>
            <a:endParaRPr lang="zh-CN" sz="2400">
              <a:sym typeface="+mn-ea"/>
            </a:endParaRPr>
          </a:p>
          <a:p>
            <a:pPr>
              <a:lnSpc>
                <a:spcPct val="150000"/>
              </a:lnSpc>
            </a:pPr>
            <a:r>
              <a:rPr sz="2400"/>
              <a:t>害怕被家人冷落，甚至离异</a:t>
            </a:r>
            <a:endParaRPr sz="2400"/>
          </a:p>
          <a:p>
            <a:pPr>
              <a:lnSpc>
                <a:spcPct val="150000"/>
              </a:lnSpc>
            </a:pPr>
            <a:r>
              <a:rPr lang="zh-CN" sz="2400"/>
              <a:t>担心失去工作和生活来源</a:t>
            </a:r>
            <a:endParaRPr lang="zh-CN" sz="2400"/>
          </a:p>
          <a:p>
            <a:pPr>
              <a:lnSpc>
                <a:spcPct val="150000"/>
              </a:lnSpc>
            </a:pPr>
            <a:r>
              <a:rPr lang="zh-CN" sz="2400"/>
              <a:t>害怕被报复</a:t>
            </a:r>
            <a:endParaRPr lang="zh-CN" sz="2400"/>
          </a:p>
          <a:p>
            <a:pPr>
              <a:lnSpc>
                <a:spcPct val="150000"/>
              </a:lnSpc>
            </a:pPr>
            <a:r>
              <a:rPr lang="zh-CN" sz="2400"/>
              <a:t>不知道接触了谁，也不知道他们的名字</a:t>
            </a:r>
            <a:endParaRPr lang="zh-CN" sz="2400"/>
          </a:p>
          <a:p>
            <a:pPr>
              <a:lnSpc>
                <a:spcPct val="150000"/>
              </a:lnSpc>
            </a:pPr>
            <a:r>
              <a:rPr lang="zh-CN" sz="2400"/>
              <a:t>自己被感染了，他人与己无关</a:t>
            </a:r>
            <a:endParaRPr lang="zh-CN"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0" grpI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4400"/>
              <a:t>应对策略</a:t>
            </a:r>
            <a:endParaRPr lang="zh-CN" altLang="en-US" sz="440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sp>
        <p:nvSpPr>
          <p:cNvPr id="10" name="内容占位符 9"/>
          <p:cNvSpPr>
            <a:spLocks noGrp="1"/>
          </p:cNvSpPr>
          <p:nvPr>
            <p:ph sz="quarter" idx="15"/>
          </p:nvPr>
        </p:nvSpPr>
        <p:spPr>
          <a:xfrm>
            <a:off x="695325" y="1849755"/>
            <a:ext cx="10801350" cy="3245485"/>
          </a:xfrm>
        </p:spPr>
        <p:txBody>
          <a:bodyPr>
            <a:normAutofit lnSpcReduction="10000"/>
          </a:bodyPr>
          <a:lstStyle/>
          <a:p>
            <a:pPr>
              <a:lnSpc>
                <a:spcPct val="150000"/>
              </a:lnSpc>
            </a:pPr>
            <a:r>
              <a:rPr lang="zh-CN" sz="2400"/>
              <a:t>全程做到信息保密。详细讲解保密原则，在多次的交往过程中让种子感染者亲身体会安全感。</a:t>
            </a:r>
            <a:endParaRPr lang="zh-CN" sz="2400"/>
          </a:p>
          <a:p>
            <a:pPr>
              <a:lnSpc>
                <a:spcPct val="150000"/>
              </a:lnSpc>
            </a:pPr>
            <a:r>
              <a:rPr lang="zh-CN" sz="2400">
                <a:sym typeface="+mn-ea"/>
              </a:rPr>
              <a:t>反复强调可以通过社区或场所集中检测、健康体检等多种途径对高危行为接触者进行告知和动员检测，种子感染者的感染状况不会因为告知了高危行为接触者而暴露。</a:t>
            </a:r>
            <a:endParaRPr lang="zh-CN" sz="240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0" grpI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4400"/>
              <a:t>应对策略</a:t>
            </a:r>
            <a:endParaRPr lang="zh-CN" altLang="en-US" sz="440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sp>
        <p:nvSpPr>
          <p:cNvPr id="10" name="内容占位符 9"/>
          <p:cNvSpPr>
            <a:spLocks noGrp="1"/>
          </p:cNvSpPr>
          <p:nvPr>
            <p:ph sz="quarter" idx="15"/>
          </p:nvPr>
        </p:nvSpPr>
        <p:spPr>
          <a:xfrm>
            <a:off x="695325" y="1849755"/>
            <a:ext cx="10801350" cy="3245485"/>
          </a:xfrm>
        </p:spPr>
        <p:txBody>
          <a:bodyPr>
            <a:normAutofit lnSpcReduction="10000"/>
          </a:bodyPr>
          <a:lstStyle/>
          <a:p>
            <a:pPr>
              <a:lnSpc>
                <a:spcPct val="150000"/>
              </a:lnSpc>
            </a:pPr>
            <a:r>
              <a:rPr lang="zh-CN" sz="2400"/>
              <a:t>任何人都有可能是感染者，感染了HIV并不代表这个人犯了错。</a:t>
            </a:r>
            <a:endParaRPr lang="zh-CN" sz="2400"/>
          </a:p>
          <a:p>
            <a:pPr>
              <a:lnSpc>
                <a:spcPct val="150000"/>
              </a:lnSpc>
            </a:pPr>
            <a:r>
              <a:rPr lang="zh-CN" sz="2400"/>
              <a:t>艾滋病是可防可治的慢性病。很多的歧视来自于感染者本人，而非其他人。提醒感染者用新的眼光看待艾滋病，同时采取积极的行动对抗艾滋病，身体健健康康，自信心增加，别人也不可能歧视。</a:t>
            </a:r>
            <a:endParaRPr lang="zh-CN"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0" grpI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5" name="组合 594"/>
          <p:cNvGrpSpPr/>
          <p:nvPr/>
        </p:nvGrpSpPr>
        <p:grpSpPr>
          <a:xfrm>
            <a:off x="558343" y="1196975"/>
            <a:ext cx="4655690" cy="5003800"/>
            <a:chOff x="-139961" y="1130300"/>
            <a:chExt cx="4655690" cy="5003800"/>
          </a:xfrm>
        </p:grpSpPr>
        <p:grpSp>
          <p:nvGrpSpPr>
            <p:cNvPr id="589" name="组合 588"/>
            <p:cNvGrpSpPr/>
            <p:nvPr/>
          </p:nvGrpSpPr>
          <p:grpSpPr>
            <a:xfrm>
              <a:off x="1827688" y="1130300"/>
              <a:ext cx="2688041" cy="5003800"/>
              <a:chOff x="1827688" y="1130300"/>
              <a:chExt cx="2688041" cy="5003800"/>
            </a:xfrm>
          </p:grpSpPr>
          <p:sp>
            <p:nvSpPr>
              <p:cNvPr id="7" name="îŝľidè"/>
              <p:cNvSpPr/>
              <p:nvPr/>
            </p:nvSpPr>
            <p:spPr>
              <a:xfrm>
                <a:off x="1827688" y="1130300"/>
                <a:ext cx="482078" cy="4820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8" name="iṧḷîḋê"/>
              <p:cNvSpPr/>
              <p:nvPr/>
            </p:nvSpPr>
            <p:spPr>
              <a:xfrm>
                <a:off x="3302112" y="1694180"/>
                <a:ext cx="482078" cy="482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9" name="iSḷïďe"/>
              <p:cNvSpPr/>
              <p:nvPr/>
            </p:nvSpPr>
            <p:spPr>
              <a:xfrm>
                <a:off x="4015307" y="2770989"/>
                <a:ext cx="482078" cy="4820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0" name="ïsļîḋè"/>
              <p:cNvSpPr/>
              <p:nvPr/>
            </p:nvSpPr>
            <p:spPr>
              <a:xfrm>
                <a:off x="4033651" y="4016402"/>
                <a:ext cx="482078" cy="48207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1" name="ïṡḻïḓè"/>
              <p:cNvSpPr/>
              <p:nvPr/>
            </p:nvSpPr>
            <p:spPr>
              <a:xfrm>
                <a:off x="3165127" y="5190534"/>
                <a:ext cx="482078" cy="48207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2" name="îSḷiḑè"/>
              <p:cNvSpPr/>
              <p:nvPr/>
            </p:nvSpPr>
            <p:spPr>
              <a:xfrm>
                <a:off x="1827688" y="5652022"/>
                <a:ext cx="482078" cy="48207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grpSp>
          <p:nvGrpSpPr>
            <p:cNvPr id="594" name="组合 593"/>
            <p:cNvGrpSpPr/>
            <p:nvPr/>
          </p:nvGrpSpPr>
          <p:grpSpPr>
            <a:xfrm>
              <a:off x="-139961" y="1403367"/>
              <a:ext cx="4489697" cy="4489694"/>
              <a:chOff x="-139961" y="1403367"/>
              <a:chExt cx="4489697" cy="4489694"/>
            </a:xfrm>
          </p:grpSpPr>
          <p:sp>
            <p:nvSpPr>
              <p:cNvPr id="6" name="ïšliďê"/>
              <p:cNvSpPr/>
              <p:nvPr/>
            </p:nvSpPr>
            <p:spPr>
              <a:xfrm>
                <a:off x="-139961" y="1403367"/>
                <a:ext cx="4489697" cy="4489694"/>
              </a:xfrm>
              <a:prstGeom prst="arc">
                <a:avLst>
                  <a:gd name="adj1" fmla="val 16200000"/>
                  <a:gd name="adj2" fmla="val 5686778"/>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a:cs typeface="+mn-ea"/>
                  <a:sym typeface="+mn-lt"/>
                </a:endParaRPr>
              </a:p>
            </p:txBody>
          </p:sp>
          <p:grpSp>
            <p:nvGrpSpPr>
              <p:cNvPr id="565" name="组合 56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rot="5400000">
                <a:off x="932179" y="2403815"/>
                <a:ext cx="2545730" cy="2489429"/>
                <a:chOff x="3897313" y="1317625"/>
                <a:chExt cx="4306888" cy="4211638"/>
              </a:xfrm>
            </p:grpSpPr>
            <p:sp>
              <p:nvSpPr>
                <p:cNvPr id="566" name="ïšḻiḓê"/>
                <p:cNvSpPr/>
                <p:nvPr/>
              </p:nvSpPr>
              <p:spPr bwMode="auto">
                <a:xfrm>
                  <a:off x="4498975" y="4972050"/>
                  <a:ext cx="361950" cy="376238"/>
                </a:xfrm>
                <a:prstGeom prst="ellipse">
                  <a:avLst/>
                </a:prstGeom>
                <a:solidFill>
                  <a:srgbClr val="D7DE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67" name="íṩḷïďe"/>
                <p:cNvSpPr/>
                <p:nvPr/>
              </p:nvSpPr>
              <p:spPr bwMode="auto">
                <a:xfrm>
                  <a:off x="7119938" y="1498600"/>
                  <a:ext cx="376238" cy="374650"/>
                </a:xfrm>
                <a:prstGeom prst="ellipse">
                  <a:avLst/>
                </a:prstGeom>
                <a:solidFill>
                  <a:srgbClr val="D7DE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68" name="íṩľïḓé"/>
                <p:cNvSpPr/>
                <p:nvPr/>
              </p:nvSpPr>
              <p:spPr bwMode="auto">
                <a:xfrm>
                  <a:off x="7586663" y="2535238"/>
                  <a:ext cx="573088" cy="557213"/>
                </a:xfrm>
                <a:prstGeom prst="ellipse">
                  <a:avLst/>
                </a:prstGeom>
                <a:solidFill>
                  <a:srgbClr val="D7DE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69" name="î$ļíḓé"/>
                <p:cNvSpPr/>
                <p:nvPr/>
              </p:nvSpPr>
              <p:spPr bwMode="auto">
                <a:xfrm>
                  <a:off x="6488113" y="3889375"/>
                  <a:ext cx="1038225" cy="1068388"/>
                </a:xfrm>
                <a:custGeom>
                  <a:avLst/>
                  <a:gdLst>
                    <a:gd name="T0" fmla="*/ 65 w 69"/>
                    <a:gd name="T1" fmla="*/ 5 h 71"/>
                    <a:gd name="T2" fmla="*/ 69 w 69"/>
                    <a:gd name="T3" fmla="*/ 14 h 71"/>
                    <a:gd name="T4" fmla="*/ 65 w 69"/>
                    <a:gd name="T5" fmla="*/ 22 h 71"/>
                    <a:gd name="T6" fmla="*/ 61 w 69"/>
                    <a:gd name="T7" fmla="*/ 27 h 71"/>
                    <a:gd name="T8" fmla="*/ 26 w 69"/>
                    <a:gd name="T9" fmla="*/ 62 h 71"/>
                    <a:gd name="T10" fmla="*/ 21 w 69"/>
                    <a:gd name="T11" fmla="*/ 66 h 71"/>
                    <a:gd name="T12" fmla="*/ 3 w 69"/>
                    <a:gd name="T13" fmla="*/ 66 h 71"/>
                    <a:gd name="T14" fmla="*/ 0 w 69"/>
                    <a:gd name="T15" fmla="*/ 58 h 71"/>
                    <a:gd name="T16" fmla="*/ 3 w 69"/>
                    <a:gd name="T17" fmla="*/ 49 h 71"/>
                    <a:gd name="T18" fmla="*/ 8 w 69"/>
                    <a:gd name="T19" fmla="*/ 44 h 71"/>
                    <a:gd name="T20" fmla="*/ 43 w 69"/>
                    <a:gd name="T21" fmla="*/ 9 h 71"/>
                    <a:gd name="T22" fmla="*/ 48 w 69"/>
                    <a:gd name="T23" fmla="*/ 5 h 71"/>
                    <a:gd name="T24" fmla="*/ 65 w 69"/>
                    <a:gd name="T25" fmla="*/ 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71">
                      <a:moveTo>
                        <a:pt x="65" y="5"/>
                      </a:moveTo>
                      <a:cubicBezTo>
                        <a:pt x="68" y="7"/>
                        <a:pt x="69" y="10"/>
                        <a:pt x="69" y="14"/>
                      </a:cubicBezTo>
                      <a:cubicBezTo>
                        <a:pt x="69" y="17"/>
                        <a:pt x="68" y="20"/>
                        <a:pt x="65" y="22"/>
                      </a:cubicBezTo>
                      <a:cubicBezTo>
                        <a:pt x="61" y="27"/>
                        <a:pt x="61" y="27"/>
                        <a:pt x="61" y="27"/>
                      </a:cubicBezTo>
                      <a:cubicBezTo>
                        <a:pt x="26" y="62"/>
                        <a:pt x="26" y="62"/>
                        <a:pt x="26" y="62"/>
                      </a:cubicBezTo>
                      <a:cubicBezTo>
                        <a:pt x="21" y="66"/>
                        <a:pt x="21" y="66"/>
                        <a:pt x="21" y="66"/>
                      </a:cubicBezTo>
                      <a:cubicBezTo>
                        <a:pt x="16" y="71"/>
                        <a:pt x="8" y="71"/>
                        <a:pt x="3" y="66"/>
                      </a:cubicBezTo>
                      <a:cubicBezTo>
                        <a:pt x="1" y="64"/>
                        <a:pt x="0" y="61"/>
                        <a:pt x="0" y="58"/>
                      </a:cubicBezTo>
                      <a:cubicBezTo>
                        <a:pt x="0" y="54"/>
                        <a:pt x="1" y="51"/>
                        <a:pt x="3" y="49"/>
                      </a:cubicBezTo>
                      <a:cubicBezTo>
                        <a:pt x="8" y="44"/>
                        <a:pt x="8" y="44"/>
                        <a:pt x="8" y="44"/>
                      </a:cubicBezTo>
                      <a:cubicBezTo>
                        <a:pt x="43" y="9"/>
                        <a:pt x="43" y="9"/>
                        <a:pt x="43" y="9"/>
                      </a:cubicBezTo>
                      <a:cubicBezTo>
                        <a:pt x="48" y="5"/>
                        <a:pt x="48" y="5"/>
                        <a:pt x="48" y="5"/>
                      </a:cubicBezTo>
                      <a:cubicBezTo>
                        <a:pt x="52" y="0"/>
                        <a:pt x="60" y="0"/>
                        <a:pt x="65" y="5"/>
                      </a:cubicBezTo>
                      <a:close/>
                    </a:path>
                  </a:pathLst>
                </a:custGeom>
                <a:solidFill>
                  <a:srgbClr val="2B2B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70" name="i$1iďe"/>
                <p:cNvSpPr/>
                <p:nvPr/>
              </p:nvSpPr>
              <p:spPr bwMode="auto">
                <a:xfrm>
                  <a:off x="6878638" y="4295775"/>
                  <a:ext cx="1235075" cy="1233488"/>
                </a:xfrm>
                <a:custGeom>
                  <a:avLst/>
                  <a:gdLst>
                    <a:gd name="T0" fmla="*/ 72 w 82"/>
                    <a:gd name="T1" fmla="*/ 37 h 82"/>
                    <a:gd name="T2" fmla="*/ 72 w 82"/>
                    <a:gd name="T3" fmla="*/ 72 h 82"/>
                    <a:gd name="T4" fmla="*/ 36 w 82"/>
                    <a:gd name="T5" fmla="*/ 72 h 82"/>
                    <a:gd name="T6" fmla="*/ 0 w 82"/>
                    <a:gd name="T7" fmla="*/ 35 h 82"/>
                    <a:gd name="T8" fmla="*/ 35 w 82"/>
                    <a:gd name="T9" fmla="*/ 0 h 82"/>
                    <a:gd name="T10" fmla="*/ 72 w 82"/>
                    <a:gd name="T11" fmla="*/ 37 h 82"/>
                  </a:gdLst>
                  <a:ahLst/>
                  <a:cxnLst>
                    <a:cxn ang="0">
                      <a:pos x="T0" y="T1"/>
                    </a:cxn>
                    <a:cxn ang="0">
                      <a:pos x="T2" y="T3"/>
                    </a:cxn>
                    <a:cxn ang="0">
                      <a:pos x="T4" y="T5"/>
                    </a:cxn>
                    <a:cxn ang="0">
                      <a:pos x="T6" y="T7"/>
                    </a:cxn>
                    <a:cxn ang="0">
                      <a:pos x="T8" y="T9"/>
                    </a:cxn>
                    <a:cxn ang="0">
                      <a:pos x="T10" y="T11"/>
                    </a:cxn>
                  </a:cxnLst>
                  <a:rect l="0" t="0" r="r" b="b"/>
                  <a:pathLst>
                    <a:path w="82" h="82">
                      <a:moveTo>
                        <a:pt x="72" y="37"/>
                      </a:moveTo>
                      <a:cubicBezTo>
                        <a:pt x="82" y="46"/>
                        <a:pt x="82" y="62"/>
                        <a:pt x="72" y="72"/>
                      </a:cubicBezTo>
                      <a:cubicBezTo>
                        <a:pt x="62" y="82"/>
                        <a:pt x="46" y="82"/>
                        <a:pt x="36" y="72"/>
                      </a:cubicBezTo>
                      <a:cubicBezTo>
                        <a:pt x="0" y="35"/>
                        <a:pt x="0" y="35"/>
                        <a:pt x="0" y="35"/>
                      </a:cubicBezTo>
                      <a:cubicBezTo>
                        <a:pt x="35" y="0"/>
                        <a:pt x="35" y="0"/>
                        <a:pt x="35" y="0"/>
                      </a:cubicBezTo>
                      <a:lnTo>
                        <a:pt x="72" y="37"/>
                      </a:lnTo>
                      <a:close/>
                    </a:path>
                  </a:pathLst>
                </a:custGeom>
                <a:solidFill>
                  <a:srgbClr val="3C3B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71" name="íśļíḑe"/>
                <p:cNvSpPr/>
                <p:nvPr/>
              </p:nvSpPr>
              <p:spPr bwMode="auto">
                <a:xfrm>
                  <a:off x="6307138" y="3724275"/>
                  <a:ext cx="828675" cy="827088"/>
                </a:xfrm>
                <a:custGeom>
                  <a:avLst/>
                  <a:gdLst>
                    <a:gd name="T0" fmla="*/ 55 w 55"/>
                    <a:gd name="T1" fmla="*/ 20 h 55"/>
                    <a:gd name="T2" fmla="*/ 20 w 55"/>
                    <a:gd name="T3" fmla="*/ 55 h 55"/>
                    <a:gd name="T4" fmla="*/ 0 w 55"/>
                    <a:gd name="T5" fmla="*/ 36 h 55"/>
                    <a:gd name="T6" fmla="*/ 20 w 55"/>
                    <a:gd name="T7" fmla="*/ 20 h 55"/>
                    <a:gd name="T8" fmla="*/ 35 w 55"/>
                    <a:gd name="T9" fmla="*/ 0 h 55"/>
                    <a:gd name="T10" fmla="*/ 55 w 55"/>
                    <a:gd name="T11" fmla="*/ 20 h 55"/>
                  </a:gdLst>
                  <a:ahLst/>
                  <a:cxnLst>
                    <a:cxn ang="0">
                      <a:pos x="T0" y="T1"/>
                    </a:cxn>
                    <a:cxn ang="0">
                      <a:pos x="T2" y="T3"/>
                    </a:cxn>
                    <a:cxn ang="0">
                      <a:pos x="T4" y="T5"/>
                    </a:cxn>
                    <a:cxn ang="0">
                      <a:pos x="T6" y="T7"/>
                    </a:cxn>
                    <a:cxn ang="0">
                      <a:pos x="T8" y="T9"/>
                    </a:cxn>
                    <a:cxn ang="0">
                      <a:pos x="T10" y="T11"/>
                    </a:cxn>
                  </a:cxnLst>
                  <a:rect l="0" t="0" r="r" b="b"/>
                  <a:pathLst>
                    <a:path w="55" h="55">
                      <a:moveTo>
                        <a:pt x="55" y="20"/>
                      </a:moveTo>
                      <a:cubicBezTo>
                        <a:pt x="20" y="55"/>
                        <a:pt x="20" y="55"/>
                        <a:pt x="20" y="55"/>
                      </a:cubicBezTo>
                      <a:cubicBezTo>
                        <a:pt x="0" y="36"/>
                        <a:pt x="0" y="36"/>
                        <a:pt x="0" y="36"/>
                      </a:cubicBezTo>
                      <a:cubicBezTo>
                        <a:pt x="7" y="31"/>
                        <a:pt x="14" y="26"/>
                        <a:pt x="20" y="20"/>
                      </a:cubicBezTo>
                      <a:cubicBezTo>
                        <a:pt x="26" y="14"/>
                        <a:pt x="31" y="7"/>
                        <a:pt x="35" y="0"/>
                      </a:cubicBezTo>
                      <a:lnTo>
                        <a:pt x="55" y="20"/>
                      </a:lnTo>
                      <a:close/>
                    </a:path>
                  </a:pathLst>
                </a:custGeom>
                <a:solidFill>
                  <a:srgbClr val="3C3B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72" name="ïSlîḑe"/>
                <p:cNvSpPr/>
                <p:nvPr/>
              </p:nvSpPr>
              <p:spPr bwMode="auto">
                <a:xfrm>
                  <a:off x="3897313" y="1317625"/>
                  <a:ext cx="3282950" cy="3279775"/>
                </a:xfrm>
                <a:custGeom>
                  <a:avLst/>
                  <a:gdLst>
                    <a:gd name="T0" fmla="*/ 180 w 218"/>
                    <a:gd name="T1" fmla="*/ 39 h 218"/>
                    <a:gd name="T2" fmla="*/ 39 w 218"/>
                    <a:gd name="T3" fmla="*/ 39 h 218"/>
                    <a:gd name="T4" fmla="*/ 39 w 218"/>
                    <a:gd name="T5" fmla="*/ 180 h 218"/>
                    <a:gd name="T6" fmla="*/ 160 w 218"/>
                    <a:gd name="T7" fmla="*/ 196 h 218"/>
                    <a:gd name="T8" fmla="*/ 180 w 218"/>
                    <a:gd name="T9" fmla="*/ 180 h 218"/>
                    <a:gd name="T10" fmla="*/ 195 w 218"/>
                    <a:gd name="T11" fmla="*/ 160 h 218"/>
                    <a:gd name="T12" fmla="*/ 180 w 218"/>
                    <a:gd name="T13" fmla="*/ 39 h 218"/>
                  </a:gdLst>
                  <a:ahLst/>
                  <a:cxnLst>
                    <a:cxn ang="0">
                      <a:pos x="T0" y="T1"/>
                    </a:cxn>
                    <a:cxn ang="0">
                      <a:pos x="T2" y="T3"/>
                    </a:cxn>
                    <a:cxn ang="0">
                      <a:pos x="T4" y="T5"/>
                    </a:cxn>
                    <a:cxn ang="0">
                      <a:pos x="T6" y="T7"/>
                    </a:cxn>
                    <a:cxn ang="0">
                      <a:pos x="T8" y="T9"/>
                    </a:cxn>
                    <a:cxn ang="0">
                      <a:pos x="T10" y="T11"/>
                    </a:cxn>
                    <a:cxn ang="0">
                      <a:pos x="T12" y="T13"/>
                    </a:cxn>
                  </a:cxnLst>
                  <a:rect l="0" t="0" r="r" b="b"/>
                  <a:pathLst>
                    <a:path w="218" h="218">
                      <a:moveTo>
                        <a:pt x="180" y="39"/>
                      </a:moveTo>
                      <a:cubicBezTo>
                        <a:pt x="141" y="0"/>
                        <a:pt x="78" y="0"/>
                        <a:pt x="39" y="39"/>
                      </a:cubicBezTo>
                      <a:cubicBezTo>
                        <a:pt x="0" y="78"/>
                        <a:pt x="0" y="141"/>
                        <a:pt x="39" y="180"/>
                      </a:cubicBezTo>
                      <a:cubicBezTo>
                        <a:pt x="72" y="213"/>
                        <a:pt x="122" y="218"/>
                        <a:pt x="160" y="196"/>
                      </a:cubicBezTo>
                      <a:cubicBezTo>
                        <a:pt x="167" y="191"/>
                        <a:pt x="174" y="186"/>
                        <a:pt x="180" y="180"/>
                      </a:cubicBezTo>
                      <a:cubicBezTo>
                        <a:pt x="186" y="174"/>
                        <a:pt x="191" y="167"/>
                        <a:pt x="195" y="160"/>
                      </a:cubicBezTo>
                      <a:cubicBezTo>
                        <a:pt x="218" y="122"/>
                        <a:pt x="213" y="72"/>
                        <a:pt x="180" y="39"/>
                      </a:cubicBezTo>
                      <a:close/>
                    </a:path>
                  </a:pathLst>
                </a:custGeom>
                <a:solidFill>
                  <a:srgbClr val="B2DB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73" name="íŝḷïḋê"/>
                <p:cNvSpPr/>
                <p:nvPr/>
              </p:nvSpPr>
              <p:spPr bwMode="auto">
                <a:xfrm>
                  <a:off x="4514850" y="1933575"/>
                  <a:ext cx="2063750" cy="2060575"/>
                </a:xfrm>
                <a:custGeom>
                  <a:avLst/>
                  <a:gdLst>
                    <a:gd name="T0" fmla="*/ 112 w 137"/>
                    <a:gd name="T1" fmla="*/ 24 h 137"/>
                    <a:gd name="T2" fmla="*/ 112 w 137"/>
                    <a:gd name="T3" fmla="*/ 113 h 137"/>
                    <a:gd name="T4" fmla="*/ 24 w 137"/>
                    <a:gd name="T5" fmla="*/ 113 h 137"/>
                    <a:gd name="T6" fmla="*/ 24 w 137"/>
                    <a:gd name="T7" fmla="*/ 24 h 137"/>
                    <a:gd name="T8" fmla="*/ 112 w 137"/>
                    <a:gd name="T9" fmla="*/ 24 h 137"/>
                  </a:gdLst>
                  <a:ahLst/>
                  <a:cxnLst>
                    <a:cxn ang="0">
                      <a:pos x="T0" y="T1"/>
                    </a:cxn>
                    <a:cxn ang="0">
                      <a:pos x="T2" y="T3"/>
                    </a:cxn>
                    <a:cxn ang="0">
                      <a:pos x="T4" y="T5"/>
                    </a:cxn>
                    <a:cxn ang="0">
                      <a:pos x="T6" y="T7"/>
                    </a:cxn>
                    <a:cxn ang="0">
                      <a:pos x="T8" y="T9"/>
                    </a:cxn>
                  </a:cxnLst>
                  <a:rect l="0" t="0" r="r" b="b"/>
                  <a:pathLst>
                    <a:path w="137" h="137">
                      <a:moveTo>
                        <a:pt x="112" y="24"/>
                      </a:moveTo>
                      <a:cubicBezTo>
                        <a:pt x="137" y="49"/>
                        <a:pt x="137" y="88"/>
                        <a:pt x="112" y="113"/>
                      </a:cubicBezTo>
                      <a:cubicBezTo>
                        <a:pt x="88" y="137"/>
                        <a:pt x="49" y="137"/>
                        <a:pt x="24" y="113"/>
                      </a:cubicBezTo>
                      <a:cubicBezTo>
                        <a:pt x="0" y="88"/>
                        <a:pt x="0" y="49"/>
                        <a:pt x="24" y="24"/>
                      </a:cubicBezTo>
                      <a:cubicBezTo>
                        <a:pt x="49" y="0"/>
                        <a:pt x="88" y="0"/>
                        <a:pt x="112" y="24"/>
                      </a:cubicBezTo>
                      <a:close/>
                    </a:path>
                  </a:pathLst>
                </a:custGeom>
                <a:solidFill>
                  <a:srgbClr val="D8F2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cs typeface="+mn-ea"/>
                    <a:sym typeface="+mn-lt"/>
                  </a:endParaRPr>
                </a:p>
              </p:txBody>
            </p:sp>
            <p:sp>
              <p:nvSpPr>
                <p:cNvPr id="574" name="íṡḷiḑe"/>
                <p:cNvSpPr/>
                <p:nvPr/>
              </p:nvSpPr>
              <p:spPr bwMode="auto">
                <a:xfrm>
                  <a:off x="7783513" y="3468688"/>
                  <a:ext cx="179388" cy="195263"/>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75" name="ïṩliďé"/>
                <p:cNvSpPr/>
                <p:nvPr/>
              </p:nvSpPr>
              <p:spPr bwMode="auto">
                <a:xfrm>
                  <a:off x="6562725" y="5348288"/>
                  <a:ext cx="180975" cy="180975"/>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76" name="ï$ļîḍé"/>
                <p:cNvSpPr/>
                <p:nvPr/>
              </p:nvSpPr>
              <p:spPr bwMode="auto">
                <a:xfrm>
                  <a:off x="5434013" y="4883150"/>
                  <a:ext cx="179388" cy="179388"/>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77" name="îšḷídê"/>
                <p:cNvSpPr/>
                <p:nvPr/>
              </p:nvSpPr>
              <p:spPr bwMode="auto">
                <a:xfrm>
                  <a:off x="4303713" y="1498600"/>
                  <a:ext cx="195263" cy="195263"/>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78" name="íşļîde"/>
                <p:cNvSpPr/>
                <p:nvPr/>
              </p:nvSpPr>
              <p:spPr bwMode="auto">
                <a:xfrm>
                  <a:off x="4213225" y="4310063"/>
                  <a:ext cx="180975" cy="196850"/>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79" name="ïs1iḑé"/>
                <p:cNvSpPr/>
                <p:nvPr/>
              </p:nvSpPr>
              <p:spPr bwMode="auto">
                <a:xfrm>
                  <a:off x="6788150" y="3679825"/>
                  <a:ext cx="407988" cy="390525"/>
                </a:xfrm>
                <a:custGeom>
                  <a:avLst/>
                  <a:gdLst>
                    <a:gd name="T0" fmla="*/ 23 w 27"/>
                    <a:gd name="T1" fmla="*/ 26 h 26"/>
                    <a:gd name="T2" fmla="*/ 21 w 27"/>
                    <a:gd name="T3" fmla="*/ 25 h 26"/>
                    <a:gd name="T4" fmla="*/ 1 w 27"/>
                    <a:gd name="T5" fmla="*/ 5 h 26"/>
                    <a:gd name="T6" fmla="*/ 1 w 27"/>
                    <a:gd name="T7" fmla="*/ 1 h 26"/>
                    <a:gd name="T8" fmla="*/ 6 w 27"/>
                    <a:gd name="T9" fmla="*/ 1 h 26"/>
                    <a:gd name="T10" fmla="*/ 25 w 27"/>
                    <a:gd name="T11" fmla="*/ 21 h 26"/>
                    <a:gd name="T12" fmla="*/ 25 w 27"/>
                    <a:gd name="T13" fmla="*/ 25 h 26"/>
                    <a:gd name="T14" fmla="*/ 23 w 27"/>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6">
                      <a:moveTo>
                        <a:pt x="23" y="26"/>
                      </a:moveTo>
                      <a:cubicBezTo>
                        <a:pt x="22" y="26"/>
                        <a:pt x="22" y="26"/>
                        <a:pt x="21" y="25"/>
                      </a:cubicBezTo>
                      <a:cubicBezTo>
                        <a:pt x="1" y="5"/>
                        <a:pt x="1" y="5"/>
                        <a:pt x="1" y="5"/>
                      </a:cubicBezTo>
                      <a:cubicBezTo>
                        <a:pt x="0" y="4"/>
                        <a:pt x="0" y="2"/>
                        <a:pt x="1" y="1"/>
                      </a:cubicBezTo>
                      <a:cubicBezTo>
                        <a:pt x="2" y="0"/>
                        <a:pt x="4" y="0"/>
                        <a:pt x="6" y="1"/>
                      </a:cubicBezTo>
                      <a:cubicBezTo>
                        <a:pt x="25" y="21"/>
                        <a:pt x="25" y="21"/>
                        <a:pt x="25" y="21"/>
                      </a:cubicBezTo>
                      <a:cubicBezTo>
                        <a:pt x="27" y="22"/>
                        <a:pt x="27" y="24"/>
                        <a:pt x="25" y="25"/>
                      </a:cubicBezTo>
                      <a:cubicBezTo>
                        <a:pt x="25" y="26"/>
                        <a:pt x="24" y="26"/>
                        <a:pt x="23" y="2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80" name="í$ḷíḑe"/>
                <p:cNvSpPr/>
                <p:nvPr/>
              </p:nvSpPr>
              <p:spPr bwMode="auto">
                <a:xfrm>
                  <a:off x="6261100" y="4205288"/>
                  <a:ext cx="392113" cy="406400"/>
                </a:xfrm>
                <a:custGeom>
                  <a:avLst/>
                  <a:gdLst>
                    <a:gd name="T0" fmla="*/ 23 w 26"/>
                    <a:gd name="T1" fmla="*/ 27 h 27"/>
                    <a:gd name="T2" fmla="*/ 21 w 26"/>
                    <a:gd name="T3" fmla="*/ 26 h 27"/>
                    <a:gd name="T4" fmla="*/ 1 w 26"/>
                    <a:gd name="T5" fmla="*/ 6 h 27"/>
                    <a:gd name="T6" fmla="*/ 1 w 26"/>
                    <a:gd name="T7" fmla="*/ 1 h 27"/>
                    <a:gd name="T8" fmla="*/ 5 w 26"/>
                    <a:gd name="T9" fmla="*/ 1 h 27"/>
                    <a:gd name="T10" fmla="*/ 25 w 26"/>
                    <a:gd name="T11" fmla="*/ 21 h 27"/>
                    <a:gd name="T12" fmla="*/ 25 w 26"/>
                    <a:gd name="T13" fmla="*/ 26 h 27"/>
                    <a:gd name="T14" fmla="*/ 23 w 26"/>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7">
                      <a:moveTo>
                        <a:pt x="23" y="27"/>
                      </a:moveTo>
                      <a:cubicBezTo>
                        <a:pt x="22" y="27"/>
                        <a:pt x="21" y="26"/>
                        <a:pt x="21" y="26"/>
                      </a:cubicBezTo>
                      <a:cubicBezTo>
                        <a:pt x="1" y="6"/>
                        <a:pt x="1" y="6"/>
                        <a:pt x="1" y="6"/>
                      </a:cubicBezTo>
                      <a:cubicBezTo>
                        <a:pt x="0" y="5"/>
                        <a:pt x="0" y="3"/>
                        <a:pt x="1" y="1"/>
                      </a:cubicBezTo>
                      <a:cubicBezTo>
                        <a:pt x="2" y="0"/>
                        <a:pt x="4" y="0"/>
                        <a:pt x="5" y="1"/>
                      </a:cubicBezTo>
                      <a:cubicBezTo>
                        <a:pt x="25" y="21"/>
                        <a:pt x="25" y="21"/>
                        <a:pt x="25" y="21"/>
                      </a:cubicBezTo>
                      <a:cubicBezTo>
                        <a:pt x="26" y="22"/>
                        <a:pt x="26" y="24"/>
                        <a:pt x="25" y="26"/>
                      </a:cubicBezTo>
                      <a:cubicBezTo>
                        <a:pt x="25" y="26"/>
                        <a:pt x="24" y="27"/>
                        <a:pt x="23" y="2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81" name="ïṣ1îďè"/>
                <p:cNvSpPr/>
                <p:nvPr/>
              </p:nvSpPr>
              <p:spPr bwMode="auto">
                <a:xfrm>
                  <a:off x="6818313" y="4235450"/>
                  <a:ext cx="1341438" cy="1293813"/>
                </a:xfrm>
                <a:custGeom>
                  <a:avLst/>
                  <a:gdLst>
                    <a:gd name="T0" fmla="*/ 58 w 89"/>
                    <a:gd name="T1" fmla="*/ 86 h 86"/>
                    <a:gd name="T2" fmla="*/ 38 w 89"/>
                    <a:gd name="T3" fmla="*/ 78 h 86"/>
                    <a:gd name="T4" fmla="*/ 1 w 89"/>
                    <a:gd name="T5" fmla="*/ 41 h 86"/>
                    <a:gd name="T6" fmla="*/ 1 w 89"/>
                    <a:gd name="T7" fmla="*/ 37 h 86"/>
                    <a:gd name="T8" fmla="*/ 6 w 89"/>
                    <a:gd name="T9" fmla="*/ 37 h 86"/>
                    <a:gd name="T10" fmla="*/ 43 w 89"/>
                    <a:gd name="T11" fmla="*/ 74 h 86"/>
                    <a:gd name="T12" fmla="*/ 58 w 89"/>
                    <a:gd name="T13" fmla="*/ 80 h 86"/>
                    <a:gd name="T14" fmla="*/ 74 w 89"/>
                    <a:gd name="T15" fmla="*/ 74 h 86"/>
                    <a:gd name="T16" fmla="*/ 74 w 89"/>
                    <a:gd name="T17" fmla="*/ 43 h 86"/>
                    <a:gd name="T18" fmla="*/ 37 w 89"/>
                    <a:gd name="T19" fmla="*/ 6 h 86"/>
                    <a:gd name="T20" fmla="*/ 37 w 89"/>
                    <a:gd name="T21" fmla="*/ 2 h 86"/>
                    <a:gd name="T22" fmla="*/ 41 w 89"/>
                    <a:gd name="T23" fmla="*/ 2 h 86"/>
                    <a:gd name="T24" fmla="*/ 78 w 89"/>
                    <a:gd name="T25" fmla="*/ 38 h 86"/>
                    <a:gd name="T26" fmla="*/ 78 w 89"/>
                    <a:gd name="T27" fmla="*/ 78 h 86"/>
                    <a:gd name="T28" fmla="*/ 58 w 89"/>
                    <a:gd name="T29"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86">
                      <a:moveTo>
                        <a:pt x="58" y="86"/>
                      </a:moveTo>
                      <a:cubicBezTo>
                        <a:pt x="51" y="86"/>
                        <a:pt x="44" y="83"/>
                        <a:pt x="38" y="78"/>
                      </a:cubicBezTo>
                      <a:cubicBezTo>
                        <a:pt x="1" y="41"/>
                        <a:pt x="1" y="41"/>
                        <a:pt x="1" y="41"/>
                      </a:cubicBezTo>
                      <a:cubicBezTo>
                        <a:pt x="0" y="40"/>
                        <a:pt x="0" y="38"/>
                        <a:pt x="1" y="37"/>
                      </a:cubicBezTo>
                      <a:cubicBezTo>
                        <a:pt x="3" y="36"/>
                        <a:pt x="5" y="36"/>
                        <a:pt x="6" y="37"/>
                      </a:cubicBezTo>
                      <a:cubicBezTo>
                        <a:pt x="43" y="74"/>
                        <a:pt x="43" y="74"/>
                        <a:pt x="43" y="74"/>
                      </a:cubicBezTo>
                      <a:cubicBezTo>
                        <a:pt x="47" y="78"/>
                        <a:pt x="52" y="80"/>
                        <a:pt x="58" y="80"/>
                      </a:cubicBezTo>
                      <a:cubicBezTo>
                        <a:pt x="64" y="80"/>
                        <a:pt x="69" y="78"/>
                        <a:pt x="74" y="74"/>
                      </a:cubicBezTo>
                      <a:cubicBezTo>
                        <a:pt x="82" y="65"/>
                        <a:pt x="82" y="51"/>
                        <a:pt x="74" y="43"/>
                      </a:cubicBezTo>
                      <a:cubicBezTo>
                        <a:pt x="37" y="6"/>
                        <a:pt x="37" y="6"/>
                        <a:pt x="37" y="6"/>
                      </a:cubicBezTo>
                      <a:cubicBezTo>
                        <a:pt x="35" y="5"/>
                        <a:pt x="35" y="3"/>
                        <a:pt x="37" y="2"/>
                      </a:cubicBezTo>
                      <a:cubicBezTo>
                        <a:pt x="38" y="0"/>
                        <a:pt x="40" y="0"/>
                        <a:pt x="41" y="2"/>
                      </a:cubicBezTo>
                      <a:cubicBezTo>
                        <a:pt x="78" y="38"/>
                        <a:pt x="78" y="38"/>
                        <a:pt x="78" y="38"/>
                      </a:cubicBezTo>
                      <a:cubicBezTo>
                        <a:pt x="89" y="49"/>
                        <a:pt x="89" y="67"/>
                        <a:pt x="78" y="78"/>
                      </a:cubicBezTo>
                      <a:cubicBezTo>
                        <a:pt x="73" y="83"/>
                        <a:pt x="66" y="86"/>
                        <a:pt x="58" y="8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82" name="íṧliḍè"/>
                <p:cNvSpPr/>
                <p:nvPr/>
              </p:nvSpPr>
              <p:spPr bwMode="auto">
                <a:xfrm>
                  <a:off x="6442075" y="3859213"/>
                  <a:ext cx="1130300" cy="1128713"/>
                </a:xfrm>
                <a:custGeom>
                  <a:avLst/>
                  <a:gdLst>
                    <a:gd name="T0" fmla="*/ 15 w 75"/>
                    <a:gd name="T1" fmla="*/ 75 h 75"/>
                    <a:gd name="T2" fmla="*/ 4 w 75"/>
                    <a:gd name="T3" fmla="*/ 71 h 75"/>
                    <a:gd name="T4" fmla="*/ 0 w 75"/>
                    <a:gd name="T5" fmla="*/ 60 h 75"/>
                    <a:gd name="T6" fmla="*/ 4 w 75"/>
                    <a:gd name="T7" fmla="*/ 49 h 75"/>
                    <a:gd name="T8" fmla="*/ 48 w 75"/>
                    <a:gd name="T9" fmla="*/ 4 h 75"/>
                    <a:gd name="T10" fmla="*/ 59 w 75"/>
                    <a:gd name="T11" fmla="*/ 0 h 75"/>
                    <a:gd name="T12" fmla="*/ 70 w 75"/>
                    <a:gd name="T13" fmla="*/ 4 h 75"/>
                    <a:gd name="T14" fmla="*/ 75 w 75"/>
                    <a:gd name="T15" fmla="*/ 16 h 75"/>
                    <a:gd name="T16" fmla="*/ 70 w 75"/>
                    <a:gd name="T17" fmla="*/ 27 h 75"/>
                    <a:gd name="T18" fmla="*/ 26 w 75"/>
                    <a:gd name="T19" fmla="*/ 71 h 75"/>
                    <a:gd name="T20" fmla="*/ 15 w 75"/>
                    <a:gd name="T21" fmla="*/ 75 h 75"/>
                    <a:gd name="T22" fmla="*/ 59 w 75"/>
                    <a:gd name="T23" fmla="*/ 6 h 75"/>
                    <a:gd name="T24" fmla="*/ 53 w 75"/>
                    <a:gd name="T25" fmla="*/ 9 h 75"/>
                    <a:gd name="T26" fmla="*/ 9 w 75"/>
                    <a:gd name="T27" fmla="*/ 53 h 75"/>
                    <a:gd name="T28" fmla="*/ 6 w 75"/>
                    <a:gd name="T29" fmla="*/ 60 h 75"/>
                    <a:gd name="T30" fmla="*/ 9 w 75"/>
                    <a:gd name="T31" fmla="*/ 66 h 75"/>
                    <a:gd name="T32" fmla="*/ 15 w 75"/>
                    <a:gd name="T33" fmla="*/ 69 h 75"/>
                    <a:gd name="T34" fmla="*/ 22 w 75"/>
                    <a:gd name="T35" fmla="*/ 66 h 75"/>
                    <a:gd name="T36" fmla="*/ 66 w 75"/>
                    <a:gd name="T37" fmla="*/ 22 h 75"/>
                    <a:gd name="T38" fmla="*/ 69 w 75"/>
                    <a:gd name="T39" fmla="*/ 16 h 75"/>
                    <a:gd name="T40" fmla="*/ 66 w 75"/>
                    <a:gd name="T41" fmla="*/ 9 h 75"/>
                    <a:gd name="T42" fmla="*/ 59 w 75"/>
                    <a:gd name="T43" fmla="*/ 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75">
                      <a:moveTo>
                        <a:pt x="15" y="75"/>
                      </a:moveTo>
                      <a:cubicBezTo>
                        <a:pt x="11" y="75"/>
                        <a:pt x="7" y="74"/>
                        <a:pt x="4" y="71"/>
                      </a:cubicBezTo>
                      <a:cubicBezTo>
                        <a:pt x="1" y="68"/>
                        <a:pt x="0" y="64"/>
                        <a:pt x="0" y="60"/>
                      </a:cubicBezTo>
                      <a:cubicBezTo>
                        <a:pt x="0" y="55"/>
                        <a:pt x="1" y="52"/>
                        <a:pt x="4" y="49"/>
                      </a:cubicBezTo>
                      <a:cubicBezTo>
                        <a:pt x="48" y="4"/>
                        <a:pt x="48" y="4"/>
                        <a:pt x="48" y="4"/>
                      </a:cubicBezTo>
                      <a:cubicBezTo>
                        <a:pt x="51" y="2"/>
                        <a:pt x="55" y="0"/>
                        <a:pt x="59" y="0"/>
                      </a:cubicBezTo>
                      <a:cubicBezTo>
                        <a:pt x="64" y="0"/>
                        <a:pt x="68" y="2"/>
                        <a:pt x="70" y="4"/>
                      </a:cubicBezTo>
                      <a:cubicBezTo>
                        <a:pt x="73" y="7"/>
                        <a:pt x="75" y="11"/>
                        <a:pt x="75" y="16"/>
                      </a:cubicBezTo>
                      <a:cubicBezTo>
                        <a:pt x="75" y="20"/>
                        <a:pt x="73" y="24"/>
                        <a:pt x="70" y="27"/>
                      </a:cubicBezTo>
                      <a:cubicBezTo>
                        <a:pt x="26" y="71"/>
                        <a:pt x="26" y="71"/>
                        <a:pt x="26" y="71"/>
                      </a:cubicBezTo>
                      <a:cubicBezTo>
                        <a:pt x="23" y="74"/>
                        <a:pt x="19" y="75"/>
                        <a:pt x="15" y="75"/>
                      </a:cubicBezTo>
                      <a:close/>
                      <a:moveTo>
                        <a:pt x="59" y="6"/>
                      </a:moveTo>
                      <a:cubicBezTo>
                        <a:pt x="57" y="6"/>
                        <a:pt x="55" y="7"/>
                        <a:pt x="53" y="9"/>
                      </a:cubicBezTo>
                      <a:cubicBezTo>
                        <a:pt x="9" y="53"/>
                        <a:pt x="9" y="53"/>
                        <a:pt x="9" y="53"/>
                      </a:cubicBezTo>
                      <a:cubicBezTo>
                        <a:pt x="7" y="55"/>
                        <a:pt x="6" y="57"/>
                        <a:pt x="6" y="60"/>
                      </a:cubicBezTo>
                      <a:cubicBezTo>
                        <a:pt x="6" y="62"/>
                        <a:pt x="7" y="64"/>
                        <a:pt x="9" y="66"/>
                      </a:cubicBezTo>
                      <a:cubicBezTo>
                        <a:pt x="10" y="68"/>
                        <a:pt x="13" y="69"/>
                        <a:pt x="15" y="69"/>
                      </a:cubicBezTo>
                      <a:cubicBezTo>
                        <a:pt x="18" y="69"/>
                        <a:pt x="20" y="68"/>
                        <a:pt x="22" y="66"/>
                      </a:cubicBezTo>
                      <a:cubicBezTo>
                        <a:pt x="66" y="22"/>
                        <a:pt x="66" y="22"/>
                        <a:pt x="66" y="22"/>
                      </a:cubicBezTo>
                      <a:cubicBezTo>
                        <a:pt x="68" y="20"/>
                        <a:pt x="69" y="18"/>
                        <a:pt x="69" y="16"/>
                      </a:cubicBezTo>
                      <a:cubicBezTo>
                        <a:pt x="69" y="13"/>
                        <a:pt x="68" y="11"/>
                        <a:pt x="66" y="9"/>
                      </a:cubicBezTo>
                      <a:cubicBezTo>
                        <a:pt x="64" y="7"/>
                        <a:pt x="62" y="6"/>
                        <a:pt x="59"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83" name="islïďé"/>
                <p:cNvSpPr/>
                <p:nvPr/>
              </p:nvSpPr>
              <p:spPr bwMode="auto">
                <a:xfrm>
                  <a:off x="3987800" y="1422400"/>
                  <a:ext cx="3252788" cy="3084513"/>
                </a:xfrm>
                <a:custGeom>
                  <a:avLst/>
                  <a:gdLst>
                    <a:gd name="T0" fmla="*/ 103 w 216"/>
                    <a:gd name="T1" fmla="*/ 205 h 205"/>
                    <a:gd name="T2" fmla="*/ 30 w 216"/>
                    <a:gd name="T3" fmla="*/ 175 h 205"/>
                    <a:gd name="T4" fmla="*/ 0 w 216"/>
                    <a:gd name="T5" fmla="*/ 102 h 205"/>
                    <a:gd name="T6" fmla="*/ 30 w 216"/>
                    <a:gd name="T7" fmla="*/ 30 h 205"/>
                    <a:gd name="T8" fmla="*/ 103 w 216"/>
                    <a:gd name="T9" fmla="*/ 0 h 205"/>
                    <a:gd name="T10" fmla="*/ 176 w 216"/>
                    <a:gd name="T11" fmla="*/ 30 h 205"/>
                    <a:gd name="T12" fmla="*/ 192 w 216"/>
                    <a:gd name="T13" fmla="*/ 155 h 205"/>
                    <a:gd name="T14" fmla="*/ 176 w 216"/>
                    <a:gd name="T15" fmla="*/ 175 h 205"/>
                    <a:gd name="T16" fmla="*/ 156 w 216"/>
                    <a:gd name="T17" fmla="*/ 191 h 205"/>
                    <a:gd name="T18" fmla="*/ 103 w 216"/>
                    <a:gd name="T19" fmla="*/ 205 h 205"/>
                    <a:gd name="T20" fmla="*/ 103 w 216"/>
                    <a:gd name="T21" fmla="*/ 6 h 205"/>
                    <a:gd name="T22" fmla="*/ 35 w 216"/>
                    <a:gd name="T23" fmla="*/ 34 h 205"/>
                    <a:gd name="T24" fmla="*/ 7 w 216"/>
                    <a:gd name="T25" fmla="*/ 102 h 205"/>
                    <a:gd name="T26" fmla="*/ 35 w 216"/>
                    <a:gd name="T27" fmla="*/ 171 h 205"/>
                    <a:gd name="T28" fmla="*/ 103 w 216"/>
                    <a:gd name="T29" fmla="*/ 199 h 205"/>
                    <a:gd name="T30" fmla="*/ 152 w 216"/>
                    <a:gd name="T31" fmla="*/ 186 h 205"/>
                    <a:gd name="T32" fmla="*/ 172 w 216"/>
                    <a:gd name="T33" fmla="*/ 171 h 205"/>
                    <a:gd name="T34" fmla="*/ 187 w 216"/>
                    <a:gd name="T35" fmla="*/ 152 h 205"/>
                    <a:gd name="T36" fmla="*/ 172 w 216"/>
                    <a:gd name="T37" fmla="*/ 34 h 205"/>
                    <a:gd name="T38" fmla="*/ 103 w 216"/>
                    <a:gd name="T39" fmla="*/ 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05">
                      <a:moveTo>
                        <a:pt x="103" y="205"/>
                      </a:moveTo>
                      <a:cubicBezTo>
                        <a:pt x="76" y="205"/>
                        <a:pt x="50" y="195"/>
                        <a:pt x="30" y="175"/>
                      </a:cubicBezTo>
                      <a:cubicBezTo>
                        <a:pt x="11" y="156"/>
                        <a:pt x="0" y="130"/>
                        <a:pt x="0" y="102"/>
                      </a:cubicBezTo>
                      <a:cubicBezTo>
                        <a:pt x="0" y="75"/>
                        <a:pt x="11" y="49"/>
                        <a:pt x="30" y="30"/>
                      </a:cubicBezTo>
                      <a:cubicBezTo>
                        <a:pt x="50" y="10"/>
                        <a:pt x="76" y="0"/>
                        <a:pt x="103" y="0"/>
                      </a:cubicBezTo>
                      <a:cubicBezTo>
                        <a:pt x="131" y="0"/>
                        <a:pt x="157" y="10"/>
                        <a:pt x="176" y="30"/>
                      </a:cubicBezTo>
                      <a:cubicBezTo>
                        <a:pt x="209" y="63"/>
                        <a:pt x="216" y="114"/>
                        <a:pt x="192" y="155"/>
                      </a:cubicBezTo>
                      <a:cubicBezTo>
                        <a:pt x="188" y="162"/>
                        <a:pt x="182" y="169"/>
                        <a:pt x="176" y="175"/>
                      </a:cubicBezTo>
                      <a:cubicBezTo>
                        <a:pt x="170" y="181"/>
                        <a:pt x="163" y="187"/>
                        <a:pt x="156" y="191"/>
                      </a:cubicBezTo>
                      <a:cubicBezTo>
                        <a:pt x="140" y="201"/>
                        <a:pt x="122" y="205"/>
                        <a:pt x="103" y="205"/>
                      </a:cubicBezTo>
                      <a:close/>
                      <a:moveTo>
                        <a:pt x="103" y="6"/>
                      </a:moveTo>
                      <a:cubicBezTo>
                        <a:pt x="77" y="6"/>
                        <a:pt x="53" y="16"/>
                        <a:pt x="35" y="34"/>
                      </a:cubicBezTo>
                      <a:cubicBezTo>
                        <a:pt x="17" y="52"/>
                        <a:pt x="7" y="77"/>
                        <a:pt x="7" y="102"/>
                      </a:cubicBezTo>
                      <a:cubicBezTo>
                        <a:pt x="7" y="128"/>
                        <a:pt x="17" y="153"/>
                        <a:pt x="35" y="171"/>
                      </a:cubicBezTo>
                      <a:cubicBezTo>
                        <a:pt x="53" y="189"/>
                        <a:pt x="77" y="199"/>
                        <a:pt x="103" y="199"/>
                      </a:cubicBezTo>
                      <a:cubicBezTo>
                        <a:pt x="121" y="199"/>
                        <a:pt x="138" y="195"/>
                        <a:pt x="152" y="186"/>
                      </a:cubicBezTo>
                      <a:cubicBezTo>
                        <a:pt x="159" y="182"/>
                        <a:pt x="166" y="177"/>
                        <a:pt x="172" y="171"/>
                      </a:cubicBezTo>
                      <a:cubicBezTo>
                        <a:pt x="177" y="165"/>
                        <a:pt x="183" y="159"/>
                        <a:pt x="187" y="152"/>
                      </a:cubicBezTo>
                      <a:cubicBezTo>
                        <a:pt x="209" y="114"/>
                        <a:pt x="203" y="65"/>
                        <a:pt x="172" y="34"/>
                      </a:cubicBezTo>
                      <a:cubicBezTo>
                        <a:pt x="153" y="16"/>
                        <a:pt x="129" y="6"/>
                        <a:pt x="103"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84" name="îśľiḋê"/>
                <p:cNvSpPr/>
                <p:nvPr/>
              </p:nvSpPr>
              <p:spPr bwMode="auto">
                <a:xfrm>
                  <a:off x="4454525" y="1979613"/>
                  <a:ext cx="2168525" cy="1970088"/>
                </a:xfrm>
                <a:custGeom>
                  <a:avLst/>
                  <a:gdLst>
                    <a:gd name="T0" fmla="*/ 72 w 144"/>
                    <a:gd name="T1" fmla="*/ 131 h 131"/>
                    <a:gd name="T2" fmla="*/ 26 w 144"/>
                    <a:gd name="T3" fmla="*/ 112 h 131"/>
                    <a:gd name="T4" fmla="*/ 26 w 144"/>
                    <a:gd name="T5" fmla="*/ 19 h 131"/>
                    <a:gd name="T6" fmla="*/ 72 w 144"/>
                    <a:gd name="T7" fmla="*/ 0 h 131"/>
                    <a:gd name="T8" fmla="*/ 119 w 144"/>
                    <a:gd name="T9" fmla="*/ 19 h 131"/>
                    <a:gd name="T10" fmla="*/ 119 w 144"/>
                    <a:gd name="T11" fmla="*/ 112 h 131"/>
                    <a:gd name="T12" fmla="*/ 72 w 144"/>
                    <a:gd name="T13" fmla="*/ 131 h 131"/>
                    <a:gd name="T14" fmla="*/ 72 w 144"/>
                    <a:gd name="T15" fmla="*/ 6 h 131"/>
                    <a:gd name="T16" fmla="*/ 30 w 144"/>
                    <a:gd name="T17" fmla="*/ 24 h 131"/>
                    <a:gd name="T18" fmla="*/ 30 w 144"/>
                    <a:gd name="T19" fmla="*/ 107 h 131"/>
                    <a:gd name="T20" fmla="*/ 72 w 144"/>
                    <a:gd name="T21" fmla="*/ 125 h 131"/>
                    <a:gd name="T22" fmla="*/ 114 w 144"/>
                    <a:gd name="T23" fmla="*/ 107 h 131"/>
                    <a:gd name="T24" fmla="*/ 114 w 144"/>
                    <a:gd name="T25" fmla="*/ 24 h 131"/>
                    <a:gd name="T26" fmla="*/ 72 w 144"/>
                    <a:gd name="T27" fmla="*/ 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31">
                      <a:moveTo>
                        <a:pt x="72" y="131"/>
                      </a:moveTo>
                      <a:cubicBezTo>
                        <a:pt x="55" y="131"/>
                        <a:pt x="38" y="124"/>
                        <a:pt x="26" y="112"/>
                      </a:cubicBezTo>
                      <a:cubicBezTo>
                        <a:pt x="0" y="86"/>
                        <a:pt x="0" y="45"/>
                        <a:pt x="26" y="19"/>
                      </a:cubicBezTo>
                      <a:cubicBezTo>
                        <a:pt x="38" y="7"/>
                        <a:pt x="55" y="0"/>
                        <a:pt x="72" y="0"/>
                      </a:cubicBezTo>
                      <a:cubicBezTo>
                        <a:pt x="90" y="0"/>
                        <a:pt x="106" y="7"/>
                        <a:pt x="119" y="19"/>
                      </a:cubicBezTo>
                      <a:cubicBezTo>
                        <a:pt x="144" y="45"/>
                        <a:pt x="144" y="86"/>
                        <a:pt x="119" y="112"/>
                      </a:cubicBezTo>
                      <a:cubicBezTo>
                        <a:pt x="106" y="124"/>
                        <a:pt x="90" y="131"/>
                        <a:pt x="72" y="131"/>
                      </a:cubicBezTo>
                      <a:close/>
                      <a:moveTo>
                        <a:pt x="72" y="6"/>
                      </a:moveTo>
                      <a:cubicBezTo>
                        <a:pt x="56" y="6"/>
                        <a:pt x="42" y="12"/>
                        <a:pt x="30" y="24"/>
                      </a:cubicBezTo>
                      <a:cubicBezTo>
                        <a:pt x="7" y="47"/>
                        <a:pt x="7" y="84"/>
                        <a:pt x="30" y="107"/>
                      </a:cubicBezTo>
                      <a:cubicBezTo>
                        <a:pt x="42" y="119"/>
                        <a:pt x="56" y="125"/>
                        <a:pt x="72" y="125"/>
                      </a:cubicBezTo>
                      <a:cubicBezTo>
                        <a:pt x="88" y="125"/>
                        <a:pt x="103" y="119"/>
                        <a:pt x="114" y="107"/>
                      </a:cubicBezTo>
                      <a:cubicBezTo>
                        <a:pt x="137" y="84"/>
                        <a:pt x="137" y="47"/>
                        <a:pt x="114" y="24"/>
                      </a:cubicBezTo>
                      <a:cubicBezTo>
                        <a:pt x="103" y="12"/>
                        <a:pt x="88" y="6"/>
                        <a:pt x="72"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85" name="îṣļïde"/>
                <p:cNvSpPr/>
                <p:nvPr/>
              </p:nvSpPr>
              <p:spPr bwMode="auto">
                <a:xfrm>
                  <a:off x="5102225" y="2370138"/>
                  <a:ext cx="873125" cy="271463"/>
                </a:xfrm>
                <a:custGeom>
                  <a:avLst/>
                  <a:gdLst>
                    <a:gd name="T0" fmla="*/ 55 w 58"/>
                    <a:gd name="T1" fmla="*/ 17 h 18"/>
                    <a:gd name="T2" fmla="*/ 52 w 58"/>
                    <a:gd name="T3" fmla="*/ 16 h 18"/>
                    <a:gd name="T4" fmla="*/ 29 w 58"/>
                    <a:gd name="T5" fmla="*/ 7 h 18"/>
                    <a:gd name="T6" fmla="*/ 6 w 58"/>
                    <a:gd name="T7" fmla="*/ 16 h 18"/>
                    <a:gd name="T8" fmla="*/ 2 w 58"/>
                    <a:gd name="T9" fmla="*/ 16 h 18"/>
                    <a:gd name="T10" fmla="*/ 2 w 58"/>
                    <a:gd name="T11" fmla="*/ 12 h 18"/>
                    <a:gd name="T12" fmla="*/ 29 w 58"/>
                    <a:gd name="T13" fmla="*/ 0 h 18"/>
                    <a:gd name="T14" fmla="*/ 57 w 58"/>
                    <a:gd name="T15" fmla="*/ 12 h 18"/>
                    <a:gd name="T16" fmla="*/ 57 w 58"/>
                    <a:gd name="T17" fmla="*/ 16 h 18"/>
                    <a:gd name="T18" fmla="*/ 55 w 58"/>
                    <a:gd name="T19"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18">
                      <a:moveTo>
                        <a:pt x="55" y="17"/>
                      </a:moveTo>
                      <a:cubicBezTo>
                        <a:pt x="54" y="17"/>
                        <a:pt x="53" y="17"/>
                        <a:pt x="52" y="16"/>
                      </a:cubicBezTo>
                      <a:cubicBezTo>
                        <a:pt x="46" y="10"/>
                        <a:pt x="38" y="7"/>
                        <a:pt x="29" y="7"/>
                      </a:cubicBezTo>
                      <a:cubicBezTo>
                        <a:pt x="21" y="7"/>
                        <a:pt x="12" y="10"/>
                        <a:pt x="6" y="16"/>
                      </a:cubicBezTo>
                      <a:cubicBezTo>
                        <a:pt x="5" y="18"/>
                        <a:pt x="3" y="18"/>
                        <a:pt x="2" y="16"/>
                      </a:cubicBezTo>
                      <a:cubicBezTo>
                        <a:pt x="0" y="15"/>
                        <a:pt x="0" y="13"/>
                        <a:pt x="2" y="12"/>
                      </a:cubicBezTo>
                      <a:cubicBezTo>
                        <a:pt x="9" y="4"/>
                        <a:pt x="19" y="0"/>
                        <a:pt x="29" y="0"/>
                      </a:cubicBezTo>
                      <a:cubicBezTo>
                        <a:pt x="40" y="0"/>
                        <a:pt x="50" y="4"/>
                        <a:pt x="57" y="12"/>
                      </a:cubicBezTo>
                      <a:cubicBezTo>
                        <a:pt x="58" y="13"/>
                        <a:pt x="58" y="15"/>
                        <a:pt x="57" y="16"/>
                      </a:cubicBezTo>
                      <a:cubicBezTo>
                        <a:pt x="56" y="17"/>
                        <a:pt x="56" y="17"/>
                        <a:pt x="55" y="1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86" name="ïślîḋè"/>
                <p:cNvSpPr/>
                <p:nvPr/>
              </p:nvSpPr>
              <p:spPr bwMode="auto">
                <a:xfrm>
                  <a:off x="4438650" y="4927600"/>
                  <a:ext cx="482600" cy="466725"/>
                </a:xfrm>
                <a:custGeom>
                  <a:avLst/>
                  <a:gdLst>
                    <a:gd name="T0" fmla="*/ 16 w 32"/>
                    <a:gd name="T1" fmla="*/ 31 h 31"/>
                    <a:gd name="T2" fmla="*/ 0 w 32"/>
                    <a:gd name="T3" fmla="*/ 15 h 31"/>
                    <a:gd name="T4" fmla="*/ 16 w 32"/>
                    <a:gd name="T5" fmla="*/ 0 h 31"/>
                    <a:gd name="T6" fmla="*/ 32 w 32"/>
                    <a:gd name="T7" fmla="*/ 15 h 31"/>
                    <a:gd name="T8" fmla="*/ 16 w 32"/>
                    <a:gd name="T9" fmla="*/ 31 h 31"/>
                    <a:gd name="T10" fmla="*/ 16 w 32"/>
                    <a:gd name="T11" fmla="*/ 6 h 31"/>
                    <a:gd name="T12" fmla="*/ 7 w 32"/>
                    <a:gd name="T13" fmla="*/ 15 h 31"/>
                    <a:gd name="T14" fmla="*/ 16 w 32"/>
                    <a:gd name="T15" fmla="*/ 25 h 31"/>
                    <a:gd name="T16" fmla="*/ 25 w 32"/>
                    <a:gd name="T17" fmla="*/ 15 h 31"/>
                    <a:gd name="T18" fmla="*/ 16 w 32"/>
                    <a:gd name="T19"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1">
                      <a:moveTo>
                        <a:pt x="16" y="31"/>
                      </a:moveTo>
                      <a:cubicBezTo>
                        <a:pt x="7" y="31"/>
                        <a:pt x="0" y="24"/>
                        <a:pt x="0" y="15"/>
                      </a:cubicBezTo>
                      <a:cubicBezTo>
                        <a:pt x="0" y="7"/>
                        <a:pt x="7" y="0"/>
                        <a:pt x="16" y="0"/>
                      </a:cubicBezTo>
                      <a:cubicBezTo>
                        <a:pt x="25" y="0"/>
                        <a:pt x="32" y="7"/>
                        <a:pt x="32" y="15"/>
                      </a:cubicBezTo>
                      <a:cubicBezTo>
                        <a:pt x="32" y="24"/>
                        <a:pt x="25" y="31"/>
                        <a:pt x="16" y="31"/>
                      </a:cubicBezTo>
                      <a:close/>
                      <a:moveTo>
                        <a:pt x="16" y="6"/>
                      </a:moveTo>
                      <a:cubicBezTo>
                        <a:pt x="11" y="6"/>
                        <a:pt x="7" y="10"/>
                        <a:pt x="7" y="15"/>
                      </a:cubicBezTo>
                      <a:cubicBezTo>
                        <a:pt x="7" y="21"/>
                        <a:pt x="11" y="25"/>
                        <a:pt x="16" y="25"/>
                      </a:cubicBezTo>
                      <a:cubicBezTo>
                        <a:pt x="21" y="25"/>
                        <a:pt x="25" y="21"/>
                        <a:pt x="25" y="15"/>
                      </a:cubicBezTo>
                      <a:cubicBezTo>
                        <a:pt x="25" y="10"/>
                        <a:pt x="21" y="6"/>
                        <a:pt x="16"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87" name="ïṥ1idè"/>
                <p:cNvSpPr/>
                <p:nvPr/>
              </p:nvSpPr>
              <p:spPr bwMode="auto">
                <a:xfrm>
                  <a:off x="7075488" y="1452563"/>
                  <a:ext cx="466725" cy="466725"/>
                </a:xfrm>
                <a:custGeom>
                  <a:avLst/>
                  <a:gdLst>
                    <a:gd name="T0" fmla="*/ 16 w 31"/>
                    <a:gd name="T1" fmla="*/ 31 h 31"/>
                    <a:gd name="T2" fmla="*/ 0 w 31"/>
                    <a:gd name="T3" fmla="*/ 16 h 31"/>
                    <a:gd name="T4" fmla="*/ 16 w 31"/>
                    <a:gd name="T5" fmla="*/ 0 h 31"/>
                    <a:gd name="T6" fmla="*/ 31 w 31"/>
                    <a:gd name="T7" fmla="*/ 16 h 31"/>
                    <a:gd name="T8" fmla="*/ 16 w 31"/>
                    <a:gd name="T9" fmla="*/ 31 h 31"/>
                    <a:gd name="T10" fmla="*/ 16 w 31"/>
                    <a:gd name="T11" fmla="*/ 6 h 31"/>
                    <a:gd name="T12" fmla="*/ 6 w 31"/>
                    <a:gd name="T13" fmla="*/ 16 h 31"/>
                    <a:gd name="T14" fmla="*/ 16 w 31"/>
                    <a:gd name="T15" fmla="*/ 25 h 31"/>
                    <a:gd name="T16" fmla="*/ 25 w 31"/>
                    <a:gd name="T17" fmla="*/ 16 h 31"/>
                    <a:gd name="T18" fmla="*/ 16 w 31"/>
                    <a:gd name="T19"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31"/>
                      </a:moveTo>
                      <a:cubicBezTo>
                        <a:pt x="7" y="31"/>
                        <a:pt x="0" y="24"/>
                        <a:pt x="0" y="16"/>
                      </a:cubicBezTo>
                      <a:cubicBezTo>
                        <a:pt x="0" y="7"/>
                        <a:pt x="7" y="0"/>
                        <a:pt x="16" y="0"/>
                      </a:cubicBezTo>
                      <a:cubicBezTo>
                        <a:pt x="24" y="0"/>
                        <a:pt x="31" y="7"/>
                        <a:pt x="31" y="16"/>
                      </a:cubicBezTo>
                      <a:cubicBezTo>
                        <a:pt x="31" y="24"/>
                        <a:pt x="24" y="31"/>
                        <a:pt x="16" y="31"/>
                      </a:cubicBezTo>
                      <a:close/>
                      <a:moveTo>
                        <a:pt x="16" y="6"/>
                      </a:moveTo>
                      <a:cubicBezTo>
                        <a:pt x="11" y="6"/>
                        <a:pt x="6" y="10"/>
                        <a:pt x="6" y="16"/>
                      </a:cubicBezTo>
                      <a:cubicBezTo>
                        <a:pt x="6" y="21"/>
                        <a:pt x="11" y="25"/>
                        <a:pt x="16" y="25"/>
                      </a:cubicBezTo>
                      <a:cubicBezTo>
                        <a:pt x="21" y="25"/>
                        <a:pt x="25" y="21"/>
                        <a:pt x="25" y="16"/>
                      </a:cubicBezTo>
                      <a:cubicBezTo>
                        <a:pt x="25" y="10"/>
                        <a:pt x="21" y="6"/>
                        <a:pt x="16"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88" name="ïṧḷîďé"/>
                <p:cNvSpPr/>
                <p:nvPr/>
              </p:nvSpPr>
              <p:spPr bwMode="auto">
                <a:xfrm>
                  <a:off x="7542213" y="2490788"/>
                  <a:ext cx="661988" cy="646113"/>
                </a:xfrm>
                <a:custGeom>
                  <a:avLst/>
                  <a:gdLst>
                    <a:gd name="T0" fmla="*/ 22 w 44"/>
                    <a:gd name="T1" fmla="*/ 43 h 43"/>
                    <a:gd name="T2" fmla="*/ 0 w 44"/>
                    <a:gd name="T3" fmla="*/ 21 h 43"/>
                    <a:gd name="T4" fmla="*/ 22 w 44"/>
                    <a:gd name="T5" fmla="*/ 0 h 43"/>
                    <a:gd name="T6" fmla="*/ 44 w 44"/>
                    <a:gd name="T7" fmla="*/ 21 h 43"/>
                    <a:gd name="T8" fmla="*/ 22 w 44"/>
                    <a:gd name="T9" fmla="*/ 43 h 43"/>
                    <a:gd name="T10" fmla="*/ 22 w 44"/>
                    <a:gd name="T11" fmla="*/ 6 h 43"/>
                    <a:gd name="T12" fmla="*/ 7 w 44"/>
                    <a:gd name="T13" fmla="*/ 21 h 43"/>
                    <a:gd name="T14" fmla="*/ 22 w 44"/>
                    <a:gd name="T15" fmla="*/ 37 h 43"/>
                    <a:gd name="T16" fmla="*/ 38 w 44"/>
                    <a:gd name="T17" fmla="*/ 21 h 43"/>
                    <a:gd name="T18" fmla="*/ 22 w 44"/>
                    <a:gd name="T19"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3">
                      <a:moveTo>
                        <a:pt x="22" y="43"/>
                      </a:moveTo>
                      <a:cubicBezTo>
                        <a:pt x="10" y="43"/>
                        <a:pt x="0" y="33"/>
                        <a:pt x="0" y="21"/>
                      </a:cubicBezTo>
                      <a:cubicBezTo>
                        <a:pt x="0" y="9"/>
                        <a:pt x="10" y="0"/>
                        <a:pt x="22" y="0"/>
                      </a:cubicBezTo>
                      <a:cubicBezTo>
                        <a:pt x="34" y="0"/>
                        <a:pt x="44" y="9"/>
                        <a:pt x="44" y="21"/>
                      </a:cubicBezTo>
                      <a:cubicBezTo>
                        <a:pt x="44" y="33"/>
                        <a:pt x="34" y="43"/>
                        <a:pt x="22" y="43"/>
                      </a:cubicBezTo>
                      <a:close/>
                      <a:moveTo>
                        <a:pt x="22" y="6"/>
                      </a:moveTo>
                      <a:cubicBezTo>
                        <a:pt x="14" y="6"/>
                        <a:pt x="7" y="13"/>
                        <a:pt x="7" y="21"/>
                      </a:cubicBezTo>
                      <a:cubicBezTo>
                        <a:pt x="7" y="30"/>
                        <a:pt x="14" y="37"/>
                        <a:pt x="22" y="37"/>
                      </a:cubicBezTo>
                      <a:cubicBezTo>
                        <a:pt x="31" y="37"/>
                        <a:pt x="38" y="30"/>
                        <a:pt x="38" y="21"/>
                      </a:cubicBezTo>
                      <a:cubicBezTo>
                        <a:pt x="38" y="13"/>
                        <a:pt x="31" y="6"/>
                        <a:pt x="22"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grpSp>
      </p:grpSp>
      <p:sp>
        <p:nvSpPr>
          <p:cNvPr id="593" name="文本占位符 592"/>
          <p:cNvSpPr>
            <a:spLocks noGrp="1"/>
          </p:cNvSpPr>
          <p:nvPr>
            <p:ph type="body" sz="quarter" idx="13"/>
          </p:nvPr>
        </p:nvSpPr>
        <p:spPr>
          <a:xfrm>
            <a:off x="5377790" y="143043"/>
            <a:ext cx="1436420" cy="809387"/>
          </a:xfrm>
        </p:spPr>
        <p:txBody>
          <a:bodyPr>
            <a:normAutofit/>
          </a:bodyPr>
          <a:lstStyle/>
          <a:p>
            <a:pPr marL="0" indent="0">
              <a:buNone/>
            </a:pPr>
            <a:r>
              <a:rPr lang="zh-CN" altLang="en-US" sz="4800" dirty="0">
                <a:cs typeface="+mn-ea"/>
                <a:sym typeface="+mn-lt"/>
              </a:rPr>
              <a:t>目录</a:t>
            </a:r>
            <a:endParaRPr lang="zh-CN" altLang="en-US" sz="4800" dirty="0">
              <a:cs typeface="+mn-ea"/>
              <a:sym typeface="+mn-lt"/>
            </a:endParaRPr>
          </a:p>
        </p:txBody>
      </p:sp>
      <p:grpSp>
        <p:nvGrpSpPr>
          <p:cNvPr id="621" name="组合 620"/>
          <p:cNvGrpSpPr/>
          <p:nvPr/>
        </p:nvGrpSpPr>
        <p:grpSpPr>
          <a:xfrm>
            <a:off x="6424204" y="1397491"/>
            <a:ext cx="4717978" cy="897888"/>
            <a:chOff x="6424204" y="1397491"/>
            <a:chExt cx="4717978" cy="897888"/>
          </a:xfrm>
        </p:grpSpPr>
        <p:sp>
          <p:nvSpPr>
            <p:cNvPr id="47" name="矩形 46"/>
            <p:cNvSpPr/>
            <p:nvPr/>
          </p:nvSpPr>
          <p:spPr>
            <a:xfrm>
              <a:off x="6424204" y="1397491"/>
              <a:ext cx="4717978" cy="897888"/>
            </a:xfrm>
            <a:prstGeom prst="rect">
              <a:avLst/>
            </a:prstGeom>
            <a:solidFill>
              <a:srgbClr val="E866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90" name="iconfont-1043-190263"/>
            <p:cNvSpPr>
              <a:spLocks noChangeAspect="1"/>
            </p:cNvSpPr>
            <p:nvPr/>
          </p:nvSpPr>
          <p:spPr bwMode="auto">
            <a:xfrm>
              <a:off x="7113132" y="1551508"/>
              <a:ext cx="183154" cy="609685"/>
            </a:xfrm>
            <a:custGeom>
              <a:avLst/>
              <a:gdLst>
                <a:gd name="T0" fmla="*/ 724 w 3846"/>
                <a:gd name="T1" fmla="*/ 1520 h 12800"/>
                <a:gd name="T2" fmla="*/ 0 w 3846"/>
                <a:gd name="T3" fmla="*/ 836 h 12800"/>
                <a:gd name="T4" fmla="*/ 857 w 3846"/>
                <a:gd name="T5" fmla="*/ 0 h 12800"/>
                <a:gd name="T6" fmla="*/ 3611 w 3846"/>
                <a:gd name="T7" fmla="*/ 0 h 12800"/>
                <a:gd name="T8" fmla="*/ 1939 w 3846"/>
                <a:gd name="T9" fmla="*/ 1520 h 12800"/>
                <a:gd name="T10" fmla="*/ 724 w 3846"/>
                <a:gd name="T11" fmla="*/ 1520 h 12800"/>
                <a:gd name="T12" fmla="*/ 1725 w 3846"/>
                <a:gd name="T13" fmla="*/ 7102 h 12800"/>
                <a:gd name="T14" fmla="*/ 2538 w 3846"/>
                <a:gd name="T15" fmla="*/ 6399 h 12800"/>
                <a:gd name="T16" fmla="*/ 3245 w 3846"/>
                <a:gd name="T17" fmla="*/ 7102 h 12800"/>
                <a:gd name="T18" fmla="*/ 2803 w 3846"/>
                <a:gd name="T19" fmla="*/ 12040 h 12800"/>
                <a:gd name="T20" fmla="*/ 1977 w 3846"/>
                <a:gd name="T21" fmla="*/ 12800 h 12800"/>
                <a:gd name="T22" fmla="*/ 1284 w 3846"/>
                <a:gd name="T23" fmla="*/ 12040 h 12800"/>
                <a:gd name="T24" fmla="*/ 1725 w 3846"/>
                <a:gd name="T25" fmla="*/ 7102 h 12800"/>
                <a:gd name="T26" fmla="*/ 2193 w 3846"/>
                <a:gd name="T27" fmla="*/ 1804 h 12800"/>
                <a:gd name="T28" fmla="*/ 3846 w 3846"/>
                <a:gd name="T29" fmla="*/ 304 h 12800"/>
                <a:gd name="T30" fmla="*/ 3378 w 3846"/>
                <a:gd name="T31" fmla="*/ 5583 h 12800"/>
                <a:gd name="T32" fmla="*/ 2538 w 3846"/>
                <a:gd name="T33" fmla="*/ 6400 h 12800"/>
                <a:gd name="T34" fmla="*/ 1858 w 3846"/>
                <a:gd name="T35" fmla="*/ 5583 h 12800"/>
                <a:gd name="T36" fmla="*/ 2193 w 3846"/>
                <a:gd name="T37" fmla="*/ 1804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46" h="12800">
                  <a:moveTo>
                    <a:pt x="724" y="1520"/>
                  </a:moveTo>
                  <a:lnTo>
                    <a:pt x="0" y="836"/>
                  </a:lnTo>
                  <a:lnTo>
                    <a:pt x="857" y="0"/>
                  </a:lnTo>
                  <a:lnTo>
                    <a:pt x="3611" y="0"/>
                  </a:lnTo>
                  <a:lnTo>
                    <a:pt x="1939" y="1520"/>
                  </a:lnTo>
                  <a:lnTo>
                    <a:pt x="724" y="1520"/>
                  </a:lnTo>
                  <a:close/>
                  <a:moveTo>
                    <a:pt x="1725" y="7102"/>
                  </a:moveTo>
                  <a:lnTo>
                    <a:pt x="2538" y="6399"/>
                  </a:lnTo>
                  <a:lnTo>
                    <a:pt x="3245" y="7102"/>
                  </a:lnTo>
                  <a:lnTo>
                    <a:pt x="2803" y="12040"/>
                  </a:lnTo>
                  <a:lnTo>
                    <a:pt x="1977" y="12800"/>
                  </a:lnTo>
                  <a:lnTo>
                    <a:pt x="1284" y="12040"/>
                  </a:lnTo>
                  <a:lnTo>
                    <a:pt x="1725" y="7102"/>
                  </a:lnTo>
                  <a:close/>
                  <a:moveTo>
                    <a:pt x="2193" y="1804"/>
                  </a:moveTo>
                  <a:lnTo>
                    <a:pt x="3846" y="304"/>
                  </a:lnTo>
                  <a:lnTo>
                    <a:pt x="3378" y="5583"/>
                  </a:lnTo>
                  <a:lnTo>
                    <a:pt x="2538" y="6400"/>
                  </a:lnTo>
                  <a:lnTo>
                    <a:pt x="1858" y="5583"/>
                  </a:lnTo>
                  <a:lnTo>
                    <a:pt x="2193" y="1804"/>
                  </a:lnTo>
                  <a:close/>
                </a:path>
              </a:pathLst>
            </a:custGeom>
            <a:solidFill>
              <a:schemeClr val="bg1"/>
            </a:solidFill>
            <a:ln>
              <a:noFill/>
            </a:ln>
          </p:spPr>
          <p:txBody>
            <a:bodyPr/>
            <a:lstStyle/>
            <a:p>
              <a:endParaRPr lang="zh-CN" altLang="en-US">
                <a:cs typeface="+mn-ea"/>
                <a:sym typeface="+mn-lt"/>
              </a:endParaRPr>
            </a:p>
          </p:txBody>
        </p:sp>
        <p:sp>
          <p:nvSpPr>
            <p:cNvPr id="596" name="文本框 595"/>
            <p:cNvSpPr txBox="1"/>
            <p:nvPr/>
          </p:nvSpPr>
          <p:spPr>
            <a:xfrm>
              <a:off x="7674565" y="1607825"/>
              <a:ext cx="2621280" cy="583565"/>
            </a:xfrm>
            <a:prstGeom prst="rect">
              <a:avLst/>
            </a:prstGeom>
            <a:noFill/>
          </p:spPr>
          <p:txBody>
            <a:bodyPr wrap="none" rtlCol="0">
              <a:spAutoFit/>
            </a:bodyPr>
            <a:lstStyle/>
            <a:p>
              <a:r>
                <a:rPr lang="zh-CN" altLang="en-US" sz="3200" dirty="0">
                  <a:cs typeface="+mn-ea"/>
                  <a:sym typeface="+mn-lt"/>
                </a:rPr>
                <a:t>试点工作介绍</a:t>
              </a:r>
              <a:endParaRPr lang="zh-CN" altLang="en-US" sz="3200" dirty="0">
                <a:cs typeface="+mn-ea"/>
                <a:sym typeface="+mn-lt"/>
              </a:endParaRPr>
            </a:p>
          </p:txBody>
        </p:sp>
      </p:grpSp>
      <p:grpSp>
        <p:nvGrpSpPr>
          <p:cNvPr id="620" name="组合 619"/>
          <p:cNvGrpSpPr/>
          <p:nvPr/>
        </p:nvGrpSpPr>
        <p:grpSpPr>
          <a:xfrm>
            <a:off x="6424204" y="2618943"/>
            <a:ext cx="4717978" cy="897888"/>
            <a:chOff x="6424204" y="2562971"/>
            <a:chExt cx="4717978" cy="897888"/>
          </a:xfrm>
        </p:grpSpPr>
        <p:sp>
          <p:nvSpPr>
            <p:cNvPr id="599" name="矩形 598"/>
            <p:cNvSpPr/>
            <p:nvPr/>
          </p:nvSpPr>
          <p:spPr>
            <a:xfrm>
              <a:off x="6424204" y="2562971"/>
              <a:ext cx="4717978" cy="897888"/>
            </a:xfrm>
            <a:prstGeom prst="rect">
              <a:avLst/>
            </a:prstGeom>
            <a:solidFill>
              <a:srgbClr val="B18D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10" name="iconfont-1043-190263"/>
            <p:cNvSpPr>
              <a:spLocks noChangeAspect="1"/>
            </p:cNvSpPr>
            <p:nvPr/>
          </p:nvSpPr>
          <p:spPr bwMode="auto">
            <a:xfrm>
              <a:off x="7005482" y="2716988"/>
              <a:ext cx="398453" cy="609685"/>
            </a:xfrm>
            <a:custGeom>
              <a:avLst/>
              <a:gdLst>
                <a:gd name="T0" fmla="*/ 1655 w 8366"/>
                <a:gd name="T1" fmla="*/ 11072 h 12800"/>
                <a:gd name="T2" fmla="*/ 0 w 8366"/>
                <a:gd name="T3" fmla="*/ 12551 h 12800"/>
                <a:gd name="T4" fmla="*/ 406 w 8366"/>
                <a:gd name="T5" fmla="*/ 7983 h 12800"/>
                <a:gd name="T6" fmla="*/ 454 w 8366"/>
                <a:gd name="T7" fmla="*/ 7657 h 12800"/>
                <a:gd name="T8" fmla="*/ 569 w 8366"/>
                <a:gd name="T9" fmla="*/ 7426 h 12800"/>
                <a:gd name="T10" fmla="*/ 852 w 8366"/>
                <a:gd name="T11" fmla="*/ 7157 h 12800"/>
                <a:gd name="T12" fmla="*/ 1365 w 8366"/>
                <a:gd name="T13" fmla="*/ 6659 h 12800"/>
                <a:gd name="T14" fmla="*/ 1999 w 8366"/>
                <a:gd name="T15" fmla="*/ 7330 h 12800"/>
                <a:gd name="T16" fmla="*/ 1655 w 8366"/>
                <a:gd name="T17" fmla="*/ 11072 h 12800"/>
                <a:gd name="T18" fmla="*/ 5989 w 8366"/>
                <a:gd name="T19" fmla="*/ 11264 h 12800"/>
                <a:gd name="T20" fmla="*/ 6690 w 8366"/>
                <a:gd name="T21" fmla="*/ 12032 h 12800"/>
                <a:gd name="T22" fmla="*/ 5855 w 8366"/>
                <a:gd name="T23" fmla="*/ 12800 h 12800"/>
                <a:gd name="T24" fmla="*/ 213 w 8366"/>
                <a:gd name="T25" fmla="*/ 12800 h 12800"/>
                <a:gd name="T26" fmla="*/ 1940 w 8366"/>
                <a:gd name="T27" fmla="*/ 11264 h 12800"/>
                <a:gd name="T28" fmla="*/ 5989 w 8366"/>
                <a:gd name="T29" fmla="*/ 11264 h 12800"/>
                <a:gd name="T30" fmla="*/ 6414 w 8366"/>
                <a:gd name="T31" fmla="*/ 6908 h 12800"/>
                <a:gd name="T32" fmla="*/ 5593 w 8366"/>
                <a:gd name="T33" fmla="*/ 7177 h 12800"/>
                <a:gd name="T34" fmla="*/ 2293 w 8366"/>
                <a:gd name="T35" fmla="*/ 7177 h 12800"/>
                <a:gd name="T36" fmla="*/ 1594 w 8366"/>
                <a:gd name="T37" fmla="*/ 6429 h 12800"/>
                <a:gd name="T38" fmla="*/ 2140 w 8366"/>
                <a:gd name="T39" fmla="*/ 5872 h 12800"/>
                <a:gd name="T40" fmla="*/ 2394 w 8366"/>
                <a:gd name="T41" fmla="*/ 5699 h 12800"/>
                <a:gd name="T42" fmla="*/ 2657 w 8366"/>
                <a:gd name="T43" fmla="*/ 5642 h 12800"/>
                <a:gd name="T44" fmla="*/ 2964 w 8366"/>
                <a:gd name="T45" fmla="*/ 5642 h 12800"/>
                <a:gd name="T46" fmla="*/ 6284 w 8366"/>
                <a:gd name="T47" fmla="*/ 5642 h 12800"/>
                <a:gd name="T48" fmla="*/ 6983 w 8366"/>
                <a:gd name="T49" fmla="*/ 6391 h 12800"/>
                <a:gd name="T50" fmla="*/ 6414 w 8366"/>
                <a:gd name="T51" fmla="*/ 6908 h 12800"/>
                <a:gd name="T52" fmla="*/ 2567 w 8366"/>
                <a:gd name="T53" fmla="*/ 1536 h 12800"/>
                <a:gd name="T54" fmla="*/ 1868 w 8366"/>
                <a:gd name="T55" fmla="*/ 787 h 12800"/>
                <a:gd name="T56" fmla="*/ 2682 w 8366"/>
                <a:gd name="T57" fmla="*/ 0 h 12800"/>
                <a:gd name="T58" fmla="*/ 6597 w 8366"/>
                <a:gd name="T59" fmla="*/ 0 h 12800"/>
                <a:gd name="T60" fmla="*/ 7375 w 8366"/>
                <a:gd name="T61" fmla="*/ 345 h 12800"/>
                <a:gd name="T62" fmla="*/ 7632 w 8366"/>
                <a:gd name="T63" fmla="*/ 653 h 12800"/>
                <a:gd name="T64" fmla="*/ 6654 w 8366"/>
                <a:gd name="T65" fmla="*/ 1536 h 12800"/>
                <a:gd name="T66" fmla="*/ 2567 w 8366"/>
                <a:gd name="T67" fmla="*/ 1536 h 12800"/>
                <a:gd name="T68" fmla="*/ 6849 w 8366"/>
                <a:gd name="T69" fmla="*/ 1785 h 12800"/>
                <a:gd name="T70" fmla="*/ 7846 w 8366"/>
                <a:gd name="T71" fmla="*/ 902 h 12800"/>
                <a:gd name="T72" fmla="*/ 8186 w 8366"/>
                <a:gd name="T73" fmla="*/ 1286 h 12800"/>
                <a:gd name="T74" fmla="*/ 8325 w 8366"/>
                <a:gd name="T75" fmla="*/ 1554 h 12800"/>
                <a:gd name="T76" fmla="*/ 8359 w 8366"/>
                <a:gd name="T77" fmla="*/ 1727 h 12800"/>
                <a:gd name="T78" fmla="*/ 8355 w 8366"/>
                <a:gd name="T79" fmla="*/ 2111 h 12800"/>
                <a:gd name="T80" fmla="*/ 8085 w 8366"/>
                <a:gd name="T81" fmla="*/ 4951 h 12800"/>
                <a:gd name="T82" fmla="*/ 7746 w 8366"/>
                <a:gd name="T83" fmla="*/ 5680 h 12800"/>
                <a:gd name="T84" fmla="*/ 7214 w 8366"/>
                <a:gd name="T85" fmla="*/ 6179 h 12800"/>
                <a:gd name="T86" fmla="*/ 6517 w 8366"/>
                <a:gd name="T87" fmla="*/ 5450 h 12800"/>
                <a:gd name="T88" fmla="*/ 6849 w 8366"/>
                <a:gd name="T89" fmla="*/ 1785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366" h="12800">
                  <a:moveTo>
                    <a:pt x="1655" y="11072"/>
                  </a:moveTo>
                  <a:lnTo>
                    <a:pt x="0" y="12551"/>
                  </a:lnTo>
                  <a:lnTo>
                    <a:pt x="406" y="7983"/>
                  </a:lnTo>
                  <a:cubicBezTo>
                    <a:pt x="415" y="7868"/>
                    <a:pt x="425" y="7753"/>
                    <a:pt x="454" y="7657"/>
                  </a:cubicBezTo>
                  <a:cubicBezTo>
                    <a:pt x="485" y="7561"/>
                    <a:pt x="516" y="7484"/>
                    <a:pt x="569" y="7426"/>
                  </a:cubicBezTo>
                  <a:cubicBezTo>
                    <a:pt x="569" y="7426"/>
                    <a:pt x="676" y="7330"/>
                    <a:pt x="852" y="7157"/>
                  </a:cubicBezTo>
                  <a:lnTo>
                    <a:pt x="1365" y="6659"/>
                  </a:lnTo>
                  <a:lnTo>
                    <a:pt x="1999" y="7330"/>
                  </a:lnTo>
                  <a:lnTo>
                    <a:pt x="1655" y="11072"/>
                  </a:lnTo>
                  <a:close/>
                  <a:moveTo>
                    <a:pt x="5989" y="11264"/>
                  </a:moveTo>
                  <a:lnTo>
                    <a:pt x="6690" y="12032"/>
                  </a:lnTo>
                  <a:lnTo>
                    <a:pt x="5855" y="12800"/>
                  </a:lnTo>
                  <a:lnTo>
                    <a:pt x="213" y="12800"/>
                  </a:lnTo>
                  <a:lnTo>
                    <a:pt x="1940" y="11264"/>
                  </a:lnTo>
                  <a:lnTo>
                    <a:pt x="5989" y="11264"/>
                  </a:lnTo>
                  <a:close/>
                  <a:moveTo>
                    <a:pt x="6414" y="6908"/>
                  </a:moveTo>
                  <a:cubicBezTo>
                    <a:pt x="6202" y="7119"/>
                    <a:pt x="6034" y="7177"/>
                    <a:pt x="5593" y="7177"/>
                  </a:cubicBezTo>
                  <a:lnTo>
                    <a:pt x="2293" y="7177"/>
                  </a:lnTo>
                  <a:lnTo>
                    <a:pt x="1594" y="6429"/>
                  </a:lnTo>
                  <a:lnTo>
                    <a:pt x="2140" y="5872"/>
                  </a:lnTo>
                  <a:cubicBezTo>
                    <a:pt x="2211" y="5796"/>
                    <a:pt x="2301" y="5738"/>
                    <a:pt x="2394" y="5699"/>
                  </a:cubicBezTo>
                  <a:cubicBezTo>
                    <a:pt x="2486" y="5661"/>
                    <a:pt x="2561" y="5642"/>
                    <a:pt x="2657" y="5642"/>
                  </a:cubicBezTo>
                  <a:lnTo>
                    <a:pt x="2964" y="5642"/>
                  </a:lnTo>
                  <a:lnTo>
                    <a:pt x="6284" y="5642"/>
                  </a:lnTo>
                  <a:lnTo>
                    <a:pt x="6983" y="6391"/>
                  </a:lnTo>
                  <a:lnTo>
                    <a:pt x="6414" y="6908"/>
                  </a:lnTo>
                  <a:close/>
                  <a:moveTo>
                    <a:pt x="2567" y="1536"/>
                  </a:moveTo>
                  <a:lnTo>
                    <a:pt x="1868" y="787"/>
                  </a:lnTo>
                  <a:lnTo>
                    <a:pt x="2682" y="0"/>
                  </a:lnTo>
                  <a:lnTo>
                    <a:pt x="6597" y="0"/>
                  </a:lnTo>
                  <a:cubicBezTo>
                    <a:pt x="6980" y="0"/>
                    <a:pt x="7161" y="96"/>
                    <a:pt x="7375" y="345"/>
                  </a:cubicBezTo>
                  <a:lnTo>
                    <a:pt x="7632" y="653"/>
                  </a:lnTo>
                  <a:lnTo>
                    <a:pt x="6654" y="1536"/>
                  </a:lnTo>
                  <a:lnTo>
                    <a:pt x="2567" y="1536"/>
                  </a:lnTo>
                  <a:close/>
                  <a:moveTo>
                    <a:pt x="6849" y="1785"/>
                  </a:moveTo>
                  <a:lnTo>
                    <a:pt x="7846" y="902"/>
                  </a:lnTo>
                  <a:lnTo>
                    <a:pt x="8186" y="1286"/>
                  </a:lnTo>
                  <a:cubicBezTo>
                    <a:pt x="8228" y="1324"/>
                    <a:pt x="8275" y="1420"/>
                    <a:pt x="8325" y="1554"/>
                  </a:cubicBezTo>
                  <a:cubicBezTo>
                    <a:pt x="8349" y="1612"/>
                    <a:pt x="8355" y="1670"/>
                    <a:pt x="8359" y="1727"/>
                  </a:cubicBezTo>
                  <a:cubicBezTo>
                    <a:pt x="8366" y="1804"/>
                    <a:pt x="8359" y="1938"/>
                    <a:pt x="8355" y="2111"/>
                  </a:cubicBezTo>
                  <a:lnTo>
                    <a:pt x="8085" y="4951"/>
                  </a:lnTo>
                  <a:cubicBezTo>
                    <a:pt x="8057" y="5297"/>
                    <a:pt x="7993" y="5431"/>
                    <a:pt x="7746" y="5680"/>
                  </a:cubicBezTo>
                  <a:lnTo>
                    <a:pt x="7214" y="6179"/>
                  </a:lnTo>
                  <a:lnTo>
                    <a:pt x="6517" y="5450"/>
                  </a:lnTo>
                  <a:lnTo>
                    <a:pt x="6849" y="1785"/>
                  </a:lnTo>
                  <a:close/>
                </a:path>
              </a:pathLst>
            </a:custGeom>
            <a:solidFill>
              <a:schemeClr val="bg1"/>
            </a:solidFill>
            <a:ln>
              <a:noFill/>
            </a:ln>
          </p:spPr>
          <p:txBody>
            <a:bodyPr/>
            <a:lstStyle/>
            <a:p>
              <a:endParaRPr lang="zh-CN" altLang="en-US">
                <a:cs typeface="+mn-ea"/>
                <a:sym typeface="+mn-lt"/>
              </a:endParaRPr>
            </a:p>
          </p:txBody>
        </p:sp>
        <p:sp>
          <p:nvSpPr>
            <p:cNvPr id="601" name="文本框 600"/>
            <p:cNvSpPr txBox="1"/>
            <p:nvPr/>
          </p:nvSpPr>
          <p:spPr>
            <a:xfrm>
              <a:off x="7674566" y="2752401"/>
              <a:ext cx="1808480" cy="583565"/>
            </a:xfrm>
            <a:prstGeom prst="rect">
              <a:avLst/>
            </a:prstGeom>
            <a:noFill/>
          </p:spPr>
          <p:txBody>
            <a:bodyPr wrap="none" rtlCol="0">
              <a:spAutoFit/>
            </a:bodyPr>
            <a:lstStyle/>
            <a:p>
              <a:r>
                <a:rPr lang="zh-CN" altLang="en-US" sz="3200" dirty="0">
                  <a:cs typeface="+mn-ea"/>
                  <a:sym typeface="+mn-lt"/>
                </a:rPr>
                <a:t>溯源技巧</a:t>
              </a:r>
              <a:endParaRPr lang="en-US" altLang="zh-CN" sz="3200" dirty="0">
                <a:cs typeface="+mn-ea"/>
                <a:sym typeface="+mn-lt"/>
              </a:endParaRPr>
            </a:p>
          </p:txBody>
        </p:sp>
      </p:grpSp>
      <p:grpSp>
        <p:nvGrpSpPr>
          <p:cNvPr id="611" name="Group 601"/>
          <p:cNvGrpSpPr/>
          <p:nvPr/>
        </p:nvGrpSpPr>
        <p:grpSpPr>
          <a:xfrm>
            <a:off x="6424204" y="3840395"/>
            <a:ext cx="4717978" cy="897888"/>
            <a:chOff x="6363557" y="1397491"/>
            <a:chExt cx="4717978" cy="897888"/>
          </a:xfrm>
        </p:grpSpPr>
        <p:sp>
          <p:nvSpPr>
            <p:cNvPr id="612" name="矩形 611"/>
            <p:cNvSpPr/>
            <p:nvPr/>
          </p:nvSpPr>
          <p:spPr>
            <a:xfrm>
              <a:off x="6363557" y="1397491"/>
              <a:ext cx="4717978" cy="897888"/>
            </a:xfrm>
            <a:prstGeom prst="rect">
              <a:avLst/>
            </a:prstGeom>
            <a:solidFill>
              <a:srgbClr val="668A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613" name="iconfont-1043-190263"/>
            <p:cNvSpPr>
              <a:spLocks noChangeAspect="1"/>
            </p:cNvSpPr>
            <p:nvPr/>
          </p:nvSpPr>
          <p:spPr bwMode="auto">
            <a:xfrm>
              <a:off x="6963935" y="1551508"/>
              <a:ext cx="360254" cy="609685"/>
            </a:xfrm>
            <a:custGeom>
              <a:avLst/>
              <a:gdLst>
                <a:gd name="T0" fmla="*/ 4959 w 7564"/>
                <a:gd name="T1" fmla="*/ 11264 h 12800"/>
                <a:gd name="T2" fmla="*/ 5746 w 7564"/>
                <a:gd name="T3" fmla="*/ 12147 h 12800"/>
                <a:gd name="T4" fmla="*/ 5338 w 7564"/>
                <a:gd name="T5" fmla="*/ 12531 h 12800"/>
                <a:gd name="T6" fmla="*/ 4441 w 7564"/>
                <a:gd name="T7" fmla="*/ 12800 h 12800"/>
                <a:gd name="T8" fmla="*/ 699 w 7564"/>
                <a:gd name="T9" fmla="*/ 12800 h 12800"/>
                <a:gd name="T10" fmla="*/ 0 w 7564"/>
                <a:gd name="T11" fmla="*/ 12052 h 12800"/>
                <a:gd name="T12" fmla="*/ 967 w 7564"/>
                <a:gd name="T13" fmla="*/ 11264 h 12800"/>
                <a:gd name="T14" fmla="*/ 4959 w 7564"/>
                <a:gd name="T15" fmla="*/ 11264 h 12800"/>
                <a:gd name="T16" fmla="*/ 5446 w 7564"/>
                <a:gd name="T17" fmla="*/ 5642 h 12800"/>
                <a:gd name="T18" fmla="*/ 6183 w 7564"/>
                <a:gd name="T19" fmla="*/ 6391 h 12800"/>
                <a:gd name="T20" fmla="*/ 5311 w 7564"/>
                <a:gd name="T21" fmla="*/ 7177 h 12800"/>
                <a:gd name="T22" fmla="*/ 1339 w 7564"/>
                <a:gd name="T23" fmla="*/ 7177 h 12800"/>
                <a:gd name="T24" fmla="*/ 579 w 7564"/>
                <a:gd name="T25" fmla="*/ 6390 h 12800"/>
                <a:gd name="T26" fmla="*/ 1473 w 7564"/>
                <a:gd name="T27" fmla="*/ 5641 h 12800"/>
                <a:gd name="T28" fmla="*/ 5446 w 7564"/>
                <a:gd name="T29" fmla="*/ 5641 h 12800"/>
                <a:gd name="T30" fmla="*/ 5446 w 7564"/>
                <a:gd name="T31" fmla="*/ 5642 h 12800"/>
                <a:gd name="T32" fmla="*/ 1824 w 7564"/>
                <a:gd name="T33" fmla="*/ 1536 h 12800"/>
                <a:gd name="T34" fmla="*/ 1106 w 7564"/>
                <a:gd name="T35" fmla="*/ 787 h 12800"/>
                <a:gd name="T36" fmla="*/ 1958 w 7564"/>
                <a:gd name="T37" fmla="*/ 0 h 12800"/>
                <a:gd name="T38" fmla="*/ 5739 w 7564"/>
                <a:gd name="T39" fmla="*/ 0 h 12800"/>
                <a:gd name="T40" fmla="*/ 6067 w 7564"/>
                <a:gd name="T41" fmla="*/ 19 h 12800"/>
                <a:gd name="T42" fmla="*/ 6577 w 7564"/>
                <a:gd name="T43" fmla="*/ 365 h 12800"/>
                <a:gd name="T44" fmla="*/ 6834 w 7564"/>
                <a:gd name="T45" fmla="*/ 672 h 12800"/>
                <a:gd name="T46" fmla="*/ 5816 w 7564"/>
                <a:gd name="T47" fmla="*/ 1536 h 12800"/>
                <a:gd name="T48" fmla="*/ 1824 w 7564"/>
                <a:gd name="T49" fmla="*/ 1536 h 12800"/>
                <a:gd name="T50" fmla="*/ 5542 w 7564"/>
                <a:gd name="T51" fmla="*/ 7407 h 12800"/>
                <a:gd name="T52" fmla="*/ 6412 w 7564"/>
                <a:gd name="T53" fmla="*/ 6601 h 12800"/>
                <a:gd name="T54" fmla="*/ 6750 w 7564"/>
                <a:gd name="T55" fmla="*/ 6946 h 12800"/>
                <a:gd name="T56" fmla="*/ 7031 w 7564"/>
                <a:gd name="T57" fmla="*/ 7522 h 12800"/>
                <a:gd name="T58" fmla="*/ 7036 w 7564"/>
                <a:gd name="T59" fmla="*/ 7810 h 12800"/>
                <a:gd name="T60" fmla="*/ 6761 w 7564"/>
                <a:gd name="T61" fmla="*/ 10804 h 12800"/>
                <a:gd name="T62" fmla="*/ 6385 w 7564"/>
                <a:gd name="T63" fmla="*/ 11553 h 12800"/>
                <a:gd name="T64" fmla="*/ 5939 w 7564"/>
                <a:gd name="T65" fmla="*/ 11936 h 12800"/>
                <a:gd name="T66" fmla="*/ 5215 w 7564"/>
                <a:gd name="T67" fmla="*/ 11111 h 12800"/>
                <a:gd name="T68" fmla="*/ 5542 w 7564"/>
                <a:gd name="T69" fmla="*/ 7407 h 12800"/>
                <a:gd name="T70" fmla="*/ 6045 w 7564"/>
                <a:gd name="T71" fmla="*/ 1746 h 12800"/>
                <a:gd name="T72" fmla="*/ 7046 w 7564"/>
                <a:gd name="T73" fmla="*/ 902 h 12800"/>
                <a:gd name="T74" fmla="*/ 7299 w 7564"/>
                <a:gd name="T75" fmla="*/ 1170 h 12800"/>
                <a:gd name="T76" fmla="*/ 7558 w 7564"/>
                <a:gd name="T77" fmla="*/ 1708 h 12800"/>
                <a:gd name="T78" fmla="*/ 7538 w 7564"/>
                <a:gd name="T79" fmla="*/ 2149 h 12800"/>
                <a:gd name="T80" fmla="*/ 7283 w 7564"/>
                <a:gd name="T81" fmla="*/ 4932 h 12800"/>
                <a:gd name="T82" fmla="*/ 6981 w 7564"/>
                <a:gd name="T83" fmla="*/ 5642 h 12800"/>
                <a:gd name="T84" fmla="*/ 6414 w 7564"/>
                <a:gd name="T85" fmla="*/ 6179 h 12800"/>
                <a:gd name="T86" fmla="*/ 5697 w 7564"/>
                <a:gd name="T87" fmla="*/ 5449 h 12800"/>
                <a:gd name="T88" fmla="*/ 6045 w 7564"/>
                <a:gd name="T89" fmla="*/ 1746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64" h="12800">
                  <a:moveTo>
                    <a:pt x="4959" y="11264"/>
                  </a:moveTo>
                  <a:lnTo>
                    <a:pt x="5746" y="12147"/>
                  </a:lnTo>
                  <a:lnTo>
                    <a:pt x="5338" y="12531"/>
                  </a:lnTo>
                  <a:cubicBezTo>
                    <a:pt x="5125" y="12722"/>
                    <a:pt x="4882" y="12800"/>
                    <a:pt x="4441" y="12800"/>
                  </a:cubicBezTo>
                  <a:lnTo>
                    <a:pt x="699" y="12800"/>
                  </a:lnTo>
                  <a:lnTo>
                    <a:pt x="0" y="12052"/>
                  </a:lnTo>
                  <a:lnTo>
                    <a:pt x="967" y="11264"/>
                  </a:lnTo>
                  <a:lnTo>
                    <a:pt x="4959" y="11264"/>
                  </a:lnTo>
                  <a:close/>
                  <a:moveTo>
                    <a:pt x="5446" y="5642"/>
                  </a:moveTo>
                  <a:lnTo>
                    <a:pt x="6183" y="6391"/>
                  </a:lnTo>
                  <a:lnTo>
                    <a:pt x="5311" y="7177"/>
                  </a:lnTo>
                  <a:lnTo>
                    <a:pt x="1339" y="7177"/>
                  </a:lnTo>
                  <a:lnTo>
                    <a:pt x="579" y="6390"/>
                  </a:lnTo>
                  <a:lnTo>
                    <a:pt x="1473" y="5641"/>
                  </a:lnTo>
                  <a:lnTo>
                    <a:pt x="5446" y="5641"/>
                  </a:lnTo>
                  <a:lnTo>
                    <a:pt x="5446" y="5642"/>
                  </a:lnTo>
                  <a:close/>
                  <a:moveTo>
                    <a:pt x="1824" y="1536"/>
                  </a:moveTo>
                  <a:lnTo>
                    <a:pt x="1106" y="787"/>
                  </a:lnTo>
                  <a:lnTo>
                    <a:pt x="1958" y="0"/>
                  </a:lnTo>
                  <a:lnTo>
                    <a:pt x="5739" y="0"/>
                  </a:lnTo>
                  <a:cubicBezTo>
                    <a:pt x="5912" y="0"/>
                    <a:pt x="6028" y="19"/>
                    <a:pt x="6067" y="19"/>
                  </a:cubicBezTo>
                  <a:cubicBezTo>
                    <a:pt x="6203" y="38"/>
                    <a:pt x="6407" y="172"/>
                    <a:pt x="6577" y="365"/>
                  </a:cubicBezTo>
                  <a:lnTo>
                    <a:pt x="6834" y="672"/>
                  </a:lnTo>
                  <a:lnTo>
                    <a:pt x="5816" y="1536"/>
                  </a:lnTo>
                  <a:lnTo>
                    <a:pt x="1824" y="1536"/>
                  </a:lnTo>
                  <a:close/>
                  <a:moveTo>
                    <a:pt x="5542" y="7407"/>
                  </a:moveTo>
                  <a:lnTo>
                    <a:pt x="6412" y="6601"/>
                  </a:lnTo>
                  <a:lnTo>
                    <a:pt x="6750" y="6946"/>
                  </a:lnTo>
                  <a:cubicBezTo>
                    <a:pt x="6941" y="7157"/>
                    <a:pt x="7012" y="7311"/>
                    <a:pt x="7031" y="7522"/>
                  </a:cubicBezTo>
                  <a:cubicBezTo>
                    <a:pt x="7039" y="7618"/>
                    <a:pt x="7048" y="7714"/>
                    <a:pt x="7036" y="7810"/>
                  </a:cubicBezTo>
                  <a:lnTo>
                    <a:pt x="6761" y="10804"/>
                  </a:lnTo>
                  <a:cubicBezTo>
                    <a:pt x="6734" y="11149"/>
                    <a:pt x="6652" y="11303"/>
                    <a:pt x="6385" y="11553"/>
                  </a:cubicBezTo>
                  <a:lnTo>
                    <a:pt x="5939" y="11936"/>
                  </a:lnTo>
                  <a:lnTo>
                    <a:pt x="5215" y="11111"/>
                  </a:lnTo>
                  <a:lnTo>
                    <a:pt x="5542" y="7407"/>
                  </a:lnTo>
                  <a:close/>
                  <a:moveTo>
                    <a:pt x="6045" y="1746"/>
                  </a:moveTo>
                  <a:lnTo>
                    <a:pt x="7046" y="902"/>
                  </a:lnTo>
                  <a:lnTo>
                    <a:pt x="7299" y="1170"/>
                  </a:lnTo>
                  <a:cubicBezTo>
                    <a:pt x="7449" y="1343"/>
                    <a:pt x="7541" y="1516"/>
                    <a:pt x="7558" y="1708"/>
                  </a:cubicBezTo>
                  <a:cubicBezTo>
                    <a:pt x="7564" y="1785"/>
                    <a:pt x="7557" y="1919"/>
                    <a:pt x="7538" y="2149"/>
                  </a:cubicBezTo>
                  <a:lnTo>
                    <a:pt x="7283" y="4932"/>
                  </a:lnTo>
                  <a:cubicBezTo>
                    <a:pt x="7258" y="5296"/>
                    <a:pt x="7192" y="5431"/>
                    <a:pt x="6981" y="5642"/>
                  </a:cubicBezTo>
                  <a:lnTo>
                    <a:pt x="6414" y="6179"/>
                  </a:lnTo>
                  <a:lnTo>
                    <a:pt x="5697" y="5449"/>
                  </a:lnTo>
                  <a:lnTo>
                    <a:pt x="6045" y="1746"/>
                  </a:lnTo>
                  <a:close/>
                </a:path>
              </a:pathLst>
            </a:custGeom>
            <a:solidFill>
              <a:schemeClr val="bg1"/>
            </a:solidFill>
            <a:ln>
              <a:noFill/>
            </a:ln>
          </p:spPr>
          <p:txBody>
            <a:bodyPr/>
            <a:lstStyle/>
            <a:p>
              <a:endParaRPr lang="zh-CN" altLang="en-US">
                <a:cs typeface="+mn-ea"/>
                <a:sym typeface="+mn-lt"/>
              </a:endParaRPr>
            </a:p>
          </p:txBody>
        </p:sp>
        <p:sp>
          <p:nvSpPr>
            <p:cNvPr id="614" name="文本框 604"/>
            <p:cNvSpPr txBox="1"/>
            <p:nvPr/>
          </p:nvSpPr>
          <p:spPr>
            <a:xfrm>
              <a:off x="7613919" y="1586952"/>
              <a:ext cx="1808480" cy="5835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sz="3200" dirty="0">
                  <a:cs typeface="+mn-ea"/>
                  <a:sym typeface="+mn-lt"/>
                </a:rPr>
                <a:t>案例分享</a:t>
              </a:r>
              <a:endParaRPr lang="zh-CN" sz="3200" dirty="0">
                <a:cs typeface="+mn-ea"/>
                <a:sym typeface="+mn-lt"/>
              </a:endParaRPr>
            </a:p>
          </p:txBody>
        </p:sp>
      </p:grpSp>
      <p:grpSp>
        <p:nvGrpSpPr>
          <p:cNvPr id="615" name="Group 605"/>
          <p:cNvGrpSpPr/>
          <p:nvPr/>
        </p:nvGrpSpPr>
        <p:grpSpPr>
          <a:xfrm>
            <a:off x="6424204" y="5061848"/>
            <a:ext cx="4717978" cy="897888"/>
            <a:chOff x="6363557" y="1397491"/>
            <a:chExt cx="4717978" cy="897888"/>
          </a:xfrm>
        </p:grpSpPr>
        <p:sp>
          <p:nvSpPr>
            <p:cNvPr id="616" name="矩形 615"/>
            <p:cNvSpPr/>
            <p:nvPr/>
          </p:nvSpPr>
          <p:spPr>
            <a:xfrm>
              <a:off x="6363557" y="1397491"/>
              <a:ext cx="4717978" cy="897888"/>
            </a:xfrm>
            <a:prstGeom prst="rect">
              <a:avLst/>
            </a:prstGeom>
            <a:solidFill>
              <a:srgbClr val="45FF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617" name="iconfont-1043-190263"/>
            <p:cNvSpPr>
              <a:spLocks noChangeAspect="1"/>
            </p:cNvSpPr>
            <p:nvPr/>
          </p:nvSpPr>
          <p:spPr bwMode="auto">
            <a:xfrm>
              <a:off x="6961801" y="1551508"/>
              <a:ext cx="364521" cy="609685"/>
            </a:xfrm>
            <a:custGeom>
              <a:avLst/>
              <a:gdLst>
                <a:gd name="T0" fmla="*/ 1474 w 7654"/>
                <a:gd name="T1" fmla="*/ 5477 h 12800"/>
                <a:gd name="T2" fmla="*/ 675 w 7654"/>
                <a:gd name="T3" fmla="*/ 6230 h 12800"/>
                <a:gd name="T4" fmla="*/ 321 w 7654"/>
                <a:gd name="T5" fmla="*/ 5854 h 12800"/>
                <a:gd name="T6" fmla="*/ 6 w 7654"/>
                <a:gd name="T7" fmla="*/ 5270 h 12800"/>
                <a:gd name="T8" fmla="*/ 9 w 7654"/>
                <a:gd name="T9" fmla="*/ 4875 h 12800"/>
                <a:gd name="T10" fmla="*/ 387 w 7654"/>
                <a:gd name="T11" fmla="*/ 790 h 12800"/>
                <a:gd name="T12" fmla="*/ 1221 w 7654"/>
                <a:gd name="T13" fmla="*/ 0 h 12800"/>
                <a:gd name="T14" fmla="*/ 1893 w 7654"/>
                <a:gd name="T15" fmla="*/ 790 h 12800"/>
                <a:gd name="T16" fmla="*/ 1474 w 7654"/>
                <a:gd name="T17" fmla="*/ 5477 h 12800"/>
                <a:gd name="T18" fmla="*/ 5517 w 7654"/>
                <a:gd name="T19" fmla="*/ 5646 h 12800"/>
                <a:gd name="T20" fmla="*/ 6206 w 7654"/>
                <a:gd name="T21" fmla="*/ 6418 h 12800"/>
                <a:gd name="T22" fmla="*/ 5291 w 7654"/>
                <a:gd name="T23" fmla="*/ 7153 h 12800"/>
                <a:gd name="T24" fmla="*/ 2186 w 7654"/>
                <a:gd name="T25" fmla="*/ 7153 h 12800"/>
                <a:gd name="T26" fmla="*/ 1845 w 7654"/>
                <a:gd name="T27" fmla="*/ 7134 h 12800"/>
                <a:gd name="T28" fmla="*/ 1358 w 7654"/>
                <a:gd name="T29" fmla="*/ 6946 h 12800"/>
                <a:gd name="T30" fmla="*/ 881 w 7654"/>
                <a:gd name="T31" fmla="*/ 6438 h 12800"/>
                <a:gd name="T32" fmla="*/ 1734 w 7654"/>
                <a:gd name="T33" fmla="*/ 5647 h 12800"/>
                <a:gd name="T34" fmla="*/ 5517 w 7654"/>
                <a:gd name="T35" fmla="*/ 5647 h 12800"/>
                <a:gd name="T36" fmla="*/ 5517 w 7654"/>
                <a:gd name="T37" fmla="*/ 5646 h 12800"/>
                <a:gd name="T38" fmla="*/ 6661 w 7654"/>
                <a:gd name="T39" fmla="*/ 12047 h 12800"/>
                <a:gd name="T40" fmla="*/ 5842 w 7654"/>
                <a:gd name="T41" fmla="*/ 12800 h 12800"/>
                <a:gd name="T42" fmla="*/ 5155 w 7654"/>
                <a:gd name="T43" fmla="*/ 12047 h 12800"/>
                <a:gd name="T44" fmla="*/ 5574 w 7654"/>
                <a:gd name="T45" fmla="*/ 7378 h 12800"/>
                <a:gd name="T46" fmla="*/ 6378 w 7654"/>
                <a:gd name="T47" fmla="*/ 6663 h 12800"/>
                <a:gd name="T48" fmla="*/ 7080 w 7654"/>
                <a:gd name="T49" fmla="*/ 7378 h 12800"/>
                <a:gd name="T50" fmla="*/ 6661 w 7654"/>
                <a:gd name="T51" fmla="*/ 12047 h 12800"/>
                <a:gd name="T52" fmla="*/ 7234 w 7654"/>
                <a:gd name="T53" fmla="*/ 5477 h 12800"/>
                <a:gd name="T54" fmla="*/ 6415 w 7654"/>
                <a:gd name="T55" fmla="*/ 6230 h 12800"/>
                <a:gd name="T56" fmla="*/ 5746 w 7654"/>
                <a:gd name="T57" fmla="*/ 5458 h 12800"/>
                <a:gd name="T58" fmla="*/ 6148 w 7654"/>
                <a:gd name="T59" fmla="*/ 809 h 12800"/>
                <a:gd name="T60" fmla="*/ 6981 w 7654"/>
                <a:gd name="T61" fmla="*/ 0 h 12800"/>
                <a:gd name="T62" fmla="*/ 7654 w 7654"/>
                <a:gd name="T63" fmla="*/ 809 h 12800"/>
                <a:gd name="T64" fmla="*/ 7234 w 7654"/>
                <a:gd name="T65" fmla="*/ 5477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654" h="12800">
                  <a:moveTo>
                    <a:pt x="1474" y="5477"/>
                  </a:moveTo>
                  <a:lnTo>
                    <a:pt x="675" y="6230"/>
                  </a:lnTo>
                  <a:lnTo>
                    <a:pt x="321" y="5854"/>
                  </a:lnTo>
                  <a:cubicBezTo>
                    <a:pt x="135" y="5666"/>
                    <a:pt x="23" y="5458"/>
                    <a:pt x="6" y="5270"/>
                  </a:cubicBezTo>
                  <a:cubicBezTo>
                    <a:pt x="0" y="5196"/>
                    <a:pt x="7" y="5063"/>
                    <a:pt x="9" y="4875"/>
                  </a:cubicBezTo>
                  <a:lnTo>
                    <a:pt x="387" y="790"/>
                  </a:lnTo>
                  <a:lnTo>
                    <a:pt x="1221" y="0"/>
                  </a:lnTo>
                  <a:lnTo>
                    <a:pt x="1893" y="790"/>
                  </a:lnTo>
                  <a:lnTo>
                    <a:pt x="1474" y="5477"/>
                  </a:lnTo>
                  <a:close/>
                  <a:moveTo>
                    <a:pt x="5517" y="5646"/>
                  </a:moveTo>
                  <a:lnTo>
                    <a:pt x="6206" y="6418"/>
                  </a:lnTo>
                  <a:lnTo>
                    <a:pt x="5291" y="7153"/>
                  </a:lnTo>
                  <a:lnTo>
                    <a:pt x="2186" y="7153"/>
                  </a:lnTo>
                  <a:cubicBezTo>
                    <a:pt x="2016" y="7153"/>
                    <a:pt x="1903" y="7153"/>
                    <a:pt x="1845" y="7134"/>
                  </a:cubicBezTo>
                  <a:cubicBezTo>
                    <a:pt x="1676" y="7134"/>
                    <a:pt x="1461" y="7040"/>
                    <a:pt x="1358" y="6946"/>
                  </a:cubicBezTo>
                  <a:lnTo>
                    <a:pt x="881" y="6438"/>
                  </a:lnTo>
                  <a:lnTo>
                    <a:pt x="1734" y="5647"/>
                  </a:lnTo>
                  <a:lnTo>
                    <a:pt x="5517" y="5647"/>
                  </a:lnTo>
                  <a:lnTo>
                    <a:pt x="5517" y="5646"/>
                  </a:lnTo>
                  <a:close/>
                  <a:moveTo>
                    <a:pt x="6661" y="12047"/>
                  </a:moveTo>
                  <a:lnTo>
                    <a:pt x="5842" y="12800"/>
                  </a:lnTo>
                  <a:lnTo>
                    <a:pt x="5155" y="12047"/>
                  </a:lnTo>
                  <a:lnTo>
                    <a:pt x="5574" y="7378"/>
                  </a:lnTo>
                  <a:lnTo>
                    <a:pt x="6378" y="6663"/>
                  </a:lnTo>
                  <a:lnTo>
                    <a:pt x="7080" y="7378"/>
                  </a:lnTo>
                  <a:lnTo>
                    <a:pt x="6661" y="12047"/>
                  </a:lnTo>
                  <a:close/>
                  <a:moveTo>
                    <a:pt x="7234" y="5477"/>
                  </a:moveTo>
                  <a:lnTo>
                    <a:pt x="6415" y="6230"/>
                  </a:lnTo>
                  <a:lnTo>
                    <a:pt x="5746" y="5458"/>
                  </a:lnTo>
                  <a:lnTo>
                    <a:pt x="6148" y="809"/>
                  </a:lnTo>
                  <a:lnTo>
                    <a:pt x="6981" y="0"/>
                  </a:lnTo>
                  <a:lnTo>
                    <a:pt x="7654" y="809"/>
                  </a:lnTo>
                  <a:lnTo>
                    <a:pt x="7234" y="5477"/>
                  </a:lnTo>
                  <a:close/>
                </a:path>
              </a:pathLst>
            </a:custGeom>
            <a:solidFill>
              <a:schemeClr val="bg1"/>
            </a:solidFill>
            <a:ln>
              <a:noFill/>
            </a:ln>
          </p:spPr>
          <p:txBody>
            <a:bodyPr/>
            <a:lstStyle/>
            <a:p>
              <a:endParaRPr lang="zh-CN" altLang="en-US">
                <a:cs typeface="+mn-ea"/>
                <a:sym typeface="+mn-lt"/>
              </a:endParaRPr>
            </a:p>
          </p:txBody>
        </p:sp>
        <p:sp>
          <p:nvSpPr>
            <p:cNvPr id="618" name="文本框 608"/>
            <p:cNvSpPr txBox="1"/>
            <p:nvPr/>
          </p:nvSpPr>
          <p:spPr>
            <a:xfrm>
              <a:off x="7613918" y="1554047"/>
              <a:ext cx="1808480" cy="5835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cs typeface="+mn-ea"/>
                  <a:sym typeface="+mn-lt"/>
                </a:rPr>
                <a:t>问题讨论</a:t>
              </a:r>
              <a:endParaRPr lang="zh-CN" altLang="en-US" sz="3200" dirty="0">
                <a:cs typeface="+mn-ea"/>
                <a:sym typeface="+mn-lt"/>
              </a:endParaRPr>
            </a:p>
          </p:txBody>
        </p:sp>
      </p:gr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4400"/>
              <a:t>应对策略</a:t>
            </a:r>
            <a:endParaRPr lang="zh-CN" altLang="en-US" sz="440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sp>
        <p:nvSpPr>
          <p:cNvPr id="10" name="内容占位符 9"/>
          <p:cNvSpPr>
            <a:spLocks noGrp="1"/>
          </p:cNvSpPr>
          <p:nvPr>
            <p:ph sz="quarter" idx="15"/>
          </p:nvPr>
        </p:nvSpPr>
        <p:spPr>
          <a:xfrm>
            <a:off x="695325" y="1849755"/>
            <a:ext cx="10801350" cy="3245485"/>
          </a:xfrm>
        </p:spPr>
        <p:txBody>
          <a:bodyPr>
            <a:normAutofit/>
          </a:bodyPr>
          <a:lstStyle/>
          <a:p>
            <a:pPr>
              <a:lnSpc>
                <a:spcPct val="150000"/>
              </a:lnSpc>
            </a:pPr>
            <a:r>
              <a:rPr lang="zh-CN" sz="2400"/>
              <a:t>歧视、冷落甚至离异都是因为不了解而产生的正常反应或自我逃避的现象。</a:t>
            </a:r>
            <a:endParaRPr lang="zh-CN" sz="2400"/>
          </a:p>
          <a:p>
            <a:pPr>
              <a:lnSpc>
                <a:spcPct val="150000"/>
              </a:lnSpc>
            </a:pPr>
            <a:r>
              <a:rPr lang="zh-CN" sz="2400"/>
              <a:t>分析告知配偶的好处和不告知的坏处。只有把感染的事实告诉你的爱人，这样才能一起努力保护她/他不要被感染，让家里有个健康的顶梁柱</a:t>
            </a:r>
            <a:r>
              <a:rPr lang="zh-CN" sz="2400">
                <a:sym typeface="+mn-ea"/>
              </a:rPr>
              <a:t>。</a:t>
            </a:r>
            <a:endParaRPr lang="zh-CN" sz="2400">
              <a:sym typeface="+mn-ea"/>
            </a:endParaRPr>
          </a:p>
          <a:p>
            <a:pPr>
              <a:lnSpc>
                <a:spcPct val="150000"/>
              </a:lnSpc>
            </a:pPr>
            <a:r>
              <a:rPr lang="zh-CN" sz="2400">
                <a:sym typeface="+mn-ea"/>
              </a:rPr>
              <a:t>工作人员应把感染者的注意力集中到关注和解决当下的问题上，更加关注自己和配偶的健康状况，尽早治疗，积极动员配偶开展检测。</a:t>
            </a:r>
            <a:endParaRPr lang="zh-CN" sz="240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0" grpI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4400"/>
              <a:t>应对策略</a:t>
            </a:r>
            <a:endParaRPr lang="zh-CN" altLang="en-US" sz="440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sp>
        <p:nvSpPr>
          <p:cNvPr id="10" name="内容占位符 9"/>
          <p:cNvSpPr>
            <a:spLocks noGrp="1"/>
          </p:cNvSpPr>
          <p:nvPr>
            <p:ph sz="quarter" idx="15"/>
          </p:nvPr>
        </p:nvSpPr>
        <p:spPr>
          <a:xfrm>
            <a:off x="695325" y="1849755"/>
            <a:ext cx="10801350" cy="3245485"/>
          </a:xfrm>
        </p:spPr>
        <p:txBody>
          <a:bodyPr>
            <a:normAutofit lnSpcReduction="10000"/>
          </a:bodyPr>
          <a:lstStyle/>
          <a:p>
            <a:pPr>
              <a:lnSpc>
                <a:spcPct val="150000"/>
              </a:lnSpc>
            </a:pPr>
            <a:r>
              <a:rPr lang="zh-CN" sz="2400"/>
              <a:t>高危行为接触者如能第一时间知道自己的HIV感染状况，不仅能有效采取安全措施，保护或避免自己或他人感染HIV，更能及早获得治疗、关怀等服务，保证自己的身体健康。</a:t>
            </a:r>
            <a:endParaRPr lang="zh-CN" sz="2400"/>
          </a:p>
          <a:p>
            <a:pPr>
              <a:lnSpc>
                <a:spcPct val="150000"/>
              </a:lnSpc>
            </a:pPr>
            <a:r>
              <a:rPr lang="zh-CN" sz="2400"/>
              <a:t>如确实存在“被报复”的可能，则应与种子感染者共同商定采取哪种动员方式更让他（她）觉得安全。</a:t>
            </a:r>
            <a:endParaRPr lang="zh-CN"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0" grpI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4400"/>
              <a:t>应对策略</a:t>
            </a:r>
            <a:endParaRPr lang="zh-CN" altLang="en-US" sz="440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sp>
        <p:nvSpPr>
          <p:cNvPr id="10" name="内容占位符 9"/>
          <p:cNvSpPr>
            <a:spLocks noGrp="1"/>
          </p:cNvSpPr>
          <p:nvPr>
            <p:ph sz="quarter" idx="15"/>
          </p:nvPr>
        </p:nvSpPr>
        <p:spPr>
          <a:xfrm>
            <a:off x="695325" y="1849755"/>
            <a:ext cx="10801350" cy="3245485"/>
          </a:xfrm>
        </p:spPr>
        <p:txBody>
          <a:bodyPr>
            <a:normAutofit lnSpcReduction="10000"/>
          </a:bodyPr>
          <a:lstStyle/>
          <a:p>
            <a:pPr>
              <a:lnSpc>
                <a:spcPct val="150000"/>
              </a:lnSpc>
            </a:pPr>
            <a:r>
              <a:rPr lang="zh-CN" sz="2400"/>
              <a:t>通过访谈帮助还原发生HIV高危行为的场景。收集具体地点、电话、周边环境情况。</a:t>
            </a:r>
            <a:endParaRPr lang="zh-CN" sz="2400"/>
          </a:p>
          <a:p>
            <a:pPr>
              <a:lnSpc>
                <a:spcPct val="150000"/>
              </a:lnSpc>
            </a:pPr>
            <a:r>
              <a:rPr lang="zh-CN" sz="2400"/>
              <a:t>引导种子感染者回忆高危行为接触者的体态、相貌特征。</a:t>
            </a:r>
            <a:endParaRPr lang="zh-CN" sz="2400"/>
          </a:p>
          <a:p>
            <a:pPr>
              <a:lnSpc>
                <a:spcPct val="150000"/>
              </a:lnSpc>
            </a:pPr>
            <a:r>
              <a:rPr lang="zh-CN" sz="2400"/>
              <a:t>对于无法提供高危行为接触者信息的，可以对高危行为发生的场所（如茶馆、KTV、浴池、养老院等）开展集中检测。</a:t>
            </a:r>
            <a:endParaRPr lang="zh-CN"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0" grpI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4400"/>
              <a:t>应对策略</a:t>
            </a:r>
            <a:endParaRPr lang="zh-CN" altLang="en-US" sz="440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sp>
        <p:nvSpPr>
          <p:cNvPr id="10" name="内容占位符 9"/>
          <p:cNvSpPr>
            <a:spLocks noGrp="1"/>
          </p:cNvSpPr>
          <p:nvPr>
            <p:ph sz="quarter" idx="15"/>
          </p:nvPr>
        </p:nvSpPr>
        <p:spPr>
          <a:xfrm>
            <a:off x="695325" y="1849755"/>
            <a:ext cx="10801350" cy="3245485"/>
          </a:xfrm>
        </p:spPr>
        <p:txBody>
          <a:bodyPr>
            <a:normAutofit lnSpcReduction="10000"/>
          </a:bodyPr>
          <a:lstStyle/>
          <a:p>
            <a:pPr>
              <a:lnSpc>
                <a:spcPct val="150000"/>
              </a:lnSpc>
            </a:pPr>
            <a:r>
              <a:rPr lang="zh-CN" sz="2400"/>
              <a:t>激发种子感染者的责任心和价值感。</a:t>
            </a:r>
            <a:endParaRPr lang="zh-CN" sz="2400"/>
          </a:p>
          <a:p>
            <a:pPr>
              <a:lnSpc>
                <a:spcPct val="150000"/>
              </a:lnSpc>
            </a:pPr>
            <a:r>
              <a:rPr lang="zh-CN" sz="2400"/>
              <a:t>强调信息保密。</a:t>
            </a:r>
            <a:endParaRPr lang="zh-CN" sz="2400"/>
          </a:p>
          <a:p>
            <a:pPr>
              <a:lnSpc>
                <a:spcPct val="150000"/>
              </a:lnSpc>
            </a:pPr>
            <a:endParaRPr lang="zh-CN"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0" grpI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601"/>
          <p:cNvGrpSpPr/>
          <p:nvPr/>
        </p:nvGrpSpPr>
        <p:grpSpPr>
          <a:xfrm>
            <a:off x="3737011" y="2980056"/>
            <a:ext cx="4717978" cy="897888"/>
            <a:chOff x="6363557" y="1397491"/>
            <a:chExt cx="4717978" cy="897888"/>
          </a:xfrm>
        </p:grpSpPr>
        <p:sp>
          <p:nvSpPr>
            <p:cNvPr id="7" name="矩形 6"/>
            <p:cNvSpPr/>
            <p:nvPr/>
          </p:nvSpPr>
          <p:spPr>
            <a:xfrm>
              <a:off x="6363557" y="1397491"/>
              <a:ext cx="4717978" cy="897888"/>
            </a:xfrm>
            <a:prstGeom prst="rect">
              <a:avLst/>
            </a:prstGeom>
            <a:solidFill>
              <a:srgbClr val="668A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8" name="iconfont-1043-190263"/>
            <p:cNvSpPr>
              <a:spLocks noChangeAspect="1"/>
            </p:cNvSpPr>
            <p:nvPr/>
          </p:nvSpPr>
          <p:spPr bwMode="auto">
            <a:xfrm>
              <a:off x="6963935" y="1551508"/>
              <a:ext cx="360254" cy="609685"/>
            </a:xfrm>
            <a:custGeom>
              <a:avLst/>
              <a:gdLst>
                <a:gd name="T0" fmla="*/ 4959 w 7564"/>
                <a:gd name="T1" fmla="*/ 11264 h 12800"/>
                <a:gd name="T2" fmla="*/ 5746 w 7564"/>
                <a:gd name="T3" fmla="*/ 12147 h 12800"/>
                <a:gd name="T4" fmla="*/ 5338 w 7564"/>
                <a:gd name="T5" fmla="*/ 12531 h 12800"/>
                <a:gd name="T6" fmla="*/ 4441 w 7564"/>
                <a:gd name="T7" fmla="*/ 12800 h 12800"/>
                <a:gd name="T8" fmla="*/ 699 w 7564"/>
                <a:gd name="T9" fmla="*/ 12800 h 12800"/>
                <a:gd name="T10" fmla="*/ 0 w 7564"/>
                <a:gd name="T11" fmla="*/ 12052 h 12800"/>
                <a:gd name="T12" fmla="*/ 967 w 7564"/>
                <a:gd name="T13" fmla="*/ 11264 h 12800"/>
                <a:gd name="T14" fmla="*/ 4959 w 7564"/>
                <a:gd name="T15" fmla="*/ 11264 h 12800"/>
                <a:gd name="T16" fmla="*/ 5446 w 7564"/>
                <a:gd name="T17" fmla="*/ 5642 h 12800"/>
                <a:gd name="T18" fmla="*/ 6183 w 7564"/>
                <a:gd name="T19" fmla="*/ 6391 h 12800"/>
                <a:gd name="T20" fmla="*/ 5311 w 7564"/>
                <a:gd name="T21" fmla="*/ 7177 h 12800"/>
                <a:gd name="T22" fmla="*/ 1339 w 7564"/>
                <a:gd name="T23" fmla="*/ 7177 h 12800"/>
                <a:gd name="T24" fmla="*/ 579 w 7564"/>
                <a:gd name="T25" fmla="*/ 6390 h 12800"/>
                <a:gd name="T26" fmla="*/ 1473 w 7564"/>
                <a:gd name="T27" fmla="*/ 5641 h 12800"/>
                <a:gd name="T28" fmla="*/ 5446 w 7564"/>
                <a:gd name="T29" fmla="*/ 5641 h 12800"/>
                <a:gd name="T30" fmla="*/ 5446 w 7564"/>
                <a:gd name="T31" fmla="*/ 5642 h 12800"/>
                <a:gd name="T32" fmla="*/ 1824 w 7564"/>
                <a:gd name="T33" fmla="*/ 1536 h 12800"/>
                <a:gd name="T34" fmla="*/ 1106 w 7564"/>
                <a:gd name="T35" fmla="*/ 787 h 12800"/>
                <a:gd name="T36" fmla="*/ 1958 w 7564"/>
                <a:gd name="T37" fmla="*/ 0 h 12800"/>
                <a:gd name="T38" fmla="*/ 5739 w 7564"/>
                <a:gd name="T39" fmla="*/ 0 h 12800"/>
                <a:gd name="T40" fmla="*/ 6067 w 7564"/>
                <a:gd name="T41" fmla="*/ 19 h 12800"/>
                <a:gd name="T42" fmla="*/ 6577 w 7564"/>
                <a:gd name="T43" fmla="*/ 365 h 12800"/>
                <a:gd name="T44" fmla="*/ 6834 w 7564"/>
                <a:gd name="T45" fmla="*/ 672 h 12800"/>
                <a:gd name="T46" fmla="*/ 5816 w 7564"/>
                <a:gd name="T47" fmla="*/ 1536 h 12800"/>
                <a:gd name="T48" fmla="*/ 1824 w 7564"/>
                <a:gd name="T49" fmla="*/ 1536 h 12800"/>
                <a:gd name="T50" fmla="*/ 5542 w 7564"/>
                <a:gd name="T51" fmla="*/ 7407 h 12800"/>
                <a:gd name="T52" fmla="*/ 6412 w 7564"/>
                <a:gd name="T53" fmla="*/ 6601 h 12800"/>
                <a:gd name="T54" fmla="*/ 6750 w 7564"/>
                <a:gd name="T55" fmla="*/ 6946 h 12800"/>
                <a:gd name="T56" fmla="*/ 7031 w 7564"/>
                <a:gd name="T57" fmla="*/ 7522 h 12800"/>
                <a:gd name="T58" fmla="*/ 7036 w 7564"/>
                <a:gd name="T59" fmla="*/ 7810 h 12800"/>
                <a:gd name="T60" fmla="*/ 6761 w 7564"/>
                <a:gd name="T61" fmla="*/ 10804 h 12800"/>
                <a:gd name="T62" fmla="*/ 6385 w 7564"/>
                <a:gd name="T63" fmla="*/ 11553 h 12800"/>
                <a:gd name="T64" fmla="*/ 5939 w 7564"/>
                <a:gd name="T65" fmla="*/ 11936 h 12800"/>
                <a:gd name="T66" fmla="*/ 5215 w 7564"/>
                <a:gd name="T67" fmla="*/ 11111 h 12800"/>
                <a:gd name="T68" fmla="*/ 5542 w 7564"/>
                <a:gd name="T69" fmla="*/ 7407 h 12800"/>
                <a:gd name="T70" fmla="*/ 6045 w 7564"/>
                <a:gd name="T71" fmla="*/ 1746 h 12800"/>
                <a:gd name="T72" fmla="*/ 7046 w 7564"/>
                <a:gd name="T73" fmla="*/ 902 h 12800"/>
                <a:gd name="T74" fmla="*/ 7299 w 7564"/>
                <a:gd name="T75" fmla="*/ 1170 h 12800"/>
                <a:gd name="T76" fmla="*/ 7558 w 7564"/>
                <a:gd name="T77" fmla="*/ 1708 h 12800"/>
                <a:gd name="T78" fmla="*/ 7538 w 7564"/>
                <a:gd name="T79" fmla="*/ 2149 h 12800"/>
                <a:gd name="T80" fmla="*/ 7283 w 7564"/>
                <a:gd name="T81" fmla="*/ 4932 h 12800"/>
                <a:gd name="T82" fmla="*/ 6981 w 7564"/>
                <a:gd name="T83" fmla="*/ 5642 h 12800"/>
                <a:gd name="T84" fmla="*/ 6414 w 7564"/>
                <a:gd name="T85" fmla="*/ 6179 h 12800"/>
                <a:gd name="T86" fmla="*/ 5697 w 7564"/>
                <a:gd name="T87" fmla="*/ 5449 h 12800"/>
                <a:gd name="T88" fmla="*/ 6045 w 7564"/>
                <a:gd name="T89" fmla="*/ 1746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64" h="12800">
                  <a:moveTo>
                    <a:pt x="4959" y="11264"/>
                  </a:moveTo>
                  <a:lnTo>
                    <a:pt x="5746" y="12147"/>
                  </a:lnTo>
                  <a:lnTo>
                    <a:pt x="5338" y="12531"/>
                  </a:lnTo>
                  <a:cubicBezTo>
                    <a:pt x="5125" y="12722"/>
                    <a:pt x="4882" y="12800"/>
                    <a:pt x="4441" y="12800"/>
                  </a:cubicBezTo>
                  <a:lnTo>
                    <a:pt x="699" y="12800"/>
                  </a:lnTo>
                  <a:lnTo>
                    <a:pt x="0" y="12052"/>
                  </a:lnTo>
                  <a:lnTo>
                    <a:pt x="967" y="11264"/>
                  </a:lnTo>
                  <a:lnTo>
                    <a:pt x="4959" y="11264"/>
                  </a:lnTo>
                  <a:close/>
                  <a:moveTo>
                    <a:pt x="5446" y="5642"/>
                  </a:moveTo>
                  <a:lnTo>
                    <a:pt x="6183" y="6391"/>
                  </a:lnTo>
                  <a:lnTo>
                    <a:pt x="5311" y="7177"/>
                  </a:lnTo>
                  <a:lnTo>
                    <a:pt x="1339" y="7177"/>
                  </a:lnTo>
                  <a:lnTo>
                    <a:pt x="579" y="6390"/>
                  </a:lnTo>
                  <a:lnTo>
                    <a:pt x="1473" y="5641"/>
                  </a:lnTo>
                  <a:lnTo>
                    <a:pt x="5446" y="5641"/>
                  </a:lnTo>
                  <a:lnTo>
                    <a:pt x="5446" y="5642"/>
                  </a:lnTo>
                  <a:close/>
                  <a:moveTo>
                    <a:pt x="1824" y="1536"/>
                  </a:moveTo>
                  <a:lnTo>
                    <a:pt x="1106" y="787"/>
                  </a:lnTo>
                  <a:lnTo>
                    <a:pt x="1958" y="0"/>
                  </a:lnTo>
                  <a:lnTo>
                    <a:pt x="5739" y="0"/>
                  </a:lnTo>
                  <a:cubicBezTo>
                    <a:pt x="5912" y="0"/>
                    <a:pt x="6028" y="19"/>
                    <a:pt x="6067" y="19"/>
                  </a:cubicBezTo>
                  <a:cubicBezTo>
                    <a:pt x="6203" y="38"/>
                    <a:pt x="6407" y="172"/>
                    <a:pt x="6577" y="365"/>
                  </a:cubicBezTo>
                  <a:lnTo>
                    <a:pt x="6834" y="672"/>
                  </a:lnTo>
                  <a:lnTo>
                    <a:pt x="5816" y="1536"/>
                  </a:lnTo>
                  <a:lnTo>
                    <a:pt x="1824" y="1536"/>
                  </a:lnTo>
                  <a:close/>
                  <a:moveTo>
                    <a:pt x="5542" y="7407"/>
                  </a:moveTo>
                  <a:lnTo>
                    <a:pt x="6412" y="6601"/>
                  </a:lnTo>
                  <a:lnTo>
                    <a:pt x="6750" y="6946"/>
                  </a:lnTo>
                  <a:cubicBezTo>
                    <a:pt x="6941" y="7157"/>
                    <a:pt x="7012" y="7311"/>
                    <a:pt x="7031" y="7522"/>
                  </a:cubicBezTo>
                  <a:cubicBezTo>
                    <a:pt x="7039" y="7618"/>
                    <a:pt x="7048" y="7714"/>
                    <a:pt x="7036" y="7810"/>
                  </a:cubicBezTo>
                  <a:lnTo>
                    <a:pt x="6761" y="10804"/>
                  </a:lnTo>
                  <a:cubicBezTo>
                    <a:pt x="6734" y="11149"/>
                    <a:pt x="6652" y="11303"/>
                    <a:pt x="6385" y="11553"/>
                  </a:cubicBezTo>
                  <a:lnTo>
                    <a:pt x="5939" y="11936"/>
                  </a:lnTo>
                  <a:lnTo>
                    <a:pt x="5215" y="11111"/>
                  </a:lnTo>
                  <a:lnTo>
                    <a:pt x="5542" y="7407"/>
                  </a:lnTo>
                  <a:close/>
                  <a:moveTo>
                    <a:pt x="6045" y="1746"/>
                  </a:moveTo>
                  <a:lnTo>
                    <a:pt x="7046" y="902"/>
                  </a:lnTo>
                  <a:lnTo>
                    <a:pt x="7299" y="1170"/>
                  </a:lnTo>
                  <a:cubicBezTo>
                    <a:pt x="7449" y="1343"/>
                    <a:pt x="7541" y="1516"/>
                    <a:pt x="7558" y="1708"/>
                  </a:cubicBezTo>
                  <a:cubicBezTo>
                    <a:pt x="7564" y="1785"/>
                    <a:pt x="7557" y="1919"/>
                    <a:pt x="7538" y="2149"/>
                  </a:cubicBezTo>
                  <a:lnTo>
                    <a:pt x="7283" y="4932"/>
                  </a:lnTo>
                  <a:cubicBezTo>
                    <a:pt x="7258" y="5296"/>
                    <a:pt x="7192" y="5431"/>
                    <a:pt x="6981" y="5642"/>
                  </a:cubicBezTo>
                  <a:lnTo>
                    <a:pt x="6414" y="6179"/>
                  </a:lnTo>
                  <a:lnTo>
                    <a:pt x="5697" y="5449"/>
                  </a:lnTo>
                  <a:lnTo>
                    <a:pt x="6045" y="1746"/>
                  </a:lnTo>
                  <a:close/>
                </a:path>
              </a:pathLst>
            </a:custGeom>
            <a:solidFill>
              <a:schemeClr val="bg1"/>
            </a:solidFill>
            <a:ln>
              <a:noFill/>
            </a:ln>
          </p:spPr>
          <p:txBody>
            <a:bodyPr/>
            <a:lstStyle/>
            <a:p>
              <a:endParaRPr lang="zh-CN" altLang="en-US">
                <a:cs typeface="+mn-ea"/>
                <a:sym typeface="+mn-lt"/>
              </a:endParaRPr>
            </a:p>
          </p:txBody>
        </p:sp>
        <p:sp>
          <p:nvSpPr>
            <p:cNvPr id="9" name="文本框 604"/>
            <p:cNvSpPr txBox="1"/>
            <p:nvPr/>
          </p:nvSpPr>
          <p:spPr>
            <a:xfrm>
              <a:off x="7613919" y="1586952"/>
              <a:ext cx="1808480" cy="5835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cs typeface="+mn-ea"/>
                  <a:sym typeface="+mn-lt"/>
                </a:rPr>
                <a:t>案例分享</a:t>
              </a:r>
              <a:endParaRPr lang="en-US" altLang="zh-CN" sz="3200" dirty="0">
                <a:cs typeface="+mn-ea"/>
                <a:sym typeface="+mn-lt"/>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0"/>
            <a:ext cx="2832735" cy="1097915"/>
          </a:xfrm>
        </p:spPr>
        <p:txBody>
          <a:bodyPr>
            <a:normAutofit/>
          </a:bodyPr>
          <a:lstStyle/>
          <a:p>
            <a:pPr algn="r"/>
            <a:r>
              <a:rPr lang="zh-CN" sz="3200" dirty="0">
                <a:latin typeface="+mn-lt"/>
                <a:ea typeface="+mn-ea"/>
                <a:cs typeface="+mn-ea"/>
                <a:sym typeface="+mn-lt"/>
              </a:rPr>
              <a:t>案例分享</a:t>
            </a:r>
            <a:r>
              <a:rPr lang="en-US" altLang="zh-CN" sz="3200" dirty="0">
                <a:latin typeface="+mn-lt"/>
                <a:ea typeface="+mn-ea"/>
                <a:cs typeface="+mn-ea"/>
                <a:sym typeface="+mn-lt"/>
              </a:rPr>
              <a:t>1</a:t>
            </a:r>
            <a:endParaRPr lang="en-US" altLang="zh-CN" sz="3200" dirty="0">
              <a:latin typeface="+mn-lt"/>
              <a:ea typeface="+mn-ea"/>
              <a:cs typeface="+mn-ea"/>
              <a:sym typeface="+mn-lt"/>
            </a:endParaRPr>
          </a:p>
        </p:txBody>
      </p:sp>
      <p:sp>
        <p:nvSpPr>
          <p:cNvPr id="5" name="文本框 4"/>
          <p:cNvSpPr txBox="1"/>
          <p:nvPr/>
        </p:nvSpPr>
        <p:spPr>
          <a:xfrm>
            <a:off x="925830" y="1723390"/>
            <a:ext cx="10649585" cy="922020"/>
          </a:xfrm>
          <a:prstGeom prst="rect">
            <a:avLst/>
          </a:prstGeom>
          <a:noFill/>
        </p:spPr>
        <p:txBody>
          <a:bodyPr wrap="square" rtlCol="0" anchor="t">
            <a:spAutoFit/>
          </a:bodyPr>
          <a:p>
            <a:pPr algn="just">
              <a:lnSpc>
                <a:spcPct val="150000"/>
              </a:lnSpc>
            </a:pPr>
            <a:r>
              <a:rPr lang="en-US" altLang="zh-CN"/>
              <a:t>1</a:t>
            </a:r>
            <a:r>
              <a:rPr lang="zh-CN" altLang="en-US"/>
              <a:t>、郑某，男性，</a:t>
            </a:r>
            <a:r>
              <a:rPr lang="en-US" altLang="zh-CN"/>
              <a:t>65</a:t>
            </a:r>
            <a:r>
              <a:rPr lang="zh-CN" altLang="en-US"/>
              <a:t>岁，新发快速检测阳性，</a:t>
            </a:r>
            <a:r>
              <a:rPr lang="en-US" altLang="zh-CN"/>
              <a:t>cd4:182</a:t>
            </a:r>
            <a:r>
              <a:rPr lang="zh-CN" altLang="en-US"/>
              <a:t>。溯源调查密切接触者是其爱人刘某，</a:t>
            </a:r>
            <a:r>
              <a:rPr lang="zh-CN" altLang="en-US">
                <a:sym typeface="+mn-ea"/>
              </a:rPr>
              <a:t>2015-07-10死亡。新发确证结果：</a:t>
            </a:r>
            <a:r>
              <a:rPr lang="en-US" altLang="zh-CN">
                <a:sym typeface="+mn-ea"/>
              </a:rPr>
              <a:t>LT</a:t>
            </a:r>
            <a:r>
              <a:rPr lang="zh-CN" altLang="en-US">
                <a:sym typeface="+mn-ea"/>
              </a:rPr>
              <a:t>。</a:t>
            </a:r>
            <a:endParaRPr lang="zh-CN" altLang="en-US">
              <a:sym typeface="+mn-ea"/>
            </a:endParaRPr>
          </a:p>
        </p:txBody>
      </p:sp>
      <p:sp>
        <p:nvSpPr>
          <p:cNvPr id="6" name="文本框 5"/>
          <p:cNvSpPr txBox="1"/>
          <p:nvPr/>
        </p:nvSpPr>
        <p:spPr>
          <a:xfrm>
            <a:off x="925830" y="3856355"/>
            <a:ext cx="10649585" cy="922020"/>
          </a:xfrm>
          <a:prstGeom prst="rect">
            <a:avLst/>
          </a:prstGeom>
          <a:noFill/>
        </p:spPr>
        <p:txBody>
          <a:bodyPr wrap="square" rtlCol="0" anchor="t">
            <a:spAutoFit/>
          </a:bodyPr>
          <a:p>
            <a:pPr algn="just">
              <a:lnSpc>
                <a:spcPct val="150000"/>
              </a:lnSpc>
            </a:pPr>
            <a:r>
              <a:rPr lang="en-US" altLang="zh-CN"/>
              <a:t>3</a:t>
            </a:r>
            <a:r>
              <a:rPr lang="zh-CN" altLang="en-US"/>
              <a:t>、陈某，男性，</a:t>
            </a:r>
            <a:r>
              <a:rPr lang="en-US" altLang="zh-CN"/>
              <a:t>69</a:t>
            </a:r>
            <a:r>
              <a:rPr lang="zh-CN" altLang="en-US"/>
              <a:t>岁，新发快速检测阳性，</a:t>
            </a:r>
            <a:r>
              <a:rPr lang="en-US" altLang="zh-CN"/>
              <a:t>cd4:443</a:t>
            </a:r>
            <a:r>
              <a:rPr lang="zh-CN" altLang="en-US"/>
              <a:t>。</a:t>
            </a:r>
            <a:r>
              <a:rPr lang="zh-CN" altLang="en-US"/>
              <a:t>非婚非商业接触史</a:t>
            </a:r>
            <a:r>
              <a:rPr lang="en-US" altLang="zh-CN"/>
              <a:t>3</a:t>
            </a:r>
            <a:r>
              <a:rPr lang="zh-CN" altLang="en-US"/>
              <a:t>人，不愿意告知感染状态，自述不认识不知道接触者姓名</a:t>
            </a:r>
            <a:r>
              <a:rPr lang="zh-CN" altLang="en-US">
                <a:sym typeface="+mn-ea"/>
              </a:rPr>
              <a:t>。</a:t>
            </a:r>
            <a:endParaRPr lang="zh-CN" altLang="en-US"/>
          </a:p>
        </p:txBody>
      </p:sp>
      <p:sp>
        <p:nvSpPr>
          <p:cNvPr id="8" name="文本框 7"/>
          <p:cNvSpPr txBox="1"/>
          <p:nvPr/>
        </p:nvSpPr>
        <p:spPr>
          <a:xfrm>
            <a:off x="925830" y="2797810"/>
            <a:ext cx="10649585" cy="922020"/>
          </a:xfrm>
          <a:prstGeom prst="rect">
            <a:avLst/>
          </a:prstGeom>
          <a:noFill/>
        </p:spPr>
        <p:txBody>
          <a:bodyPr wrap="square" rtlCol="0" anchor="t">
            <a:spAutoFit/>
          </a:bodyPr>
          <a:p>
            <a:pPr algn="just">
              <a:lnSpc>
                <a:spcPct val="150000"/>
              </a:lnSpc>
            </a:pPr>
            <a:r>
              <a:rPr lang="en-US" altLang="zh-CN"/>
              <a:t>2</a:t>
            </a:r>
            <a:r>
              <a:rPr lang="zh-CN" altLang="en-US"/>
              <a:t>、韩某，男性，</a:t>
            </a:r>
            <a:r>
              <a:rPr lang="en-US" altLang="zh-CN"/>
              <a:t>64</a:t>
            </a:r>
            <a:r>
              <a:rPr lang="zh-CN" altLang="en-US"/>
              <a:t>岁，新发快速检测阳性，</a:t>
            </a:r>
            <a:r>
              <a:rPr lang="en-US" altLang="zh-CN"/>
              <a:t>cd4:131</a:t>
            </a:r>
            <a:r>
              <a:rPr lang="zh-CN" altLang="en-US"/>
              <a:t>。</a:t>
            </a:r>
            <a:r>
              <a:rPr lang="zh-CN" altLang="en-US"/>
              <a:t>非婚商业接触史</a:t>
            </a:r>
            <a:r>
              <a:rPr lang="en-US" altLang="zh-CN"/>
              <a:t>1</a:t>
            </a:r>
            <a:r>
              <a:rPr lang="zh-CN" altLang="en-US"/>
              <a:t>人，不认识不知道接触者姓名</a:t>
            </a:r>
            <a:r>
              <a:rPr lang="zh-CN" altLang="en-US">
                <a:sym typeface="+mn-ea"/>
              </a:rPr>
              <a:t>。</a:t>
            </a:r>
            <a:r>
              <a:rPr lang="en-US" altLang="zh-CN">
                <a:sym typeface="+mn-ea"/>
              </a:rPr>
              <a:t>LT.</a:t>
            </a:r>
            <a:endParaRPr lang="en-US" altLang="zh-CN">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8" grpId="1"/>
      <p:bldP spid="6" grpId="0"/>
      <p:bldP spid="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0"/>
            <a:ext cx="2832735" cy="1097915"/>
          </a:xfrm>
        </p:spPr>
        <p:txBody>
          <a:bodyPr>
            <a:normAutofit/>
          </a:bodyPr>
          <a:lstStyle/>
          <a:p>
            <a:pPr algn="r"/>
            <a:r>
              <a:rPr lang="zh-CN" altLang="en-US" sz="3200" dirty="0">
                <a:latin typeface="+mn-lt"/>
                <a:ea typeface="+mn-ea"/>
                <a:cs typeface="+mn-ea"/>
                <a:sym typeface="+mn-lt"/>
              </a:rPr>
              <a:t>案例分享</a:t>
            </a:r>
            <a:r>
              <a:rPr lang="en-US" altLang="zh-CN" sz="3200" dirty="0">
                <a:latin typeface="+mn-lt"/>
                <a:ea typeface="+mn-ea"/>
                <a:cs typeface="+mn-ea"/>
                <a:sym typeface="+mn-lt"/>
              </a:rPr>
              <a:t>2</a:t>
            </a:r>
            <a:endParaRPr lang="en-US" altLang="zh-CN" sz="3200" dirty="0">
              <a:latin typeface="+mn-lt"/>
              <a:ea typeface="+mn-ea"/>
              <a:cs typeface="+mn-ea"/>
              <a:sym typeface="+mn-lt"/>
            </a:endParaRPr>
          </a:p>
        </p:txBody>
      </p:sp>
      <p:sp>
        <p:nvSpPr>
          <p:cNvPr id="5" name="文本框 4"/>
          <p:cNvSpPr txBox="1"/>
          <p:nvPr/>
        </p:nvSpPr>
        <p:spPr>
          <a:xfrm>
            <a:off x="432435" y="1794510"/>
            <a:ext cx="10939145" cy="2722880"/>
          </a:xfrm>
          <a:prstGeom prst="rect">
            <a:avLst/>
          </a:prstGeom>
          <a:noFill/>
        </p:spPr>
        <p:txBody>
          <a:bodyPr wrap="square" rtlCol="0" anchor="t">
            <a:spAutoFit/>
          </a:bodyPr>
          <a:p>
            <a:pPr>
              <a:lnSpc>
                <a:spcPct val="150000"/>
              </a:lnSpc>
            </a:pPr>
            <a:r>
              <a:rPr lang="zh-CN" altLang="en-US">
                <a:sym typeface="+mn-ea"/>
              </a:rPr>
              <a:t>刘某，男性，</a:t>
            </a:r>
            <a:r>
              <a:rPr lang="en-US" altLang="zh-CN">
                <a:sym typeface="+mn-ea"/>
              </a:rPr>
              <a:t>52</a:t>
            </a:r>
            <a:r>
              <a:rPr lang="zh-CN" altLang="en-US">
                <a:sym typeface="+mn-ea"/>
              </a:rPr>
              <a:t>岁，新发检测阳性，</a:t>
            </a:r>
            <a:r>
              <a:rPr lang="en-US" altLang="zh-CN">
                <a:sym typeface="+mn-ea"/>
              </a:rPr>
              <a:t>cd4</a:t>
            </a:r>
            <a:r>
              <a:rPr lang="zh-CN" altLang="en-US">
                <a:sym typeface="+mn-ea"/>
              </a:rPr>
              <a:t>：</a:t>
            </a:r>
            <a:r>
              <a:rPr lang="en-US" altLang="zh-CN">
                <a:sym typeface="+mn-ea"/>
              </a:rPr>
              <a:t>716</a:t>
            </a:r>
            <a:r>
              <a:rPr lang="zh-CN" altLang="en-US">
                <a:sym typeface="+mn-ea"/>
              </a:rPr>
              <a:t>。</a:t>
            </a:r>
            <a:r>
              <a:rPr lang="en-US" altLang="zh-CN">
                <a:sym typeface="+mn-ea"/>
              </a:rPr>
              <a:t>2020</a:t>
            </a:r>
            <a:r>
              <a:rPr lang="zh-CN" altLang="en-US">
                <a:sym typeface="+mn-ea"/>
              </a:rPr>
              <a:t>年</a:t>
            </a:r>
            <a:r>
              <a:rPr lang="en-US" altLang="zh-CN">
                <a:sym typeface="+mn-ea"/>
              </a:rPr>
              <a:t>10</a:t>
            </a:r>
            <a:r>
              <a:rPr lang="zh-CN" altLang="en-US">
                <a:sym typeface="+mn-ea"/>
              </a:rPr>
              <a:t>月确证</a:t>
            </a:r>
            <a:r>
              <a:rPr lang="en-US" altLang="zh-CN">
                <a:sym typeface="+mn-ea"/>
              </a:rPr>
              <a:t>HIV</a:t>
            </a:r>
            <a:r>
              <a:rPr lang="zh-CN" altLang="en-US">
                <a:sym typeface="+mn-ea"/>
              </a:rPr>
              <a:t>阳性，新发确证结果：</a:t>
            </a:r>
            <a:r>
              <a:rPr lang="en-US" altLang="zh-CN">
                <a:sym typeface="+mn-ea"/>
              </a:rPr>
              <a:t>Pending VL </a:t>
            </a:r>
            <a:r>
              <a:rPr lang="zh-CN" altLang="en-US">
                <a:sym typeface="+mn-ea"/>
              </a:rPr>
              <a:t>。密接接触者配偶高某。</a:t>
            </a:r>
            <a:endParaRPr lang="zh-CN" altLang="en-US">
              <a:sym typeface="+mn-ea"/>
            </a:endParaRPr>
          </a:p>
          <a:p>
            <a:pPr marL="457200" lvl="1" indent="0">
              <a:lnSpc>
                <a:spcPct val="150000"/>
              </a:lnSpc>
              <a:buNone/>
            </a:pPr>
            <a:endParaRPr lang="zh-CN" altLang="en-US">
              <a:solidFill>
                <a:schemeClr val="tx1"/>
              </a:solidFill>
              <a:sym typeface="+mn-ea"/>
            </a:endParaRPr>
          </a:p>
          <a:p>
            <a:pPr>
              <a:lnSpc>
                <a:spcPct val="150000"/>
              </a:lnSpc>
            </a:pPr>
            <a:r>
              <a:rPr lang="zh-CN" altLang="en-US"/>
              <a:t>高某，女性，</a:t>
            </a:r>
            <a:r>
              <a:rPr lang="en-US" altLang="zh-CN"/>
              <a:t>50</a:t>
            </a:r>
            <a:r>
              <a:rPr lang="zh-CN" altLang="en-US"/>
              <a:t>岁，</a:t>
            </a:r>
            <a:r>
              <a:rPr lang="en-US" altLang="zh-CN"/>
              <a:t>2011</a:t>
            </a:r>
            <a:r>
              <a:rPr lang="zh-CN" altLang="en-US"/>
              <a:t>年</a:t>
            </a:r>
            <a:r>
              <a:rPr lang="en-US" altLang="zh-CN"/>
              <a:t>4</a:t>
            </a:r>
            <a:r>
              <a:rPr lang="zh-CN" altLang="en-US"/>
              <a:t>月手术史初筛阴性，</a:t>
            </a:r>
            <a:r>
              <a:rPr lang="en-US" altLang="zh-CN"/>
              <a:t>2020</a:t>
            </a:r>
            <a:r>
              <a:rPr lang="zh-CN" altLang="en-US"/>
              <a:t>年</a:t>
            </a:r>
            <a:r>
              <a:rPr lang="en-US" altLang="zh-CN"/>
              <a:t>11</a:t>
            </a:r>
            <a:r>
              <a:rPr lang="zh-CN" altLang="en-US"/>
              <a:t>月确证</a:t>
            </a:r>
            <a:r>
              <a:rPr lang="en-US" altLang="zh-CN"/>
              <a:t>HIV</a:t>
            </a:r>
            <a:r>
              <a:rPr lang="zh-CN" altLang="en-US"/>
              <a:t>阳性，无高危性行为，</a:t>
            </a:r>
            <a:r>
              <a:rPr lang="en-US" altLang="zh-CN"/>
              <a:t>CD4:229</a:t>
            </a:r>
            <a:r>
              <a:rPr lang="zh-CN" altLang="en-US"/>
              <a:t>。</a:t>
            </a:r>
            <a:r>
              <a:rPr lang="zh-CN" altLang="en-US">
                <a:sym typeface="+mn-ea"/>
              </a:rPr>
              <a:t>新发确证结果：</a:t>
            </a:r>
            <a:r>
              <a:rPr lang="en-US" altLang="zh-CN"/>
              <a:t>Pending VL</a:t>
            </a:r>
            <a:endParaRPr lang="en-US" altLang="zh-CN"/>
          </a:p>
          <a:p>
            <a:endParaRPr lang="zh-CN" altLang="en-US"/>
          </a:p>
          <a:p>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0"/>
            <a:ext cx="2832735" cy="1097915"/>
          </a:xfrm>
        </p:spPr>
        <p:txBody>
          <a:bodyPr>
            <a:normAutofit/>
          </a:bodyPr>
          <a:lstStyle/>
          <a:p>
            <a:pPr algn="r"/>
            <a:r>
              <a:rPr lang="zh-CN" altLang="en-US" sz="3200" dirty="0">
                <a:latin typeface="+mn-lt"/>
                <a:ea typeface="+mn-ea"/>
                <a:cs typeface="+mn-ea"/>
                <a:sym typeface="+mn-lt"/>
              </a:rPr>
              <a:t>案例分享</a:t>
            </a:r>
            <a:r>
              <a:rPr lang="en-US" altLang="zh-CN" sz="3200" dirty="0">
                <a:latin typeface="+mn-lt"/>
                <a:ea typeface="+mn-ea"/>
                <a:cs typeface="+mn-ea"/>
                <a:sym typeface="+mn-lt"/>
              </a:rPr>
              <a:t>3</a:t>
            </a:r>
            <a:endParaRPr lang="en-US" altLang="zh-CN" sz="3200" dirty="0">
              <a:latin typeface="+mn-lt"/>
              <a:ea typeface="+mn-ea"/>
              <a:cs typeface="+mn-ea"/>
              <a:sym typeface="+mn-lt"/>
            </a:endParaRPr>
          </a:p>
        </p:txBody>
      </p:sp>
      <p:sp>
        <p:nvSpPr>
          <p:cNvPr id="5" name="文本框 4"/>
          <p:cNvSpPr txBox="1"/>
          <p:nvPr/>
        </p:nvSpPr>
        <p:spPr>
          <a:xfrm>
            <a:off x="391160" y="1097915"/>
            <a:ext cx="10939145" cy="5169535"/>
          </a:xfrm>
          <a:prstGeom prst="rect">
            <a:avLst/>
          </a:prstGeom>
          <a:noFill/>
        </p:spPr>
        <p:txBody>
          <a:bodyPr wrap="square" rtlCol="0" anchor="t">
            <a:spAutoFit/>
          </a:bodyPr>
          <a:p>
            <a:pPr algn="just">
              <a:lnSpc>
                <a:spcPct val="150000"/>
              </a:lnSpc>
            </a:pPr>
            <a:r>
              <a:rPr lang="zh-CN" sz="2000" b="1"/>
              <a:t>首发病例漆某</a:t>
            </a:r>
            <a:r>
              <a:rPr lang="zh-CN" sz="2000"/>
              <a:t>，女性，68岁，在2020年9月</a:t>
            </a:r>
            <a:r>
              <a:rPr lang="en-US" altLang="zh-CN" sz="2000"/>
              <a:t>8</a:t>
            </a:r>
            <a:r>
              <a:rPr lang="zh-CN" sz="2000"/>
              <a:t>日婚检</a:t>
            </a:r>
            <a:r>
              <a:rPr lang="en-US" altLang="zh-CN" sz="2000"/>
              <a:t>HIV</a:t>
            </a:r>
            <a:r>
              <a:rPr lang="zh-CN" sz="2000"/>
              <a:t>阳性。漆某本人有认知障碍，不能正常与人交流，不会主动与人发生性行为，</a:t>
            </a:r>
            <a:r>
              <a:rPr lang="zh-CN" sz="2000">
                <a:solidFill>
                  <a:srgbClr val="FF0000"/>
                </a:solidFill>
              </a:rPr>
              <a:t>也不拒绝</a:t>
            </a:r>
            <a:r>
              <a:rPr lang="zh-CN" sz="2000"/>
              <a:t>。</a:t>
            </a:r>
            <a:endParaRPr lang="zh-CN" sz="2000"/>
          </a:p>
          <a:p>
            <a:pPr algn="just">
              <a:lnSpc>
                <a:spcPct val="150000"/>
              </a:lnSpc>
            </a:pPr>
            <a:r>
              <a:rPr lang="zh-CN" sz="2000" b="1">
                <a:sym typeface="+mn-ea"/>
              </a:rPr>
              <a:t>婚姻：</a:t>
            </a:r>
            <a:r>
              <a:rPr lang="zh-CN" sz="2000">
                <a:sym typeface="+mn-ea"/>
              </a:rPr>
              <a:t>有过3次婚姻，目前婚姻状况为已婚有配偶。第一任丈夫</a:t>
            </a:r>
            <a:r>
              <a:rPr lang="zh-CN" sz="2000" b="1">
                <a:sym typeface="+mn-ea"/>
              </a:rPr>
              <a:t>肖某</a:t>
            </a:r>
            <a:r>
              <a:rPr lang="zh-CN" sz="2000">
                <a:sym typeface="+mn-ea"/>
              </a:rPr>
              <a:t>，其HIV感染情况未知。第二任丈夫</a:t>
            </a:r>
            <a:r>
              <a:rPr lang="zh-CN" sz="2000" b="1">
                <a:sym typeface="+mn-ea"/>
              </a:rPr>
              <a:t>陈某</a:t>
            </a:r>
            <a:r>
              <a:rPr lang="zh-CN" sz="2000">
                <a:sym typeface="+mn-ea"/>
              </a:rPr>
              <a:t>，</a:t>
            </a:r>
            <a:r>
              <a:rPr lang="en-US" altLang="zh-CN" sz="2000">
                <a:sym typeface="+mn-ea"/>
              </a:rPr>
              <a:t>20</a:t>
            </a:r>
            <a:r>
              <a:rPr lang="en-US" altLang="zh-CN" sz="2000">
                <a:sym typeface="+mn-ea"/>
              </a:rPr>
              <a:t>20</a:t>
            </a:r>
            <a:r>
              <a:rPr lang="zh-CN" altLang="en-US" sz="2000">
                <a:sym typeface="+mn-ea"/>
              </a:rPr>
              <a:t>年</a:t>
            </a:r>
            <a:r>
              <a:rPr lang="en-US" altLang="zh-CN" sz="2000">
                <a:sym typeface="+mn-ea"/>
              </a:rPr>
              <a:t>7</a:t>
            </a:r>
            <a:r>
              <a:rPr lang="zh-CN" altLang="en-US" sz="2000">
                <a:sym typeface="+mn-ea"/>
              </a:rPr>
              <a:t>月住院筛查</a:t>
            </a:r>
            <a:r>
              <a:rPr lang="zh-CN" sz="2000">
                <a:sym typeface="+mn-ea"/>
              </a:rPr>
              <a:t>HIV检测阴性。第三任丈夫</a:t>
            </a:r>
            <a:r>
              <a:rPr lang="zh-CN" sz="2000" b="1">
                <a:sym typeface="+mn-ea"/>
              </a:rPr>
              <a:t>曾某</a:t>
            </a:r>
            <a:r>
              <a:rPr lang="zh-CN" sz="2000">
                <a:sym typeface="+mn-ea"/>
              </a:rPr>
              <a:t>，与漆某2020年9月结婚，</a:t>
            </a:r>
            <a:r>
              <a:rPr lang="en-US" altLang="zh-CN" sz="2000">
                <a:sym typeface="+mn-ea"/>
              </a:rPr>
              <a:t>2020</a:t>
            </a:r>
            <a:r>
              <a:rPr lang="zh-CN" altLang="en-US" sz="2000">
                <a:sym typeface="+mn-ea"/>
              </a:rPr>
              <a:t>年</a:t>
            </a:r>
            <a:r>
              <a:rPr lang="en-US" altLang="zh-CN" sz="2000">
                <a:sym typeface="+mn-ea"/>
              </a:rPr>
              <a:t>10</a:t>
            </a:r>
            <a:r>
              <a:rPr lang="zh-CN" altLang="en-US" sz="2000">
                <a:sym typeface="+mn-ea"/>
              </a:rPr>
              <a:t>月筛查</a:t>
            </a:r>
            <a:r>
              <a:rPr lang="zh-CN" sz="2000">
                <a:sym typeface="+mn-ea"/>
              </a:rPr>
              <a:t>HIV感染阳性。</a:t>
            </a:r>
            <a:endParaRPr lang="zh-CN" sz="2000">
              <a:sym typeface="+mn-ea"/>
            </a:endParaRPr>
          </a:p>
          <a:p>
            <a:pPr algn="just">
              <a:lnSpc>
                <a:spcPct val="150000"/>
              </a:lnSpc>
            </a:pPr>
            <a:r>
              <a:rPr lang="zh-CN" sz="2000" b="1">
                <a:sym typeface="+mn-ea"/>
              </a:rPr>
              <a:t>高危性行为史：</a:t>
            </a:r>
            <a:r>
              <a:rPr lang="zh-CN" sz="2000">
                <a:sym typeface="+mn-ea"/>
              </a:rPr>
              <a:t>第一任丈夫去世，无人照顾，同村多个单身汉与其发生性行为。入院后与同院老人陈某结婚。 2018年7月，漆某曾遭由敬老院收留的流浪汉庞某强奸。第二任丈夫陈某2020年7月死亡后，同院老人姚某多次进入漆传会房间过夜。</a:t>
            </a:r>
            <a:r>
              <a:rPr lang="en-US" altLang="zh-CN" sz="2000">
                <a:sym typeface="+mn-ea"/>
              </a:rPr>
              <a:t>9</a:t>
            </a:r>
            <a:r>
              <a:rPr lang="zh-CN" altLang="en-US" sz="2000">
                <a:sym typeface="+mn-ea"/>
              </a:rPr>
              <a:t>月与第三任在丈夫曾某结婚</a:t>
            </a:r>
            <a:endParaRPr lang="zh-CN" sz="2000">
              <a:sym typeface="+mn-ea"/>
            </a:endParaRPr>
          </a:p>
          <a:p>
            <a:pPr algn="just">
              <a:lnSpc>
                <a:spcPct val="150000"/>
              </a:lnSpc>
            </a:pPr>
            <a:r>
              <a:rPr lang="zh-CN" sz="2000" b="1">
                <a:sym typeface="+mn-ea"/>
              </a:rPr>
              <a:t>HIV检测史：</a:t>
            </a:r>
            <a:r>
              <a:rPr lang="zh-CN" sz="2000">
                <a:sym typeface="+mn-ea"/>
              </a:rPr>
              <a:t>2017年5月12日、2018年10月8日HIV抗体初筛均为阴性，2020年9月8日婚检初筛阳性。</a:t>
            </a:r>
            <a:endParaRPr lang="zh-CN" sz="2000">
              <a:sym typeface="+mn-ea"/>
            </a:endParaRPr>
          </a:p>
          <a:p>
            <a:pPr algn="just">
              <a:lnSpc>
                <a:spcPct val="150000"/>
              </a:lnSpc>
            </a:pPr>
            <a:r>
              <a:rPr lang="zh-CN" sz="2000" b="1">
                <a:sym typeface="+mn-ea"/>
              </a:rPr>
              <a:t>实验室检查：</a:t>
            </a:r>
            <a:r>
              <a:rPr lang="zh-CN" sz="2000">
                <a:sym typeface="+mn-ea"/>
              </a:rPr>
              <a:t>CD4细胞516个/ul，新发快检阳性，确证没做。</a:t>
            </a:r>
            <a:endParaRPr lang="zh-CN" sz="2000">
              <a:sym typeface="+mn-ea"/>
            </a:endParaRPr>
          </a:p>
        </p:txBody>
      </p:sp>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0"/>
            <a:ext cx="2832735" cy="1097915"/>
          </a:xfrm>
        </p:spPr>
        <p:txBody>
          <a:bodyPr>
            <a:normAutofit/>
          </a:bodyPr>
          <a:lstStyle/>
          <a:p>
            <a:pPr algn="r"/>
            <a:r>
              <a:rPr lang="zh-CN" altLang="en-US" sz="3200" dirty="0">
                <a:latin typeface="+mn-lt"/>
                <a:ea typeface="+mn-ea"/>
                <a:cs typeface="+mn-ea"/>
                <a:sym typeface="+mn-lt"/>
              </a:rPr>
              <a:t>案例分享</a:t>
            </a:r>
            <a:r>
              <a:rPr lang="en-US" altLang="zh-CN" sz="3200" dirty="0">
                <a:latin typeface="+mn-lt"/>
                <a:ea typeface="+mn-ea"/>
                <a:cs typeface="+mn-ea"/>
                <a:sym typeface="+mn-lt"/>
              </a:rPr>
              <a:t>3</a:t>
            </a:r>
            <a:endParaRPr lang="en-US" altLang="zh-CN" sz="3200" dirty="0">
              <a:latin typeface="+mn-lt"/>
              <a:ea typeface="+mn-ea"/>
              <a:cs typeface="+mn-ea"/>
              <a:sym typeface="+mn-lt"/>
            </a:endParaRPr>
          </a:p>
        </p:txBody>
      </p:sp>
      <p:sp>
        <p:nvSpPr>
          <p:cNvPr id="5" name="文本框 4"/>
          <p:cNvSpPr txBox="1"/>
          <p:nvPr/>
        </p:nvSpPr>
        <p:spPr>
          <a:xfrm>
            <a:off x="375920" y="1306195"/>
            <a:ext cx="10939145" cy="5631180"/>
          </a:xfrm>
          <a:prstGeom prst="rect">
            <a:avLst/>
          </a:prstGeom>
          <a:noFill/>
        </p:spPr>
        <p:txBody>
          <a:bodyPr wrap="square" rtlCol="0" anchor="t">
            <a:spAutoFit/>
          </a:bodyPr>
          <a:p>
            <a:pPr algn="just">
              <a:lnSpc>
                <a:spcPct val="150000"/>
              </a:lnSpc>
            </a:pPr>
            <a:r>
              <a:rPr lang="zh-CN" sz="2000" b="1"/>
              <a:t>肖某：</a:t>
            </a:r>
            <a:r>
              <a:rPr lang="zh-CN" sz="2000"/>
              <a:t>男性，年龄不详，漆某第一任丈夫，在漆某入敬老院前已经去世，感染情况未知。</a:t>
            </a:r>
            <a:endParaRPr lang="zh-CN" sz="2000"/>
          </a:p>
          <a:p>
            <a:pPr algn="just">
              <a:lnSpc>
                <a:spcPct val="150000"/>
              </a:lnSpc>
            </a:pPr>
            <a:endParaRPr lang="zh-CN" sz="2000"/>
          </a:p>
          <a:p>
            <a:pPr algn="just">
              <a:lnSpc>
                <a:spcPct val="150000"/>
              </a:lnSpc>
            </a:pPr>
            <a:r>
              <a:rPr lang="zh-CN" sz="2000" b="1"/>
              <a:t>陈某：</a:t>
            </a:r>
            <a:r>
              <a:rPr lang="zh-CN" sz="2000"/>
              <a:t>男性，68岁，漆某第二任丈夫，2020年7月24日去世。去世前一年长期住院，住院期间漆某一直入院陪同，2020年7月6日住院初筛HIV抗体阴性。</a:t>
            </a:r>
            <a:endParaRPr lang="zh-CN" sz="2000"/>
          </a:p>
          <a:p>
            <a:pPr algn="just">
              <a:lnSpc>
                <a:spcPct val="150000"/>
              </a:lnSpc>
            </a:pPr>
            <a:endParaRPr lang="zh-CN" sz="2000"/>
          </a:p>
          <a:p>
            <a:pPr algn="just">
              <a:lnSpc>
                <a:spcPct val="150000"/>
              </a:lnSpc>
            </a:pPr>
            <a:r>
              <a:rPr lang="zh-CN" sz="2000" b="1"/>
              <a:t>曾某</a:t>
            </a:r>
            <a:r>
              <a:rPr lang="zh-CN" sz="2000"/>
              <a:t>：男性，67岁，漆某现配偶。2020年10月12日进行配偶检测时初筛阳性，10月15日确证结果为HIV-1抗体阳性。</a:t>
            </a:r>
            <a:endParaRPr lang="zh-CN" sz="2000"/>
          </a:p>
          <a:p>
            <a:pPr marL="457200" lvl="1" indent="0" algn="just">
              <a:lnSpc>
                <a:spcPct val="150000"/>
              </a:lnSpc>
              <a:buNone/>
            </a:pPr>
            <a:r>
              <a:rPr lang="zh-CN" sz="2000" b="1">
                <a:solidFill>
                  <a:schemeClr val="tx1"/>
                </a:solidFill>
              </a:rPr>
              <a:t>婚姻情况：</a:t>
            </a:r>
            <a:r>
              <a:rPr lang="zh-CN" sz="2000">
                <a:solidFill>
                  <a:schemeClr val="tx1"/>
                </a:solidFill>
              </a:rPr>
              <a:t>与漆某是首婚，之前一直未婚。无高危行为史。</a:t>
            </a:r>
            <a:endParaRPr lang="zh-CN" sz="2000">
              <a:solidFill>
                <a:schemeClr val="tx1"/>
              </a:solidFill>
            </a:endParaRPr>
          </a:p>
          <a:p>
            <a:pPr marL="457200" lvl="1" indent="0" algn="just">
              <a:lnSpc>
                <a:spcPct val="150000"/>
              </a:lnSpc>
              <a:buNone/>
            </a:pPr>
            <a:r>
              <a:rPr lang="zh-CN" sz="2000" b="1">
                <a:solidFill>
                  <a:schemeClr val="tx1"/>
                </a:solidFill>
              </a:rPr>
              <a:t>HIV检测史：</a:t>
            </a:r>
            <a:r>
              <a:rPr lang="zh-CN" sz="2000">
                <a:solidFill>
                  <a:schemeClr val="tx1"/>
                </a:solidFill>
              </a:rPr>
              <a:t>2020年6月住院筛查HIV抗体阴性，2020年9月8日婚检阴性，2020年10月13日配偶检测阳性。</a:t>
            </a:r>
            <a:endParaRPr lang="zh-CN" sz="2000">
              <a:solidFill>
                <a:schemeClr val="tx1"/>
              </a:solidFill>
            </a:endParaRPr>
          </a:p>
          <a:p>
            <a:pPr marL="457200" lvl="1" indent="0" algn="just">
              <a:lnSpc>
                <a:spcPct val="150000"/>
              </a:lnSpc>
              <a:buNone/>
            </a:pPr>
            <a:r>
              <a:rPr lang="zh-CN" sz="2000" b="1">
                <a:solidFill>
                  <a:schemeClr val="tx1"/>
                </a:solidFill>
              </a:rPr>
              <a:t>实验室检查：</a:t>
            </a:r>
            <a:r>
              <a:rPr lang="zh-CN" sz="2000">
                <a:solidFill>
                  <a:schemeClr val="tx1"/>
                </a:solidFill>
              </a:rPr>
              <a:t>新发确证阳性。CD4细胞671个/ul。</a:t>
            </a:r>
            <a:endParaRPr lang="zh-CN" sz="2000">
              <a:solidFill>
                <a:schemeClr val="tx1"/>
              </a:solidFill>
            </a:endParaRPr>
          </a:p>
          <a:p>
            <a:pPr algn="just">
              <a:lnSpc>
                <a:spcPct val="150000"/>
              </a:lnSpc>
            </a:pPr>
            <a:endParaRPr lang="zh-CN" sz="2000">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0"/>
            <a:ext cx="2832735" cy="1097915"/>
          </a:xfrm>
        </p:spPr>
        <p:txBody>
          <a:bodyPr>
            <a:normAutofit/>
          </a:bodyPr>
          <a:lstStyle/>
          <a:p>
            <a:pPr algn="r"/>
            <a:r>
              <a:rPr lang="zh-CN" altLang="en-US" sz="3200" dirty="0">
                <a:latin typeface="+mn-lt"/>
                <a:ea typeface="+mn-ea"/>
                <a:cs typeface="+mn-ea"/>
                <a:sym typeface="+mn-lt"/>
              </a:rPr>
              <a:t>案例分享</a:t>
            </a:r>
            <a:r>
              <a:rPr lang="en-US" altLang="zh-CN" sz="3200" dirty="0">
                <a:latin typeface="+mn-lt"/>
                <a:ea typeface="+mn-ea"/>
                <a:cs typeface="+mn-ea"/>
                <a:sym typeface="+mn-lt"/>
              </a:rPr>
              <a:t>3</a:t>
            </a:r>
            <a:endParaRPr lang="en-US" altLang="zh-CN" sz="3200" dirty="0">
              <a:latin typeface="+mn-lt"/>
              <a:ea typeface="+mn-ea"/>
              <a:cs typeface="+mn-ea"/>
              <a:sym typeface="+mn-lt"/>
            </a:endParaRPr>
          </a:p>
        </p:txBody>
      </p:sp>
      <p:sp>
        <p:nvSpPr>
          <p:cNvPr id="5" name="文本框 4"/>
          <p:cNvSpPr txBox="1"/>
          <p:nvPr/>
        </p:nvSpPr>
        <p:spPr>
          <a:xfrm>
            <a:off x="375920" y="1306195"/>
            <a:ext cx="10939145" cy="3322955"/>
          </a:xfrm>
          <a:prstGeom prst="rect">
            <a:avLst/>
          </a:prstGeom>
          <a:noFill/>
        </p:spPr>
        <p:txBody>
          <a:bodyPr wrap="square" rtlCol="0" anchor="t">
            <a:spAutoFit/>
          </a:bodyPr>
          <a:p>
            <a:pPr algn="just">
              <a:lnSpc>
                <a:spcPct val="150000"/>
              </a:lnSpc>
            </a:pPr>
            <a:r>
              <a:rPr lang="zh-CN" sz="2000" b="1"/>
              <a:t>姚某：</a:t>
            </a:r>
            <a:r>
              <a:rPr lang="zh-CN" sz="2000"/>
              <a:t>既往确证病例，男性，65岁，与漆某为同一敬老院人员，2020年</a:t>
            </a:r>
            <a:r>
              <a:rPr lang="zh-CN" sz="2000">
                <a:sym typeface="+mn-ea"/>
              </a:rPr>
              <a:t>7月2日</a:t>
            </a:r>
            <a:r>
              <a:rPr lang="zh-CN" sz="2000"/>
              <a:t>住院筛查HIV抗体阳性，已确证。</a:t>
            </a:r>
            <a:endParaRPr lang="zh-CN" sz="2000"/>
          </a:p>
          <a:p>
            <a:pPr algn="just">
              <a:lnSpc>
                <a:spcPct val="150000"/>
              </a:lnSpc>
            </a:pPr>
            <a:r>
              <a:rPr lang="zh-CN" sz="2000" b="1"/>
              <a:t>婚姻情况：</a:t>
            </a:r>
            <a:r>
              <a:rPr lang="zh-CN" sz="2000"/>
              <a:t>未婚。</a:t>
            </a:r>
            <a:endParaRPr lang="zh-CN" sz="2000"/>
          </a:p>
          <a:p>
            <a:pPr algn="just">
              <a:lnSpc>
                <a:spcPct val="150000"/>
              </a:lnSpc>
            </a:pPr>
            <a:r>
              <a:rPr lang="zh-CN" sz="2000" b="1"/>
              <a:t>高危行为史：</a:t>
            </a:r>
            <a:r>
              <a:rPr lang="zh-CN" sz="2000"/>
              <a:t>有嫖娼史。在漆传会第二任配偶陈某死后（2020年7月死亡），多次与漆传会发生性行为。</a:t>
            </a:r>
            <a:endParaRPr lang="zh-CN" sz="2000"/>
          </a:p>
          <a:p>
            <a:pPr algn="just">
              <a:lnSpc>
                <a:spcPct val="150000"/>
              </a:lnSpc>
            </a:pPr>
            <a:r>
              <a:rPr lang="zh-CN" sz="2000" b="1"/>
              <a:t>HIV检测史：</a:t>
            </a:r>
            <a:r>
              <a:rPr lang="zh-CN" sz="2000"/>
              <a:t>2018年10月8日初筛HIV抗体阴性，2020年7月2日住院确证为HIV阳性。</a:t>
            </a:r>
            <a:endParaRPr lang="zh-CN" sz="2000"/>
          </a:p>
          <a:p>
            <a:pPr algn="just">
              <a:lnSpc>
                <a:spcPct val="150000"/>
              </a:lnSpc>
            </a:pPr>
            <a:r>
              <a:rPr lang="zh-CN" sz="2000" b="1"/>
              <a:t>实验室检查：</a:t>
            </a:r>
            <a:r>
              <a:rPr lang="zh-CN" sz="2000"/>
              <a:t>CD4细胞918个/ul。新发快速检测阳性。</a:t>
            </a:r>
            <a:endParaRPr lang="zh-CN" sz="2000"/>
          </a:p>
        </p:txBody>
      </p:sp>
      <p:sp>
        <p:nvSpPr>
          <p:cNvPr id="3" name="文本框 2"/>
          <p:cNvSpPr txBox="1"/>
          <p:nvPr/>
        </p:nvSpPr>
        <p:spPr>
          <a:xfrm>
            <a:off x="375920" y="4794250"/>
            <a:ext cx="10939145" cy="553085"/>
          </a:xfrm>
          <a:prstGeom prst="rect">
            <a:avLst/>
          </a:prstGeom>
          <a:noFill/>
        </p:spPr>
        <p:txBody>
          <a:bodyPr wrap="square" rtlCol="0" anchor="t">
            <a:spAutoFit/>
          </a:bodyPr>
          <a:p>
            <a:pPr algn="just">
              <a:lnSpc>
                <a:spcPct val="150000"/>
              </a:lnSpc>
            </a:pPr>
            <a:r>
              <a:rPr lang="zh-CN" altLang="en-US" sz="2000"/>
              <a:t>在发现</a:t>
            </a:r>
            <a:r>
              <a:rPr lang="en-US" altLang="zh-CN" sz="2000"/>
              <a:t>3</a:t>
            </a:r>
            <a:r>
              <a:rPr lang="zh-CN" altLang="en-US" sz="2000"/>
              <a:t>例</a:t>
            </a:r>
            <a:r>
              <a:rPr lang="en-US" altLang="zh-CN" sz="2000"/>
              <a:t>HIV</a:t>
            </a:r>
            <a:r>
              <a:rPr lang="zh-CN" altLang="en-US" sz="2000"/>
              <a:t>阳性老人后，敬老院开展全员检测，其中又</a:t>
            </a:r>
            <a:r>
              <a:rPr lang="zh-CN" altLang="en-US" sz="2000" b="1"/>
              <a:t>新发</a:t>
            </a:r>
            <a:r>
              <a:rPr lang="en-US" altLang="zh-CN" sz="2000" b="1"/>
              <a:t>1</a:t>
            </a:r>
            <a:r>
              <a:rPr lang="zh-CN" altLang="en-US" sz="2000" b="1"/>
              <a:t>人</a:t>
            </a:r>
            <a:r>
              <a:rPr lang="zh-CN" altLang="en-US" sz="2000"/>
              <a:t>敖某</a:t>
            </a:r>
            <a:r>
              <a:rPr lang="zh-CN" altLang="en-US" sz="2000"/>
              <a:t>，</a:t>
            </a:r>
            <a:r>
              <a:rPr lang="zh-CN" altLang="en-US" sz="2000" b="1"/>
              <a:t>既往</a:t>
            </a:r>
            <a:r>
              <a:rPr lang="en-US" altLang="zh-CN" sz="2000" b="1"/>
              <a:t>1</a:t>
            </a:r>
            <a:r>
              <a:rPr lang="zh-CN" altLang="en-US" sz="2000" b="1"/>
              <a:t>人</a:t>
            </a:r>
            <a:r>
              <a:rPr lang="zh-CN" altLang="en-US" sz="2000"/>
              <a:t>肖某。</a:t>
            </a:r>
            <a:endParaRPr lang="zh-CN" altLang="en-US" sz="2000"/>
          </a:p>
        </p:txBody>
      </p:sp>
      <p:sp>
        <p:nvSpPr>
          <p:cNvPr id="4" name="文本框 3"/>
          <p:cNvSpPr txBox="1"/>
          <p:nvPr/>
        </p:nvSpPr>
        <p:spPr>
          <a:xfrm>
            <a:off x="375920" y="5347335"/>
            <a:ext cx="10939145" cy="1014730"/>
          </a:xfrm>
          <a:prstGeom prst="rect">
            <a:avLst/>
          </a:prstGeom>
          <a:noFill/>
        </p:spPr>
        <p:txBody>
          <a:bodyPr wrap="square" rtlCol="0" anchor="t">
            <a:spAutoFit/>
          </a:bodyPr>
          <a:p>
            <a:pPr algn="just">
              <a:lnSpc>
                <a:spcPct val="150000"/>
              </a:lnSpc>
            </a:pPr>
            <a:r>
              <a:rPr lang="zh-CN" sz="2000"/>
              <a:t>漆某、曾某、姚某，三人原就住于彭庙敬老院，敖某和肖某就住于永年桂花敬老院。两院相距甚远。两敬老院在</a:t>
            </a:r>
            <a:r>
              <a:rPr lang="zh-CN" sz="2000">
                <a:sym typeface="+mn-ea"/>
              </a:rPr>
              <a:t>10月11日合并。</a:t>
            </a:r>
            <a:endParaRPr lang="zh-CN" altLang="en-US" sz="2000">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737011" y="2497856"/>
            <a:ext cx="4717978" cy="897888"/>
            <a:chOff x="6424204" y="1397491"/>
            <a:chExt cx="4717978" cy="897888"/>
          </a:xfrm>
        </p:grpSpPr>
        <p:sp>
          <p:nvSpPr>
            <p:cNvPr id="6" name="矩形 5"/>
            <p:cNvSpPr/>
            <p:nvPr/>
          </p:nvSpPr>
          <p:spPr>
            <a:xfrm>
              <a:off x="6424204" y="1397491"/>
              <a:ext cx="4717978" cy="897888"/>
            </a:xfrm>
            <a:prstGeom prst="rect">
              <a:avLst/>
            </a:prstGeom>
            <a:solidFill>
              <a:srgbClr val="E866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7" name="iconfont-1043-190263"/>
            <p:cNvSpPr>
              <a:spLocks noChangeAspect="1"/>
            </p:cNvSpPr>
            <p:nvPr/>
          </p:nvSpPr>
          <p:spPr bwMode="auto">
            <a:xfrm>
              <a:off x="7664947" y="1551508"/>
              <a:ext cx="183154" cy="609685"/>
            </a:xfrm>
            <a:custGeom>
              <a:avLst/>
              <a:gdLst>
                <a:gd name="T0" fmla="*/ 724 w 3846"/>
                <a:gd name="T1" fmla="*/ 1520 h 12800"/>
                <a:gd name="T2" fmla="*/ 0 w 3846"/>
                <a:gd name="T3" fmla="*/ 836 h 12800"/>
                <a:gd name="T4" fmla="*/ 857 w 3846"/>
                <a:gd name="T5" fmla="*/ 0 h 12800"/>
                <a:gd name="T6" fmla="*/ 3611 w 3846"/>
                <a:gd name="T7" fmla="*/ 0 h 12800"/>
                <a:gd name="T8" fmla="*/ 1939 w 3846"/>
                <a:gd name="T9" fmla="*/ 1520 h 12800"/>
                <a:gd name="T10" fmla="*/ 724 w 3846"/>
                <a:gd name="T11" fmla="*/ 1520 h 12800"/>
                <a:gd name="T12" fmla="*/ 1725 w 3846"/>
                <a:gd name="T13" fmla="*/ 7102 h 12800"/>
                <a:gd name="T14" fmla="*/ 2538 w 3846"/>
                <a:gd name="T15" fmla="*/ 6399 h 12800"/>
                <a:gd name="T16" fmla="*/ 3245 w 3846"/>
                <a:gd name="T17" fmla="*/ 7102 h 12800"/>
                <a:gd name="T18" fmla="*/ 2803 w 3846"/>
                <a:gd name="T19" fmla="*/ 12040 h 12800"/>
                <a:gd name="T20" fmla="*/ 1977 w 3846"/>
                <a:gd name="T21" fmla="*/ 12800 h 12800"/>
                <a:gd name="T22" fmla="*/ 1284 w 3846"/>
                <a:gd name="T23" fmla="*/ 12040 h 12800"/>
                <a:gd name="T24" fmla="*/ 1725 w 3846"/>
                <a:gd name="T25" fmla="*/ 7102 h 12800"/>
                <a:gd name="T26" fmla="*/ 2193 w 3846"/>
                <a:gd name="T27" fmla="*/ 1804 h 12800"/>
                <a:gd name="T28" fmla="*/ 3846 w 3846"/>
                <a:gd name="T29" fmla="*/ 304 h 12800"/>
                <a:gd name="T30" fmla="*/ 3378 w 3846"/>
                <a:gd name="T31" fmla="*/ 5583 h 12800"/>
                <a:gd name="T32" fmla="*/ 2538 w 3846"/>
                <a:gd name="T33" fmla="*/ 6400 h 12800"/>
                <a:gd name="T34" fmla="*/ 1858 w 3846"/>
                <a:gd name="T35" fmla="*/ 5583 h 12800"/>
                <a:gd name="T36" fmla="*/ 2193 w 3846"/>
                <a:gd name="T37" fmla="*/ 1804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46" h="12800">
                  <a:moveTo>
                    <a:pt x="724" y="1520"/>
                  </a:moveTo>
                  <a:lnTo>
                    <a:pt x="0" y="836"/>
                  </a:lnTo>
                  <a:lnTo>
                    <a:pt x="857" y="0"/>
                  </a:lnTo>
                  <a:lnTo>
                    <a:pt x="3611" y="0"/>
                  </a:lnTo>
                  <a:lnTo>
                    <a:pt x="1939" y="1520"/>
                  </a:lnTo>
                  <a:lnTo>
                    <a:pt x="724" y="1520"/>
                  </a:lnTo>
                  <a:close/>
                  <a:moveTo>
                    <a:pt x="1725" y="7102"/>
                  </a:moveTo>
                  <a:lnTo>
                    <a:pt x="2538" y="6399"/>
                  </a:lnTo>
                  <a:lnTo>
                    <a:pt x="3245" y="7102"/>
                  </a:lnTo>
                  <a:lnTo>
                    <a:pt x="2803" y="12040"/>
                  </a:lnTo>
                  <a:lnTo>
                    <a:pt x="1977" y="12800"/>
                  </a:lnTo>
                  <a:lnTo>
                    <a:pt x="1284" y="12040"/>
                  </a:lnTo>
                  <a:lnTo>
                    <a:pt x="1725" y="7102"/>
                  </a:lnTo>
                  <a:close/>
                  <a:moveTo>
                    <a:pt x="2193" y="1804"/>
                  </a:moveTo>
                  <a:lnTo>
                    <a:pt x="3846" y="304"/>
                  </a:lnTo>
                  <a:lnTo>
                    <a:pt x="3378" y="5583"/>
                  </a:lnTo>
                  <a:lnTo>
                    <a:pt x="2538" y="6400"/>
                  </a:lnTo>
                  <a:lnTo>
                    <a:pt x="1858" y="5583"/>
                  </a:lnTo>
                  <a:lnTo>
                    <a:pt x="2193" y="1804"/>
                  </a:lnTo>
                  <a:close/>
                </a:path>
              </a:pathLst>
            </a:custGeom>
            <a:solidFill>
              <a:schemeClr val="bg1"/>
            </a:solidFill>
            <a:ln>
              <a:noFill/>
            </a:ln>
          </p:spPr>
          <p:txBody>
            <a:bodyPr/>
            <a:lstStyle/>
            <a:p>
              <a:endParaRPr lang="zh-CN" altLang="en-US">
                <a:cs typeface="+mn-ea"/>
                <a:sym typeface="+mn-lt"/>
              </a:endParaRPr>
            </a:p>
          </p:txBody>
        </p:sp>
        <p:sp>
          <p:nvSpPr>
            <p:cNvPr id="8" name="文本框 7"/>
            <p:cNvSpPr txBox="1"/>
            <p:nvPr/>
          </p:nvSpPr>
          <p:spPr>
            <a:xfrm>
              <a:off x="8088585" y="1577345"/>
              <a:ext cx="2621280" cy="583565"/>
            </a:xfrm>
            <a:prstGeom prst="rect">
              <a:avLst/>
            </a:prstGeom>
            <a:noFill/>
          </p:spPr>
          <p:txBody>
            <a:bodyPr wrap="none" rtlCol="0">
              <a:spAutoFit/>
            </a:bodyPr>
            <a:lstStyle/>
            <a:p>
              <a:r>
                <a:rPr lang="zh-CN" altLang="en-US" sz="3200" dirty="0">
                  <a:cs typeface="+mn-ea"/>
                  <a:sym typeface="+mn-lt"/>
                </a:rPr>
                <a:t>试点工作介绍</a:t>
              </a:r>
              <a:endParaRPr lang="zh-CN" altLang="en-US" sz="3200" dirty="0">
                <a:cs typeface="+mn-ea"/>
                <a:sym typeface="+mn-lt"/>
              </a:endParaRPr>
            </a:p>
          </p:txBody>
        </p:sp>
      </p:gr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0"/>
            <a:ext cx="2832735" cy="1097915"/>
          </a:xfrm>
        </p:spPr>
        <p:txBody>
          <a:bodyPr>
            <a:normAutofit/>
          </a:bodyPr>
          <a:lstStyle/>
          <a:p>
            <a:pPr algn="r"/>
            <a:r>
              <a:rPr lang="zh-CN" altLang="en-US" sz="3200" dirty="0">
                <a:latin typeface="+mn-lt"/>
                <a:ea typeface="+mn-ea"/>
                <a:cs typeface="+mn-ea"/>
                <a:sym typeface="+mn-lt"/>
              </a:rPr>
              <a:t>案例分享</a:t>
            </a:r>
            <a:r>
              <a:rPr lang="en-US" altLang="zh-CN" sz="3200" dirty="0">
                <a:latin typeface="+mn-lt"/>
                <a:ea typeface="+mn-ea"/>
                <a:cs typeface="+mn-ea"/>
                <a:sym typeface="+mn-lt"/>
              </a:rPr>
              <a:t>3</a:t>
            </a:r>
            <a:endParaRPr lang="en-US" altLang="zh-CN" sz="3200" dirty="0">
              <a:latin typeface="+mn-lt"/>
              <a:ea typeface="+mn-ea"/>
              <a:cs typeface="+mn-ea"/>
              <a:sym typeface="+mn-lt"/>
            </a:endParaRPr>
          </a:p>
        </p:txBody>
      </p:sp>
      <p:sp>
        <p:nvSpPr>
          <p:cNvPr id="5" name="文本框 4"/>
          <p:cNvSpPr txBox="1"/>
          <p:nvPr/>
        </p:nvSpPr>
        <p:spPr>
          <a:xfrm>
            <a:off x="375920" y="1306195"/>
            <a:ext cx="10939145" cy="2399665"/>
          </a:xfrm>
          <a:prstGeom prst="rect">
            <a:avLst/>
          </a:prstGeom>
          <a:noFill/>
        </p:spPr>
        <p:txBody>
          <a:bodyPr wrap="square" rtlCol="0" anchor="t">
            <a:spAutoFit/>
          </a:bodyPr>
          <a:p>
            <a:pPr algn="just">
              <a:lnSpc>
                <a:spcPct val="150000"/>
              </a:lnSpc>
            </a:pPr>
            <a:r>
              <a:rPr lang="zh-CN" sz="2000" b="1"/>
              <a:t>敖某</a:t>
            </a:r>
            <a:r>
              <a:rPr lang="zh-CN" sz="2000"/>
              <a:t>，男性，76岁。30岁开始一直入住永年桂花敬老院。</a:t>
            </a:r>
            <a:endParaRPr lang="zh-CN" sz="2000"/>
          </a:p>
          <a:p>
            <a:pPr algn="just">
              <a:lnSpc>
                <a:spcPct val="150000"/>
              </a:lnSpc>
            </a:pPr>
            <a:r>
              <a:rPr lang="zh-CN" sz="2000" b="1"/>
              <a:t>婚姻情况</a:t>
            </a:r>
            <a:r>
              <a:rPr lang="zh-CN" sz="2000"/>
              <a:t>：未婚，20岁前交往过两个女朋友。</a:t>
            </a:r>
            <a:endParaRPr lang="zh-CN" sz="2000"/>
          </a:p>
          <a:p>
            <a:pPr algn="just">
              <a:lnSpc>
                <a:spcPct val="150000"/>
              </a:lnSpc>
            </a:pPr>
            <a:r>
              <a:rPr lang="zh-CN" sz="2000" b="1"/>
              <a:t>高危行为史</a:t>
            </a:r>
            <a:r>
              <a:rPr lang="zh-CN" sz="2000"/>
              <a:t>：有嫖娼史，2018年前经常与同院老人陈某德（男性，66岁）前往</a:t>
            </a:r>
            <a:r>
              <a:rPr lang="zh-CN" sz="2000" u="sng">
                <a:solidFill>
                  <a:srgbClr val="FF0000"/>
                </a:solidFill>
              </a:rPr>
              <a:t>沿滩邓关街道</a:t>
            </a:r>
            <a:r>
              <a:rPr lang="zh-CN" sz="2000"/>
              <a:t>低档场所嫖娼。除与暗娼发生过性行为外，未与其他人发生性行为。（陈永德2019、2020初筛阴性）</a:t>
            </a:r>
            <a:endParaRPr lang="zh-CN" sz="2000"/>
          </a:p>
          <a:p>
            <a:pPr algn="just">
              <a:lnSpc>
                <a:spcPct val="150000"/>
              </a:lnSpc>
            </a:pPr>
            <a:r>
              <a:rPr lang="zh-CN" sz="2000" b="1"/>
              <a:t>实验室检查：</a:t>
            </a:r>
            <a:r>
              <a:rPr lang="zh-CN" sz="2000"/>
              <a:t>新发感染快速检测阳性，CD4细胞276个/ul。</a:t>
            </a:r>
            <a:endParaRPr lang="zh-CN" sz="2000"/>
          </a:p>
        </p:txBody>
      </p:sp>
      <p:sp>
        <p:nvSpPr>
          <p:cNvPr id="3" name="文本框 2"/>
          <p:cNvSpPr txBox="1"/>
          <p:nvPr/>
        </p:nvSpPr>
        <p:spPr>
          <a:xfrm>
            <a:off x="417830" y="3832225"/>
            <a:ext cx="10939145" cy="1476375"/>
          </a:xfrm>
          <a:prstGeom prst="rect">
            <a:avLst/>
          </a:prstGeom>
          <a:noFill/>
        </p:spPr>
        <p:txBody>
          <a:bodyPr wrap="square" rtlCol="0" anchor="t">
            <a:spAutoFit/>
          </a:bodyPr>
          <a:p>
            <a:pPr algn="just">
              <a:lnSpc>
                <a:spcPct val="150000"/>
              </a:lnSpc>
            </a:pPr>
            <a:r>
              <a:rPr lang="zh-CN" sz="2000" b="1"/>
              <a:t>肖某</a:t>
            </a:r>
            <a:r>
              <a:rPr lang="zh-CN" sz="2000"/>
              <a:t>：既往确证感染病例，男性，67岁，单身，2016年4月6日进入永年桂花敬老院，一直居住于此，2018年10月19日HIV确证阳性，传染病报告卡显示接触史与2人有商业性行为。目前在永年卫生院住院，耳聋，文盲，无法开展相应流调工作。</a:t>
            </a:r>
            <a:endParaRPr lang="zh-CN" sz="200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箭头连接符 4"/>
          <p:cNvCxnSpPr/>
          <p:nvPr/>
        </p:nvCxnSpPr>
        <p:spPr>
          <a:xfrm>
            <a:off x="633095" y="3216910"/>
            <a:ext cx="11296650" cy="0"/>
          </a:xfrm>
          <a:prstGeom prst="straightConnector1">
            <a:avLst/>
          </a:prstGeom>
          <a:ln w="76200" cmpd="sng">
            <a:solidFill>
              <a:schemeClr val="tx1">
                <a:lumMod val="50000"/>
                <a:lumOff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20015" y="941070"/>
            <a:ext cx="1198880" cy="368300"/>
          </a:xfrm>
          <a:prstGeom prst="rect">
            <a:avLst/>
          </a:prstGeom>
          <a:noFill/>
        </p:spPr>
        <p:txBody>
          <a:bodyPr wrap="none" rtlCol="0">
            <a:spAutoFit/>
          </a:bodyPr>
          <a:p>
            <a:pPr algn="l"/>
            <a:r>
              <a:rPr lang="en-US" altLang="zh-CN"/>
              <a:t>2017.5.12</a:t>
            </a:r>
            <a:endParaRPr lang="zh-CN" altLang="en-US"/>
          </a:p>
        </p:txBody>
      </p:sp>
      <p:sp>
        <p:nvSpPr>
          <p:cNvPr id="7" name="文本框 6"/>
          <p:cNvSpPr txBox="1"/>
          <p:nvPr/>
        </p:nvSpPr>
        <p:spPr>
          <a:xfrm>
            <a:off x="412750" y="5441950"/>
            <a:ext cx="1554480" cy="645160"/>
          </a:xfrm>
          <a:prstGeom prst="rect">
            <a:avLst/>
          </a:prstGeom>
          <a:noFill/>
        </p:spPr>
        <p:txBody>
          <a:bodyPr wrap="none" rtlCol="0">
            <a:spAutoFit/>
          </a:bodyPr>
          <a:p>
            <a:pPr algn="ctr"/>
            <a:r>
              <a:rPr lang="en-US" altLang="zh-CN"/>
              <a:t>2018</a:t>
            </a:r>
            <a:r>
              <a:rPr lang="zh-CN" altLang="en-US"/>
              <a:t>年</a:t>
            </a:r>
            <a:endParaRPr lang="zh-CN" altLang="en-US"/>
          </a:p>
          <a:p>
            <a:r>
              <a:rPr lang="zh-CN" altLang="en-US"/>
              <a:t>庞某强奸漆某</a:t>
            </a:r>
            <a:endParaRPr lang="zh-CN" altLang="en-US"/>
          </a:p>
        </p:txBody>
      </p:sp>
      <p:sp>
        <p:nvSpPr>
          <p:cNvPr id="8" name="文本框 7"/>
          <p:cNvSpPr txBox="1"/>
          <p:nvPr/>
        </p:nvSpPr>
        <p:spPr>
          <a:xfrm>
            <a:off x="1559560" y="664210"/>
            <a:ext cx="1715770" cy="645160"/>
          </a:xfrm>
          <a:prstGeom prst="rect">
            <a:avLst/>
          </a:prstGeom>
          <a:noFill/>
        </p:spPr>
        <p:txBody>
          <a:bodyPr wrap="square" rtlCol="0">
            <a:spAutoFit/>
          </a:bodyPr>
          <a:p>
            <a:r>
              <a:rPr lang="en-US" altLang="zh-CN"/>
              <a:t>2018.10.08</a:t>
            </a:r>
            <a:r>
              <a:rPr lang="zh-CN" altLang="en-US"/>
              <a:t>，全院筛查阴性</a:t>
            </a:r>
            <a:endParaRPr lang="zh-CN" altLang="en-US"/>
          </a:p>
        </p:txBody>
      </p:sp>
      <p:sp>
        <p:nvSpPr>
          <p:cNvPr id="10" name="文本框 9"/>
          <p:cNvSpPr txBox="1"/>
          <p:nvPr/>
        </p:nvSpPr>
        <p:spPr>
          <a:xfrm>
            <a:off x="3403600" y="5433695"/>
            <a:ext cx="1584960" cy="922020"/>
          </a:xfrm>
          <a:prstGeom prst="rect">
            <a:avLst/>
          </a:prstGeom>
          <a:noFill/>
        </p:spPr>
        <p:txBody>
          <a:bodyPr wrap="square" rtlCol="0">
            <a:spAutoFit/>
          </a:bodyPr>
          <a:p>
            <a:pPr algn="ctr"/>
            <a:r>
              <a:rPr lang="zh-CN" altLang="en-US"/>
              <a:t>漆某前夫</a:t>
            </a:r>
            <a:r>
              <a:rPr lang="en-US" altLang="zh-CN"/>
              <a:t>2020.7.6</a:t>
            </a:r>
            <a:r>
              <a:rPr lang="zh-CN" altLang="en-US"/>
              <a:t>住院筛查阴性</a:t>
            </a:r>
            <a:endParaRPr lang="zh-CN" altLang="en-US"/>
          </a:p>
        </p:txBody>
      </p:sp>
      <p:sp>
        <p:nvSpPr>
          <p:cNvPr id="11" name="文本框 10"/>
          <p:cNvSpPr txBox="1"/>
          <p:nvPr/>
        </p:nvSpPr>
        <p:spPr>
          <a:xfrm>
            <a:off x="4921250" y="5509895"/>
            <a:ext cx="1198880" cy="645160"/>
          </a:xfrm>
          <a:prstGeom prst="rect">
            <a:avLst/>
          </a:prstGeom>
          <a:noFill/>
        </p:spPr>
        <p:txBody>
          <a:bodyPr wrap="none" rtlCol="0">
            <a:spAutoFit/>
          </a:bodyPr>
          <a:p>
            <a:r>
              <a:rPr lang="en-US" altLang="zh-CN"/>
              <a:t>2020.7.24</a:t>
            </a:r>
            <a:endParaRPr lang="en-US" altLang="zh-CN"/>
          </a:p>
          <a:p>
            <a:r>
              <a:rPr lang="zh-CN" altLang="en-US"/>
              <a:t>陈某去世</a:t>
            </a:r>
            <a:endParaRPr lang="zh-CN" altLang="en-US"/>
          </a:p>
        </p:txBody>
      </p:sp>
      <p:sp>
        <p:nvSpPr>
          <p:cNvPr id="12" name="文本框 11"/>
          <p:cNvSpPr txBox="1"/>
          <p:nvPr/>
        </p:nvSpPr>
        <p:spPr>
          <a:xfrm>
            <a:off x="7561580" y="664210"/>
            <a:ext cx="1554480" cy="645160"/>
          </a:xfrm>
          <a:prstGeom prst="rect">
            <a:avLst/>
          </a:prstGeom>
          <a:noFill/>
        </p:spPr>
        <p:txBody>
          <a:bodyPr wrap="none" rtlCol="0">
            <a:spAutoFit/>
          </a:bodyPr>
          <a:p>
            <a:r>
              <a:rPr lang="en-US" altLang="zh-CN"/>
              <a:t>2020.9.8</a:t>
            </a:r>
            <a:endParaRPr lang="en-US" altLang="zh-CN"/>
          </a:p>
          <a:p>
            <a:r>
              <a:rPr lang="zh-CN" altLang="en-US"/>
              <a:t>婚检一阴一阳</a:t>
            </a:r>
            <a:endParaRPr lang="zh-CN" altLang="en-US"/>
          </a:p>
        </p:txBody>
      </p:sp>
      <p:sp>
        <p:nvSpPr>
          <p:cNvPr id="14" name="文本框 13"/>
          <p:cNvSpPr txBox="1"/>
          <p:nvPr/>
        </p:nvSpPr>
        <p:spPr>
          <a:xfrm>
            <a:off x="3158490" y="684530"/>
            <a:ext cx="1762760" cy="645160"/>
          </a:xfrm>
          <a:prstGeom prst="rect">
            <a:avLst/>
          </a:prstGeom>
          <a:noFill/>
        </p:spPr>
        <p:txBody>
          <a:bodyPr wrap="square" rtlCol="0" anchor="t">
            <a:spAutoFit/>
          </a:bodyPr>
          <a:p>
            <a:pPr algn="ctr"/>
            <a:r>
              <a:rPr lang="zh-CN" altLang="en-US"/>
              <a:t>2020.6</a:t>
            </a:r>
            <a:endParaRPr lang="zh-CN" altLang="en-US"/>
          </a:p>
          <a:p>
            <a:r>
              <a:rPr lang="zh-CN" altLang="en-US"/>
              <a:t>住院筛查阴性</a:t>
            </a:r>
            <a:endParaRPr lang="zh-CN" altLang="en-US"/>
          </a:p>
        </p:txBody>
      </p:sp>
      <p:sp>
        <p:nvSpPr>
          <p:cNvPr id="15" name="文本框 14"/>
          <p:cNvSpPr txBox="1"/>
          <p:nvPr/>
        </p:nvSpPr>
        <p:spPr>
          <a:xfrm>
            <a:off x="9493250" y="587375"/>
            <a:ext cx="1325880" cy="645160"/>
          </a:xfrm>
          <a:prstGeom prst="rect">
            <a:avLst/>
          </a:prstGeom>
          <a:noFill/>
        </p:spPr>
        <p:txBody>
          <a:bodyPr wrap="none" rtlCol="0">
            <a:spAutoFit/>
          </a:bodyPr>
          <a:p>
            <a:pPr algn="ctr"/>
            <a:r>
              <a:rPr lang="en-US" altLang="zh-CN"/>
              <a:t>2020.10.15</a:t>
            </a:r>
            <a:endParaRPr lang="en-US" altLang="zh-CN"/>
          </a:p>
          <a:p>
            <a:pPr algn="ctr"/>
            <a:r>
              <a:rPr lang="zh-CN"/>
              <a:t>配偶检测</a:t>
            </a:r>
            <a:endParaRPr lang="zh-CN" altLang="en-US"/>
          </a:p>
        </p:txBody>
      </p:sp>
      <p:grpSp>
        <p:nvGrpSpPr>
          <p:cNvPr id="25" name="组合 24"/>
          <p:cNvGrpSpPr/>
          <p:nvPr/>
        </p:nvGrpSpPr>
        <p:grpSpPr>
          <a:xfrm>
            <a:off x="241300" y="1410970"/>
            <a:ext cx="982980" cy="961390"/>
            <a:chOff x="3559" y="1332"/>
            <a:chExt cx="1548" cy="1514"/>
          </a:xfrm>
          <a:solidFill>
            <a:schemeClr val="tx1">
              <a:lumMod val="75000"/>
              <a:lumOff val="25000"/>
            </a:schemeClr>
          </a:solidFill>
        </p:grpSpPr>
        <p:sp>
          <p:nvSpPr>
            <p:cNvPr id="18" name="female-student-silhouette_46498"/>
            <p:cNvSpPr>
              <a:spLocks noChangeAspect="1"/>
            </p:cNvSpPr>
            <p:nvPr/>
          </p:nvSpPr>
          <p:spPr bwMode="auto">
            <a:xfrm>
              <a:off x="3559" y="1332"/>
              <a:ext cx="1548" cy="1449"/>
            </a:xfrm>
            <a:custGeom>
              <a:avLst/>
              <a:gdLst>
                <a:gd name="T0" fmla="*/ 632 w 693"/>
                <a:gd name="T1" fmla="*/ 539 h 648"/>
                <a:gd name="T2" fmla="*/ 516 w 693"/>
                <a:gd name="T3" fmla="*/ 498 h 648"/>
                <a:gd name="T4" fmla="*/ 487 w 693"/>
                <a:gd name="T5" fmla="*/ 478 h 648"/>
                <a:gd name="T6" fmla="*/ 473 w 693"/>
                <a:gd name="T7" fmla="*/ 471 h 648"/>
                <a:gd name="T8" fmla="*/ 443 w 693"/>
                <a:gd name="T9" fmla="*/ 449 h 648"/>
                <a:gd name="T10" fmla="*/ 438 w 693"/>
                <a:gd name="T11" fmla="*/ 389 h 648"/>
                <a:gd name="T12" fmla="*/ 440 w 693"/>
                <a:gd name="T13" fmla="*/ 385 h 648"/>
                <a:gd name="T14" fmla="*/ 441 w 693"/>
                <a:gd name="T15" fmla="*/ 381 h 648"/>
                <a:gd name="T16" fmla="*/ 442 w 693"/>
                <a:gd name="T17" fmla="*/ 380 h 648"/>
                <a:gd name="T18" fmla="*/ 444 w 693"/>
                <a:gd name="T19" fmla="*/ 377 h 648"/>
                <a:gd name="T20" fmla="*/ 446 w 693"/>
                <a:gd name="T21" fmla="*/ 375 h 648"/>
                <a:gd name="T22" fmla="*/ 448 w 693"/>
                <a:gd name="T23" fmla="*/ 373 h 648"/>
                <a:gd name="T24" fmla="*/ 454 w 693"/>
                <a:gd name="T25" fmla="*/ 371 h 648"/>
                <a:gd name="T26" fmla="*/ 454 w 693"/>
                <a:gd name="T27" fmla="*/ 371 h 648"/>
                <a:gd name="T28" fmla="*/ 459 w 693"/>
                <a:gd name="T29" fmla="*/ 369 h 648"/>
                <a:gd name="T30" fmla="*/ 542 w 693"/>
                <a:gd name="T31" fmla="*/ 350 h 648"/>
                <a:gd name="T32" fmla="*/ 548 w 693"/>
                <a:gd name="T33" fmla="*/ 348 h 648"/>
                <a:gd name="T34" fmla="*/ 559 w 693"/>
                <a:gd name="T35" fmla="*/ 324 h 648"/>
                <a:gd name="T36" fmla="*/ 523 w 693"/>
                <a:gd name="T37" fmla="*/ 190 h 648"/>
                <a:gd name="T38" fmla="*/ 508 w 693"/>
                <a:gd name="T39" fmla="*/ 85 h 648"/>
                <a:gd name="T40" fmla="*/ 412 w 693"/>
                <a:gd name="T41" fmla="*/ 8 h 648"/>
                <a:gd name="T42" fmla="*/ 347 w 693"/>
                <a:gd name="T43" fmla="*/ 12 h 648"/>
                <a:gd name="T44" fmla="*/ 346 w 693"/>
                <a:gd name="T45" fmla="*/ 12 h 648"/>
                <a:gd name="T46" fmla="*/ 334 w 693"/>
                <a:gd name="T47" fmla="*/ 12 h 648"/>
                <a:gd name="T48" fmla="*/ 185 w 693"/>
                <a:gd name="T49" fmla="*/ 85 h 648"/>
                <a:gd name="T50" fmla="*/ 169 w 693"/>
                <a:gd name="T51" fmla="*/ 190 h 648"/>
                <a:gd name="T52" fmla="*/ 134 w 693"/>
                <a:gd name="T53" fmla="*/ 324 h 648"/>
                <a:gd name="T54" fmla="*/ 145 w 693"/>
                <a:gd name="T55" fmla="*/ 348 h 648"/>
                <a:gd name="T56" fmla="*/ 238 w 693"/>
                <a:gd name="T57" fmla="*/ 371 h 648"/>
                <a:gd name="T58" fmla="*/ 254 w 693"/>
                <a:gd name="T59" fmla="*/ 389 h 648"/>
                <a:gd name="T60" fmla="*/ 250 w 693"/>
                <a:gd name="T61" fmla="*/ 449 h 648"/>
                <a:gd name="T62" fmla="*/ 220 w 693"/>
                <a:gd name="T63" fmla="*/ 471 h 648"/>
                <a:gd name="T64" fmla="*/ 205 w 693"/>
                <a:gd name="T65" fmla="*/ 478 h 648"/>
                <a:gd name="T66" fmla="*/ 176 w 693"/>
                <a:gd name="T67" fmla="*/ 498 h 648"/>
                <a:gd name="T68" fmla="*/ 60 w 693"/>
                <a:gd name="T69" fmla="*/ 539 h 648"/>
                <a:gd name="T70" fmla="*/ 13 w 693"/>
                <a:gd name="T71" fmla="*/ 648 h 648"/>
                <a:gd name="T72" fmla="*/ 346 w 693"/>
                <a:gd name="T73" fmla="*/ 648 h 648"/>
                <a:gd name="T74" fmla="*/ 346 w 693"/>
                <a:gd name="T75" fmla="*/ 648 h 648"/>
                <a:gd name="T76" fmla="*/ 347 w 693"/>
                <a:gd name="T77" fmla="*/ 648 h 648"/>
                <a:gd name="T78" fmla="*/ 680 w 693"/>
                <a:gd name="T79" fmla="*/ 648 h 648"/>
                <a:gd name="T80" fmla="*/ 632 w 693"/>
                <a:gd name="T81" fmla="*/ 53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3" h="648">
                  <a:moveTo>
                    <a:pt x="632" y="539"/>
                  </a:moveTo>
                  <a:cubicBezTo>
                    <a:pt x="593" y="527"/>
                    <a:pt x="554" y="513"/>
                    <a:pt x="516" y="498"/>
                  </a:cubicBezTo>
                  <a:cubicBezTo>
                    <a:pt x="505" y="493"/>
                    <a:pt x="497" y="484"/>
                    <a:pt x="487" y="478"/>
                  </a:cubicBezTo>
                  <a:cubicBezTo>
                    <a:pt x="483" y="475"/>
                    <a:pt x="478" y="472"/>
                    <a:pt x="473" y="471"/>
                  </a:cubicBezTo>
                  <a:cubicBezTo>
                    <a:pt x="455" y="469"/>
                    <a:pt x="447" y="464"/>
                    <a:pt x="443" y="449"/>
                  </a:cubicBezTo>
                  <a:cubicBezTo>
                    <a:pt x="437" y="429"/>
                    <a:pt x="433" y="409"/>
                    <a:pt x="438" y="389"/>
                  </a:cubicBezTo>
                  <a:cubicBezTo>
                    <a:pt x="439" y="387"/>
                    <a:pt x="439" y="386"/>
                    <a:pt x="440" y="385"/>
                  </a:cubicBezTo>
                  <a:cubicBezTo>
                    <a:pt x="440" y="383"/>
                    <a:pt x="441" y="382"/>
                    <a:pt x="441" y="381"/>
                  </a:cubicBezTo>
                  <a:cubicBezTo>
                    <a:pt x="442" y="380"/>
                    <a:pt x="442" y="380"/>
                    <a:pt x="442" y="380"/>
                  </a:cubicBezTo>
                  <a:cubicBezTo>
                    <a:pt x="443" y="379"/>
                    <a:pt x="443" y="378"/>
                    <a:pt x="444" y="377"/>
                  </a:cubicBezTo>
                  <a:cubicBezTo>
                    <a:pt x="445" y="376"/>
                    <a:pt x="445" y="376"/>
                    <a:pt x="446" y="375"/>
                  </a:cubicBezTo>
                  <a:cubicBezTo>
                    <a:pt x="447" y="375"/>
                    <a:pt x="448" y="374"/>
                    <a:pt x="448" y="373"/>
                  </a:cubicBezTo>
                  <a:cubicBezTo>
                    <a:pt x="450" y="372"/>
                    <a:pt x="452" y="372"/>
                    <a:pt x="454" y="371"/>
                  </a:cubicBezTo>
                  <a:cubicBezTo>
                    <a:pt x="454" y="371"/>
                    <a:pt x="454" y="371"/>
                    <a:pt x="454" y="371"/>
                  </a:cubicBezTo>
                  <a:cubicBezTo>
                    <a:pt x="456" y="370"/>
                    <a:pt x="457" y="370"/>
                    <a:pt x="459" y="369"/>
                  </a:cubicBezTo>
                  <a:cubicBezTo>
                    <a:pt x="480" y="363"/>
                    <a:pt x="520" y="357"/>
                    <a:pt x="542" y="350"/>
                  </a:cubicBezTo>
                  <a:cubicBezTo>
                    <a:pt x="544" y="349"/>
                    <a:pt x="546" y="349"/>
                    <a:pt x="548" y="348"/>
                  </a:cubicBezTo>
                  <a:cubicBezTo>
                    <a:pt x="564" y="343"/>
                    <a:pt x="564" y="338"/>
                    <a:pt x="559" y="324"/>
                  </a:cubicBezTo>
                  <a:cubicBezTo>
                    <a:pt x="541" y="281"/>
                    <a:pt x="528" y="236"/>
                    <a:pt x="523" y="190"/>
                  </a:cubicBezTo>
                  <a:cubicBezTo>
                    <a:pt x="520" y="155"/>
                    <a:pt x="523" y="119"/>
                    <a:pt x="508" y="85"/>
                  </a:cubicBezTo>
                  <a:cubicBezTo>
                    <a:pt x="500" y="66"/>
                    <a:pt x="479" y="17"/>
                    <a:pt x="412" y="8"/>
                  </a:cubicBezTo>
                  <a:cubicBezTo>
                    <a:pt x="396" y="5"/>
                    <a:pt x="376" y="6"/>
                    <a:pt x="347" y="12"/>
                  </a:cubicBezTo>
                  <a:cubicBezTo>
                    <a:pt x="347" y="12"/>
                    <a:pt x="347" y="12"/>
                    <a:pt x="346" y="12"/>
                  </a:cubicBezTo>
                  <a:cubicBezTo>
                    <a:pt x="345" y="12"/>
                    <a:pt x="337" y="12"/>
                    <a:pt x="334" y="12"/>
                  </a:cubicBezTo>
                  <a:cubicBezTo>
                    <a:pt x="235" y="0"/>
                    <a:pt x="195" y="62"/>
                    <a:pt x="185" y="85"/>
                  </a:cubicBezTo>
                  <a:cubicBezTo>
                    <a:pt x="170" y="119"/>
                    <a:pt x="173" y="155"/>
                    <a:pt x="169" y="190"/>
                  </a:cubicBezTo>
                  <a:cubicBezTo>
                    <a:pt x="165" y="236"/>
                    <a:pt x="152" y="281"/>
                    <a:pt x="134" y="324"/>
                  </a:cubicBezTo>
                  <a:cubicBezTo>
                    <a:pt x="128" y="338"/>
                    <a:pt x="129" y="343"/>
                    <a:pt x="145" y="348"/>
                  </a:cubicBezTo>
                  <a:cubicBezTo>
                    <a:pt x="165" y="356"/>
                    <a:pt x="217" y="364"/>
                    <a:pt x="238" y="371"/>
                  </a:cubicBezTo>
                  <a:cubicBezTo>
                    <a:pt x="249" y="374"/>
                    <a:pt x="252" y="380"/>
                    <a:pt x="254" y="389"/>
                  </a:cubicBezTo>
                  <a:cubicBezTo>
                    <a:pt x="259" y="409"/>
                    <a:pt x="255" y="429"/>
                    <a:pt x="250" y="449"/>
                  </a:cubicBezTo>
                  <a:cubicBezTo>
                    <a:pt x="246" y="464"/>
                    <a:pt x="238" y="469"/>
                    <a:pt x="220" y="471"/>
                  </a:cubicBezTo>
                  <a:cubicBezTo>
                    <a:pt x="215" y="472"/>
                    <a:pt x="210" y="475"/>
                    <a:pt x="205" y="478"/>
                  </a:cubicBezTo>
                  <a:cubicBezTo>
                    <a:pt x="195" y="484"/>
                    <a:pt x="187" y="493"/>
                    <a:pt x="176" y="498"/>
                  </a:cubicBezTo>
                  <a:cubicBezTo>
                    <a:pt x="138" y="513"/>
                    <a:pt x="100" y="527"/>
                    <a:pt x="60" y="539"/>
                  </a:cubicBezTo>
                  <a:cubicBezTo>
                    <a:pt x="0" y="559"/>
                    <a:pt x="23" y="592"/>
                    <a:pt x="13" y="648"/>
                  </a:cubicBezTo>
                  <a:lnTo>
                    <a:pt x="346" y="648"/>
                  </a:lnTo>
                  <a:lnTo>
                    <a:pt x="346" y="648"/>
                  </a:lnTo>
                  <a:lnTo>
                    <a:pt x="347" y="648"/>
                  </a:lnTo>
                  <a:lnTo>
                    <a:pt x="680" y="648"/>
                  </a:lnTo>
                  <a:cubicBezTo>
                    <a:pt x="670" y="592"/>
                    <a:pt x="693" y="559"/>
                    <a:pt x="632" y="539"/>
                  </a:cubicBezTo>
                  <a:close/>
                </a:path>
              </a:pathLst>
            </a:custGeom>
            <a:grpFill/>
            <a:ln>
              <a:noFill/>
            </a:ln>
          </p:spPr>
        </p:sp>
        <p:sp>
          <p:nvSpPr>
            <p:cNvPr id="19" name="文本框 18"/>
            <p:cNvSpPr txBox="1"/>
            <p:nvPr/>
          </p:nvSpPr>
          <p:spPr>
            <a:xfrm>
              <a:off x="3829" y="1477"/>
              <a:ext cx="1008" cy="580"/>
            </a:xfrm>
            <a:prstGeom prst="rect">
              <a:avLst/>
            </a:prstGeom>
            <a:noFill/>
            <a:extLst>
              <a:ext uri="{909E8E84-426E-40DD-AFC4-6F175D3DCCD1}">
                <a14:hiddenFill xmlns:a14="http://schemas.microsoft.com/office/drawing/2010/main">
                  <a:grpFill/>
                </a14:hiddenFill>
              </a:ext>
            </a:extLst>
          </p:spPr>
          <p:txBody>
            <a:bodyPr wrap="none" rtlCol="0">
              <a:spAutoFit/>
            </a:bodyPr>
            <a:p>
              <a:r>
                <a:rPr lang="zh-CN" altLang="en-US" b="1">
                  <a:solidFill>
                    <a:schemeClr val="bg1"/>
                  </a:solidFill>
                </a:rPr>
                <a:t>漆某</a:t>
              </a:r>
              <a:endParaRPr lang="zh-CN" altLang="en-US" b="1">
                <a:solidFill>
                  <a:schemeClr val="bg1"/>
                </a:solidFill>
              </a:endParaRPr>
            </a:p>
          </p:txBody>
        </p:sp>
        <p:sp>
          <p:nvSpPr>
            <p:cNvPr id="22" name="文本框 21"/>
            <p:cNvSpPr txBox="1"/>
            <p:nvPr/>
          </p:nvSpPr>
          <p:spPr>
            <a:xfrm>
              <a:off x="3628" y="2266"/>
              <a:ext cx="1368" cy="580"/>
            </a:xfrm>
            <a:prstGeom prst="rect">
              <a:avLst/>
            </a:prstGeom>
            <a:noFill/>
            <a:extLst>
              <a:ext uri="{909E8E84-426E-40DD-AFC4-6F175D3DCCD1}">
                <a14:hiddenFill xmlns:a14="http://schemas.microsoft.com/office/drawing/2010/main">
                  <a:grpFill/>
                </a14:hiddenFill>
              </a:ext>
            </a:extLst>
          </p:spPr>
          <p:txBody>
            <a:bodyPr wrap="none" rtlCol="0">
              <a:spAutoFit/>
            </a:bodyPr>
            <a:p>
              <a:r>
                <a:rPr lang="zh-CN" altLang="en-US" b="1">
                  <a:solidFill>
                    <a:schemeClr val="bg1"/>
                  </a:solidFill>
                </a:rPr>
                <a:t>（</a:t>
              </a:r>
              <a:r>
                <a:rPr lang="en-US" altLang="zh-CN" b="1">
                  <a:solidFill>
                    <a:schemeClr val="bg1"/>
                  </a:solidFill>
                </a:rPr>
                <a:t>—</a:t>
              </a:r>
              <a:r>
                <a:rPr lang="zh-CN" altLang="en-US" b="1">
                  <a:solidFill>
                    <a:schemeClr val="bg1"/>
                  </a:solidFill>
                </a:rPr>
                <a:t>）</a:t>
              </a:r>
              <a:endParaRPr lang="zh-CN" altLang="en-US" b="1">
                <a:solidFill>
                  <a:schemeClr val="bg1"/>
                </a:solidFill>
              </a:endParaRPr>
            </a:p>
          </p:txBody>
        </p:sp>
      </p:grpSp>
      <p:grpSp>
        <p:nvGrpSpPr>
          <p:cNvPr id="23" name="组合 22"/>
          <p:cNvGrpSpPr/>
          <p:nvPr/>
        </p:nvGrpSpPr>
        <p:grpSpPr>
          <a:xfrm>
            <a:off x="1651635" y="1410970"/>
            <a:ext cx="982980" cy="961390"/>
            <a:chOff x="3559" y="1332"/>
            <a:chExt cx="1548" cy="1514"/>
          </a:xfrm>
          <a:solidFill>
            <a:schemeClr val="tx1">
              <a:lumMod val="75000"/>
              <a:lumOff val="25000"/>
            </a:schemeClr>
          </a:solidFill>
        </p:grpSpPr>
        <p:sp>
          <p:nvSpPr>
            <p:cNvPr id="24" name="female-student-silhouette_46498"/>
            <p:cNvSpPr>
              <a:spLocks noChangeAspect="1"/>
            </p:cNvSpPr>
            <p:nvPr/>
          </p:nvSpPr>
          <p:spPr bwMode="auto">
            <a:xfrm>
              <a:off x="3559" y="1332"/>
              <a:ext cx="1548" cy="1449"/>
            </a:xfrm>
            <a:custGeom>
              <a:avLst/>
              <a:gdLst>
                <a:gd name="T0" fmla="*/ 632 w 693"/>
                <a:gd name="T1" fmla="*/ 539 h 648"/>
                <a:gd name="T2" fmla="*/ 516 w 693"/>
                <a:gd name="T3" fmla="*/ 498 h 648"/>
                <a:gd name="T4" fmla="*/ 487 w 693"/>
                <a:gd name="T5" fmla="*/ 478 h 648"/>
                <a:gd name="T6" fmla="*/ 473 w 693"/>
                <a:gd name="T7" fmla="*/ 471 h 648"/>
                <a:gd name="T8" fmla="*/ 443 w 693"/>
                <a:gd name="T9" fmla="*/ 449 h 648"/>
                <a:gd name="T10" fmla="*/ 438 w 693"/>
                <a:gd name="T11" fmla="*/ 389 h 648"/>
                <a:gd name="T12" fmla="*/ 440 w 693"/>
                <a:gd name="T13" fmla="*/ 385 h 648"/>
                <a:gd name="T14" fmla="*/ 441 w 693"/>
                <a:gd name="T15" fmla="*/ 381 h 648"/>
                <a:gd name="T16" fmla="*/ 442 w 693"/>
                <a:gd name="T17" fmla="*/ 380 h 648"/>
                <a:gd name="T18" fmla="*/ 444 w 693"/>
                <a:gd name="T19" fmla="*/ 377 h 648"/>
                <a:gd name="T20" fmla="*/ 446 w 693"/>
                <a:gd name="T21" fmla="*/ 375 h 648"/>
                <a:gd name="T22" fmla="*/ 448 w 693"/>
                <a:gd name="T23" fmla="*/ 373 h 648"/>
                <a:gd name="T24" fmla="*/ 454 w 693"/>
                <a:gd name="T25" fmla="*/ 371 h 648"/>
                <a:gd name="T26" fmla="*/ 454 w 693"/>
                <a:gd name="T27" fmla="*/ 371 h 648"/>
                <a:gd name="T28" fmla="*/ 459 w 693"/>
                <a:gd name="T29" fmla="*/ 369 h 648"/>
                <a:gd name="T30" fmla="*/ 542 w 693"/>
                <a:gd name="T31" fmla="*/ 350 h 648"/>
                <a:gd name="T32" fmla="*/ 548 w 693"/>
                <a:gd name="T33" fmla="*/ 348 h 648"/>
                <a:gd name="T34" fmla="*/ 559 w 693"/>
                <a:gd name="T35" fmla="*/ 324 h 648"/>
                <a:gd name="T36" fmla="*/ 523 w 693"/>
                <a:gd name="T37" fmla="*/ 190 h 648"/>
                <a:gd name="T38" fmla="*/ 508 w 693"/>
                <a:gd name="T39" fmla="*/ 85 h 648"/>
                <a:gd name="T40" fmla="*/ 412 w 693"/>
                <a:gd name="T41" fmla="*/ 8 h 648"/>
                <a:gd name="T42" fmla="*/ 347 w 693"/>
                <a:gd name="T43" fmla="*/ 12 h 648"/>
                <a:gd name="T44" fmla="*/ 346 w 693"/>
                <a:gd name="T45" fmla="*/ 12 h 648"/>
                <a:gd name="T46" fmla="*/ 334 w 693"/>
                <a:gd name="T47" fmla="*/ 12 h 648"/>
                <a:gd name="T48" fmla="*/ 185 w 693"/>
                <a:gd name="T49" fmla="*/ 85 h 648"/>
                <a:gd name="T50" fmla="*/ 169 w 693"/>
                <a:gd name="T51" fmla="*/ 190 h 648"/>
                <a:gd name="T52" fmla="*/ 134 w 693"/>
                <a:gd name="T53" fmla="*/ 324 h 648"/>
                <a:gd name="T54" fmla="*/ 145 w 693"/>
                <a:gd name="T55" fmla="*/ 348 h 648"/>
                <a:gd name="T56" fmla="*/ 238 w 693"/>
                <a:gd name="T57" fmla="*/ 371 h 648"/>
                <a:gd name="T58" fmla="*/ 254 w 693"/>
                <a:gd name="T59" fmla="*/ 389 h 648"/>
                <a:gd name="T60" fmla="*/ 250 w 693"/>
                <a:gd name="T61" fmla="*/ 449 h 648"/>
                <a:gd name="T62" fmla="*/ 220 w 693"/>
                <a:gd name="T63" fmla="*/ 471 h 648"/>
                <a:gd name="T64" fmla="*/ 205 w 693"/>
                <a:gd name="T65" fmla="*/ 478 h 648"/>
                <a:gd name="T66" fmla="*/ 176 w 693"/>
                <a:gd name="T67" fmla="*/ 498 h 648"/>
                <a:gd name="T68" fmla="*/ 60 w 693"/>
                <a:gd name="T69" fmla="*/ 539 h 648"/>
                <a:gd name="T70" fmla="*/ 13 w 693"/>
                <a:gd name="T71" fmla="*/ 648 h 648"/>
                <a:gd name="T72" fmla="*/ 346 w 693"/>
                <a:gd name="T73" fmla="*/ 648 h 648"/>
                <a:gd name="T74" fmla="*/ 346 w 693"/>
                <a:gd name="T75" fmla="*/ 648 h 648"/>
                <a:gd name="T76" fmla="*/ 347 w 693"/>
                <a:gd name="T77" fmla="*/ 648 h 648"/>
                <a:gd name="T78" fmla="*/ 680 w 693"/>
                <a:gd name="T79" fmla="*/ 648 h 648"/>
                <a:gd name="T80" fmla="*/ 632 w 693"/>
                <a:gd name="T81" fmla="*/ 53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3" h="648">
                  <a:moveTo>
                    <a:pt x="632" y="539"/>
                  </a:moveTo>
                  <a:cubicBezTo>
                    <a:pt x="593" y="527"/>
                    <a:pt x="554" y="513"/>
                    <a:pt x="516" y="498"/>
                  </a:cubicBezTo>
                  <a:cubicBezTo>
                    <a:pt x="505" y="493"/>
                    <a:pt x="497" y="484"/>
                    <a:pt x="487" y="478"/>
                  </a:cubicBezTo>
                  <a:cubicBezTo>
                    <a:pt x="483" y="475"/>
                    <a:pt x="478" y="472"/>
                    <a:pt x="473" y="471"/>
                  </a:cubicBezTo>
                  <a:cubicBezTo>
                    <a:pt x="455" y="469"/>
                    <a:pt x="447" y="464"/>
                    <a:pt x="443" y="449"/>
                  </a:cubicBezTo>
                  <a:cubicBezTo>
                    <a:pt x="437" y="429"/>
                    <a:pt x="433" y="409"/>
                    <a:pt x="438" y="389"/>
                  </a:cubicBezTo>
                  <a:cubicBezTo>
                    <a:pt x="439" y="387"/>
                    <a:pt x="439" y="386"/>
                    <a:pt x="440" y="385"/>
                  </a:cubicBezTo>
                  <a:cubicBezTo>
                    <a:pt x="440" y="383"/>
                    <a:pt x="441" y="382"/>
                    <a:pt x="441" y="381"/>
                  </a:cubicBezTo>
                  <a:cubicBezTo>
                    <a:pt x="442" y="380"/>
                    <a:pt x="442" y="380"/>
                    <a:pt x="442" y="380"/>
                  </a:cubicBezTo>
                  <a:cubicBezTo>
                    <a:pt x="443" y="379"/>
                    <a:pt x="443" y="378"/>
                    <a:pt x="444" y="377"/>
                  </a:cubicBezTo>
                  <a:cubicBezTo>
                    <a:pt x="445" y="376"/>
                    <a:pt x="445" y="376"/>
                    <a:pt x="446" y="375"/>
                  </a:cubicBezTo>
                  <a:cubicBezTo>
                    <a:pt x="447" y="375"/>
                    <a:pt x="448" y="374"/>
                    <a:pt x="448" y="373"/>
                  </a:cubicBezTo>
                  <a:cubicBezTo>
                    <a:pt x="450" y="372"/>
                    <a:pt x="452" y="372"/>
                    <a:pt x="454" y="371"/>
                  </a:cubicBezTo>
                  <a:cubicBezTo>
                    <a:pt x="454" y="371"/>
                    <a:pt x="454" y="371"/>
                    <a:pt x="454" y="371"/>
                  </a:cubicBezTo>
                  <a:cubicBezTo>
                    <a:pt x="456" y="370"/>
                    <a:pt x="457" y="370"/>
                    <a:pt x="459" y="369"/>
                  </a:cubicBezTo>
                  <a:cubicBezTo>
                    <a:pt x="480" y="363"/>
                    <a:pt x="520" y="357"/>
                    <a:pt x="542" y="350"/>
                  </a:cubicBezTo>
                  <a:cubicBezTo>
                    <a:pt x="544" y="349"/>
                    <a:pt x="546" y="349"/>
                    <a:pt x="548" y="348"/>
                  </a:cubicBezTo>
                  <a:cubicBezTo>
                    <a:pt x="564" y="343"/>
                    <a:pt x="564" y="338"/>
                    <a:pt x="559" y="324"/>
                  </a:cubicBezTo>
                  <a:cubicBezTo>
                    <a:pt x="541" y="281"/>
                    <a:pt x="528" y="236"/>
                    <a:pt x="523" y="190"/>
                  </a:cubicBezTo>
                  <a:cubicBezTo>
                    <a:pt x="520" y="155"/>
                    <a:pt x="523" y="119"/>
                    <a:pt x="508" y="85"/>
                  </a:cubicBezTo>
                  <a:cubicBezTo>
                    <a:pt x="500" y="66"/>
                    <a:pt x="479" y="17"/>
                    <a:pt x="412" y="8"/>
                  </a:cubicBezTo>
                  <a:cubicBezTo>
                    <a:pt x="396" y="5"/>
                    <a:pt x="376" y="6"/>
                    <a:pt x="347" y="12"/>
                  </a:cubicBezTo>
                  <a:cubicBezTo>
                    <a:pt x="347" y="12"/>
                    <a:pt x="347" y="12"/>
                    <a:pt x="346" y="12"/>
                  </a:cubicBezTo>
                  <a:cubicBezTo>
                    <a:pt x="345" y="12"/>
                    <a:pt x="337" y="12"/>
                    <a:pt x="334" y="12"/>
                  </a:cubicBezTo>
                  <a:cubicBezTo>
                    <a:pt x="235" y="0"/>
                    <a:pt x="195" y="62"/>
                    <a:pt x="185" y="85"/>
                  </a:cubicBezTo>
                  <a:cubicBezTo>
                    <a:pt x="170" y="119"/>
                    <a:pt x="173" y="155"/>
                    <a:pt x="169" y="190"/>
                  </a:cubicBezTo>
                  <a:cubicBezTo>
                    <a:pt x="165" y="236"/>
                    <a:pt x="152" y="281"/>
                    <a:pt x="134" y="324"/>
                  </a:cubicBezTo>
                  <a:cubicBezTo>
                    <a:pt x="128" y="338"/>
                    <a:pt x="129" y="343"/>
                    <a:pt x="145" y="348"/>
                  </a:cubicBezTo>
                  <a:cubicBezTo>
                    <a:pt x="165" y="356"/>
                    <a:pt x="217" y="364"/>
                    <a:pt x="238" y="371"/>
                  </a:cubicBezTo>
                  <a:cubicBezTo>
                    <a:pt x="249" y="374"/>
                    <a:pt x="252" y="380"/>
                    <a:pt x="254" y="389"/>
                  </a:cubicBezTo>
                  <a:cubicBezTo>
                    <a:pt x="259" y="409"/>
                    <a:pt x="255" y="429"/>
                    <a:pt x="250" y="449"/>
                  </a:cubicBezTo>
                  <a:cubicBezTo>
                    <a:pt x="246" y="464"/>
                    <a:pt x="238" y="469"/>
                    <a:pt x="220" y="471"/>
                  </a:cubicBezTo>
                  <a:cubicBezTo>
                    <a:pt x="215" y="472"/>
                    <a:pt x="210" y="475"/>
                    <a:pt x="205" y="478"/>
                  </a:cubicBezTo>
                  <a:cubicBezTo>
                    <a:pt x="195" y="484"/>
                    <a:pt x="187" y="493"/>
                    <a:pt x="176" y="498"/>
                  </a:cubicBezTo>
                  <a:cubicBezTo>
                    <a:pt x="138" y="513"/>
                    <a:pt x="100" y="527"/>
                    <a:pt x="60" y="539"/>
                  </a:cubicBezTo>
                  <a:cubicBezTo>
                    <a:pt x="0" y="559"/>
                    <a:pt x="23" y="592"/>
                    <a:pt x="13" y="648"/>
                  </a:cubicBezTo>
                  <a:lnTo>
                    <a:pt x="346" y="648"/>
                  </a:lnTo>
                  <a:lnTo>
                    <a:pt x="346" y="648"/>
                  </a:lnTo>
                  <a:lnTo>
                    <a:pt x="347" y="648"/>
                  </a:lnTo>
                  <a:lnTo>
                    <a:pt x="680" y="648"/>
                  </a:lnTo>
                  <a:cubicBezTo>
                    <a:pt x="670" y="592"/>
                    <a:pt x="693" y="559"/>
                    <a:pt x="632" y="539"/>
                  </a:cubicBezTo>
                  <a:close/>
                </a:path>
              </a:pathLst>
            </a:custGeom>
            <a:grpFill/>
            <a:ln>
              <a:noFill/>
            </a:ln>
          </p:spPr>
        </p:sp>
        <p:sp>
          <p:nvSpPr>
            <p:cNvPr id="26" name="文本框 25"/>
            <p:cNvSpPr txBox="1"/>
            <p:nvPr/>
          </p:nvSpPr>
          <p:spPr>
            <a:xfrm>
              <a:off x="3829" y="1477"/>
              <a:ext cx="1008" cy="580"/>
            </a:xfrm>
            <a:prstGeom prst="rect">
              <a:avLst/>
            </a:prstGeom>
            <a:noFill/>
            <a:extLst>
              <a:ext uri="{909E8E84-426E-40DD-AFC4-6F175D3DCCD1}">
                <a14:hiddenFill xmlns:a14="http://schemas.microsoft.com/office/drawing/2010/main">
                  <a:grpFill/>
                </a14:hiddenFill>
              </a:ext>
            </a:extLst>
          </p:spPr>
          <p:txBody>
            <a:bodyPr wrap="none" rtlCol="0">
              <a:spAutoFit/>
            </a:bodyPr>
            <a:p>
              <a:r>
                <a:rPr lang="zh-CN" altLang="en-US" b="1">
                  <a:solidFill>
                    <a:schemeClr val="bg1"/>
                  </a:solidFill>
                </a:rPr>
                <a:t>漆某</a:t>
              </a:r>
              <a:endParaRPr lang="zh-CN" altLang="en-US" b="1">
                <a:solidFill>
                  <a:schemeClr val="bg1"/>
                </a:solidFill>
              </a:endParaRPr>
            </a:p>
          </p:txBody>
        </p:sp>
        <p:sp>
          <p:nvSpPr>
            <p:cNvPr id="27" name="文本框 26"/>
            <p:cNvSpPr txBox="1"/>
            <p:nvPr/>
          </p:nvSpPr>
          <p:spPr>
            <a:xfrm>
              <a:off x="3628" y="2266"/>
              <a:ext cx="1368" cy="580"/>
            </a:xfrm>
            <a:prstGeom prst="rect">
              <a:avLst/>
            </a:prstGeom>
            <a:noFill/>
            <a:extLst>
              <a:ext uri="{909E8E84-426E-40DD-AFC4-6F175D3DCCD1}">
                <a14:hiddenFill xmlns:a14="http://schemas.microsoft.com/office/drawing/2010/main">
                  <a:grpFill/>
                </a14:hiddenFill>
              </a:ext>
            </a:extLst>
          </p:spPr>
          <p:txBody>
            <a:bodyPr wrap="none" rtlCol="0">
              <a:spAutoFit/>
            </a:bodyPr>
            <a:p>
              <a:r>
                <a:rPr lang="zh-CN" altLang="en-US" b="1">
                  <a:solidFill>
                    <a:schemeClr val="bg1"/>
                  </a:solidFill>
                </a:rPr>
                <a:t>（</a:t>
              </a:r>
              <a:r>
                <a:rPr lang="en-US" altLang="zh-CN" b="1">
                  <a:solidFill>
                    <a:schemeClr val="bg1"/>
                  </a:solidFill>
                </a:rPr>
                <a:t>—</a:t>
              </a:r>
              <a:r>
                <a:rPr lang="zh-CN" altLang="en-US" b="1">
                  <a:solidFill>
                    <a:schemeClr val="bg1"/>
                  </a:solidFill>
                </a:rPr>
                <a:t>）</a:t>
              </a:r>
              <a:endParaRPr lang="zh-CN" altLang="en-US" b="1">
                <a:solidFill>
                  <a:schemeClr val="bg1"/>
                </a:solidFill>
              </a:endParaRPr>
            </a:p>
          </p:txBody>
        </p:sp>
      </p:grpSp>
      <p:grpSp>
        <p:nvGrpSpPr>
          <p:cNvPr id="31" name="组合 30"/>
          <p:cNvGrpSpPr/>
          <p:nvPr/>
        </p:nvGrpSpPr>
        <p:grpSpPr>
          <a:xfrm>
            <a:off x="908050" y="4291965"/>
            <a:ext cx="742950" cy="927735"/>
            <a:chOff x="861" y="7301"/>
            <a:chExt cx="1170" cy="1461"/>
          </a:xfrm>
          <a:gradFill>
            <a:gsLst>
              <a:gs pos="0">
                <a:srgbClr val="007BD3"/>
              </a:gs>
              <a:gs pos="100000">
                <a:srgbClr val="034373"/>
              </a:gs>
            </a:gsLst>
            <a:lin ang="5400000" scaled="0"/>
          </a:gradFill>
        </p:grpSpPr>
        <p:sp>
          <p:nvSpPr>
            <p:cNvPr id="28" name="user-male-silhouette_45324"/>
            <p:cNvSpPr>
              <a:spLocks noChangeAspect="1"/>
            </p:cNvSpPr>
            <p:nvPr/>
          </p:nvSpPr>
          <p:spPr bwMode="auto">
            <a:xfrm>
              <a:off x="861" y="7301"/>
              <a:ext cx="1171" cy="1461"/>
            </a:xfrm>
            <a:custGeom>
              <a:avLst/>
              <a:gdLst>
                <a:gd name="connsiteX0" fmla="*/ 38807 w 571086"/>
                <a:gd name="connsiteY0" fmla="*/ 342807 h 608556"/>
                <a:gd name="connsiteX1" fmla="*/ 143399 w 571086"/>
                <a:gd name="connsiteY1" fmla="*/ 342807 h 608556"/>
                <a:gd name="connsiteX2" fmla="*/ 162399 w 571086"/>
                <a:gd name="connsiteY2" fmla="*/ 350236 h 608556"/>
                <a:gd name="connsiteX3" fmla="*/ 285543 w 571086"/>
                <a:gd name="connsiteY3" fmla="*/ 396781 h 608556"/>
                <a:gd name="connsiteX4" fmla="*/ 408687 w 571086"/>
                <a:gd name="connsiteY4" fmla="*/ 350236 h 608556"/>
                <a:gd name="connsiteX5" fmla="*/ 427687 w 571086"/>
                <a:gd name="connsiteY5" fmla="*/ 342807 h 608556"/>
                <a:gd name="connsiteX6" fmla="*/ 532279 w 571086"/>
                <a:gd name="connsiteY6" fmla="*/ 342807 h 608556"/>
                <a:gd name="connsiteX7" fmla="*/ 571086 w 571086"/>
                <a:gd name="connsiteY7" fmla="*/ 381475 h 608556"/>
                <a:gd name="connsiteX8" fmla="*/ 571086 w 571086"/>
                <a:gd name="connsiteY8" fmla="*/ 569889 h 608556"/>
                <a:gd name="connsiteX9" fmla="*/ 532279 w 571086"/>
                <a:gd name="connsiteY9" fmla="*/ 608556 h 608556"/>
                <a:gd name="connsiteX10" fmla="*/ 38807 w 571086"/>
                <a:gd name="connsiteY10" fmla="*/ 608556 h 608556"/>
                <a:gd name="connsiteX11" fmla="*/ 0 w 571086"/>
                <a:gd name="connsiteY11" fmla="*/ 569889 h 608556"/>
                <a:gd name="connsiteX12" fmla="*/ 0 w 571086"/>
                <a:gd name="connsiteY12" fmla="*/ 381475 h 608556"/>
                <a:gd name="connsiteX13" fmla="*/ 38807 w 571086"/>
                <a:gd name="connsiteY13" fmla="*/ 342807 h 608556"/>
                <a:gd name="connsiteX14" fmla="*/ 285508 w 571086"/>
                <a:gd name="connsiteY14" fmla="*/ 0 h 608556"/>
                <a:gd name="connsiteX15" fmla="*/ 460183 w 571086"/>
                <a:gd name="connsiteY15" fmla="*/ 169123 h 608556"/>
                <a:gd name="connsiteX16" fmla="*/ 490924 w 571086"/>
                <a:gd name="connsiteY16" fmla="*/ 211716 h 608556"/>
                <a:gd name="connsiteX17" fmla="*/ 448622 w 571086"/>
                <a:gd name="connsiteY17" fmla="*/ 256637 h 608556"/>
                <a:gd name="connsiteX18" fmla="*/ 285508 w 571086"/>
                <a:gd name="connsiteY18" fmla="*/ 374843 h 608556"/>
                <a:gd name="connsiteX19" fmla="*/ 122394 w 571086"/>
                <a:gd name="connsiteY19" fmla="*/ 256637 h 608556"/>
                <a:gd name="connsiteX20" fmla="*/ 80092 w 571086"/>
                <a:gd name="connsiteY20" fmla="*/ 211716 h 608556"/>
                <a:gd name="connsiteX21" fmla="*/ 110833 w 571086"/>
                <a:gd name="connsiteY21" fmla="*/ 169123 h 608556"/>
                <a:gd name="connsiteX22" fmla="*/ 285508 w 571086"/>
                <a:gd name="connsiteY22" fmla="*/ 0 h 6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086" h="608556">
                  <a:moveTo>
                    <a:pt x="38807" y="342807"/>
                  </a:moveTo>
                  <a:lnTo>
                    <a:pt x="143399" y="342807"/>
                  </a:lnTo>
                  <a:cubicBezTo>
                    <a:pt x="149493" y="342807"/>
                    <a:pt x="157828" y="346298"/>
                    <a:pt x="162399" y="350236"/>
                  </a:cubicBezTo>
                  <a:cubicBezTo>
                    <a:pt x="195291" y="379147"/>
                    <a:pt x="238311" y="396781"/>
                    <a:pt x="285543" y="396781"/>
                  </a:cubicBezTo>
                  <a:cubicBezTo>
                    <a:pt x="332775" y="396781"/>
                    <a:pt x="375795" y="379147"/>
                    <a:pt x="408687" y="350236"/>
                  </a:cubicBezTo>
                  <a:cubicBezTo>
                    <a:pt x="413258" y="346298"/>
                    <a:pt x="421593" y="342807"/>
                    <a:pt x="427687" y="342807"/>
                  </a:cubicBezTo>
                  <a:lnTo>
                    <a:pt x="532279" y="342807"/>
                  </a:lnTo>
                  <a:cubicBezTo>
                    <a:pt x="553699" y="342807"/>
                    <a:pt x="571086" y="360082"/>
                    <a:pt x="571086" y="381475"/>
                  </a:cubicBezTo>
                  <a:lnTo>
                    <a:pt x="571086" y="569889"/>
                  </a:lnTo>
                  <a:cubicBezTo>
                    <a:pt x="571086" y="591192"/>
                    <a:pt x="553699" y="608556"/>
                    <a:pt x="532279" y="608556"/>
                  </a:cubicBezTo>
                  <a:lnTo>
                    <a:pt x="38807" y="608556"/>
                  </a:lnTo>
                  <a:cubicBezTo>
                    <a:pt x="17387" y="608556"/>
                    <a:pt x="0" y="591192"/>
                    <a:pt x="0" y="569889"/>
                  </a:cubicBezTo>
                  <a:lnTo>
                    <a:pt x="0" y="381475"/>
                  </a:lnTo>
                  <a:cubicBezTo>
                    <a:pt x="0" y="360082"/>
                    <a:pt x="17387" y="342807"/>
                    <a:pt x="38807" y="342807"/>
                  </a:cubicBezTo>
                  <a:close/>
                  <a:moveTo>
                    <a:pt x="285508" y="0"/>
                  </a:moveTo>
                  <a:cubicBezTo>
                    <a:pt x="376655" y="0"/>
                    <a:pt x="451580" y="74181"/>
                    <a:pt x="460183" y="169123"/>
                  </a:cubicBezTo>
                  <a:cubicBezTo>
                    <a:pt x="478018" y="175118"/>
                    <a:pt x="490924" y="191941"/>
                    <a:pt x="490924" y="211716"/>
                  </a:cubicBezTo>
                  <a:cubicBezTo>
                    <a:pt x="490924" y="235698"/>
                    <a:pt x="472193" y="255205"/>
                    <a:pt x="448622" y="256637"/>
                  </a:cubicBezTo>
                  <a:cubicBezTo>
                    <a:pt x="422811" y="325896"/>
                    <a:pt x="359537" y="374843"/>
                    <a:pt x="285508" y="374843"/>
                  </a:cubicBezTo>
                  <a:cubicBezTo>
                    <a:pt x="211479" y="374843"/>
                    <a:pt x="148206" y="325896"/>
                    <a:pt x="122394" y="256637"/>
                  </a:cubicBezTo>
                  <a:cubicBezTo>
                    <a:pt x="98823" y="255205"/>
                    <a:pt x="80092" y="235698"/>
                    <a:pt x="80092" y="211716"/>
                  </a:cubicBezTo>
                  <a:cubicBezTo>
                    <a:pt x="80092" y="191941"/>
                    <a:pt x="92998" y="175118"/>
                    <a:pt x="110833" y="169123"/>
                  </a:cubicBezTo>
                  <a:cubicBezTo>
                    <a:pt x="119437" y="74181"/>
                    <a:pt x="194361" y="0"/>
                    <a:pt x="285508" y="0"/>
                  </a:cubicBezTo>
                  <a:close/>
                </a:path>
              </a:pathLst>
            </a:custGeom>
            <a:grpFill/>
            <a:ln>
              <a:noFill/>
            </a:ln>
          </p:spPr>
        </p:sp>
        <p:sp>
          <p:nvSpPr>
            <p:cNvPr id="29" name="文本框 28"/>
            <p:cNvSpPr txBox="1"/>
            <p:nvPr/>
          </p:nvSpPr>
          <p:spPr>
            <a:xfrm>
              <a:off x="942" y="8182"/>
              <a:ext cx="1008" cy="580"/>
            </a:xfrm>
            <a:prstGeom prst="rect">
              <a:avLst/>
            </a:prstGeom>
            <a:grpFill/>
          </p:spPr>
          <p:txBody>
            <a:bodyPr wrap="none" rtlCol="0">
              <a:spAutoFit/>
            </a:bodyPr>
            <a:p>
              <a:r>
                <a:rPr lang="zh-CN" altLang="en-US" b="1">
                  <a:solidFill>
                    <a:schemeClr val="bg1"/>
                  </a:solidFill>
                </a:rPr>
                <a:t>庞某</a:t>
              </a:r>
              <a:endParaRPr lang="zh-CN" altLang="en-US" b="1">
                <a:solidFill>
                  <a:schemeClr val="bg1"/>
                </a:solidFill>
              </a:endParaRPr>
            </a:p>
          </p:txBody>
        </p:sp>
        <p:sp>
          <p:nvSpPr>
            <p:cNvPr id="30" name="文本框 29"/>
            <p:cNvSpPr txBox="1"/>
            <p:nvPr/>
          </p:nvSpPr>
          <p:spPr>
            <a:xfrm>
              <a:off x="1199" y="7474"/>
              <a:ext cx="688" cy="628"/>
            </a:xfrm>
            <a:prstGeom prst="rect">
              <a:avLst/>
            </a:prstGeom>
            <a:noFill/>
          </p:spPr>
          <p:txBody>
            <a:bodyPr wrap="none" rtlCol="0">
              <a:spAutoFit/>
            </a:bodyPr>
            <a:p>
              <a:r>
                <a:rPr lang="zh-CN" altLang="en-US" sz="2000" b="1">
                  <a:solidFill>
                    <a:schemeClr val="bg1"/>
                  </a:solidFill>
                </a:rPr>
                <a:t>？</a:t>
              </a:r>
              <a:endParaRPr lang="zh-CN" altLang="en-US" sz="2000" b="1">
                <a:solidFill>
                  <a:schemeClr val="bg1"/>
                </a:solidFill>
              </a:endParaRPr>
            </a:p>
          </p:txBody>
        </p:sp>
      </p:grpSp>
      <p:grpSp>
        <p:nvGrpSpPr>
          <p:cNvPr id="36" name="组合 35"/>
          <p:cNvGrpSpPr/>
          <p:nvPr/>
        </p:nvGrpSpPr>
        <p:grpSpPr>
          <a:xfrm>
            <a:off x="2596515" y="1403350"/>
            <a:ext cx="792480" cy="927735"/>
            <a:chOff x="831" y="7301"/>
            <a:chExt cx="1248" cy="1461"/>
          </a:xfrm>
          <a:solidFill>
            <a:schemeClr val="tx1">
              <a:lumMod val="65000"/>
              <a:lumOff val="35000"/>
            </a:schemeClr>
          </a:solidFill>
        </p:grpSpPr>
        <p:sp>
          <p:nvSpPr>
            <p:cNvPr id="37" name="user-male-silhouette_45324"/>
            <p:cNvSpPr>
              <a:spLocks noChangeAspect="1"/>
            </p:cNvSpPr>
            <p:nvPr/>
          </p:nvSpPr>
          <p:spPr bwMode="auto">
            <a:xfrm>
              <a:off x="861" y="7301"/>
              <a:ext cx="1171" cy="1461"/>
            </a:xfrm>
            <a:custGeom>
              <a:avLst/>
              <a:gdLst>
                <a:gd name="connsiteX0" fmla="*/ 38807 w 571086"/>
                <a:gd name="connsiteY0" fmla="*/ 342807 h 608556"/>
                <a:gd name="connsiteX1" fmla="*/ 143399 w 571086"/>
                <a:gd name="connsiteY1" fmla="*/ 342807 h 608556"/>
                <a:gd name="connsiteX2" fmla="*/ 162399 w 571086"/>
                <a:gd name="connsiteY2" fmla="*/ 350236 h 608556"/>
                <a:gd name="connsiteX3" fmla="*/ 285543 w 571086"/>
                <a:gd name="connsiteY3" fmla="*/ 396781 h 608556"/>
                <a:gd name="connsiteX4" fmla="*/ 408687 w 571086"/>
                <a:gd name="connsiteY4" fmla="*/ 350236 h 608556"/>
                <a:gd name="connsiteX5" fmla="*/ 427687 w 571086"/>
                <a:gd name="connsiteY5" fmla="*/ 342807 h 608556"/>
                <a:gd name="connsiteX6" fmla="*/ 532279 w 571086"/>
                <a:gd name="connsiteY6" fmla="*/ 342807 h 608556"/>
                <a:gd name="connsiteX7" fmla="*/ 571086 w 571086"/>
                <a:gd name="connsiteY7" fmla="*/ 381475 h 608556"/>
                <a:gd name="connsiteX8" fmla="*/ 571086 w 571086"/>
                <a:gd name="connsiteY8" fmla="*/ 569889 h 608556"/>
                <a:gd name="connsiteX9" fmla="*/ 532279 w 571086"/>
                <a:gd name="connsiteY9" fmla="*/ 608556 h 608556"/>
                <a:gd name="connsiteX10" fmla="*/ 38807 w 571086"/>
                <a:gd name="connsiteY10" fmla="*/ 608556 h 608556"/>
                <a:gd name="connsiteX11" fmla="*/ 0 w 571086"/>
                <a:gd name="connsiteY11" fmla="*/ 569889 h 608556"/>
                <a:gd name="connsiteX12" fmla="*/ 0 w 571086"/>
                <a:gd name="connsiteY12" fmla="*/ 381475 h 608556"/>
                <a:gd name="connsiteX13" fmla="*/ 38807 w 571086"/>
                <a:gd name="connsiteY13" fmla="*/ 342807 h 608556"/>
                <a:gd name="connsiteX14" fmla="*/ 285508 w 571086"/>
                <a:gd name="connsiteY14" fmla="*/ 0 h 608556"/>
                <a:gd name="connsiteX15" fmla="*/ 460183 w 571086"/>
                <a:gd name="connsiteY15" fmla="*/ 169123 h 608556"/>
                <a:gd name="connsiteX16" fmla="*/ 490924 w 571086"/>
                <a:gd name="connsiteY16" fmla="*/ 211716 h 608556"/>
                <a:gd name="connsiteX17" fmla="*/ 448622 w 571086"/>
                <a:gd name="connsiteY17" fmla="*/ 256637 h 608556"/>
                <a:gd name="connsiteX18" fmla="*/ 285508 w 571086"/>
                <a:gd name="connsiteY18" fmla="*/ 374843 h 608556"/>
                <a:gd name="connsiteX19" fmla="*/ 122394 w 571086"/>
                <a:gd name="connsiteY19" fmla="*/ 256637 h 608556"/>
                <a:gd name="connsiteX20" fmla="*/ 80092 w 571086"/>
                <a:gd name="connsiteY20" fmla="*/ 211716 h 608556"/>
                <a:gd name="connsiteX21" fmla="*/ 110833 w 571086"/>
                <a:gd name="connsiteY21" fmla="*/ 169123 h 608556"/>
                <a:gd name="connsiteX22" fmla="*/ 285508 w 571086"/>
                <a:gd name="connsiteY22" fmla="*/ 0 h 6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086" h="608556">
                  <a:moveTo>
                    <a:pt x="38807" y="342807"/>
                  </a:moveTo>
                  <a:lnTo>
                    <a:pt x="143399" y="342807"/>
                  </a:lnTo>
                  <a:cubicBezTo>
                    <a:pt x="149493" y="342807"/>
                    <a:pt x="157828" y="346298"/>
                    <a:pt x="162399" y="350236"/>
                  </a:cubicBezTo>
                  <a:cubicBezTo>
                    <a:pt x="195291" y="379147"/>
                    <a:pt x="238311" y="396781"/>
                    <a:pt x="285543" y="396781"/>
                  </a:cubicBezTo>
                  <a:cubicBezTo>
                    <a:pt x="332775" y="396781"/>
                    <a:pt x="375795" y="379147"/>
                    <a:pt x="408687" y="350236"/>
                  </a:cubicBezTo>
                  <a:cubicBezTo>
                    <a:pt x="413258" y="346298"/>
                    <a:pt x="421593" y="342807"/>
                    <a:pt x="427687" y="342807"/>
                  </a:cubicBezTo>
                  <a:lnTo>
                    <a:pt x="532279" y="342807"/>
                  </a:lnTo>
                  <a:cubicBezTo>
                    <a:pt x="553699" y="342807"/>
                    <a:pt x="571086" y="360082"/>
                    <a:pt x="571086" y="381475"/>
                  </a:cubicBezTo>
                  <a:lnTo>
                    <a:pt x="571086" y="569889"/>
                  </a:lnTo>
                  <a:cubicBezTo>
                    <a:pt x="571086" y="591192"/>
                    <a:pt x="553699" y="608556"/>
                    <a:pt x="532279" y="608556"/>
                  </a:cubicBezTo>
                  <a:lnTo>
                    <a:pt x="38807" y="608556"/>
                  </a:lnTo>
                  <a:cubicBezTo>
                    <a:pt x="17387" y="608556"/>
                    <a:pt x="0" y="591192"/>
                    <a:pt x="0" y="569889"/>
                  </a:cubicBezTo>
                  <a:lnTo>
                    <a:pt x="0" y="381475"/>
                  </a:lnTo>
                  <a:cubicBezTo>
                    <a:pt x="0" y="360082"/>
                    <a:pt x="17387" y="342807"/>
                    <a:pt x="38807" y="342807"/>
                  </a:cubicBezTo>
                  <a:close/>
                  <a:moveTo>
                    <a:pt x="285508" y="0"/>
                  </a:moveTo>
                  <a:cubicBezTo>
                    <a:pt x="376655" y="0"/>
                    <a:pt x="451580" y="74181"/>
                    <a:pt x="460183" y="169123"/>
                  </a:cubicBezTo>
                  <a:cubicBezTo>
                    <a:pt x="478018" y="175118"/>
                    <a:pt x="490924" y="191941"/>
                    <a:pt x="490924" y="211716"/>
                  </a:cubicBezTo>
                  <a:cubicBezTo>
                    <a:pt x="490924" y="235698"/>
                    <a:pt x="472193" y="255205"/>
                    <a:pt x="448622" y="256637"/>
                  </a:cubicBezTo>
                  <a:cubicBezTo>
                    <a:pt x="422811" y="325896"/>
                    <a:pt x="359537" y="374843"/>
                    <a:pt x="285508" y="374843"/>
                  </a:cubicBezTo>
                  <a:cubicBezTo>
                    <a:pt x="211479" y="374843"/>
                    <a:pt x="148206" y="325896"/>
                    <a:pt x="122394" y="256637"/>
                  </a:cubicBezTo>
                  <a:cubicBezTo>
                    <a:pt x="98823" y="255205"/>
                    <a:pt x="80092" y="235698"/>
                    <a:pt x="80092" y="211716"/>
                  </a:cubicBezTo>
                  <a:cubicBezTo>
                    <a:pt x="80092" y="191941"/>
                    <a:pt x="92998" y="175118"/>
                    <a:pt x="110833" y="169123"/>
                  </a:cubicBezTo>
                  <a:cubicBezTo>
                    <a:pt x="119437" y="74181"/>
                    <a:pt x="194361" y="0"/>
                    <a:pt x="285508" y="0"/>
                  </a:cubicBezTo>
                  <a:close/>
                </a:path>
              </a:pathLst>
            </a:custGeom>
            <a:grpFill/>
            <a:ln>
              <a:noFill/>
            </a:ln>
          </p:spPr>
        </p:sp>
        <p:sp>
          <p:nvSpPr>
            <p:cNvPr id="38" name="文本框 37"/>
            <p:cNvSpPr txBox="1"/>
            <p:nvPr/>
          </p:nvSpPr>
          <p:spPr>
            <a:xfrm>
              <a:off x="942" y="8182"/>
              <a:ext cx="1008" cy="580"/>
            </a:xfrm>
            <a:prstGeom prst="rect">
              <a:avLst/>
            </a:prstGeom>
            <a:grpFill/>
          </p:spPr>
          <p:txBody>
            <a:bodyPr wrap="none" rtlCol="0">
              <a:spAutoFit/>
            </a:bodyPr>
            <a:p>
              <a:r>
                <a:rPr lang="zh-CN" altLang="en-US" b="1">
                  <a:solidFill>
                    <a:schemeClr val="bg1"/>
                  </a:solidFill>
                </a:rPr>
                <a:t>姚某</a:t>
              </a:r>
              <a:endParaRPr lang="zh-CN" altLang="en-US" b="1">
                <a:solidFill>
                  <a:schemeClr val="bg1"/>
                </a:solidFill>
              </a:endParaRPr>
            </a:p>
          </p:txBody>
        </p:sp>
        <p:sp>
          <p:nvSpPr>
            <p:cNvPr id="39" name="文本框 38"/>
            <p:cNvSpPr txBox="1"/>
            <p:nvPr/>
          </p:nvSpPr>
          <p:spPr>
            <a:xfrm>
              <a:off x="831" y="7474"/>
              <a:ext cx="1248" cy="531"/>
            </a:xfrm>
            <a:prstGeom prst="rect">
              <a:avLst/>
            </a:prstGeom>
            <a:noFill/>
            <a:extLst>
              <a:ext uri="{909E8E84-426E-40DD-AFC4-6F175D3DCCD1}">
                <a14:hiddenFill xmlns:a14="http://schemas.microsoft.com/office/drawing/2010/main">
                  <a:grpFill/>
                </a14:hiddenFill>
              </a:ext>
            </a:extLst>
          </p:spPr>
          <p:txBody>
            <a:bodyPr wrap="none" rtlCol="0">
              <a:spAutoFit/>
            </a:bodyPr>
            <a:p>
              <a:pPr algn="l"/>
              <a:r>
                <a:rPr lang="zh-CN" sz="1600" b="1">
                  <a:solidFill>
                    <a:schemeClr val="bg1"/>
                  </a:solidFill>
                  <a:sym typeface="+mn-ea"/>
                </a:rPr>
                <a:t>（</a:t>
              </a:r>
              <a:r>
                <a:rPr lang="en-US" altLang="zh-CN" sz="1600" b="1">
                  <a:solidFill>
                    <a:schemeClr val="bg1"/>
                  </a:solidFill>
                  <a:sym typeface="+mn-ea"/>
                </a:rPr>
                <a:t>—</a:t>
              </a:r>
              <a:r>
                <a:rPr lang="zh-CN" altLang="en-US" sz="1600" b="1">
                  <a:solidFill>
                    <a:schemeClr val="bg1"/>
                  </a:solidFill>
                  <a:sym typeface="+mn-ea"/>
                </a:rPr>
                <a:t>）</a:t>
              </a:r>
              <a:endParaRPr lang="zh-CN" altLang="en-US" sz="1600" b="1">
                <a:solidFill>
                  <a:schemeClr val="bg1"/>
                </a:solidFill>
                <a:sym typeface="+mn-ea"/>
              </a:endParaRPr>
            </a:p>
          </p:txBody>
        </p:sp>
      </p:grpSp>
      <p:grpSp>
        <p:nvGrpSpPr>
          <p:cNvPr id="52" name="组合 51"/>
          <p:cNvGrpSpPr/>
          <p:nvPr/>
        </p:nvGrpSpPr>
        <p:grpSpPr>
          <a:xfrm>
            <a:off x="3913505" y="4291965"/>
            <a:ext cx="792480" cy="927735"/>
            <a:chOff x="831" y="7301"/>
            <a:chExt cx="1248" cy="1461"/>
          </a:xfrm>
          <a:solidFill>
            <a:schemeClr val="tx1">
              <a:lumMod val="75000"/>
              <a:lumOff val="25000"/>
            </a:schemeClr>
          </a:solidFill>
        </p:grpSpPr>
        <p:sp>
          <p:nvSpPr>
            <p:cNvPr id="53" name="user-male-silhouette_45324"/>
            <p:cNvSpPr>
              <a:spLocks noChangeAspect="1"/>
            </p:cNvSpPr>
            <p:nvPr/>
          </p:nvSpPr>
          <p:spPr bwMode="auto">
            <a:xfrm>
              <a:off x="861" y="7301"/>
              <a:ext cx="1171" cy="1461"/>
            </a:xfrm>
            <a:custGeom>
              <a:avLst/>
              <a:gdLst>
                <a:gd name="connsiteX0" fmla="*/ 38807 w 571086"/>
                <a:gd name="connsiteY0" fmla="*/ 342807 h 608556"/>
                <a:gd name="connsiteX1" fmla="*/ 143399 w 571086"/>
                <a:gd name="connsiteY1" fmla="*/ 342807 h 608556"/>
                <a:gd name="connsiteX2" fmla="*/ 162399 w 571086"/>
                <a:gd name="connsiteY2" fmla="*/ 350236 h 608556"/>
                <a:gd name="connsiteX3" fmla="*/ 285543 w 571086"/>
                <a:gd name="connsiteY3" fmla="*/ 396781 h 608556"/>
                <a:gd name="connsiteX4" fmla="*/ 408687 w 571086"/>
                <a:gd name="connsiteY4" fmla="*/ 350236 h 608556"/>
                <a:gd name="connsiteX5" fmla="*/ 427687 w 571086"/>
                <a:gd name="connsiteY5" fmla="*/ 342807 h 608556"/>
                <a:gd name="connsiteX6" fmla="*/ 532279 w 571086"/>
                <a:gd name="connsiteY6" fmla="*/ 342807 h 608556"/>
                <a:gd name="connsiteX7" fmla="*/ 571086 w 571086"/>
                <a:gd name="connsiteY7" fmla="*/ 381475 h 608556"/>
                <a:gd name="connsiteX8" fmla="*/ 571086 w 571086"/>
                <a:gd name="connsiteY8" fmla="*/ 569889 h 608556"/>
                <a:gd name="connsiteX9" fmla="*/ 532279 w 571086"/>
                <a:gd name="connsiteY9" fmla="*/ 608556 h 608556"/>
                <a:gd name="connsiteX10" fmla="*/ 38807 w 571086"/>
                <a:gd name="connsiteY10" fmla="*/ 608556 h 608556"/>
                <a:gd name="connsiteX11" fmla="*/ 0 w 571086"/>
                <a:gd name="connsiteY11" fmla="*/ 569889 h 608556"/>
                <a:gd name="connsiteX12" fmla="*/ 0 w 571086"/>
                <a:gd name="connsiteY12" fmla="*/ 381475 h 608556"/>
                <a:gd name="connsiteX13" fmla="*/ 38807 w 571086"/>
                <a:gd name="connsiteY13" fmla="*/ 342807 h 608556"/>
                <a:gd name="connsiteX14" fmla="*/ 285508 w 571086"/>
                <a:gd name="connsiteY14" fmla="*/ 0 h 608556"/>
                <a:gd name="connsiteX15" fmla="*/ 460183 w 571086"/>
                <a:gd name="connsiteY15" fmla="*/ 169123 h 608556"/>
                <a:gd name="connsiteX16" fmla="*/ 490924 w 571086"/>
                <a:gd name="connsiteY16" fmla="*/ 211716 h 608556"/>
                <a:gd name="connsiteX17" fmla="*/ 448622 w 571086"/>
                <a:gd name="connsiteY17" fmla="*/ 256637 h 608556"/>
                <a:gd name="connsiteX18" fmla="*/ 285508 w 571086"/>
                <a:gd name="connsiteY18" fmla="*/ 374843 h 608556"/>
                <a:gd name="connsiteX19" fmla="*/ 122394 w 571086"/>
                <a:gd name="connsiteY19" fmla="*/ 256637 h 608556"/>
                <a:gd name="connsiteX20" fmla="*/ 80092 w 571086"/>
                <a:gd name="connsiteY20" fmla="*/ 211716 h 608556"/>
                <a:gd name="connsiteX21" fmla="*/ 110833 w 571086"/>
                <a:gd name="connsiteY21" fmla="*/ 169123 h 608556"/>
                <a:gd name="connsiteX22" fmla="*/ 285508 w 571086"/>
                <a:gd name="connsiteY22" fmla="*/ 0 h 6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086" h="608556">
                  <a:moveTo>
                    <a:pt x="38807" y="342807"/>
                  </a:moveTo>
                  <a:lnTo>
                    <a:pt x="143399" y="342807"/>
                  </a:lnTo>
                  <a:cubicBezTo>
                    <a:pt x="149493" y="342807"/>
                    <a:pt x="157828" y="346298"/>
                    <a:pt x="162399" y="350236"/>
                  </a:cubicBezTo>
                  <a:cubicBezTo>
                    <a:pt x="195291" y="379147"/>
                    <a:pt x="238311" y="396781"/>
                    <a:pt x="285543" y="396781"/>
                  </a:cubicBezTo>
                  <a:cubicBezTo>
                    <a:pt x="332775" y="396781"/>
                    <a:pt x="375795" y="379147"/>
                    <a:pt x="408687" y="350236"/>
                  </a:cubicBezTo>
                  <a:cubicBezTo>
                    <a:pt x="413258" y="346298"/>
                    <a:pt x="421593" y="342807"/>
                    <a:pt x="427687" y="342807"/>
                  </a:cubicBezTo>
                  <a:lnTo>
                    <a:pt x="532279" y="342807"/>
                  </a:lnTo>
                  <a:cubicBezTo>
                    <a:pt x="553699" y="342807"/>
                    <a:pt x="571086" y="360082"/>
                    <a:pt x="571086" y="381475"/>
                  </a:cubicBezTo>
                  <a:lnTo>
                    <a:pt x="571086" y="569889"/>
                  </a:lnTo>
                  <a:cubicBezTo>
                    <a:pt x="571086" y="591192"/>
                    <a:pt x="553699" y="608556"/>
                    <a:pt x="532279" y="608556"/>
                  </a:cubicBezTo>
                  <a:lnTo>
                    <a:pt x="38807" y="608556"/>
                  </a:lnTo>
                  <a:cubicBezTo>
                    <a:pt x="17387" y="608556"/>
                    <a:pt x="0" y="591192"/>
                    <a:pt x="0" y="569889"/>
                  </a:cubicBezTo>
                  <a:lnTo>
                    <a:pt x="0" y="381475"/>
                  </a:lnTo>
                  <a:cubicBezTo>
                    <a:pt x="0" y="360082"/>
                    <a:pt x="17387" y="342807"/>
                    <a:pt x="38807" y="342807"/>
                  </a:cubicBezTo>
                  <a:close/>
                  <a:moveTo>
                    <a:pt x="285508" y="0"/>
                  </a:moveTo>
                  <a:cubicBezTo>
                    <a:pt x="376655" y="0"/>
                    <a:pt x="451580" y="74181"/>
                    <a:pt x="460183" y="169123"/>
                  </a:cubicBezTo>
                  <a:cubicBezTo>
                    <a:pt x="478018" y="175118"/>
                    <a:pt x="490924" y="191941"/>
                    <a:pt x="490924" y="211716"/>
                  </a:cubicBezTo>
                  <a:cubicBezTo>
                    <a:pt x="490924" y="235698"/>
                    <a:pt x="472193" y="255205"/>
                    <a:pt x="448622" y="256637"/>
                  </a:cubicBezTo>
                  <a:cubicBezTo>
                    <a:pt x="422811" y="325896"/>
                    <a:pt x="359537" y="374843"/>
                    <a:pt x="285508" y="374843"/>
                  </a:cubicBezTo>
                  <a:cubicBezTo>
                    <a:pt x="211479" y="374843"/>
                    <a:pt x="148206" y="325896"/>
                    <a:pt x="122394" y="256637"/>
                  </a:cubicBezTo>
                  <a:cubicBezTo>
                    <a:pt x="98823" y="255205"/>
                    <a:pt x="80092" y="235698"/>
                    <a:pt x="80092" y="211716"/>
                  </a:cubicBezTo>
                  <a:cubicBezTo>
                    <a:pt x="80092" y="191941"/>
                    <a:pt x="92998" y="175118"/>
                    <a:pt x="110833" y="169123"/>
                  </a:cubicBezTo>
                  <a:cubicBezTo>
                    <a:pt x="119437" y="74181"/>
                    <a:pt x="194361" y="0"/>
                    <a:pt x="285508" y="0"/>
                  </a:cubicBezTo>
                  <a:close/>
                </a:path>
              </a:pathLst>
            </a:custGeom>
            <a:grpFill/>
            <a:ln>
              <a:noFill/>
            </a:ln>
          </p:spPr>
        </p:sp>
        <p:sp>
          <p:nvSpPr>
            <p:cNvPr id="54" name="文本框 53"/>
            <p:cNvSpPr txBox="1"/>
            <p:nvPr/>
          </p:nvSpPr>
          <p:spPr>
            <a:xfrm>
              <a:off x="942" y="8182"/>
              <a:ext cx="1008" cy="580"/>
            </a:xfrm>
            <a:prstGeom prst="rect">
              <a:avLst/>
            </a:prstGeom>
            <a:grpFill/>
          </p:spPr>
          <p:txBody>
            <a:bodyPr wrap="none" rtlCol="0">
              <a:spAutoFit/>
            </a:bodyPr>
            <a:p>
              <a:r>
                <a:rPr lang="zh-CN" altLang="en-US" b="1">
                  <a:solidFill>
                    <a:schemeClr val="bg1"/>
                  </a:solidFill>
                </a:rPr>
                <a:t>陈某</a:t>
              </a:r>
              <a:endParaRPr lang="zh-CN" altLang="en-US" b="1">
                <a:solidFill>
                  <a:schemeClr val="bg1"/>
                </a:solidFill>
              </a:endParaRPr>
            </a:p>
          </p:txBody>
        </p:sp>
        <p:sp>
          <p:nvSpPr>
            <p:cNvPr id="55" name="文本框 54"/>
            <p:cNvSpPr txBox="1"/>
            <p:nvPr/>
          </p:nvSpPr>
          <p:spPr>
            <a:xfrm>
              <a:off x="831" y="7474"/>
              <a:ext cx="1248" cy="531"/>
            </a:xfrm>
            <a:prstGeom prst="rect">
              <a:avLst/>
            </a:prstGeom>
            <a:noFill/>
            <a:extLst>
              <a:ext uri="{909E8E84-426E-40DD-AFC4-6F175D3DCCD1}">
                <a14:hiddenFill xmlns:a14="http://schemas.microsoft.com/office/drawing/2010/main">
                  <a:grpFill/>
                </a14:hiddenFill>
              </a:ext>
            </a:extLst>
          </p:spPr>
          <p:txBody>
            <a:bodyPr wrap="none" rtlCol="0">
              <a:spAutoFit/>
            </a:bodyPr>
            <a:p>
              <a:pPr algn="l"/>
              <a:r>
                <a:rPr lang="zh-CN" sz="1600" b="1">
                  <a:solidFill>
                    <a:schemeClr val="bg1"/>
                  </a:solidFill>
                  <a:sym typeface="+mn-ea"/>
                </a:rPr>
                <a:t>（</a:t>
              </a:r>
              <a:r>
                <a:rPr lang="en-US" altLang="zh-CN" sz="1600" b="1">
                  <a:solidFill>
                    <a:schemeClr val="bg1"/>
                  </a:solidFill>
                  <a:sym typeface="+mn-ea"/>
                </a:rPr>
                <a:t>—</a:t>
              </a:r>
              <a:r>
                <a:rPr lang="zh-CN" altLang="en-US" sz="1600" b="1">
                  <a:solidFill>
                    <a:schemeClr val="bg1"/>
                  </a:solidFill>
                  <a:sym typeface="+mn-ea"/>
                </a:rPr>
                <a:t>）</a:t>
              </a:r>
              <a:endParaRPr lang="zh-CN" altLang="en-US" sz="1600" b="1">
                <a:solidFill>
                  <a:schemeClr val="bg1"/>
                </a:solidFill>
                <a:sym typeface="+mn-ea"/>
              </a:endParaRPr>
            </a:p>
          </p:txBody>
        </p:sp>
      </p:grpSp>
      <p:grpSp>
        <p:nvGrpSpPr>
          <p:cNvPr id="56" name="组合 55"/>
          <p:cNvGrpSpPr/>
          <p:nvPr/>
        </p:nvGrpSpPr>
        <p:grpSpPr>
          <a:xfrm>
            <a:off x="4982210" y="4291965"/>
            <a:ext cx="743585" cy="927735"/>
            <a:chOff x="884" y="7324"/>
            <a:chExt cx="1171" cy="1461"/>
          </a:xfrm>
          <a:gradFill>
            <a:gsLst>
              <a:gs pos="0">
                <a:srgbClr val="007BD3"/>
              </a:gs>
              <a:gs pos="100000">
                <a:srgbClr val="034373"/>
              </a:gs>
            </a:gsLst>
            <a:lin ang="5400000" scaled="0"/>
          </a:gradFill>
        </p:grpSpPr>
        <p:sp>
          <p:nvSpPr>
            <p:cNvPr id="57" name="user-male-silhouette_45324"/>
            <p:cNvSpPr>
              <a:spLocks noChangeAspect="1"/>
            </p:cNvSpPr>
            <p:nvPr/>
          </p:nvSpPr>
          <p:spPr bwMode="auto">
            <a:xfrm>
              <a:off x="884" y="7324"/>
              <a:ext cx="1171" cy="1461"/>
            </a:xfrm>
            <a:custGeom>
              <a:avLst/>
              <a:gdLst>
                <a:gd name="connsiteX0" fmla="*/ 38807 w 571086"/>
                <a:gd name="connsiteY0" fmla="*/ 342807 h 608556"/>
                <a:gd name="connsiteX1" fmla="*/ 143399 w 571086"/>
                <a:gd name="connsiteY1" fmla="*/ 342807 h 608556"/>
                <a:gd name="connsiteX2" fmla="*/ 162399 w 571086"/>
                <a:gd name="connsiteY2" fmla="*/ 350236 h 608556"/>
                <a:gd name="connsiteX3" fmla="*/ 285543 w 571086"/>
                <a:gd name="connsiteY3" fmla="*/ 396781 h 608556"/>
                <a:gd name="connsiteX4" fmla="*/ 408687 w 571086"/>
                <a:gd name="connsiteY4" fmla="*/ 350236 h 608556"/>
                <a:gd name="connsiteX5" fmla="*/ 427687 w 571086"/>
                <a:gd name="connsiteY5" fmla="*/ 342807 h 608556"/>
                <a:gd name="connsiteX6" fmla="*/ 532279 w 571086"/>
                <a:gd name="connsiteY6" fmla="*/ 342807 h 608556"/>
                <a:gd name="connsiteX7" fmla="*/ 571086 w 571086"/>
                <a:gd name="connsiteY7" fmla="*/ 381475 h 608556"/>
                <a:gd name="connsiteX8" fmla="*/ 571086 w 571086"/>
                <a:gd name="connsiteY8" fmla="*/ 569889 h 608556"/>
                <a:gd name="connsiteX9" fmla="*/ 532279 w 571086"/>
                <a:gd name="connsiteY9" fmla="*/ 608556 h 608556"/>
                <a:gd name="connsiteX10" fmla="*/ 38807 w 571086"/>
                <a:gd name="connsiteY10" fmla="*/ 608556 h 608556"/>
                <a:gd name="connsiteX11" fmla="*/ 0 w 571086"/>
                <a:gd name="connsiteY11" fmla="*/ 569889 h 608556"/>
                <a:gd name="connsiteX12" fmla="*/ 0 w 571086"/>
                <a:gd name="connsiteY12" fmla="*/ 381475 h 608556"/>
                <a:gd name="connsiteX13" fmla="*/ 38807 w 571086"/>
                <a:gd name="connsiteY13" fmla="*/ 342807 h 608556"/>
                <a:gd name="connsiteX14" fmla="*/ 285508 w 571086"/>
                <a:gd name="connsiteY14" fmla="*/ 0 h 608556"/>
                <a:gd name="connsiteX15" fmla="*/ 460183 w 571086"/>
                <a:gd name="connsiteY15" fmla="*/ 169123 h 608556"/>
                <a:gd name="connsiteX16" fmla="*/ 490924 w 571086"/>
                <a:gd name="connsiteY16" fmla="*/ 211716 h 608556"/>
                <a:gd name="connsiteX17" fmla="*/ 448622 w 571086"/>
                <a:gd name="connsiteY17" fmla="*/ 256637 h 608556"/>
                <a:gd name="connsiteX18" fmla="*/ 285508 w 571086"/>
                <a:gd name="connsiteY18" fmla="*/ 374843 h 608556"/>
                <a:gd name="connsiteX19" fmla="*/ 122394 w 571086"/>
                <a:gd name="connsiteY19" fmla="*/ 256637 h 608556"/>
                <a:gd name="connsiteX20" fmla="*/ 80092 w 571086"/>
                <a:gd name="connsiteY20" fmla="*/ 211716 h 608556"/>
                <a:gd name="connsiteX21" fmla="*/ 110833 w 571086"/>
                <a:gd name="connsiteY21" fmla="*/ 169123 h 608556"/>
                <a:gd name="connsiteX22" fmla="*/ 285508 w 571086"/>
                <a:gd name="connsiteY22" fmla="*/ 0 h 6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086" h="608556">
                  <a:moveTo>
                    <a:pt x="38807" y="342807"/>
                  </a:moveTo>
                  <a:lnTo>
                    <a:pt x="143399" y="342807"/>
                  </a:lnTo>
                  <a:cubicBezTo>
                    <a:pt x="149493" y="342807"/>
                    <a:pt x="157828" y="346298"/>
                    <a:pt x="162399" y="350236"/>
                  </a:cubicBezTo>
                  <a:cubicBezTo>
                    <a:pt x="195291" y="379147"/>
                    <a:pt x="238311" y="396781"/>
                    <a:pt x="285543" y="396781"/>
                  </a:cubicBezTo>
                  <a:cubicBezTo>
                    <a:pt x="332775" y="396781"/>
                    <a:pt x="375795" y="379147"/>
                    <a:pt x="408687" y="350236"/>
                  </a:cubicBezTo>
                  <a:cubicBezTo>
                    <a:pt x="413258" y="346298"/>
                    <a:pt x="421593" y="342807"/>
                    <a:pt x="427687" y="342807"/>
                  </a:cubicBezTo>
                  <a:lnTo>
                    <a:pt x="532279" y="342807"/>
                  </a:lnTo>
                  <a:cubicBezTo>
                    <a:pt x="553699" y="342807"/>
                    <a:pt x="571086" y="360082"/>
                    <a:pt x="571086" y="381475"/>
                  </a:cubicBezTo>
                  <a:lnTo>
                    <a:pt x="571086" y="569889"/>
                  </a:lnTo>
                  <a:cubicBezTo>
                    <a:pt x="571086" y="591192"/>
                    <a:pt x="553699" y="608556"/>
                    <a:pt x="532279" y="608556"/>
                  </a:cubicBezTo>
                  <a:lnTo>
                    <a:pt x="38807" y="608556"/>
                  </a:lnTo>
                  <a:cubicBezTo>
                    <a:pt x="17387" y="608556"/>
                    <a:pt x="0" y="591192"/>
                    <a:pt x="0" y="569889"/>
                  </a:cubicBezTo>
                  <a:lnTo>
                    <a:pt x="0" y="381475"/>
                  </a:lnTo>
                  <a:cubicBezTo>
                    <a:pt x="0" y="360082"/>
                    <a:pt x="17387" y="342807"/>
                    <a:pt x="38807" y="342807"/>
                  </a:cubicBezTo>
                  <a:close/>
                  <a:moveTo>
                    <a:pt x="285508" y="0"/>
                  </a:moveTo>
                  <a:cubicBezTo>
                    <a:pt x="376655" y="0"/>
                    <a:pt x="451580" y="74181"/>
                    <a:pt x="460183" y="169123"/>
                  </a:cubicBezTo>
                  <a:cubicBezTo>
                    <a:pt x="478018" y="175118"/>
                    <a:pt x="490924" y="191941"/>
                    <a:pt x="490924" y="211716"/>
                  </a:cubicBezTo>
                  <a:cubicBezTo>
                    <a:pt x="490924" y="235698"/>
                    <a:pt x="472193" y="255205"/>
                    <a:pt x="448622" y="256637"/>
                  </a:cubicBezTo>
                  <a:cubicBezTo>
                    <a:pt x="422811" y="325896"/>
                    <a:pt x="359537" y="374843"/>
                    <a:pt x="285508" y="374843"/>
                  </a:cubicBezTo>
                  <a:cubicBezTo>
                    <a:pt x="211479" y="374843"/>
                    <a:pt x="148206" y="325896"/>
                    <a:pt x="122394" y="256637"/>
                  </a:cubicBezTo>
                  <a:cubicBezTo>
                    <a:pt x="98823" y="255205"/>
                    <a:pt x="80092" y="235698"/>
                    <a:pt x="80092" y="211716"/>
                  </a:cubicBezTo>
                  <a:cubicBezTo>
                    <a:pt x="80092" y="191941"/>
                    <a:pt x="92998" y="175118"/>
                    <a:pt x="110833" y="169123"/>
                  </a:cubicBezTo>
                  <a:cubicBezTo>
                    <a:pt x="119437" y="74181"/>
                    <a:pt x="194361" y="0"/>
                    <a:pt x="285508" y="0"/>
                  </a:cubicBezTo>
                  <a:close/>
                </a:path>
              </a:pathLst>
            </a:custGeom>
            <a:grpFill/>
            <a:ln>
              <a:noFill/>
            </a:ln>
          </p:spPr>
        </p:sp>
        <p:sp>
          <p:nvSpPr>
            <p:cNvPr id="58" name="文本框 57"/>
            <p:cNvSpPr txBox="1"/>
            <p:nvPr/>
          </p:nvSpPr>
          <p:spPr>
            <a:xfrm>
              <a:off x="942" y="8182"/>
              <a:ext cx="1008" cy="580"/>
            </a:xfrm>
            <a:prstGeom prst="rect">
              <a:avLst/>
            </a:prstGeom>
            <a:grpFill/>
          </p:spPr>
          <p:txBody>
            <a:bodyPr wrap="none" rtlCol="0">
              <a:spAutoFit/>
            </a:bodyPr>
            <a:p>
              <a:r>
                <a:rPr lang="zh-CN" altLang="en-US" b="1">
                  <a:solidFill>
                    <a:schemeClr val="bg1"/>
                  </a:solidFill>
                </a:rPr>
                <a:t>陈某</a:t>
              </a:r>
              <a:endParaRPr lang="zh-CN" altLang="en-US" b="1">
                <a:solidFill>
                  <a:schemeClr val="bg1"/>
                </a:solidFill>
              </a:endParaRPr>
            </a:p>
          </p:txBody>
        </p:sp>
        <p:sp>
          <p:nvSpPr>
            <p:cNvPr id="59" name="文本框 58"/>
            <p:cNvSpPr txBox="1"/>
            <p:nvPr/>
          </p:nvSpPr>
          <p:spPr>
            <a:xfrm>
              <a:off x="1176" y="7474"/>
              <a:ext cx="555" cy="628"/>
            </a:xfrm>
            <a:prstGeom prst="rect">
              <a:avLst/>
            </a:prstGeom>
            <a:noFill/>
          </p:spPr>
          <p:txBody>
            <a:bodyPr wrap="none" rtlCol="0">
              <a:spAutoFit/>
            </a:bodyPr>
            <a:p>
              <a:r>
                <a:rPr lang="en-US" altLang="zh-CN" sz="2000" b="1">
                  <a:solidFill>
                    <a:schemeClr val="bg1"/>
                  </a:solidFill>
                </a:rPr>
                <a:t>X</a:t>
              </a:r>
              <a:endParaRPr lang="en-US" altLang="zh-CN" sz="2000" b="1">
                <a:solidFill>
                  <a:schemeClr val="bg1"/>
                </a:solidFill>
              </a:endParaRPr>
            </a:p>
          </p:txBody>
        </p:sp>
      </p:grpSp>
      <p:grpSp>
        <p:nvGrpSpPr>
          <p:cNvPr id="60" name="组合 59"/>
          <p:cNvGrpSpPr/>
          <p:nvPr/>
        </p:nvGrpSpPr>
        <p:grpSpPr>
          <a:xfrm>
            <a:off x="3550920" y="1421765"/>
            <a:ext cx="792480" cy="927735"/>
            <a:chOff x="831" y="7301"/>
            <a:chExt cx="1248" cy="1461"/>
          </a:xfrm>
          <a:solidFill>
            <a:schemeClr val="tx1">
              <a:lumMod val="75000"/>
              <a:lumOff val="25000"/>
            </a:schemeClr>
          </a:solidFill>
        </p:grpSpPr>
        <p:sp>
          <p:nvSpPr>
            <p:cNvPr id="61" name="user-male-silhouette_45324"/>
            <p:cNvSpPr>
              <a:spLocks noChangeAspect="1"/>
            </p:cNvSpPr>
            <p:nvPr/>
          </p:nvSpPr>
          <p:spPr bwMode="auto">
            <a:xfrm>
              <a:off x="861" y="7301"/>
              <a:ext cx="1171" cy="1461"/>
            </a:xfrm>
            <a:custGeom>
              <a:avLst/>
              <a:gdLst>
                <a:gd name="connsiteX0" fmla="*/ 38807 w 571086"/>
                <a:gd name="connsiteY0" fmla="*/ 342807 h 608556"/>
                <a:gd name="connsiteX1" fmla="*/ 143399 w 571086"/>
                <a:gd name="connsiteY1" fmla="*/ 342807 h 608556"/>
                <a:gd name="connsiteX2" fmla="*/ 162399 w 571086"/>
                <a:gd name="connsiteY2" fmla="*/ 350236 h 608556"/>
                <a:gd name="connsiteX3" fmla="*/ 285543 w 571086"/>
                <a:gd name="connsiteY3" fmla="*/ 396781 h 608556"/>
                <a:gd name="connsiteX4" fmla="*/ 408687 w 571086"/>
                <a:gd name="connsiteY4" fmla="*/ 350236 h 608556"/>
                <a:gd name="connsiteX5" fmla="*/ 427687 w 571086"/>
                <a:gd name="connsiteY5" fmla="*/ 342807 h 608556"/>
                <a:gd name="connsiteX6" fmla="*/ 532279 w 571086"/>
                <a:gd name="connsiteY6" fmla="*/ 342807 h 608556"/>
                <a:gd name="connsiteX7" fmla="*/ 571086 w 571086"/>
                <a:gd name="connsiteY7" fmla="*/ 381475 h 608556"/>
                <a:gd name="connsiteX8" fmla="*/ 571086 w 571086"/>
                <a:gd name="connsiteY8" fmla="*/ 569889 h 608556"/>
                <a:gd name="connsiteX9" fmla="*/ 532279 w 571086"/>
                <a:gd name="connsiteY9" fmla="*/ 608556 h 608556"/>
                <a:gd name="connsiteX10" fmla="*/ 38807 w 571086"/>
                <a:gd name="connsiteY10" fmla="*/ 608556 h 608556"/>
                <a:gd name="connsiteX11" fmla="*/ 0 w 571086"/>
                <a:gd name="connsiteY11" fmla="*/ 569889 h 608556"/>
                <a:gd name="connsiteX12" fmla="*/ 0 w 571086"/>
                <a:gd name="connsiteY12" fmla="*/ 381475 h 608556"/>
                <a:gd name="connsiteX13" fmla="*/ 38807 w 571086"/>
                <a:gd name="connsiteY13" fmla="*/ 342807 h 608556"/>
                <a:gd name="connsiteX14" fmla="*/ 285508 w 571086"/>
                <a:gd name="connsiteY14" fmla="*/ 0 h 608556"/>
                <a:gd name="connsiteX15" fmla="*/ 460183 w 571086"/>
                <a:gd name="connsiteY15" fmla="*/ 169123 h 608556"/>
                <a:gd name="connsiteX16" fmla="*/ 490924 w 571086"/>
                <a:gd name="connsiteY16" fmla="*/ 211716 h 608556"/>
                <a:gd name="connsiteX17" fmla="*/ 448622 w 571086"/>
                <a:gd name="connsiteY17" fmla="*/ 256637 h 608556"/>
                <a:gd name="connsiteX18" fmla="*/ 285508 w 571086"/>
                <a:gd name="connsiteY18" fmla="*/ 374843 h 608556"/>
                <a:gd name="connsiteX19" fmla="*/ 122394 w 571086"/>
                <a:gd name="connsiteY19" fmla="*/ 256637 h 608556"/>
                <a:gd name="connsiteX20" fmla="*/ 80092 w 571086"/>
                <a:gd name="connsiteY20" fmla="*/ 211716 h 608556"/>
                <a:gd name="connsiteX21" fmla="*/ 110833 w 571086"/>
                <a:gd name="connsiteY21" fmla="*/ 169123 h 608556"/>
                <a:gd name="connsiteX22" fmla="*/ 285508 w 571086"/>
                <a:gd name="connsiteY22" fmla="*/ 0 h 6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086" h="608556">
                  <a:moveTo>
                    <a:pt x="38807" y="342807"/>
                  </a:moveTo>
                  <a:lnTo>
                    <a:pt x="143399" y="342807"/>
                  </a:lnTo>
                  <a:cubicBezTo>
                    <a:pt x="149493" y="342807"/>
                    <a:pt x="157828" y="346298"/>
                    <a:pt x="162399" y="350236"/>
                  </a:cubicBezTo>
                  <a:cubicBezTo>
                    <a:pt x="195291" y="379147"/>
                    <a:pt x="238311" y="396781"/>
                    <a:pt x="285543" y="396781"/>
                  </a:cubicBezTo>
                  <a:cubicBezTo>
                    <a:pt x="332775" y="396781"/>
                    <a:pt x="375795" y="379147"/>
                    <a:pt x="408687" y="350236"/>
                  </a:cubicBezTo>
                  <a:cubicBezTo>
                    <a:pt x="413258" y="346298"/>
                    <a:pt x="421593" y="342807"/>
                    <a:pt x="427687" y="342807"/>
                  </a:cubicBezTo>
                  <a:lnTo>
                    <a:pt x="532279" y="342807"/>
                  </a:lnTo>
                  <a:cubicBezTo>
                    <a:pt x="553699" y="342807"/>
                    <a:pt x="571086" y="360082"/>
                    <a:pt x="571086" y="381475"/>
                  </a:cubicBezTo>
                  <a:lnTo>
                    <a:pt x="571086" y="569889"/>
                  </a:lnTo>
                  <a:cubicBezTo>
                    <a:pt x="571086" y="591192"/>
                    <a:pt x="553699" y="608556"/>
                    <a:pt x="532279" y="608556"/>
                  </a:cubicBezTo>
                  <a:lnTo>
                    <a:pt x="38807" y="608556"/>
                  </a:lnTo>
                  <a:cubicBezTo>
                    <a:pt x="17387" y="608556"/>
                    <a:pt x="0" y="591192"/>
                    <a:pt x="0" y="569889"/>
                  </a:cubicBezTo>
                  <a:lnTo>
                    <a:pt x="0" y="381475"/>
                  </a:lnTo>
                  <a:cubicBezTo>
                    <a:pt x="0" y="360082"/>
                    <a:pt x="17387" y="342807"/>
                    <a:pt x="38807" y="342807"/>
                  </a:cubicBezTo>
                  <a:close/>
                  <a:moveTo>
                    <a:pt x="285508" y="0"/>
                  </a:moveTo>
                  <a:cubicBezTo>
                    <a:pt x="376655" y="0"/>
                    <a:pt x="451580" y="74181"/>
                    <a:pt x="460183" y="169123"/>
                  </a:cubicBezTo>
                  <a:cubicBezTo>
                    <a:pt x="478018" y="175118"/>
                    <a:pt x="490924" y="191941"/>
                    <a:pt x="490924" y="211716"/>
                  </a:cubicBezTo>
                  <a:cubicBezTo>
                    <a:pt x="490924" y="235698"/>
                    <a:pt x="472193" y="255205"/>
                    <a:pt x="448622" y="256637"/>
                  </a:cubicBezTo>
                  <a:cubicBezTo>
                    <a:pt x="422811" y="325896"/>
                    <a:pt x="359537" y="374843"/>
                    <a:pt x="285508" y="374843"/>
                  </a:cubicBezTo>
                  <a:cubicBezTo>
                    <a:pt x="211479" y="374843"/>
                    <a:pt x="148206" y="325896"/>
                    <a:pt x="122394" y="256637"/>
                  </a:cubicBezTo>
                  <a:cubicBezTo>
                    <a:pt x="98823" y="255205"/>
                    <a:pt x="80092" y="235698"/>
                    <a:pt x="80092" y="211716"/>
                  </a:cubicBezTo>
                  <a:cubicBezTo>
                    <a:pt x="80092" y="191941"/>
                    <a:pt x="92998" y="175118"/>
                    <a:pt x="110833" y="169123"/>
                  </a:cubicBezTo>
                  <a:cubicBezTo>
                    <a:pt x="119437" y="74181"/>
                    <a:pt x="194361" y="0"/>
                    <a:pt x="285508" y="0"/>
                  </a:cubicBezTo>
                  <a:close/>
                </a:path>
              </a:pathLst>
            </a:custGeom>
            <a:grpFill/>
            <a:ln>
              <a:noFill/>
            </a:ln>
          </p:spPr>
        </p:sp>
        <p:sp>
          <p:nvSpPr>
            <p:cNvPr id="62" name="文本框 61"/>
            <p:cNvSpPr txBox="1"/>
            <p:nvPr/>
          </p:nvSpPr>
          <p:spPr>
            <a:xfrm>
              <a:off x="942" y="8182"/>
              <a:ext cx="1008" cy="580"/>
            </a:xfrm>
            <a:prstGeom prst="rect">
              <a:avLst/>
            </a:prstGeom>
            <a:grpFill/>
          </p:spPr>
          <p:txBody>
            <a:bodyPr wrap="none" rtlCol="0">
              <a:spAutoFit/>
            </a:bodyPr>
            <a:p>
              <a:r>
                <a:rPr lang="zh-CN" altLang="en-US" b="1">
                  <a:solidFill>
                    <a:schemeClr val="bg1"/>
                  </a:solidFill>
                </a:rPr>
                <a:t>曾某</a:t>
              </a:r>
              <a:endParaRPr lang="zh-CN" altLang="en-US" b="1">
                <a:solidFill>
                  <a:schemeClr val="bg1"/>
                </a:solidFill>
              </a:endParaRPr>
            </a:p>
          </p:txBody>
        </p:sp>
        <p:sp>
          <p:nvSpPr>
            <p:cNvPr id="63" name="文本框 62"/>
            <p:cNvSpPr txBox="1"/>
            <p:nvPr/>
          </p:nvSpPr>
          <p:spPr>
            <a:xfrm>
              <a:off x="831" y="7474"/>
              <a:ext cx="1248" cy="531"/>
            </a:xfrm>
            <a:prstGeom prst="rect">
              <a:avLst/>
            </a:prstGeom>
            <a:noFill/>
            <a:extLst>
              <a:ext uri="{909E8E84-426E-40DD-AFC4-6F175D3DCCD1}">
                <a14:hiddenFill xmlns:a14="http://schemas.microsoft.com/office/drawing/2010/main">
                  <a:grpFill/>
                </a14:hiddenFill>
              </a:ext>
            </a:extLst>
          </p:spPr>
          <p:txBody>
            <a:bodyPr wrap="none" rtlCol="0">
              <a:spAutoFit/>
            </a:bodyPr>
            <a:p>
              <a:pPr algn="l"/>
              <a:r>
                <a:rPr lang="zh-CN" sz="1600" b="1">
                  <a:solidFill>
                    <a:schemeClr val="bg1"/>
                  </a:solidFill>
                  <a:sym typeface="+mn-ea"/>
                </a:rPr>
                <a:t>（</a:t>
              </a:r>
              <a:r>
                <a:rPr lang="en-US" altLang="zh-CN" sz="1600" b="1">
                  <a:solidFill>
                    <a:schemeClr val="bg1"/>
                  </a:solidFill>
                  <a:sym typeface="+mn-ea"/>
                </a:rPr>
                <a:t>—</a:t>
              </a:r>
              <a:r>
                <a:rPr lang="zh-CN" altLang="en-US" sz="1600" b="1">
                  <a:solidFill>
                    <a:schemeClr val="bg1"/>
                  </a:solidFill>
                  <a:sym typeface="+mn-ea"/>
                </a:rPr>
                <a:t>）</a:t>
              </a:r>
              <a:endParaRPr lang="zh-CN" altLang="en-US" sz="1600" b="1">
                <a:solidFill>
                  <a:schemeClr val="bg1"/>
                </a:solidFill>
                <a:sym typeface="+mn-ea"/>
              </a:endParaRPr>
            </a:p>
          </p:txBody>
        </p:sp>
      </p:grpSp>
      <p:grpSp>
        <p:nvGrpSpPr>
          <p:cNvPr id="71" name="组合 70"/>
          <p:cNvGrpSpPr/>
          <p:nvPr/>
        </p:nvGrpSpPr>
        <p:grpSpPr>
          <a:xfrm>
            <a:off x="9582150" y="1363345"/>
            <a:ext cx="743585" cy="927735"/>
            <a:chOff x="861" y="7301"/>
            <a:chExt cx="1171" cy="1461"/>
          </a:xfrm>
          <a:solidFill>
            <a:srgbClr val="FF0000"/>
          </a:solidFill>
        </p:grpSpPr>
        <p:sp>
          <p:nvSpPr>
            <p:cNvPr id="72" name="user-male-silhouette_45324"/>
            <p:cNvSpPr>
              <a:spLocks noChangeAspect="1"/>
            </p:cNvSpPr>
            <p:nvPr/>
          </p:nvSpPr>
          <p:spPr bwMode="auto">
            <a:xfrm>
              <a:off x="861" y="7301"/>
              <a:ext cx="1171" cy="1461"/>
            </a:xfrm>
            <a:custGeom>
              <a:avLst/>
              <a:gdLst>
                <a:gd name="connsiteX0" fmla="*/ 38807 w 571086"/>
                <a:gd name="connsiteY0" fmla="*/ 342807 h 608556"/>
                <a:gd name="connsiteX1" fmla="*/ 143399 w 571086"/>
                <a:gd name="connsiteY1" fmla="*/ 342807 h 608556"/>
                <a:gd name="connsiteX2" fmla="*/ 162399 w 571086"/>
                <a:gd name="connsiteY2" fmla="*/ 350236 h 608556"/>
                <a:gd name="connsiteX3" fmla="*/ 285543 w 571086"/>
                <a:gd name="connsiteY3" fmla="*/ 396781 h 608556"/>
                <a:gd name="connsiteX4" fmla="*/ 408687 w 571086"/>
                <a:gd name="connsiteY4" fmla="*/ 350236 h 608556"/>
                <a:gd name="connsiteX5" fmla="*/ 427687 w 571086"/>
                <a:gd name="connsiteY5" fmla="*/ 342807 h 608556"/>
                <a:gd name="connsiteX6" fmla="*/ 532279 w 571086"/>
                <a:gd name="connsiteY6" fmla="*/ 342807 h 608556"/>
                <a:gd name="connsiteX7" fmla="*/ 571086 w 571086"/>
                <a:gd name="connsiteY7" fmla="*/ 381475 h 608556"/>
                <a:gd name="connsiteX8" fmla="*/ 571086 w 571086"/>
                <a:gd name="connsiteY8" fmla="*/ 569889 h 608556"/>
                <a:gd name="connsiteX9" fmla="*/ 532279 w 571086"/>
                <a:gd name="connsiteY9" fmla="*/ 608556 h 608556"/>
                <a:gd name="connsiteX10" fmla="*/ 38807 w 571086"/>
                <a:gd name="connsiteY10" fmla="*/ 608556 h 608556"/>
                <a:gd name="connsiteX11" fmla="*/ 0 w 571086"/>
                <a:gd name="connsiteY11" fmla="*/ 569889 h 608556"/>
                <a:gd name="connsiteX12" fmla="*/ 0 w 571086"/>
                <a:gd name="connsiteY12" fmla="*/ 381475 h 608556"/>
                <a:gd name="connsiteX13" fmla="*/ 38807 w 571086"/>
                <a:gd name="connsiteY13" fmla="*/ 342807 h 608556"/>
                <a:gd name="connsiteX14" fmla="*/ 285508 w 571086"/>
                <a:gd name="connsiteY14" fmla="*/ 0 h 608556"/>
                <a:gd name="connsiteX15" fmla="*/ 460183 w 571086"/>
                <a:gd name="connsiteY15" fmla="*/ 169123 h 608556"/>
                <a:gd name="connsiteX16" fmla="*/ 490924 w 571086"/>
                <a:gd name="connsiteY16" fmla="*/ 211716 h 608556"/>
                <a:gd name="connsiteX17" fmla="*/ 448622 w 571086"/>
                <a:gd name="connsiteY17" fmla="*/ 256637 h 608556"/>
                <a:gd name="connsiteX18" fmla="*/ 285508 w 571086"/>
                <a:gd name="connsiteY18" fmla="*/ 374843 h 608556"/>
                <a:gd name="connsiteX19" fmla="*/ 122394 w 571086"/>
                <a:gd name="connsiteY19" fmla="*/ 256637 h 608556"/>
                <a:gd name="connsiteX20" fmla="*/ 80092 w 571086"/>
                <a:gd name="connsiteY20" fmla="*/ 211716 h 608556"/>
                <a:gd name="connsiteX21" fmla="*/ 110833 w 571086"/>
                <a:gd name="connsiteY21" fmla="*/ 169123 h 608556"/>
                <a:gd name="connsiteX22" fmla="*/ 285508 w 571086"/>
                <a:gd name="connsiteY22" fmla="*/ 0 h 6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086" h="608556">
                  <a:moveTo>
                    <a:pt x="38807" y="342807"/>
                  </a:moveTo>
                  <a:lnTo>
                    <a:pt x="143399" y="342807"/>
                  </a:lnTo>
                  <a:cubicBezTo>
                    <a:pt x="149493" y="342807"/>
                    <a:pt x="157828" y="346298"/>
                    <a:pt x="162399" y="350236"/>
                  </a:cubicBezTo>
                  <a:cubicBezTo>
                    <a:pt x="195291" y="379147"/>
                    <a:pt x="238311" y="396781"/>
                    <a:pt x="285543" y="396781"/>
                  </a:cubicBezTo>
                  <a:cubicBezTo>
                    <a:pt x="332775" y="396781"/>
                    <a:pt x="375795" y="379147"/>
                    <a:pt x="408687" y="350236"/>
                  </a:cubicBezTo>
                  <a:cubicBezTo>
                    <a:pt x="413258" y="346298"/>
                    <a:pt x="421593" y="342807"/>
                    <a:pt x="427687" y="342807"/>
                  </a:cubicBezTo>
                  <a:lnTo>
                    <a:pt x="532279" y="342807"/>
                  </a:lnTo>
                  <a:cubicBezTo>
                    <a:pt x="553699" y="342807"/>
                    <a:pt x="571086" y="360082"/>
                    <a:pt x="571086" y="381475"/>
                  </a:cubicBezTo>
                  <a:lnTo>
                    <a:pt x="571086" y="569889"/>
                  </a:lnTo>
                  <a:cubicBezTo>
                    <a:pt x="571086" y="591192"/>
                    <a:pt x="553699" y="608556"/>
                    <a:pt x="532279" y="608556"/>
                  </a:cubicBezTo>
                  <a:lnTo>
                    <a:pt x="38807" y="608556"/>
                  </a:lnTo>
                  <a:cubicBezTo>
                    <a:pt x="17387" y="608556"/>
                    <a:pt x="0" y="591192"/>
                    <a:pt x="0" y="569889"/>
                  </a:cubicBezTo>
                  <a:lnTo>
                    <a:pt x="0" y="381475"/>
                  </a:lnTo>
                  <a:cubicBezTo>
                    <a:pt x="0" y="360082"/>
                    <a:pt x="17387" y="342807"/>
                    <a:pt x="38807" y="342807"/>
                  </a:cubicBezTo>
                  <a:close/>
                  <a:moveTo>
                    <a:pt x="285508" y="0"/>
                  </a:moveTo>
                  <a:cubicBezTo>
                    <a:pt x="376655" y="0"/>
                    <a:pt x="451580" y="74181"/>
                    <a:pt x="460183" y="169123"/>
                  </a:cubicBezTo>
                  <a:cubicBezTo>
                    <a:pt x="478018" y="175118"/>
                    <a:pt x="490924" y="191941"/>
                    <a:pt x="490924" y="211716"/>
                  </a:cubicBezTo>
                  <a:cubicBezTo>
                    <a:pt x="490924" y="235698"/>
                    <a:pt x="472193" y="255205"/>
                    <a:pt x="448622" y="256637"/>
                  </a:cubicBezTo>
                  <a:cubicBezTo>
                    <a:pt x="422811" y="325896"/>
                    <a:pt x="359537" y="374843"/>
                    <a:pt x="285508" y="374843"/>
                  </a:cubicBezTo>
                  <a:cubicBezTo>
                    <a:pt x="211479" y="374843"/>
                    <a:pt x="148206" y="325896"/>
                    <a:pt x="122394" y="256637"/>
                  </a:cubicBezTo>
                  <a:cubicBezTo>
                    <a:pt x="98823" y="255205"/>
                    <a:pt x="80092" y="235698"/>
                    <a:pt x="80092" y="211716"/>
                  </a:cubicBezTo>
                  <a:cubicBezTo>
                    <a:pt x="80092" y="191941"/>
                    <a:pt x="92998" y="175118"/>
                    <a:pt x="110833" y="169123"/>
                  </a:cubicBezTo>
                  <a:cubicBezTo>
                    <a:pt x="119437" y="74181"/>
                    <a:pt x="194361" y="0"/>
                    <a:pt x="285508" y="0"/>
                  </a:cubicBezTo>
                  <a:close/>
                </a:path>
              </a:pathLst>
            </a:custGeom>
            <a:grpFill/>
            <a:ln>
              <a:noFill/>
            </a:ln>
          </p:spPr>
        </p:sp>
        <p:sp>
          <p:nvSpPr>
            <p:cNvPr id="73" name="文本框 72"/>
            <p:cNvSpPr txBox="1"/>
            <p:nvPr/>
          </p:nvSpPr>
          <p:spPr>
            <a:xfrm>
              <a:off x="942" y="8182"/>
              <a:ext cx="1008" cy="580"/>
            </a:xfrm>
            <a:prstGeom prst="rect">
              <a:avLst/>
            </a:prstGeom>
            <a:grpFill/>
          </p:spPr>
          <p:txBody>
            <a:bodyPr wrap="none" rtlCol="0">
              <a:spAutoFit/>
            </a:bodyPr>
            <a:p>
              <a:r>
                <a:rPr lang="zh-CN" altLang="en-US" b="1">
                  <a:solidFill>
                    <a:schemeClr val="bg1"/>
                  </a:solidFill>
                </a:rPr>
                <a:t>曾某</a:t>
              </a:r>
              <a:endParaRPr lang="zh-CN" altLang="en-US" b="1">
                <a:solidFill>
                  <a:schemeClr val="bg1"/>
                </a:solidFill>
              </a:endParaRPr>
            </a:p>
          </p:txBody>
        </p:sp>
        <p:sp>
          <p:nvSpPr>
            <p:cNvPr id="74" name="文本框 73"/>
            <p:cNvSpPr txBox="1"/>
            <p:nvPr/>
          </p:nvSpPr>
          <p:spPr>
            <a:xfrm>
              <a:off x="881" y="7424"/>
              <a:ext cx="1115" cy="531"/>
            </a:xfrm>
            <a:prstGeom prst="rect">
              <a:avLst/>
            </a:prstGeom>
            <a:noFill/>
            <a:extLst>
              <a:ext uri="{909E8E84-426E-40DD-AFC4-6F175D3DCCD1}">
                <a14:hiddenFill xmlns:a14="http://schemas.microsoft.com/office/drawing/2010/main">
                  <a:grpFill/>
                </a14:hiddenFill>
              </a:ext>
            </a:extLst>
          </p:spPr>
          <p:txBody>
            <a:bodyPr wrap="none" rtlCol="0">
              <a:spAutoFit/>
            </a:bodyPr>
            <a:p>
              <a:pPr algn="l"/>
              <a:r>
                <a:rPr lang="zh-CN" sz="1600" b="1">
                  <a:solidFill>
                    <a:schemeClr val="bg1"/>
                  </a:solidFill>
                  <a:sym typeface="+mn-ea"/>
                </a:rPr>
                <a:t>（</a:t>
              </a:r>
              <a:r>
                <a:rPr lang="en-US" altLang="zh-CN" sz="1600" b="1">
                  <a:solidFill>
                    <a:schemeClr val="bg1"/>
                  </a:solidFill>
                  <a:sym typeface="+mn-ea"/>
                </a:rPr>
                <a:t>+</a:t>
              </a:r>
              <a:r>
                <a:rPr lang="zh-CN" altLang="en-US" sz="1600" b="1">
                  <a:solidFill>
                    <a:schemeClr val="bg1"/>
                  </a:solidFill>
                  <a:sym typeface="+mn-ea"/>
                </a:rPr>
                <a:t>）</a:t>
              </a:r>
              <a:endParaRPr lang="zh-CN" altLang="en-US" sz="1600" b="1">
                <a:solidFill>
                  <a:schemeClr val="bg1"/>
                </a:solidFill>
                <a:sym typeface="+mn-ea"/>
              </a:endParaRPr>
            </a:p>
          </p:txBody>
        </p:sp>
      </p:grpSp>
      <p:grpSp>
        <p:nvGrpSpPr>
          <p:cNvPr id="20" name="组合 19"/>
          <p:cNvGrpSpPr/>
          <p:nvPr/>
        </p:nvGrpSpPr>
        <p:grpSpPr>
          <a:xfrm>
            <a:off x="633095" y="2372360"/>
            <a:ext cx="212090" cy="949960"/>
            <a:chOff x="997" y="3736"/>
            <a:chExt cx="334" cy="1496"/>
          </a:xfrm>
        </p:grpSpPr>
        <p:sp>
          <p:nvSpPr>
            <p:cNvPr id="2" name="椭圆 1"/>
            <p:cNvSpPr/>
            <p:nvPr/>
          </p:nvSpPr>
          <p:spPr>
            <a:xfrm>
              <a:off x="997" y="4898"/>
              <a:ext cx="335" cy="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9" name="直接箭头连接符 8"/>
            <p:cNvCxnSpPr/>
            <p:nvPr/>
          </p:nvCxnSpPr>
          <p:spPr>
            <a:xfrm flipH="1" flipV="1">
              <a:off x="1154" y="3736"/>
              <a:ext cx="13" cy="1162"/>
            </a:xfrm>
            <a:prstGeom prst="straightConnector1">
              <a:avLst/>
            </a:prstGeom>
            <a:ln w="57150"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1235075" y="3147695"/>
            <a:ext cx="212090" cy="950595"/>
            <a:chOff x="3162" y="4898"/>
            <a:chExt cx="334" cy="1497"/>
          </a:xfrm>
          <a:solidFill>
            <a:srgbClr val="FF0000"/>
          </a:solidFill>
        </p:grpSpPr>
        <p:cxnSp>
          <p:nvCxnSpPr>
            <p:cNvPr id="4" name="直接箭头连接符 3"/>
            <p:cNvCxnSpPr/>
            <p:nvPr/>
          </p:nvCxnSpPr>
          <p:spPr>
            <a:xfrm flipH="1">
              <a:off x="3323" y="5233"/>
              <a:ext cx="13" cy="1162"/>
            </a:xfrm>
            <a:prstGeom prst="straightConnector1">
              <a:avLst/>
            </a:prstGeom>
            <a:grpFill/>
            <a:ln w="5715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3162" y="4898"/>
              <a:ext cx="335" cy="33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2" name="组合 31"/>
          <p:cNvGrpSpPr/>
          <p:nvPr/>
        </p:nvGrpSpPr>
        <p:grpSpPr>
          <a:xfrm>
            <a:off x="2025650" y="2329180"/>
            <a:ext cx="212090" cy="949960"/>
            <a:chOff x="997" y="3736"/>
            <a:chExt cx="334" cy="1496"/>
          </a:xfrm>
        </p:grpSpPr>
        <p:sp>
          <p:nvSpPr>
            <p:cNvPr id="33" name="椭圆 32"/>
            <p:cNvSpPr/>
            <p:nvPr/>
          </p:nvSpPr>
          <p:spPr>
            <a:xfrm>
              <a:off x="997" y="4898"/>
              <a:ext cx="335" cy="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4" name="直接箭头连接符 33"/>
            <p:cNvCxnSpPr/>
            <p:nvPr/>
          </p:nvCxnSpPr>
          <p:spPr>
            <a:xfrm flipH="1" flipV="1">
              <a:off x="1154" y="3736"/>
              <a:ext cx="13" cy="1162"/>
            </a:xfrm>
            <a:prstGeom prst="straightConnector1">
              <a:avLst/>
            </a:prstGeom>
            <a:ln w="57150"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68" name="组合 67"/>
          <p:cNvGrpSpPr/>
          <p:nvPr/>
        </p:nvGrpSpPr>
        <p:grpSpPr>
          <a:xfrm>
            <a:off x="2809240" y="2352040"/>
            <a:ext cx="212090" cy="949960"/>
            <a:chOff x="997" y="3736"/>
            <a:chExt cx="334" cy="1496"/>
          </a:xfrm>
        </p:grpSpPr>
        <p:sp>
          <p:nvSpPr>
            <p:cNvPr id="69" name="椭圆 68"/>
            <p:cNvSpPr/>
            <p:nvPr/>
          </p:nvSpPr>
          <p:spPr>
            <a:xfrm>
              <a:off x="997" y="4898"/>
              <a:ext cx="335" cy="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70" name="直接箭头连接符 69"/>
            <p:cNvCxnSpPr/>
            <p:nvPr/>
          </p:nvCxnSpPr>
          <p:spPr>
            <a:xfrm flipH="1" flipV="1">
              <a:off x="1154" y="3736"/>
              <a:ext cx="13" cy="1162"/>
            </a:xfrm>
            <a:prstGeom prst="straightConnector1">
              <a:avLst/>
            </a:prstGeom>
            <a:ln w="57150"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82" name="组合 81"/>
          <p:cNvGrpSpPr/>
          <p:nvPr/>
        </p:nvGrpSpPr>
        <p:grpSpPr>
          <a:xfrm>
            <a:off x="5262880" y="3162300"/>
            <a:ext cx="212090" cy="950595"/>
            <a:chOff x="3162" y="4898"/>
            <a:chExt cx="334" cy="1497"/>
          </a:xfrm>
          <a:solidFill>
            <a:srgbClr val="FF0000"/>
          </a:solidFill>
        </p:grpSpPr>
        <p:cxnSp>
          <p:nvCxnSpPr>
            <p:cNvPr id="83" name="直接箭头连接符 82"/>
            <p:cNvCxnSpPr/>
            <p:nvPr/>
          </p:nvCxnSpPr>
          <p:spPr>
            <a:xfrm flipH="1">
              <a:off x="3323" y="5233"/>
              <a:ext cx="13" cy="1162"/>
            </a:xfrm>
            <a:prstGeom prst="straightConnector1">
              <a:avLst/>
            </a:prstGeom>
            <a:grpFill/>
            <a:ln w="5715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84" name="椭圆 83"/>
            <p:cNvSpPr/>
            <p:nvPr/>
          </p:nvSpPr>
          <p:spPr>
            <a:xfrm>
              <a:off x="3162" y="4898"/>
              <a:ext cx="335" cy="33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5" name="组合 84"/>
          <p:cNvGrpSpPr/>
          <p:nvPr/>
        </p:nvGrpSpPr>
        <p:grpSpPr>
          <a:xfrm flipV="1">
            <a:off x="4283710" y="3148330"/>
            <a:ext cx="212090" cy="949960"/>
            <a:chOff x="997" y="3736"/>
            <a:chExt cx="334" cy="1496"/>
          </a:xfrm>
        </p:grpSpPr>
        <p:sp>
          <p:nvSpPr>
            <p:cNvPr id="86" name="椭圆 85"/>
            <p:cNvSpPr/>
            <p:nvPr/>
          </p:nvSpPr>
          <p:spPr>
            <a:xfrm>
              <a:off x="997" y="4898"/>
              <a:ext cx="335" cy="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87" name="直接箭头连接符 86"/>
            <p:cNvCxnSpPr/>
            <p:nvPr/>
          </p:nvCxnSpPr>
          <p:spPr>
            <a:xfrm flipH="1" flipV="1">
              <a:off x="1154" y="3736"/>
              <a:ext cx="13" cy="1162"/>
            </a:xfrm>
            <a:prstGeom prst="straightConnector1">
              <a:avLst/>
            </a:prstGeom>
            <a:ln w="57150"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88" name="组合 87"/>
          <p:cNvGrpSpPr/>
          <p:nvPr/>
        </p:nvGrpSpPr>
        <p:grpSpPr>
          <a:xfrm>
            <a:off x="7392035" y="1329690"/>
            <a:ext cx="982980" cy="961390"/>
            <a:chOff x="3559" y="1332"/>
            <a:chExt cx="1548" cy="1514"/>
          </a:xfrm>
          <a:solidFill>
            <a:srgbClr val="FF0000"/>
          </a:solidFill>
        </p:grpSpPr>
        <p:sp>
          <p:nvSpPr>
            <p:cNvPr id="89" name="female-student-silhouette_46498"/>
            <p:cNvSpPr>
              <a:spLocks noChangeAspect="1"/>
            </p:cNvSpPr>
            <p:nvPr/>
          </p:nvSpPr>
          <p:spPr bwMode="auto">
            <a:xfrm>
              <a:off x="3559" y="1332"/>
              <a:ext cx="1548" cy="1449"/>
            </a:xfrm>
            <a:custGeom>
              <a:avLst/>
              <a:gdLst>
                <a:gd name="T0" fmla="*/ 632 w 693"/>
                <a:gd name="T1" fmla="*/ 539 h 648"/>
                <a:gd name="T2" fmla="*/ 516 w 693"/>
                <a:gd name="T3" fmla="*/ 498 h 648"/>
                <a:gd name="T4" fmla="*/ 487 w 693"/>
                <a:gd name="T5" fmla="*/ 478 h 648"/>
                <a:gd name="T6" fmla="*/ 473 w 693"/>
                <a:gd name="T7" fmla="*/ 471 h 648"/>
                <a:gd name="T8" fmla="*/ 443 w 693"/>
                <a:gd name="T9" fmla="*/ 449 h 648"/>
                <a:gd name="T10" fmla="*/ 438 w 693"/>
                <a:gd name="T11" fmla="*/ 389 h 648"/>
                <a:gd name="T12" fmla="*/ 440 w 693"/>
                <a:gd name="T13" fmla="*/ 385 h 648"/>
                <a:gd name="T14" fmla="*/ 441 w 693"/>
                <a:gd name="T15" fmla="*/ 381 h 648"/>
                <a:gd name="T16" fmla="*/ 442 w 693"/>
                <a:gd name="T17" fmla="*/ 380 h 648"/>
                <a:gd name="T18" fmla="*/ 444 w 693"/>
                <a:gd name="T19" fmla="*/ 377 h 648"/>
                <a:gd name="T20" fmla="*/ 446 w 693"/>
                <a:gd name="T21" fmla="*/ 375 h 648"/>
                <a:gd name="T22" fmla="*/ 448 w 693"/>
                <a:gd name="T23" fmla="*/ 373 h 648"/>
                <a:gd name="T24" fmla="*/ 454 w 693"/>
                <a:gd name="T25" fmla="*/ 371 h 648"/>
                <a:gd name="T26" fmla="*/ 454 w 693"/>
                <a:gd name="T27" fmla="*/ 371 h 648"/>
                <a:gd name="T28" fmla="*/ 459 w 693"/>
                <a:gd name="T29" fmla="*/ 369 h 648"/>
                <a:gd name="T30" fmla="*/ 542 w 693"/>
                <a:gd name="T31" fmla="*/ 350 h 648"/>
                <a:gd name="T32" fmla="*/ 548 w 693"/>
                <a:gd name="T33" fmla="*/ 348 h 648"/>
                <a:gd name="T34" fmla="*/ 559 w 693"/>
                <a:gd name="T35" fmla="*/ 324 h 648"/>
                <a:gd name="T36" fmla="*/ 523 w 693"/>
                <a:gd name="T37" fmla="*/ 190 h 648"/>
                <a:gd name="T38" fmla="*/ 508 w 693"/>
                <a:gd name="T39" fmla="*/ 85 h 648"/>
                <a:gd name="T40" fmla="*/ 412 w 693"/>
                <a:gd name="T41" fmla="*/ 8 h 648"/>
                <a:gd name="T42" fmla="*/ 347 w 693"/>
                <a:gd name="T43" fmla="*/ 12 h 648"/>
                <a:gd name="T44" fmla="*/ 346 w 693"/>
                <a:gd name="T45" fmla="*/ 12 h 648"/>
                <a:gd name="T46" fmla="*/ 334 w 693"/>
                <a:gd name="T47" fmla="*/ 12 h 648"/>
                <a:gd name="T48" fmla="*/ 185 w 693"/>
                <a:gd name="T49" fmla="*/ 85 h 648"/>
                <a:gd name="T50" fmla="*/ 169 w 693"/>
                <a:gd name="T51" fmla="*/ 190 h 648"/>
                <a:gd name="T52" fmla="*/ 134 w 693"/>
                <a:gd name="T53" fmla="*/ 324 h 648"/>
                <a:gd name="T54" fmla="*/ 145 w 693"/>
                <a:gd name="T55" fmla="*/ 348 h 648"/>
                <a:gd name="T56" fmla="*/ 238 w 693"/>
                <a:gd name="T57" fmla="*/ 371 h 648"/>
                <a:gd name="T58" fmla="*/ 254 w 693"/>
                <a:gd name="T59" fmla="*/ 389 h 648"/>
                <a:gd name="T60" fmla="*/ 250 w 693"/>
                <a:gd name="T61" fmla="*/ 449 h 648"/>
                <a:gd name="T62" fmla="*/ 220 w 693"/>
                <a:gd name="T63" fmla="*/ 471 h 648"/>
                <a:gd name="T64" fmla="*/ 205 w 693"/>
                <a:gd name="T65" fmla="*/ 478 h 648"/>
                <a:gd name="T66" fmla="*/ 176 w 693"/>
                <a:gd name="T67" fmla="*/ 498 h 648"/>
                <a:gd name="T68" fmla="*/ 60 w 693"/>
                <a:gd name="T69" fmla="*/ 539 h 648"/>
                <a:gd name="T70" fmla="*/ 13 w 693"/>
                <a:gd name="T71" fmla="*/ 648 h 648"/>
                <a:gd name="T72" fmla="*/ 346 w 693"/>
                <a:gd name="T73" fmla="*/ 648 h 648"/>
                <a:gd name="T74" fmla="*/ 346 w 693"/>
                <a:gd name="T75" fmla="*/ 648 h 648"/>
                <a:gd name="T76" fmla="*/ 347 w 693"/>
                <a:gd name="T77" fmla="*/ 648 h 648"/>
                <a:gd name="T78" fmla="*/ 680 w 693"/>
                <a:gd name="T79" fmla="*/ 648 h 648"/>
                <a:gd name="T80" fmla="*/ 632 w 693"/>
                <a:gd name="T81" fmla="*/ 53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3" h="648">
                  <a:moveTo>
                    <a:pt x="632" y="539"/>
                  </a:moveTo>
                  <a:cubicBezTo>
                    <a:pt x="593" y="527"/>
                    <a:pt x="554" y="513"/>
                    <a:pt x="516" y="498"/>
                  </a:cubicBezTo>
                  <a:cubicBezTo>
                    <a:pt x="505" y="493"/>
                    <a:pt x="497" y="484"/>
                    <a:pt x="487" y="478"/>
                  </a:cubicBezTo>
                  <a:cubicBezTo>
                    <a:pt x="483" y="475"/>
                    <a:pt x="478" y="472"/>
                    <a:pt x="473" y="471"/>
                  </a:cubicBezTo>
                  <a:cubicBezTo>
                    <a:pt x="455" y="469"/>
                    <a:pt x="447" y="464"/>
                    <a:pt x="443" y="449"/>
                  </a:cubicBezTo>
                  <a:cubicBezTo>
                    <a:pt x="437" y="429"/>
                    <a:pt x="433" y="409"/>
                    <a:pt x="438" y="389"/>
                  </a:cubicBezTo>
                  <a:cubicBezTo>
                    <a:pt x="439" y="387"/>
                    <a:pt x="439" y="386"/>
                    <a:pt x="440" y="385"/>
                  </a:cubicBezTo>
                  <a:cubicBezTo>
                    <a:pt x="440" y="383"/>
                    <a:pt x="441" y="382"/>
                    <a:pt x="441" y="381"/>
                  </a:cubicBezTo>
                  <a:cubicBezTo>
                    <a:pt x="442" y="380"/>
                    <a:pt x="442" y="380"/>
                    <a:pt x="442" y="380"/>
                  </a:cubicBezTo>
                  <a:cubicBezTo>
                    <a:pt x="443" y="379"/>
                    <a:pt x="443" y="378"/>
                    <a:pt x="444" y="377"/>
                  </a:cubicBezTo>
                  <a:cubicBezTo>
                    <a:pt x="445" y="376"/>
                    <a:pt x="445" y="376"/>
                    <a:pt x="446" y="375"/>
                  </a:cubicBezTo>
                  <a:cubicBezTo>
                    <a:pt x="447" y="375"/>
                    <a:pt x="448" y="374"/>
                    <a:pt x="448" y="373"/>
                  </a:cubicBezTo>
                  <a:cubicBezTo>
                    <a:pt x="450" y="372"/>
                    <a:pt x="452" y="372"/>
                    <a:pt x="454" y="371"/>
                  </a:cubicBezTo>
                  <a:cubicBezTo>
                    <a:pt x="454" y="371"/>
                    <a:pt x="454" y="371"/>
                    <a:pt x="454" y="371"/>
                  </a:cubicBezTo>
                  <a:cubicBezTo>
                    <a:pt x="456" y="370"/>
                    <a:pt x="457" y="370"/>
                    <a:pt x="459" y="369"/>
                  </a:cubicBezTo>
                  <a:cubicBezTo>
                    <a:pt x="480" y="363"/>
                    <a:pt x="520" y="357"/>
                    <a:pt x="542" y="350"/>
                  </a:cubicBezTo>
                  <a:cubicBezTo>
                    <a:pt x="544" y="349"/>
                    <a:pt x="546" y="349"/>
                    <a:pt x="548" y="348"/>
                  </a:cubicBezTo>
                  <a:cubicBezTo>
                    <a:pt x="564" y="343"/>
                    <a:pt x="564" y="338"/>
                    <a:pt x="559" y="324"/>
                  </a:cubicBezTo>
                  <a:cubicBezTo>
                    <a:pt x="541" y="281"/>
                    <a:pt x="528" y="236"/>
                    <a:pt x="523" y="190"/>
                  </a:cubicBezTo>
                  <a:cubicBezTo>
                    <a:pt x="520" y="155"/>
                    <a:pt x="523" y="119"/>
                    <a:pt x="508" y="85"/>
                  </a:cubicBezTo>
                  <a:cubicBezTo>
                    <a:pt x="500" y="66"/>
                    <a:pt x="479" y="17"/>
                    <a:pt x="412" y="8"/>
                  </a:cubicBezTo>
                  <a:cubicBezTo>
                    <a:pt x="396" y="5"/>
                    <a:pt x="376" y="6"/>
                    <a:pt x="347" y="12"/>
                  </a:cubicBezTo>
                  <a:cubicBezTo>
                    <a:pt x="347" y="12"/>
                    <a:pt x="347" y="12"/>
                    <a:pt x="346" y="12"/>
                  </a:cubicBezTo>
                  <a:cubicBezTo>
                    <a:pt x="345" y="12"/>
                    <a:pt x="337" y="12"/>
                    <a:pt x="334" y="12"/>
                  </a:cubicBezTo>
                  <a:cubicBezTo>
                    <a:pt x="235" y="0"/>
                    <a:pt x="195" y="62"/>
                    <a:pt x="185" y="85"/>
                  </a:cubicBezTo>
                  <a:cubicBezTo>
                    <a:pt x="170" y="119"/>
                    <a:pt x="173" y="155"/>
                    <a:pt x="169" y="190"/>
                  </a:cubicBezTo>
                  <a:cubicBezTo>
                    <a:pt x="165" y="236"/>
                    <a:pt x="152" y="281"/>
                    <a:pt x="134" y="324"/>
                  </a:cubicBezTo>
                  <a:cubicBezTo>
                    <a:pt x="128" y="338"/>
                    <a:pt x="129" y="343"/>
                    <a:pt x="145" y="348"/>
                  </a:cubicBezTo>
                  <a:cubicBezTo>
                    <a:pt x="165" y="356"/>
                    <a:pt x="217" y="364"/>
                    <a:pt x="238" y="371"/>
                  </a:cubicBezTo>
                  <a:cubicBezTo>
                    <a:pt x="249" y="374"/>
                    <a:pt x="252" y="380"/>
                    <a:pt x="254" y="389"/>
                  </a:cubicBezTo>
                  <a:cubicBezTo>
                    <a:pt x="259" y="409"/>
                    <a:pt x="255" y="429"/>
                    <a:pt x="250" y="449"/>
                  </a:cubicBezTo>
                  <a:cubicBezTo>
                    <a:pt x="246" y="464"/>
                    <a:pt x="238" y="469"/>
                    <a:pt x="220" y="471"/>
                  </a:cubicBezTo>
                  <a:cubicBezTo>
                    <a:pt x="215" y="472"/>
                    <a:pt x="210" y="475"/>
                    <a:pt x="205" y="478"/>
                  </a:cubicBezTo>
                  <a:cubicBezTo>
                    <a:pt x="195" y="484"/>
                    <a:pt x="187" y="493"/>
                    <a:pt x="176" y="498"/>
                  </a:cubicBezTo>
                  <a:cubicBezTo>
                    <a:pt x="138" y="513"/>
                    <a:pt x="100" y="527"/>
                    <a:pt x="60" y="539"/>
                  </a:cubicBezTo>
                  <a:cubicBezTo>
                    <a:pt x="0" y="559"/>
                    <a:pt x="23" y="592"/>
                    <a:pt x="13" y="648"/>
                  </a:cubicBezTo>
                  <a:lnTo>
                    <a:pt x="346" y="648"/>
                  </a:lnTo>
                  <a:lnTo>
                    <a:pt x="346" y="648"/>
                  </a:lnTo>
                  <a:lnTo>
                    <a:pt x="347" y="648"/>
                  </a:lnTo>
                  <a:lnTo>
                    <a:pt x="680" y="648"/>
                  </a:lnTo>
                  <a:cubicBezTo>
                    <a:pt x="670" y="592"/>
                    <a:pt x="693" y="559"/>
                    <a:pt x="632" y="539"/>
                  </a:cubicBezTo>
                  <a:close/>
                </a:path>
              </a:pathLst>
            </a:custGeom>
            <a:grpFill/>
            <a:ln>
              <a:noFill/>
            </a:ln>
          </p:spPr>
        </p:sp>
        <p:sp>
          <p:nvSpPr>
            <p:cNvPr id="90" name="文本框 89"/>
            <p:cNvSpPr txBox="1"/>
            <p:nvPr/>
          </p:nvSpPr>
          <p:spPr>
            <a:xfrm>
              <a:off x="3829" y="1477"/>
              <a:ext cx="1008" cy="580"/>
            </a:xfrm>
            <a:prstGeom prst="rect">
              <a:avLst/>
            </a:prstGeom>
            <a:noFill/>
          </p:spPr>
          <p:txBody>
            <a:bodyPr wrap="none" rtlCol="0">
              <a:spAutoFit/>
            </a:bodyPr>
            <a:p>
              <a:r>
                <a:rPr lang="zh-CN" altLang="en-US" b="1">
                  <a:solidFill>
                    <a:schemeClr val="bg1"/>
                  </a:solidFill>
                </a:rPr>
                <a:t>漆某</a:t>
              </a:r>
              <a:endParaRPr lang="zh-CN" altLang="en-US" b="1">
                <a:solidFill>
                  <a:schemeClr val="bg1"/>
                </a:solidFill>
              </a:endParaRPr>
            </a:p>
          </p:txBody>
        </p:sp>
        <p:sp>
          <p:nvSpPr>
            <p:cNvPr id="91" name="文本框 90"/>
            <p:cNvSpPr txBox="1"/>
            <p:nvPr/>
          </p:nvSpPr>
          <p:spPr>
            <a:xfrm>
              <a:off x="3703" y="2266"/>
              <a:ext cx="1218" cy="580"/>
            </a:xfrm>
            <a:prstGeom prst="rect">
              <a:avLst/>
            </a:prstGeom>
            <a:noFill/>
            <a:extLst>
              <a:ext uri="{909E8E84-426E-40DD-AFC4-6F175D3DCCD1}">
                <a14:hiddenFill xmlns:a14="http://schemas.microsoft.com/office/drawing/2010/main">
                  <a:grpFill/>
                </a14:hiddenFill>
              </a:ext>
            </a:extLst>
          </p:spPr>
          <p:txBody>
            <a:bodyPr wrap="none" rtlCol="0">
              <a:spAutoFit/>
            </a:bodyPr>
            <a:p>
              <a:r>
                <a:rPr lang="zh-CN" altLang="en-US" b="1">
                  <a:solidFill>
                    <a:schemeClr val="bg1"/>
                  </a:solidFill>
                </a:rPr>
                <a:t>（</a:t>
              </a:r>
              <a:r>
                <a:rPr lang="en-US" altLang="zh-CN" b="1">
                  <a:solidFill>
                    <a:schemeClr val="bg1"/>
                  </a:solidFill>
                </a:rPr>
                <a:t>+</a:t>
              </a:r>
              <a:r>
                <a:rPr lang="zh-CN" altLang="en-US" b="1">
                  <a:solidFill>
                    <a:schemeClr val="bg1"/>
                  </a:solidFill>
                </a:rPr>
                <a:t>）</a:t>
              </a:r>
              <a:endParaRPr lang="zh-CN" altLang="en-US" b="1">
                <a:solidFill>
                  <a:schemeClr val="bg1"/>
                </a:solidFill>
              </a:endParaRPr>
            </a:p>
          </p:txBody>
        </p:sp>
      </p:grpSp>
      <p:grpSp>
        <p:nvGrpSpPr>
          <p:cNvPr id="92" name="组合 91"/>
          <p:cNvGrpSpPr/>
          <p:nvPr/>
        </p:nvGrpSpPr>
        <p:grpSpPr>
          <a:xfrm>
            <a:off x="8405495" y="1363345"/>
            <a:ext cx="792480" cy="927735"/>
            <a:chOff x="831" y="7301"/>
            <a:chExt cx="1248" cy="1461"/>
          </a:xfrm>
          <a:solidFill>
            <a:schemeClr val="tx1">
              <a:lumMod val="75000"/>
              <a:lumOff val="25000"/>
            </a:schemeClr>
          </a:solidFill>
        </p:grpSpPr>
        <p:sp>
          <p:nvSpPr>
            <p:cNvPr id="93" name="user-male-silhouette_45324"/>
            <p:cNvSpPr>
              <a:spLocks noChangeAspect="1"/>
            </p:cNvSpPr>
            <p:nvPr/>
          </p:nvSpPr>
          <p:spPr bwMode="auto">
            <a:xfrm>
              <a:off x="861" y="7301"/>
              <a:ext cx="1171" cy="1461"/>
            </a:xfrm>
            <a:custGeom>
              <a:avLst/>
              <a:gdLst>
                <a:gd name="connsiteX0" fmla="*/ 38807 w 571086"/>
                <a:gd name="connsiteY0" fmla="*/ 342807 h 608556"/>
                <a:gd name="connsiteX1" fmla="*/ 143399 w 571086"/>
                <a:gd name="connsiteY1" fmla="*/ 342807 h 608556"/>
                <a:gd name="connsiteX2" fmla="*/ 162399 w 571086"/>
                <a:gd name="connsiteY2" fmla="*/ 350236 h 608556"/>
                <a:gd name="connsiteX3" fmla="*/ 285543 w 571086"/>
                <a:gd name="connsiteY3" fmla="*/ 396781 h 608556"/>
                <a:gd name="connsiteX4" fmla="*/ 408687 w 571086"/>
                <a:gd name="connsiteY4" fmla="*/ 350236 h 608556"/>
                <a:gd name="connsiteX5" fmla="*/ 427687 w 571086"/>
                <a:gd name="connsiteY5" fmla="*/ 342807 h 608556"/>
                <a:gd name="connsiteX6" fmla="*/ 532279 w 571086"/>
                <a:gd name="connsiteY6" fmla="*/ 342807 h 608556"/>
                <a:gd name="connsiteX7" fmla="*/ 571086 w 571086"/>
                <a:gd name="connsiteY7" fmla="*/ 381475 h 608556"/>
                <a:gd name="connsiteX8" fmla="*/ 571086 w 571086"/>
                <a:gd name="connsiteY8" fmla="*/ 569889 h 608556"/>
                <a:gd name="connsiteX9" fmla="*/ 532279 w 571086"/>
                <a:gd name="connsiteY9" fmla="*/ 608556 h 608556"/>
                <a:gd name="connsiteX10" fmla="*/ 38807 w 571086"/>
                <a:gd name="connsiteY10" fmla="*/ 608556 h 608556"/>
                <a:gd name="connsiteX11" fmla="*/ 0 w 571086"/>
                <a:gd name="connsiteY11" fmla="*/ 569889 h 608556"/>
                <a:gd name="connsiteX12" fmla="*/ 0 w 571086"/>
                <a:gd name="connsiteY12" fmla="*/ 381475 h 608556"/>
                <a:gd name="connsiteX13" fmla="*/ 38807 w 571086"/>
                <a:gd name="connsiteY13" fmla="*/ 342807 h 608556"/>
                <a:gd name="connsiteX14" fmla="*/ 285508 w 571086"/>
                <a:gd name="connsiteY14" fmla="*/ 0 h 608556"/>
                <a:gd name="connsiteX15" fmla="*/ 460183 w 571086"/>
                <a:gd name="connsiteY15" fmla="*/ 169123 h 608556"/>
                <a:gd name="connsiteX16" fmla="*/ 490924 w 571086"/>
                <a:gd name="connsiteY16" fmla="*/ 211716 h 608556"/>
                <a:gd name="connsiteX17" fmla="*/ 448622 w 571086"/>
                <a:gd name="connsiteY17" fmla="*/ 256637 h 608556"/>
                <a:gd name="connsiteX18" fmla="*/ 285508 w 571086"/>
                <a:gd name="connsiteY18" fmla="*/ 374843 h 608556"/>
                <a:gd name="connsiteX19" fmla="*/ 122394 w 571086"/>
                <a:gd name="connsiteY19" fmla="*/ 256637 h 608556"/>
                <a:gd name="connsiteX20" fmla="*/ 80092 w 571086"/>
                <a:gd name="connsiteY20" fmla="*/ 211716 h 608556"/>
                <a:gd name="connsiteX21" fmla="*/ 110833 w 571086"/>
                <a:gd name="connsiteY21" fmla="*/ 169123 h 608556"/>
                <a:gd name="connsiteX22" fmla="*/ 285508 w 571086"/>
                <a:gd name="connsiteY22" fmla="*/ 0 h 6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086" h="608556">
                  <a:moveTo>
                    <a:pt x="38807" y="342807"/>
                  </a:moveTo>
                  <a:lnTo>
                    <a:pt x="143399" y="342807"/>
                  </a:lnTo>
                  <a:cubicBezTo>
                    <a:pt x="149493" y="342807"/>
                    <a:pt x="157828" y="346298"/>
                    <a:pt x="162399" y="350236"/>
                  </a:cubicBezTo>
                  <a:cubicBezTo>
                    <a:pt x="195291" y="379147"/>
                    <a:pt x="238311" y="396781"/>
                    <a:pt x="285543" y="396781"/>
                  </a:cubicBezTo>
                  <a:cubicBezTo>
                    <a:pt x="332775" y="396781"/>
                    <a:pt x="375795" y="379147"/>
                    <a:pt x="408687" y="350236"/>
                  </a:cubicBezTo>
                  <a:cubicBezTo>
                    <a:pt x="413258" y="346298"/>
                    <a:pt x="421593" y="342807"/>
                    <a:pt x="427687" y="342807"/>
                  </a:cubicBezTo>
                  <a:lnTo>
                    <a:pt x="532279" y="342807"/>
                  </a:lnTo>
                  <a:cubicBezTo>
                    <a:pt x="553699" y="342807"/>
                    <a:pt x="571086" y="360082"/>
                    <a:pt x="571086" y="381475"/>
                  </a:cubicBezTo>
                  <a:lnTo>
                    <a:pt x="571086" y="569889"/>
                  </a:lnTo>
                  <a:cubicBezTo>
                    <a:pt x="571086" y="591192"/>
                    <a:pt x="553699" y="608556"/>
                    <a:pt x="532279" y="608556"/>
                  </a:cubicBezTo>
                  <a:lnTo>
                    <a:pt x="38807" y="608556"/>
                  </a:lnTo>
                  <a:cubicBezTo>
                    <a:pt x="17387" y="608556"/>
                    <a:pt x="0" y="591192"/>
                    <a:pt x="0" y="569889"/>
                  </a:cubicBezTo>
                  <a:lnTo>
                    <a:pt x="0" y="381475"/>
                  </a:lnTo>
                  <a:cubicBezTo>
                    <a:pt x="0" y="360082"/>
                    <a:pt x="17387" y="342807"/>
                    <a:pt x="38807" y="342807"/>
                  </a:cubicBezTo>
                  <a:close/>
                  <a:moveTo>
                    <a:pt x="285508" y="0"/>
                  </a:moveTo>
                  <a:cubicBezTo>
                    <a:pt x="376655" y="0"/>
                    <a:pt x="451580" y="74181"/>
                    <a:pt x="460183" y="169123"/>
                  </a:cubicBezTo>
                  <a:cubicBezTo>
                    <a:pt x="478018" y="175118"/>
                    <a:pt x="490924" y="191941"/>
                    <a:pt x="490924" y="211716"/>
                  </a:cubicBezTo>
                  <a:cubicBezTo>
                    <a:pt x="490924" y="235698"/>
                    <a:pt x="472193" y="255205"/>
                    <a:pt x="448622" y="256637"/>
                  </a:cubicBezTo>
                  <a:cubicBezTo>
                    <a:pt x="422811" y="325896"/>
                    <a:pt x="359537" y="374843"/>
                    <a:pt x="285508" y="374843"/>
                  </a:cubicBezTo>
                  <a:cubicBezTo>
                    <a:pt x="211479" y="374843"/>
                    <a:pt x="148206" y="325896"/>
                    <a:pt x="122394" y="256637"/>
                  </a:cubicBezTo>
                  <a:cubicBezTo>
                    <a:pt x="98823" y="255205"/>
                    <a:pt x="80092" y="235698"/>
                    <a:pt x="80092" y="211716"/>
                  </a:cubicBezTo>
                  <a:cubicBezTo>
                    <a:pt x="80092" y="191941"/>
                    <a:pt x="92998" y="175118"/>
                    <a:pt x="110833" y="169123"/>
                  </a:cubicBezTo>
                  <a:cubicBezTo>
                    <a:pt x="119437" y="74181"/>
                    <a:pt x="194361" y="0"/>
                    <a:pt x="285508" y="0"/>
                  </a:cubicBezTo>
                  <a:close/>
                </a:path>
              </a:pathLst>
            </a:custGeom>
            <a:grpFill/>
            <a:ln>
              <a:noFill/>
            </a:ln>
          </p:spPr>
        </p:sp>
        <p:sp>
          <p:nvSpPr>
            <p:cNvPr id="94" name="文本框 93"/>
            <p:cNvSpPr txBox="1"/>
            <p:nvPr/>
          </p:nvSpPr>
          <p:spPr>
            <a:xfrm>
              <a:off x="942" y="8182"/>
              <a:ext cx="1008" cy="580"/>
            </a:xfrm>
            <a:prstGeom prst="rect">
              <a:avLst/>
            </a:prstGeom>
            <a:grpFill/>
          </p:spPr>
          <p:txBody>
            <a:bodyPr wrap="none" rtlCol="0">
              <a:spAutoFit/>
            </a:bodyPr>
            <a:p>
              <a:r>
                <a:rPr lang="zh-CN" altLang="en-US" b="1">
                  <a:solidFill>
                    <a:schemeClr val="bg1"/>
                  </a:solidFill>
                </a:rPr>
                <a:t>曾某</a:t>
              </a:r>
              <a:endParaRPr lang="zh-CN" altLang="en-US" b="1">
                <a:solidFill>
                  <a:schemeClr val="bg1"/>
                </a:solidFill>
              </a:endParaRPr>
            </a:p>
          </p:txBody>
        </p:sp>
        <p:sp>
          <p:nvSpPr>
            <p:cNvPr id="95" name="文本框 94"/>
            <p:cNvSpPr txBox="1"/>
            <p:nvPr/>
          </p:nvSpPr>
          <p:spPr>
            <a:xfrm>
              <a:off x="831" y="7474"/>
              <a:ext cx="1248" cy="531"/>
            </a:xfrm>
            <a:prstGeom prst="rect">
              <a:avLst/>
            </a:prstGeom>
            <a:noFill/>
            <a:extLst>
              <a:ext uri="{909E8E84-426E-40DD-AFC4-6F175D3DCCD1}">
                <a14:hiddenFill xmlns:a14="http://schemas.microsoft.com/office/drawing/2010/main">
                  <a:grpFill/>
                </a14:hiddenFill>
              </a:ext>
            </a:extLst>
          </p:spPr>
          <p:txBody>
            <a:bodyPr wrap="none" rtlCol="0">
              <a:spAutoFit/>
            </a:bodyPr>
            <a:p>
              <a:pPr algn="l"/>
              <a:r>
                <a:rPr lang="zh-CN" sz="1600" b="1">
                  <a:solidFill>
                    <a:schemeClr val="bg1"/>
                  </a:solidFill>
                  <a:sym typeface="+mn-ea"/>
                </a:rPr>
                <a:t>（</a:t>
              </a:r>
              <a:r>
                <a:rPr lang="en-US" altLang="zh-CN" sz="1600" b="1">
                  <a:solidFill>
                    <a:schemeClr val="bg1"/>
                  </a:solidFill>
                  <a:sym typeface="+mn-ea"/>
                </a:rPr>
                <a:t>—</a:t>
              </a:r>
              <a:r>
                <a:rPr lang="zh-CN" altLang="en-US" sz="1600" b="1">
                  <a:solidFill>
                    <a:schemeClr val="bg1"/>
                  </a:solidFill>
                  <a:sym typeface="+mn-ea"/>
                </a:rPr>
                <a:t>）</a:t>
              </a:r>
              <a:endParaRPr lang="zh-CN" altLang="en-US" sz="1600" b="1">
                <a:solidFill>
                  <a:schemeClr val="bg1"/>
                </a:solidFill>
                <a:sym typeface="+mn-ea"/>
              </a:endParaRPr>
            </a:p>
          </p:txBody>
        </p:sp>
      </p:grpSp>
      <p:grpSp>
        <p:nvGrpSpPr>
          <p:cNvPr id="100" name="组合 99"/>
          <p:cNvGrpSpPr/>
          <p:nvPr/>
        </p:nvGrpSpPr>
        <p:grpSpPr>
          <a:xfrm>
            <a:off x="3791585" y="2361565"/>
            <a:ext cx="212090" cy="949960"/>
            <a:chOff x="997" y="3736"/>
            <a:chExt cx="334" cy="1496"/>
          </a:xfrm>
        </p:grpSpPr>
        <p:sp>
          <p:nvSpPr>
            <p:cNvPr id="101" name="椭圆 100"/>
            <p:cNvSpPr/>
            <p:nvPr/>
          </p:nvSpPr>
          <p:spPr>
            <a:xfrm>
              <a:off x="997" y="4898"/>
              <a:ext cx="335" cy="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02" name="直接箭头连接符 101"/>
            <p:cNvCxnSpPr/>
            <p:nvPr/>
          </p:nvCxnSpPr>
          <p:spPr>
            <a:xfrm flipH="1" flipV="1">
              <a:off x="1154" y="3736"/>
              <a:ext cx="13" cy="1162"/>
            </a:xfrm>
            <a:prstGeom prst="straightConnector1">
              <a:avLst/>
            </a:prstGeom>
            <a:ln w="57150"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grpSp>
      <p:cxnSp>
        <p:nvCxnSpPr>
          <p:cNvPr id="103" name="直接连接符 102"/>
          <p:cNvCxnSpPr/>
          <p:nvPr/>
        </p:nvCxnSpPr>
        <p:spPr>
          <a:xfrm>
            <a:off x="6179185" y="0"/>
            <a:ext cx="0" cy="6775450"/>
          </a:xfrm>
          <a:prstGeom prst="line">
            <a:avLst/>
          </a:prstGeom>
          <a:ln w="762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nvGrpSpPr>
          <p:cNvPr id="104" name="组合 103"/>
          <p:cNvGrpSpPr/>
          <p:nvPr/>
        </p:nvGrpSpPr>
        <p:grpSpPr>
          <a:xfrm>
            <a:off x="7766050" y="2329180"/>
            <a:ext cx="212090" cy="949960"/>
            <a:chOff x="997" y="3736"/>
            <a:chExt cx="334" cy="1496"/>
          </a:xfrm>
        </p:grpSpPr>
        <p:sp>
          <p:nvSpPr>
            <p:cNvPr id="105" name="椭圆 104"/>
            <p:cNvSpPr/>
            <p:nvPr/>
          </p:nvSpPr>
          <p:spPr>
            <a:xfrm>
              <a:off x="997" y="4898"/>
              <a:ext cx="335" cy="33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06" name="直接箭头连接符 105"/>
            <p:cNvCxnSpPr/>
            <p:nvPr/>
          </p:nvCxnSpPr>
          <p:spPr>
            <a:xfrm flipH="1" flipV="1">
              <a:off x="1154" y="3736"/>
              <a:ext cx="13" cy="1162"/>
            </a:xfrm>
            <a:prstGeom prst="straightConnector1">
              <a:avLst/>
            </a:prstGeom>
            <a:ln w="5715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132" name="组合 131"/>
          <p:cNvGrpSpPr/>
          <p:nvPr/>
        </p:nvGrpSpPr>
        <p:grpSpPr>
          <a:xfrm>
            <a:off x="8691880" y="2339340"/>
            <a:ext cx="212090" cy="949960"/>
            <a:chOff x="13688" y="3630"/>
            <a:chExt cx="334" cy="1496"/>
          </a:xfrm>
        </p:grpSpPr>
        <p:sp>
          <p:nvSpPr>
            <p:cNvPr id="108" name="椭圆 107"/>
            <p:cNvSpPr/>
            <p:nvPr/>
          </p:nvSpPr>
          <p:spPr>
            <a:xfrm>
              <a:off x="13688" y="4792"/>
              <a:ext cx="335" cy="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09" name="直接箭头连接符 108"/>
            <p:cNvCxnSpPr/>
            <p:nvPr/>
          </p:nvCxnSpPr>
          <p:spPr>
            <a:xfrm flipH="1" flipV="1">
              <a:off x="13855" y="3630"/>
              <a:ext cx="13" cy="1162"/>
            </a:xfrm>
            <a:prstGeom prst="straightConnector1">
              <a:avLst/>
            </a:prstGeom>
            <a:ln w="57150"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grpSp>
      <p:sp>
        <p:nvSpPr>
          <p:cNvPr id="110" name="圆角矩形 109"/>
          <p:cNvSpPr/>
          <p:nvPr/>
        </p:nvSpPr>
        <p:spPr>
          <a:xfrm>
            <a:off x="7392035" y="587375"/>
            <a:ext cx="1922780" cy="2308225"/>
          </a:xfrm>
          <a:prstGeom prst="roundRect">
            <a:avLst/>
          </a:prstGeom>
          <a:noFill/>
          <a:ln w="28575">
            <a:solidFill>
              <a:srgbClr val="FF0000"/>
            </a:solidFill>
            <a:prstDash val="dash"/>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11" name="组合 110"/>
          <p:cNvGrpSpPr/>
          <p:nvPr/>
        </p:nvGrpSpPr>
        <p:grpSpPr>
          <a:xfrm>
            <a:off x="9849485" y="2305050"/>
            <a:ext cx="212090" cy="949960"/>
            <a:chOff x="997" y="3736"/>
            <a:chExt cx="334" cy="1496"/>
          </a:xfrm>
        </p:grpSpPr>
        <p:sp>
          <p:nvSpPr>
            <p:cNvPr id="112" name="椭圆 111"/>
            <p:cNvSpPr/>
            <p:nvPr/>
          </p:nvSpPr>
          <p:spPr>
            <a:xfrm>
              <a:off x="997" y="4898"/>
              <a:ext cx="335" cy="33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13" name="直接箭头连接符 112"/>
            <p:cNvCxnSpPr/>
            <p:nvPr/>
          </p:nvCxnSpPr>
          <p:spPr>
            <a:xfrm flipH="1" flipV="1">
              <a:off x="1154" y="3736"/>
              <a:ext cx="13" cy="1162"/>
            </a:xfrm>
            <a:prstGeom prst="straightConnector1">
              <a:avLst/>
            </a:prstGeom>
            <a:ln w="5715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115" name="组合 114"/>
          <p:cNvGrpSpPr/>
          <p:nvPr/>
        </p:nvGrpSpPr>
        <p:grpSpPr>
          <a:xfrm>
            <a:off x="10591165" y="3147695"/>
            <a:ext cx="212090" cy="950595"/>
            <a:chOff x="3162" y="4898"/>
            <a:chExt cx="334" cy="1497"/>
          </a:xfrm>
          <a:solidFill>
            <a:srgbClr val="FF0000"/>
          </a:solidFill>
        </p:grpSpPr>
        <p:cxnSp>
          <p:nvCxnSpPr>
            <p:cNvPr id="116" name="直接箭头连接符 115"/>
            <p:cNvCxnSpPr/>
            <p:nvPr/>
          </p:nvCxnSpPr>
          <p:spPr>
            <a:xfrm flipH="1">
              <a:off x="3323" y="5233"/>
              <a:ext cx="13" cy="1162"/>
            </a:xfrm>
            <a:prstGeom prst="straightConnector1">
              <a:avLst/>
            </a:prstGeom>
            <a:grpFill/>
            <a:ln w="5715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17" name="椭圆 116"/>
            <p:cNvSpPr/>
            <p:nvPr/>
          </p:nvSpPr>
          <p:spPr>
            <a:xfrm>
              <a:off x="3162" y="4898"/>
              <a:ext cx="335" cy="33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18" name="组合 117"/>
          <p:cNvGrpSpPr/>
          <p:nvPr/>
        </p:nvGrpSpPr>
        <p:grpSpPr>
          <a:xfrm>
            <a:off x="6382385" y="1329690"/>
            <a:ext cx="743585" cy="927735"/>
            <a:chOff x="861" y="7301"/>
            <a:chExt cx="1171" cy="1461"/>
          </a:xfrm>
          <a:solidFill>
            <a:srgbClr val="FF0000"/>
          </a:solidFill>
        </p:grpSpPr>
        <p:sp>
          <p:nvSpPr>
            <p:cNvPr id="119" name="user-male-silhouette_45324"/>
            <p:cNvSpPr>
              <a:spLocks noChangeAspect="1"/>
            </p:cNvSpPr>
            <p:nvPr/>
          </p:nvSpPr>
          <p:spPr bwMode="auto">
            <a:xfrm>
              <a:off x="861" y="7301"/>
              <a:ext cx="1171" cy="1461"/>
            </a:xfrm>
            <a:custGeom>
              <a:avLst/>
              <a:gdLst>
                <a:gd name="connsiteX0" fmla="*/ 38807 w 571086"/>
                <a:gd name="connsiteY0" fmla="*/ 342807 h 608556"/>
                <a:gd name="connsiteX1" fmla="*/ 143399 w 571086"/>
                <a:gd name="connsiteY1" fmla="*/ 342807 h 608556"/>
                <a:gd name="connsiteX2" fmla="*/ 162399 w 571086"/>
                <a:gd name="connsiteY2" fmla="*/ 350236 h 608556"/>
                <a:gd name="connsiteX3" fmla="*/ 285543 w 571086"/>
                <a:gd name="connsiteY3" fmla="*/ 396781 h 608556"/>
                <a:gd name="connsiteX4" fmla="*/ 408687 w 571086"/>
                <a:gd name="connsiteY4" fmla="*/ 350236 h 608556"/>
                <a:gd name="connsiteX5" fmla="*/ 427687 w 571086"/>
                <a:gd name="connsiteY5" fmla="*/ 342807 h 608556"/>
                <a:gd name="connsiteX6" fmla="*/ 532279 w 571086"/>
                <a:gd name="connsiteY6" fmla="*/ 342807 h 608556"/>
                <a:gd name="connsiteX7" fmla="*/ 571086 w 571086"/>
                <a:gd name="connsiteY7" fmla="*/ 381475 h 608556"/>
                <a:gd name="connsiteX8" fmla="*/ 571086 w 571086"/>
                <a:gd name="connsiteY8" fmla="*/ 569889 h 608556"/>
                <a:gd name="connsiteX9" fmla="*/ 532279 w 571086"/>
                <a:gd name="connsiteY9" fmla="*/ 608556 h 608556"/>
                <a:gd name="connsiteX10" fmla="*/ 38807 w 571086"/>
                <a:gd name="connsiteY10" fmla="*/ 608556 h 608556"/>
                <a:gd name="connsiteX11" fmla="*/ 0 w 571086"/>
                <a:gd name="connsiteY11" fmla="*/ 569889 h 608556"/>
                <a:gd name="connsiteX12" fmla="*/ 0 w 571086"/>
                <a:gd name="connsiteY12" fmla="*/ 381475 h 608556"/>
                <a:gd name="connsiteX13" fmla="*/ 38807 w 571086"/>
                <a:gd name="connsiteY13" fmla="*/ 342807 h 608556"/>
                <a:gd name="connsiteX14" fmla="*/ 285508 w 571086"/>
                <a:gd name="connsiteY14" fmla="*/ 0 h 608556"/>
                <a:gd name="connsiteX15" fmla="*/ 460183 w 571086"/>
                <a:gd name="connsiteY15" fmla="*/ 169123 h 608556"/>
                <a:gd name="connsiteX16" fmla="*/ 490924 w 571086"/>
                <a:gd name="connsiteY16" fmla="*/ 211716 h 608556"/>
                <a:gd name="connsiteX17" fmla="*/ 448622 w 571086"/>
                <a:gd name="connsiteY17" fmla="*/ 256637 h 608556"/>
                <a:gd name="connsiteX18" fmla="*/ 285508 w 571086"/>
                <a:gd name="connsiteY18" fmla="*/ 374843 h 608556"/>
                <a:gd name="connsiteX19" fmla="*/ 122394 w 571086"/>
                <a:gd name="connsiteY19" fmla="*/ 256637 h 608556"/>
                <a:gd name="connsiteX20" fmla="*/ 80092 w 571086"/>
                <a:gd name="connsiteY20" fmla="*/ 211716 h 608556"/>
                <a:gd name="connsiteX21" fmla="*/ 110833 w 571086"/>
                <a:gd name="connsiteY21" fmla="*/ 169123 h 608556"/>
                <a:gd name="connsiteX22" fmla="*/ 285508 w 571086"/>
                <a:gd name="connsiteY22" fmla="*/ 0 h 6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086" h="608556">
                  <a:moveTo>
                    <a:pt x="38807" y="342807"/>
                  </a:moveTo>
                  <a:lnTo>
                    <a:pt x="143399" y="342807"/>
                  </a:lnTo>
                  <a:cubicBezTo>
                    <a:pt x="149493" y="342807"/>
                    <a:pt x="157828" y="346298"/>
                    <a:pt x="162399" y="350236"/>
                  </a:cubicBezTo>
                  <a:cubicBezTo>
                    <a:pt x="195291" y="379147"/>
                    <a:pt x="238311" y="396781"/>
                    <a:pt x="285543" y="396781"/>
                  </a:cubicBezTo>
                  <a:cubicBezTo>
                    <a:pt x="332775" y="396781"/>
                    <a:pt x="375795" y="379147"/>
                    <a:pt x="408687" y="350236"/>
                  </a:cubicBezTo>
                  <a:cubicBezTo>
                    <a:pt x="413258" y="346298"/>
                    <a:pt x="421593" y="342807"/>
                    <a:pt x="427687" y="342807"/>
                  </a:cubicBezTo>
                  <a:lnTo>
                    <a:pt x="532279" y="342807"/>
                  </a:lnTo>
                  <a:cubicBezTo>
                    <a:pt x="553699" y="342807"/>
                    <a:pt x="571086" y="360082"/>
                    <a:pt x="571086" y="381475"/>
                  </a:cubicBezTo>
                  <a:lnTo>
                    <a:pt x="571086" y="569889"/>
                  </a:lnTo>
                  <a:cubicBezTo>
                    <a:pt x="571086" y="591192"/>
                    <a:pt x="553699" y="608556"/>
                    <a:pt x="532279" y="608556"/>
                  </a:cubicBezTo>
                  <a:lnTo>
                    <a:pt x="38807" y="608556"/>
                  </a:lnTo>
                  <a:cubicBezTo>
                    <a:pt x="17387" y="608556"/>
                    <a:pt x="0" y="591192"/>
                    <a:pt x="0" y="569889"/>
                  </a:cubicBezTo>
                  <a:lnTo>
                    <a:pt x="0" y="381475"/>
                  </a:lnTo>
                  <a:cubicBezTo>
                    <a:pt x="0" y="360082"/>
                    <a:pt x="17387" y="342807"/>
                    <a:pt x="38807" y="342807"/>
                  </a:cubicBezTo>
                  <a:close/>
                  <a:moveTo>
                    <a:pt x="285508" y="0"/>
                  </a:moveTo>
                  <a:cubicBezTo>
                    <a:pt x="376655" y="0"/>
                    <a:pt x="451580" y="74181"/>
                    <a:pt x="460183" y="169123"/>
                  </a:cubicBezTo>
                  <a:cubicBezTo>
                    <a:pt x="478018" y="175118"/>
                    <a:pt x="490924" y="191941"/>
                    <a:pt x="490924" y="211716"/>
                  </a:cubicBezTo>
                  <a:cubicBezTo>
                    <a:pt x="490924" y="235698"/>
                    <a:pt x="472193" y="255205"/>
                    <a:pt x="448622" y="256637"/>
                  </a:cubicBezTo>
                  <a:cubicBezTo>
                    <a:pt x="422811" y="325896"/>
                    <a:pt x="359537" y="374843"/>
                    <a:pt x="285508" y="374843"/>
                  </a:cubicBezTo>
                  <a:cubicBezTo>
                    <a:pt x="211479" y="374843"/>
                    <a:pt x="148206" y="325896"/>
                    <a:pt x="122394" y="256637"/>
                  </a:cubicBezTo>
                  <a:cubicBezTo>
                    <a:pt x="98823" y="255205"/>
                    <a:pt x="80092" y="235698"/>
                    <a:pt x="80092" y="211716"/>
                  </a:cubicBezTo>
                  <a:cubicBezTo>
                    <a:pt x="80092" y="191941"/>
                    <a:pt x="92998" y="175118"/>
                    <a:pt x="110833" y="169123"/>
                  </a:cubicBezTo>
                  <a:cubicBezTo>
                    <a:pt x="119437" y="74181"/>
                    <a:pt x="194361" y="0"/>
                    <a:pt x="285508" y="0"/>
                  </a:cubicBezTo>
                  <a:close/>
                </a:path>
              </a:pathLst>
            </a:custGeom>
            <a:grpFill/>
            <a:ln>
              <a:noFill/>
            </a:ln>
          </p:spPr>
        </p:sp>
        <p:sp>
          <p:nvSpPr>
            <p:cNvPr id="120" name="文本框 119"/>
            <p:cNvSpPr txBox="1"/>
            <p:nvPr/>
          </p:nvSpPr>
          <p:spPr>
            <a:xfrm>
              <a:off x="942" y="8182"/>
              <a:ext cx="1008" cy="580"/>
            </a:xfrm>
            <a:prstGeom prst="rect">
              <a:avLst/>
            </a:prstGeom>
            <a:grpFill/>
          </p:spPr>
          <p:txBody>
            <a:bodyPr wrap="none" rtlCol="0">
              <a:spAutoFit/>
            </a:bodyPr>
            <a:p>
              <a:r>
                <a:rPr lang="zh-CN" altLang="en-US" b="1">
                  <a:solidFill>
                    <a:schemeClr val="bg1"/>
                  </a:solidFill>
                </a:rPr>
                <a:t>姚某</a:t>
              </a:r>
              <a:endParaRPr lang="zh-CN" altLang="en-US" b="1">
                <a:solidFill>
                  <a:schemeClr val="bg1"/>
                </a:solidFill>
              </a:endParaRPr>
            </a:p>
          </p:txBody>
        </p:sp>
        <p:sp>
          <p:nvSpPr>
            <p:cNvPr id="121" name="文本框 120"/>
            <p:cNvSpPr txBox="1"/>
            <p:nvPr/>
          </p:nvSpPr>
          <p:spPr>
            <a:xfrm>
              <a:off x="881" y="7424"/>
              <a:ext cx="1115" cy="531"/>
            </a:xfrm>
            <a:prstGeom prst="rect">
              <a:avLst/>
            </a:prstGeom>
            <a:noFill/>
            <a:extLst>
              <a:ext uri="{909E8E84-426E-40DD-AFC4-6F175D3DCCD1}">
                <a14:hiddenFill xmlns:a14="http://schemas.microsoft.com/office/drawing/2010/main">
                  <a:grpFill/>
                </a14:hiddenFill>
              </a:ext>
            </a:extLst>
          </p:spPr>
          <p:txBody>
            <a:bodyPr wrap="none" rtlCol="0">
              <a:spAutoFit/>
            </a:bodyPr>
            <a:p>
              <a:pPr algn="l"/>
              <a:r>
                <a:rPr lang="zh-CN" sz="1600" b="1">
                  <a:solidFill>
                    <a:schemeClr val="bg1"/>
                  </a:solidFill>
                  <a:sym typeface="+mn-ea"/>
                </a:rPr>
                <a:t>（</a:t>
              </a:r>
              <a:r>
                <a:rPr lang="en-US" altLang="zh-CN" sz="1600" b="1">
                  <a:solidFill>
                    <a:schemeClr val="bg1"/>
                  </a:solidFill>
                  <a:sym typeface="+mn-ea"/>
                </a:rPr>
                <a:t>+</a:t>
              </a:r>
              <a:r>
                <a:rPr lang="zh-CN" altLang="en-US" sz="1600" b="1">
                  <a:solidFill>
                    <a:schemeClr val="bg1"/>
                  </a:solidFill>
                  <a:sym typeface="+mn-ea"/>
                </a:rPr>
                <a:t>）</a:t>
              </a:r>
              <a:endParaRPr lang="zh-CN" altLang="en-US" sz="1600" b="1">
                <a:solidFill>
                  <a:schemeClr val="bg1"/>
                </a:solidFill>
                <a:sym typeface="+mn-ea"/>
              </a:endParaRPr>
            </a:p>
          </p:txBody>
        </p:sp>
      </p:grpSp>
      <p:sp>
        <p:nvSpPr>
          <p:cNvPr id="122" name="文本框 121"/>
          <p:cNvSpPr txBox="1"/>
          <p:nvPr/>
        </p:nvSpPr>
        <p:spPr>
          <a:xfrm>
            <a:off x="9759315" y="5205095"/>
            <a:ext cx="2171065" cy="922020"/>
          </a:xfrm>
          <a:prstGeom prst="rect">
            <a:avLst/>
          </a:prstGeom>
          <a:noFill/>
        </p:spPr>
        <p:txBody>
          <a:bodyPr wrap="square" rtlCol="0" anchor="t">
            <a:spAutoFit/>
          </a:bodyPr>
          <a:p>
            <a:pPr algn="ctr"/>
            <a:r>
              <a:rPr lang="en-US" altLang="zh-CN">
                <a:sym typeface="+mn-ea"/>
              </a:rPr>
              <a:t>2020</a:t>
            </a:r>
            <a:r>
              <a:rPr lang="zh-CN" altLang="en-US">
                <a:sym typeface="+mn-ea"/>
              </a:rPr>
              <a:t>年</a:t>
            </a:r>
            <a:r>
              <a:rPr lang="en-US" altLang="zh-CN">
                <a:sym typeface="+mn-ea"/>
              </a:rPr>
              <a:t>10</a:t>
            </a:r>
            <a:r>
              <a:rPr lang="zh-CN" altLang="en-US">
                <a:sym typeface="+mn-ea"/>
              </a:rPr>
              <a:t>月养老院全院筛查</a:t>
            </a:r>
            <a:r>
              <a:rPr lang="en-US" altLang="zh-CN">
                <a:sym typeface="+mn-ea"/>
              </a:rPr>
              <a:t>2</a:t>
            </a:r>
            <a:r>
              <a:rPr lang="zh-CN" altLang="en-US">
                <a:sym typeface="+mn-ea"/>
              </a:rPr>
              <a:t>例，其中肖某</a:t>
            </a:r>
            <a:r>
              <a:rPr lang="en-US" altLang="zh-CN">
                <a:sym typeface="+mn-ea"/>
              </a:rPr>
              <a:t>2018</a:t>
            </a:r>
            <a:r>
              <a:rPr lang="zh-CN" altLang="en-US">
                <a:sym typeface="+mn-ea"/>
              </a:rPr>
              <a:t>年已确证</a:t>
            </a:r>
            <a:endParaRPr lang="zh-CN" altLang="en-US">
              <a:sym typeface="+mn-ea"/>
            </a:endParaRPr>
          </a:p>
        </p:txBody>
      </p:sp>
      <p:grpSp>
        <p:nvGrpSpPr>
          <p:cNvPr id="123" name="组合 122"/>
          <p:cNvGrpSpPr/>
          <p:nvPr/>
        </p:nvGrpSpPr>
        <p:grpSpPr>
          <a:xfrm rot="10800000">
            <a:off x="6648450" y="2329180"/>
            <a:ext cx="212090" cy="950595"/>
            <a:chOff x="3162" y="4898"/>
            <a:chExt cx="334" cy="1497"/>
          </a:xfrm>
          <a:solidFill>
            <a:srgbClr val="FF0000"/>
          </a:solidFill>
        </p:grpSpPr>
        <p:cxnSp>
          <p:nvCxnSpPr>
            <p:cNvPr id="124" name="直接箭头连接符 123"/>
            <p:cNvCxnSpPr/>
            <p:nvPr/>
          </p:nvCxnSpPr>
          <p:spPr>
            <a:xfrm flipH="1">
              <a:off x="3323" y="5233"/>
              <a:ext cx="13" cy="1162"/>
            </a:xfrm>
            <a:prstGeom prst="straightConnector1">
              <a:avLst/>
            </a:prstGeom>
            <a:grpFill/>
            <a:ln w="5715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25" name="椭圆 124"/>
            <p:cNvSpPr/>
            <p:nvPr/>
          </p:nvSpPr>
          <p:spPr>
            <a:xfrm>
              <a:off x="3162" y="4898"/>
              <a:ext cx="335" cy="33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6" name="组合 125"/>
          <p:cNvGrpSpPr/>
          <p:nvPr/>
        </p:nvGrpSpPr>
        <p:grpSpPr>
          <a:xfrm>
            <a:off x="10325735" y="4137660"/>
            <a:ext cx="743585" cy="927735"/>
            <a:chOff x="861" y="7301"/>
            <a:chExt cx="1171" cy="1461"/>
          </a:xfrm>
          <a:solidFill>
            <a:srgbClr val="FF0000"/>
          </a:solidFill>
        </p:grpSpPr>
        <p:sp>
          <p:nvSpPr>
            <p:cNvPr id="127" name="user-male-silhouette_45324"/>
            <p:cNvSpPr>
              <a:spLocks noChangeAspect="1"/>
            </p:cNvSpPr>
            <p:nvPr/>
          </p:nvSpPr>
          <p:spPr bwMode="auto">
            <a:xfrm>
              <a:off x="861" y="7301"/>
              <a:ext cx="1171" cy="1461"/>
            </a:xfrm>
            <a:custGeom>
              <a:avLst/>
              <a:gdLst>
                <a:gd name="connsiteX0" fmla="*/ 38807 w 571086"/>
                <a:gd name="connsiteY0" fmla="*/ 342807 h 608556"/>
                <a:gd name="connsiteX1" fmla="*/ 143399 w 571086"/>
                <a:gd name="connsiteY1" fmla="*/ 342807 h 608556"/>
                <a:gd name="connsiteX2" fmla="*/ 162399 w 571086"/>
                <a:gd name="connsiteY2" fmla="*/ 350236 h 608556"/>
                <a:gd name="connsiteX3" fmla="*/ 285543 w 571086"/>
                <a:gd name="connsiteY3" fmla="*/ 396781 h 608556"/>
                <a:gd name="connsiteX4" fmla="*/ 408687 w 571086"/>
                <a:gd name="connsiteY4" fmla="*/ 350236 h 608556"/>
                <a:gd name="connsiteX5" fmla="*/ 427687 w 571086"/>
                <a:gd name="connsiteY5" fmla="*/ 342807 h 608556"/>
                <a:gd name="connsiteX6" fmla="*/ 532279 w 571086"/>
                <a:gd name="connsiteY6" fmla="*/ 342807 h 608556"/>
                <a:gd name="connsiteX7" fmla="*/ 571086 w 571086"/>
                <a:gd name="connsiteY7" fmla="*/ 381475 h 608556"/>
                <a:gd name="connsiteX8" fmla="*/ 571086 w 571086"/>
                <a:gd name="connsiteY8" fmla="*/ 569889 h 608556"/>
                <a:gd name="connsiteX9" fmla="*/ 532279 w 571086"/>
                <a:gd name="connsiteY9" fmla="*/ 608556 h 608556"/>
                <a:gd name="connsiteX10" fmla="*/ 38807 w 571086"/>
                <a:gd name="connsiteY10" fmla="*/ 608556 h 608556"/>
                <a:gd name="connsiteX11" fmla="*/ 0 w 571086"/>
                <a:gd name="connsiteY11" fmla="*/ 569889 h 608556"/>
                <a:gd name="connsiteX12" fmla="*/ 0 w 571086"/>
                <a:gd name="connsiteY12" fmla="*/ 381475 h 608556"/>
                <a:gd name="connsiteX13" fmla="*/ 38807 w 571086"/>
                <a:gd name="connsiteY13" fmla="*/ 342807 h 608556"/>
                <a:gd name="connsiteX14" fmla="*/ 285508 w 571086"/>
                <a:gd name="connsiteY14" fmla="*/ 0 h 608556"/>
                <a:gd name="connsiteX15" fmla="*/ 460183 w 571086"/>
                <a:gd name="connsiteY15" fmla="*/ 169123 h 608556"/>
                <a:gd name="connsiteX16" fmla="*/ 490924 w 571086"/>
                <a:gd name="connsiteY16" fmla="*/ 211716 h 608556"/>
                <a:gd name="connsiteX17" fmla="*/ 448622 w 571086"/>
                <a:gd name="connsiteY17" fmla="*/ 256637 h 608556"/>
                <a:gd name="connsiteX18" fmla="*/ 285508 w 571086"/>
                <a:gd name="connsiteY18" fmla="*/ 374843 h 608556"/>
                <a:gd name="connsiteX19" fmla="*/ 122394 w 571086"/>
                <a:gd name="connsiteY19" fmla="*/ 256637 h 608556"/>
                <a:gd name="connsiteX20" fmla="*/ 80092 w 571086"/>
                <a:gd name="connsiteY20" fmla="*/ 211716 h 608556"/>
                <a:gd name="connsiteX21" fmla="*/ 110833 w 571086"/>
                <a:gd name="connsiteY21" fmla="*/ 169123 h 608556"/>
                <a:gd name="connsiteX22" fmla="*/ 285508 w 571086"/>
                <a:gd name="connsiteY22" fmla="*/ 0 h 6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086" h="608556">
                  <a:moveTo>
                    <a:pt x="38807" y="342807"/>
                  </a:moveTo>
                  <a:lnTo>
                    <a:pt x="143399" y="342807"/>
                  </a:lnTo>
                  <a:cubicBezTo>
                    <a:pt x="149493" y="342807"/>
                    <a:pt x="157828" y="346298"/>
                    <a:pt x="162399" y="350236"/>
                  </a:cubicBezTo>
                  <a:cubicBezTo>
                    <a:pt x="195291" y="379147"/>
                    <a:pt x="238311" y="396781"/>
                    <a:pt x="285543" y="396781"/>
                  </a:cubicBezTo>
                  <a:cubicBezTo>
                    <a:pt x="332775" y="396781"/>
                    <a:pt x="375795" y="379147"/>
                    <a:pt x="408687" y="350236"/>
                  </a:cubicBezTo>
                  <a:cubicBezTo>
                    <a:pt x="413258" y="346298"/>
                    <a:pt x="421593" y="342807"/>
                    <a:pt x="427687" y="342807"/>
                  </a:cubicBezTo>
                  <a:lnTo>
                    <a:pt x="532279" y="342807"/>
                  </a:lnTo>
                  <a:cubicBezTo>
                    <a:pt x="553699" y="342807"/>
                    <a:pt x="571086" y="360082"/>
                    <a:pt x="571086" y="381475"/>
                  </a:cubicBezTo>
                  <a:lnTo>
                    <a:pt x="571086" y="569889"/>
                  </a:lnTo>
                  <a:cubicBezTo>
                    <a:pt x="571086" y="591192"/>
                    <a:pt x="553699" y="608556"/>
                    <a:pt x="532279" y="608556"/>
                  </a:cubicBezTo>
                  <a:lnTo>
                    <a:pt x="38807" y="608556"/>
                  </a:lnTo>
                  <a:cubicBezTo>
                    <a:pt x="17387" y="608556"/>
                    <a:pt x="0" y="591192"/>
                    <a:pt x="0" y="569889"/>
                  </a:cubicBezTo>
                  <a:lnTo>
                    <a:pt x="0" y="381475"/>
                  </a:lnTo>
                  <a:cubicBezTo>
                    <a:pt x="0" y="360082"/>
                    <a:pt x="17387" y="342807"/>
                    <a:pt x="38807" y="342807"/>
                  </a:cubicBezTo>
                  <a:close/>
                  <a:moveTo>
                    <a:pt x="285508" y="0"/>
                  </a:moveTo>
                  <a:cubicBezTo>
                    <a:pt x="376655" y="0"/>
                    <a:pt x="451580" y="74181"/>
                    <a:pt x="460183" y="169123"/>
                  </a:cubicBezTo>
                  <a:cubicBezTo>
                    <a:pt x="478018" y="175118"/>
                    <a:pt x="490924" y="191941"/>
                    <a:pt x="490924" y="211716"/>
                  </a:cubicBezTo>
                  <a:cubicBezTo>
                    <a:pt x="490924" y="235698"/>
                    <a:pt x="472193" y="255205"/>
                    <a:pt x="448622" y="256637"/>
                  </a:cubicBezTo>
                  <a:cubicBezTo>
                    <a:pt x="422811" y="325896"/>
                    <a:pt x="359537" y="374843"/>
                    <a:pt x="285508" y="374843"/>
                  </a:cubicBezTo>
                  <a:cubicBezTo>
                    <a:pt x="211479" y="374843"/>
                    <a:pt x="148206" y="325896"/>
                    <a:pt x="122394" y="256637"/>
                  </a:cubicBezTo>
                  <a:cubicBezTo>
                    <a:pt x="98823" y="255205"/>
                    <a:pt x="80092" y="235698"/>
                    <a:pt x="80092" y="211716"/>
                  </a:cubicBezTo>
                  <a:cubicBezTo>
                    <a:pt x="80092" y="191941"/>
                    <a:pt x="92998" y="175118"/>
                    <a:pt x="110833" y="169123"/>
                  </a:cubicBezTo>
                  <a:cubicBezTo>
                    <a:pt x="119437" y="74181"/>
                    <a:pt x="194361" y="0"/>
                    <a:pt x="285508" y="0"/>
                  </a:cubicBezTo>
                  <a:close/>
                </a:path>
              </a:pathLst>
            </a:custGeom>
            <a:grpFill/>
            <a:ln>
              <a:noFill/>
            </a:ln>
          </p:spPr>
        </p:sp>
        <p:sp>
          <p:nvSpPr>
            <p:cNvPr id="128" name="文本框 127"/>
            <p:cNvSpPr txBox="1"/>
            <p:nvPr/>
          </p:nvSpPr>
          <p:spPr>
            <a:xfrm>
              <a:off x="942" y="8182"/>
              <a:ext cx="1008" cy="580"/>
            </a:xfrm>
            <a:prstGeom prst="rect">
              <a:avLst/>
            </a:prstGeom>
            <a:grpFill/>
          </p:spPr>
          <p:txBody>
            <a:bodyPr wrap="none" rtlCol="0">
              <a:spAutoFit/>
            </a:bodyPr>
            <a:p>
              <a:r>
                <a:rPr lang="zh-CN" altLang="en-US" b="1">
                  <a:solidFill>
                    <a:schemeClr val="bg1"/>
                  </a:solidFill>
                </a:rPr>
                <a:t>敖某</a:t>
              </a:r>
              <a:endParaRPr lang="zh-CN" altLang="en-US" b="1">
                <a:solidFill>
                  <a:schemeClr val="bg1"/>
                </a:solidFill>
              </a:endParaRPr>
            </a:p>
          </p:txBody>
        </p:sp>
        <p:sp>
          <p:nvSpPr>
            <p:cNvPr id="129" name="文本框 128"/>
            <p:cNvSpPr txBox="1"/>
            <p:nvPr/>
          </p:nvSpPr>
          <p:spPr>
            <a:xfrm>
              <a:off x="881" y="7424"/>
              <a:ext cx="1115" cy="531"/>
            </a:xfrm>
            <a:prstGeom prst="rect">
              <a:avLst/>
            </a:prstGeom>
            <a:noFill/>
            <a:extLst>
              <a:ext uri="{909E8E84-426E-40DD-AFC4-6F175D3DCCD1}">
                <a14:hiddenFill xmlns:a14="http://schemas.microsoft.com/office/drawing/2010/main">
                  <a:grpFill/>
                </a14:hiddenFill>
              </a:ext>
            </a:extLst>
          </p:spPr>
          <p:txBody>
            <a:bodyPr wrap="none" rtlCol="0">
              <a:spAutoFit/>
            </a:bodyPr>
            <a:p>
              <a:pPr algn="l"/>
              <a:r>
                <a:rPr lang="zh-CN" sz="1600" b="1">
                  <a:solidFill>
                    <a:schemeClr val="bg1"/>
                  </a:solidFill>
                  <a:sym typeface="+mn-ea"/>
                </a:rPr>
                <a:t>（</a:t>
              </a:r>
              <a:r>
                <a:rPr lang="en-US" altLang="zh-CN" sz="1600" b="1">
                  <a:solidFill>
                    <a:schemeClr val="bg1"/>
                  </a:solidFill>
                  <a:sym typeface="+mn-ea"/>
                </a:rPr>
                <a:t>+</a:t>
              </a:r>
              <a:r>
                <a:rPr lang="zh-CN" altLang="en-US" sz="1600" b="1">
                  <a:solidFill>
                    <a:schemeClr val="bg1"/>
                  </a:solidFill>
                  <a:sym typeface="+mn-ea"/>
                </a:rPr>
                <a:t>）</a:t>
              </a:r>
              <a:endParaRPr lang="zh-CN" altLang="en-US" sz="1600" b="1">
                <a:solidFill>
                  <a:schemeClr val="bg1"/>
                </a:solidFill>
                <a:sym typeface="+mn-ea"/>
              </a:endParaRPr>
            </a:p>
          </p:txBody>
        </p:sp>
      </p:grpSp>
      <p:sp>
        <p:nvSpPr>
          <p:cNvPr id="130" name="文本框 129"/>
          <p:cNvSpPr txBox="1"/>
          <p:nvPr/>
        </p:nvSpPr>
        <p:spPr>
          <a:xfrm>
            <a:off x="6195695" y="4291965"/>
            <a:ext cx="1783080" cy="645160"/>
          </a:xfrm>
          <a:prstGeom prst="rect">
            <a:avLst/>
          </a:prstGeom>
          <a:noFill/>
        </p:spPr>
        <p:txBody>
          <a:bodyPr wrap="square" rtlCol="0" anchor="t">
            <a:spAutoFit/>
          </a:bodyPr>
          <a:p>
            <a:pPr algn="ctr"/>
            <a:r>
              <a:rPr lang="en-US" altLang="zh-CN">
                <a:sym typeface="+mn-ea"/>
              </a:rPr>
              <a:t>2020</a:t>
            </a:r>
            <a:r>
              <a:rPr lang="zh-CN" altLang="en-US">
                <a:sym typeface="+mn-ea"/>
              </a:rPr>
              <a:t>年</a:t>
            </a:r>
            <a:r>
              <a:rPr lang="en-US" altLang="zh-CN">
                <a:sym typeface="+mn-ea"/>
              </a:rPr>
              <a:t>7</a:t>
            </a:r>
            <a:r>
              <a:rPr lang="zh-CN" altLang="en-US">
                <a:sym typeface="+mn-ea"/>
              </a:rPr>
              <a:t>月</a:t>
            </a:r>
            <a:r>
              <a:rPr lang="en-US" altLang="zh-CN">
                <a:sym typeface="+mn-ea"/>
              </a:rPr>
              <a:t>2</a:t>
            </a:r>
            <a:r>
              <a:rPr lang="zh-CN" altLang="en-US">
                <a:sym typeface="+mn-ea"/>
              </a:rPr>
              <a:t>日住院筛查阳性</a:t>
            </a:r>
            <a:endParaRPr lang="zh-CN" altLang="en-US"/>
          </a:p>
        </p:txBody>
      </p:sp>
      <p:sp>
        <p:nvSpPr>
          <p:cNvPr id="131" name="文本框 130"/>
          <p:cNvSpPr txBox="1"/>
          <p:nvPr/>
        </p:nvSpPr>
        <p:spPr>
          <a:xfrm>
            <a:off x="6179185" y="3360420"/>
            <a:ext cx="2866390" cy="922020"/>
          </a:xfrm>
          <a:prstGeom prst="rect">
            <a:avLst/>
          </a:prstGeom>
          <a:noFill/>
        </p:spPr>
        <p:txBody>
          <a:bodyPr wrap="square" rtlCol="0" anchor="t">
            <a:spAutoFit/>
          </a:bodyPr>
          <a:p>
            <a:r>
              <a:rPr lang="zh-CN" altLang="en-US">
                <a:sym typeface="+mn-ea"/>
              </a:rPr>
              <a:t>在漆某原配偶，陈某死后，有发现翻窗进漆某房间，</a:t>
            </a:r>
            <a:endParaRPr lang="zh-CN" altLang="en-US">
              <a:sym typeface="+mn-ea"/>
            </a:endParaRPr>
          </a:p>
          <a:p>
            <a:r>
              <a:rPr lang="zh-CN" altLang="en-US">
                <a:sym typeface="+mn-ea"/>
              </a:rPr>
              <a:t>也有喝板板茶的爱好</a:t>
            </a:r>
            <a:endParaRPr lang="zh-CN" altLang="en-US"/>
          </a:p>
        </p:txBody>
      </p:sp>
      <p:grpSp>
        <p:nvGrpSpPr>
          <p:cNvPr id="3" name="组合 2"/>
          <p:cNvGrpSpPr/>
          <p:nvPr/>
        </p:nvGrpSpPr>
        <p:grpSpPr>
          <a:xfrm>
            <a:off x="11330305" y="3147695"/>
            <a:ext cx="212090" cy="950595"/>
            <a:chOff x="3162" y="4898"/>
            <a:chExt cx="334" cy="1497"/>
          </a:xfrm>
          <a:solidFill>
            <a:srgbClr val="FF0000"/>
          </a:solidFill>
        </p:grpSpPr>
        <p:cxnSp>
          <p:nvCxnSpPr>
            <p:cNvPr id="16" name="直接箭头连接符 15"/>
            <p:cNvCxnSpPr/>
            <p:nvPr/>
          </p:nvCxnSpPr>
          <p:spPr>
            <a:xfrm flipH="1">
              <a:off x="3323" y="5233"/>
              <a:ext cx="13" cy="1162"/>
            </a:xfrm>
            <a:prstGeom prst="straightConnector1">
              <a:avLst/>
            </a:prstGeom>
            <a:grpFill/>
            <a:ln w="5715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3162" y="4898"/>
              <a:ext cx="335" cy="33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5" name="组合 34"/>
          <p:cNvGrpSpPr/>
          <p:nvPr/>
        </p:nvGrpSpPr>
        <p:grpSpPr>
          <a:xfrm>
            <a:off x="11064875" y="4137660"/>
            <a:ext cx="743585" cy="927735"/>
            <a:chOff x="861" y="7301"/>
            <a:chExt cx="1171" cy="1461"/>
          </a:xfrm>
          <a:solidFill>
            <a:srgbClr val="FF0000"/>
          </a:solidFill>
        </p:grpSpPr>
        <p:sp>
          <p:nvSpPr>
            <p:cNvPr id="40" name="user-male-silhouette_45324"/>
            <p:cNvSpPr>
              <a:spLocks noChangeAspect="1"/>
            </p:cNvSpPr>
            <p:nvPr/>
          </p:nvSpPr>
          <p:spPr bwMode="auto">
            <a:xfrm>
              <a:off x="861" y="7301"/>
              <a:ext cx="1171" cy="1461"/>
            </a:xfrm>
            <a:custGeom>
              <a:avLst/>
              <a:gdLst>
                <a:gd name="connsiteX0" fmla="*/ 38807 w 571086"/>
                <a:gd name="connsiteY0" fmla="*/ 342807 h 608556"/>
                <a:gd name="connsiteX1" fmla="*/ 143399 w 571086"/>
                <a:gd name="connsiteY1" fmla="*/ 342807 h 608556"/>
                <a:gd name="connsiteX2" fmla="*/ 162399 w 571086"/>
                <a:gd name="connsiteY2" fmla="*/ 350236 h 608556"/>
                <a:gd name="connsiteX3" fmla="*/ 285543 w 571086"/>
                <a:gd name="connsiteY3" fmla="*/ 396781 h 608556"/>
                <a:gd name="connsiteX4" fmla="*/ 408687 w 571086"/>
                <a:gd name="connsiteY4" fmla="*/ 350236 h 608556"/>
                <a:gd name="connsiteX5" fmla="*/ 427687 w 571086"/>
                <a:gd name="connsiteY5" fmla="*/ 342807 h 608556"/>
                <a:gd name="connsiteX6" fmla="*/ 532279 w 571086"/>
                <a:gd name="connsiteY6" fmla="*/ 342807 h 608556"/>
                <a:gd name="connsiteX7" fmla="*/ 571086 w 571086"/>
                <a:gd name="connsiteY7" fmla="*/ 381475 h 608556"/>
                <a:gd name="connsiteX8" fmla="*/ 571086 w 571086"/>
                <a:gd name="connsiteY8" fmla="*/ 569889 h 608556"/>
                <a:gd name="connsiteX9" fmla="*/ 532279 w 571086"/>
                <a:gd name="connsiteY9" fmla="*/ 608556 h 608556"/>
                <a:gd name="connsiteX10" fmla="*/ 38807 w 571086"/>
                <a:gd name="connsiteY10" fmla="*/ 608556 h 608556"/>
                <a:gd name="connsiteX11" fmla="*/ 0 w 571086"/>
                <a:gd name="connsiteY11" fmla="*/ 569889 h 608556"/>
                <a:gd name="connsiteX12" fmla="*/ 0 w 571086"/>
                <a:gd name="connsiteY12" fmla="*/ 381475 h 608556"/>
                <a:gd name="connsiteX13" fmla="*/ 38807 w 571086"/>
                <a:gd name="connsiteY13" fmla="*/ 342807 h 608556"/>
                <a:gd name="connsiteX14" fmla="*/ 285508 w 571086"/>
                <a:gd name="connsiteY14" fmla="*/ 0 h 608556"/>
                <a:gd name="connsiteX15" fmla="*/ 460183 w 571086"/>
                <a:gd name="connsiteY15" fmla="*/ 169123 h 608556"/>
                <a:gd name="connsiteX16" fmla="*/ 490924 w 571086"/>
                <a:gd name="connsiteY16" fmla="*/ 211716 h 608556"/>
                <a:gd name="connsiteX17" fmla="*/ 448622 w 571086"/>
                <a:gd name="connsiteY17" fmla="*/ 256637 h 608556"/>
                <a:gd name="connsiteX18" fmla="*/ 285508 w 571086"/>
                <a:gd name="connsiteY18" fmla="*/ 374843 h 608556"/>
                <a:gd name="connsiteX19" fmla="*/ 122394 w 571086"/>
                <a:gd name="connsiteY19" fmla="*/ 256637 h 608556"/>
                <a:gd name="connsiteX20" fmla="*/ 80092 w 571086"/>
                <a:gd name="connsiteY20" fmla="*/ 211716 h 608556"/>
                <a:gd name="connsiteX21" fmla="*/ 110833 w 571086"/>
                <a:gd name="connsiteY21" fmla="*/ 169123 h 608556"/>
                <a:gd name="connsiteX22" fmla="*/ 285508 w 571086"/>
                <a:gd name="connsiteY22" fmla="*/ 0 h 6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086" h="608556">
                  <a:moveTo>
                    <a:pt x="38807" y="342807"/>
                  </a:moveTo>
                  <a:lnTo>
                    <a:pt x="143399" y="342807"/>
                  </a:lnTo>
                  <a:cubicBezTo>
                    <a:pt x="149493" y="342807"/>
                    <a:pt x="157828" y="346298"/>
                    <a:pt x="162399" y="350236"/>
                  </a:cubicBezTo>
                  <a:cubicBezTo>
                    <a:pt x="195291" y="379147"/>
                    <a:pt x="238311" y="396781"/>
                    <a:pt x="285543" y="396781"/>
                  </a:cubicBezTo>
                  <a:cubicBezTo>
                    <a:pt x="332775" y="396781"/>
                    <a:pt x="375795" y="379147"/>
                    <a:pt x="408687" y="350236"/>
                  </a:cubicBezTo>
                  <a:cubicBezTo>
                    <a:pt x="413258" y="346298"/>
                    <a:pt x="421593" y="342807"/>
                    <a:pt x="427687" y="342807"/>
                  </a:cubicBezTo>
                  <a:lnTo>
                    <a:pt x="532279" y="342807"/>
                  </a:lnTo>
                  <a:cubicBezTo>
                    <a:pt x="553699" y="342807"/>
                    <a:pt x="571086" y="360082"/>
                    <a:pt x="571086" y="381475"/>
                  </a:cubicBezTo>
                  <a:lnTo>
                    <a:pt x="571086" y="569889"/>
                  </a:lnTo>
                  <a:cubicBezTo>
                    <a:pt x="571086" y="591192"/>
                    <a:pt x="553699" y="608556"/>
                    <a:pt x="532279" y="608556"/>
                  </a:cubicBezTo>
                  <a:lnTo>
                    <a:pt x="38807" y="608556"/>
                  </a:lnTo>
                  <a:cubicBezTo>
                    <a:pt x="17387" y="608556"/>
                    <a:pt x="0" y="591192"/>
                    <a:pt x="0" y="569889"/>
                  </a:cubicBezTo>
                  <a:lnTo>
                    <a:pt x="0" y="381475"/>
                  </a:lnTo>
                  <a:cubicBezTo>
                    <a:pt x="0" y="360082"/>
                    <a:pt x="17387" y="342807"/>
                    <a:pt x="38807" y="342807"/>
                  </a:cubicBezTo>
                  <a:close/>
                  <a:moveTo>
                    <a:pt x="285508" y="0"/>
                  </a:moveTo>
                  <a:cubicBezTo>
                    <a:pt x="376655" y="0"/>
                    <a:pt x="451580" y="74181"/>
                    <a:pt x="460183" y="169123"/>
                  </a:cubicBezTo>
                  <a:cubicBezTo>
                    <a:pt x="478018" y="175118"/>
                    <a:pt x="490924" y="191941"/>
                    <a:pt x="490924" y="211716"/>
                  </a:cubicBezTo>
                  <a:cubicBezTo>
                    <a:pt x="490924" y="235698"/>
                    <a:pt x="472193" y="255205"/>
                    <a:pt x="448622" y="256637"/>
                  </a:cubicBezTo>
                  <a:cubicBezTo>
                    <a:pt x="422811" y="325896"/>
                    <a:pt x="359537" y="374843"/>
                    <a:pt x="285508" y="374843"/>
                  </a:cubicBezTo>
                  <a:cubicBezTo>
                    <a:pt x="211479" y="374843"/>
                    <a:pt x="148206" y="325896"/>
                    <a:pt x="122394" y="256637"/>
                  </a:cubicBezTo>
                  <a:cubicBezTo>
                    <a:pt x="98823" y="255205"/>
                    <a:pt x="80092" y="235698"/>
                    <a:pt x="80092" y="211716"/>
                  </a:cubicBezTo>
                  <a:cubicBezTo>
                    <a:pt x="80092" y="191941"/>
                    <a:pt x="92998" y="175118"/>
                    <a:pt x="110833" y="169123"/>
                  </a:cubicBezTo>
                  <a:cubicBezTo>
                    <a:pt x="119437" y="74181"/>
                    <a:pt x="194361" y="0"/>
                    <a:pt x="285508" y="0"/>
                  </a:cubicBezTo>
                  <a:close/>
                </a:path>
              </a:pathLst>
            </a:custGeom>
            <a:grpFill/>
            <a:ln>
              <a:noFill/>
            </a:ln>
          </p:spPr>
        </p:sp>
        <p:sp>
          <p:nvSpPr>
            <p:cNvPr id="41" name="文本框 40"/>
            <p:cNvSpPr txBox="1"/>
            <p:nvPr/>
          </p:nvSpPr>
          <p:spPr>
            <a:xfrm>
              <a:off x="942" y="8182"/>
              <a:ext cx="1008" cy="580"/>
            </a:xfrm>
            <a:prstGeom prst="rect">
              <a:avLst/>
            </a:prstGeom>
            <a:grpFill/>
          </p:spPr>
          <p:txBody>
            <a:bodyPr wrap="none" rtlCol="0">
              <a:spAutoFit/>
            </a:bodyPr>
            <a:p>
              <a:r>
                <a:rPr lang="zh-CN" altLang="en-US" b="1">
                  <a:solidFill>
                    <a:schemeClr val="bg1"/>
                  </a:solidFill>
                </a:rPr>
                <a:t>肖某</a:t>
              </a:r>
              <a:endParaRPr lang="zh-CN" altLang="en-US" b="1">
                <a:solidFill>
                  <a:schemeClr val="bg1"/>
                </a:solidFill>
              </a:endParaRPr>
            </a:p>
          </p:txBody>
        </p:sp>
        <p:sp>
          <p:nvSpPr>
            <p:cNvPr id="42" name="文本框 41"/>
            <p:cNvSpPr txBox="1"/>
            <p:nvPr/>
          </p:nvSpPr>
          <p:spPr>
            <a:xfrm>
              <a:off x="881" y="7424"/>
              <a:ext cx="1115" cy="531"/>
            </a:xfrm>
            <a:prstGeom prst="rect">
              <a:avLst/>
            </a:prstGeom>
            <a:noFill/>
            <a:extLst>
              <a:ext uri="{909E8E84-426E-40DD-AFC4-6F175D3DCCD1}">
                <a14:hiddenFill xmlns:a14="http://schemas.microsoft.com/office/drawing/2010/main">
                  <a:grpFill/>
                </a14:hiddenFill>
              </a:ext>
            </a:extLst>
          </p:spPr>
          <p:txBody>
            <a:bodyPr wrap="none" rtlCol="0">
              <a:spAutoFit/>
            </a:bodyPr>
            <a:p>
              <a:pPr algn="l"/>
              <a:r>
                <a:rPr lang="zh-CN" sz="1600" b="1">
                  <a:solidFill>
                    <a:schemeClr val="bg1"/>
                  </a:solidFill>
                  <a:sym typeface="+mn-ea"/>
                </a:rPr>
                <a:t>（</a:t>
              </a:r>
              <a:r>
                <a:rPr lang="en-US" altLang="zh-CN" sz="1600" b="1">
                  <a:solidFill>
                    <a:schemeClr val="bg1"/>
                  </a:solidFill>
                  <a:sym typeface="+mn-ea"/>
                </a:rPr>
                <a:t>+</a:t>
              </a:r>
              <a:r>
                <a:rPr lang="zh-CN" altLang="en-US" sz="1600" b="1">
                  <a:solidFill>
                    <a:schemeClr val="bg1"/>
                  </a:solidFill>
                  <a:sym typeface="+mn-ea"/>
                </a:rPr>
                <a:t>）</a:t>
              </a:r>
              <a:endParaRPr lang="zh-CN" altLang="en-US" sz="1600" b="1">
                <a:solidFill>
                  <a:schemeClr val="bg1"/>
                </a:solidFill>
                <a:sym typeface="+mn-ea"/>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1000"/>
                                        <p:tgtEl>
                                          <p:spTgt spid="32"/>
                                        </p:tgtEl>
                                      </p:cBhvr>
                                    </p:animEffect>
                                    <p:anim calcmode="lin" valueType="num">
                                      <p:cBhvr>
                                        <p:cTn id="46" dur="1000" fill="hold"/>
                                        <p:tgtEl>
                                          <p:spTgt spid="32"/>
                                        </p:tgtEl>
                                        <p:attrNameLst>
                                          <p:attrName>ppt_x</p:attrName>
                                        </p:attrNameLst>
                                      </p:cBhvr>
                                      <p:tavLst>
                                        <p:tav tm="0">
                                          <p:val>
                                            <p:strVal val="#ppt_x"/>
                                          </p:val>
                                        </p:tav>
                                        <p:tav tm="100000">
                                          <p:val>
                                            <p:strVal val="#ppt_x"/>
                                          </p:val>
                                        </p:tav>
                                      </p:tavLst>
                                    </p:anim>
                                    <p:anim calcmode="lin" valueType="num">
                                      <p:cBhvr>
                                        <p:cTn id="47" dur="1000" fill="hold"/>
                                        <p:tgtEl>
                                          <p:spTgt spid="32"/>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fade">
                                      <p:cBhvr>
                                        <p:cTn id="55" dur="1000"/>
                                        <p:tgtEl>
                                          <p:spTgt spid="68"/>
                                        </p:tgtEl>
                                      </p:cBhvr>
                                    </p:animEffect>
                                    <p:anim calcmode="lin" valueType="num">
                                      <p:cBhvr>
                                        <p:cTn id="56" dur="1000" fill="hold"/>
                                        <p:tgtEl>
                                          <p:spTgt spid="68"/>
                                        </p:tgtEl>
                                        <p:attrNameLst>
                                          <p:attrName>ppt_x</p:attrName>
                                        </p:attrNameLst>
                                      </p:cBhvr>
                                      <p:tavLst>
                                        <p:tav tm="0">
                                          <p:val>
                                            <p:strVal val="#ppt_x"/>
                                          </p:val>
                                        </p:tav>
                                        <p:tav tm="100000">
                                          <p:val>
                                            <p:strVal val="#ppt_x"/>
                                          </p:val>
                                        </p:tav>
                                      </p:tavLst>
                                    </p:anim>
                                    <p:anim calcmode="lin" valueType="num">
                                      <p:cBhvr>
                                        <p:cTn id="57" dur="1000" fill="hold"/>
                                        <p:tgtEl>
                                          <p:spTgt spid="68"/>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1000"/>
                                        <p:tgtEl>
                                          <p:spTgt spid="36"/>
                                        </p:tgtEl>
                                      </p:cBhvr>
                                    </p:animEffect>
                                    <p:anim calcmode="lin" valueType="num">
                                      <p:cBhvr>
                                        <p:cTn id="61" dur="1000" fill="hold"/>
                                        <p:tgtEl>
                                          <p:spTgt spid="36"/>
                                        </p:tgtEl>
                                        <p:attrNameLst>
                                          <p:attrName>ppt_x</p:attrName>
                                        </p:attrNameLst>
                                      </p:cBhvr>
                                      <p:tavLst>
                                        <p:tav tm="0">
                                          <p:val>
                                            <p:strVal val="#ppt_x"/>
                                          </p:val>
                                        </p:tav>
                                        <p:tav tm="100000">
                                          <p:val>
                                            <p:strVal val="#ppt_x"/>
                                          </p:val>
                                        </p:tav>
                                      </p:tavLst>
                                    </p:anim>
                                    <p:anim calcmode="lin" valueType="num">
                                      <p:cBhvr>
                                        <p:cTn id="6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85"/>
                                        </p:tgtEl>
                                        <p:attrNameLst>
                                          <p:attrName>style.visibility</p:attrName>
                                        </p:attrNameLst>
                                      </p:cBhvr>
                                      <p:to>
                                        <p:strVal val="visible"/>
                                      </p:to>
                                    </p:set>
                                    <p:animEffect transition="in" filter="fade">
                                      <p:cBhvr>
                                        <p:cTn id="71" dur="1000"/>
                                        <p:tgtEl>
                                          <p:spTgt spid="85"/>
                                        </p:tgtEl>
                                      </p:cBhvr>
                                    </p:animEffect>
                                    <p:anim calcmode="lin" valueType="num">
                                      <p:cBhvr>
                                        <p:cTn id="72" dur="1000" fill="hold"/>
                                        <p:tgtEl>
                                          <p:spTgt spid="85"/>
                                        </p:tgtEl>
                                        <p:attrNameLst>
                                          <p:attrName>ppt_x</p:attrName>
                                        </p:attrNameLst>
                                      </p:cBhvr>
                                      <p:tavLst>
                                        <p:tav tm="0">
                                          <p:val>
                                            <p:strVal val="#ppt_x"/>
                                          </p:val>
                                        </p:tav>
                                        <p:tav tm="100000">
                                          <p:val>
                                            <p:strVal val="#ppt_x"/>
                                          </p:val>
                                        </p:tav>
                                      </p:tavLst>
                                    </p:anim>
                                    <p:anim calcmode="lin" valueType="num">
                                      <p:cBhvr>
                                        <p:cTn id="73" dur="1000" fill="hold"/>
                                        <p:tgtEl>
                                          <p:spTgt spid="85"/>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52"/>
                                        </p:tgtEl>
                                        <p:attrNameLst>
                                          <p:attrName>style.visibility</p:attrName>
                                        </p:attrNameLst>
                                      </p:cBhvr>
                                      <p:to>
                                        <p:strVal val="visible"/>
                                      </p:to>
                                    </p:set>
                                    <p:animEffect transition="in" filter="fade">
                                      <p:cBhvr>
                                        <p:cTn id="76" dur="1000"/>
                                        <p:tgtEl>
                                          <p:spTgt spid="52"/>
                                        </p:tgtEl>
                                      </p:cBhvr>
                                    </p:animEffect>
                                    <p:anim calcmode="lin" valueType="num">
                                      <p:cBhvr>
                                        <p:cTn id="77" dur="1000" fill="hold"/>
                                        <p:tgtEl>
                                          <p:spTgt spid="52"/>
                                        </p:tgtEl>
                                        <p:attrNameLst>
                                          <p:attrName>ppt_x</p:attrName>
                                        </p:attrNameLst>
                                      </p:cBhvr>
                                      <p:tavLst>
                                        <p:tav tm="0">
                                          <p:val>
                                            <p:strVal val="#ppt_x"/>
                                          </p:val>
                                        </p:tav>
                                        <p:tav tm="100000">
                                          <p:val>
                                            <p:strVal val="#ppt_x"/>
                                          </p:val>
                                        </p:tav>
                                      </p:tavLst>
                                    </p:anim>
                                    <p:anim calcmode="lin" valueType="num">
                                      <p:cBhvr>
                                        <p:cTn id="7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82"/>
                                        </p:tgtEl>
                                        <p:attrNameLst>
                                          <p:attrName>style.visibility</p:attrName>
                                        </p:attrNameLst>
                                      </p:cBhvr>
                                      <p:to>
                                        <p:strVal val="visible"/>
                                      </p:to>
                                    </p:set>
                                    <p:animEffect transition="in" filter="fade">
                                      <p:cBhvr>
                                        <p:cTn id="87" dur="1000"/>
                                        <p:tgtEl>
                                          <p:spTgt spid="82"/>
                                        </p:tgtEl>
                                      </p:cBhvr>
                                    </p:animEffect>
                                    <p:anim calcmode="lin" valueType="num">
                                      <p:cBhvr>
                                        <p:cTn id="88" dur="1000" fill="hold"/>
                                        <p:tgtEl>
                                          <p:spTgt spid="82"/>
                                        </p:tgtEl>
                                        <p:attrNameLst>
                                          <p:attrName>ppt_x</p:attrName>
                                        </p:attrNameLst>
                                      </p:cBhvr>
                                      <p:tavLst>
                                        <p:tav tm="0">
                                          <p:val>
                                            <p:strVal val="#ppt_x"/>
                                          </p:val>
                                        </p:tav>
                                        <p:tav tm="100000">
                                          <p:val>
                                            <p:strVal val="#ppt_x"/>
                                          </p:val>
                                        </p:tav>
                                      </p:tavLst>
                                    </p:anim>
                                    <p:anim calcmode="lin" valueType="num">
                                      <p:cBhvr>
                                        <p:cTn id="89" dur="1000" fill="hold"/>
                                        <p:tgtEl>
                                          <p:spTgt spid="82"/>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6"/>
                                        </p:tgtEl>
                                        <p:attrNameLst>
                                          <p:attrName>style.visibility</p:attrName>
                                        </p:attrNameLst>
                                      </p:cBhvr>
                                      <p:to>
                                        <p:strVal val="visible"/>
                                      </p:to>
                                    </p:set>
                                    <p:animEffect transition="in" filter="fade">
                                      <p:cBhvr>
                                        <p:cTn id="92" dur="1000"/>
                                        <p:tgtEl>
                                          <p:spTgt spid="56"/>
                                        </p:tgtEl>
                                      </p:cBhvr>
                                    </p:animEffect>
                                    <p:anim calcmode="lin" valueType="num">
                                      <p:cBhvr>
                                        <p:cTn id="93" dur="1000" fill="hold"/>
                                        <p:tgtEl>
                                          <p:spTgt spid="56"/>
                                        </p:tgtEl>
                                        <p:attrNameLst>
                                          <p:attrName>ppt_x</p:attrName>
                                        </p:attrNameLst>
                                      </p:cBhvr>
                                      <p:tavLst>
                                        <p:tav tm="0">
                                          <p:val>
                                            <p:strVal val="#ppt_x"/>
                                          </p:val>
                                        </p:tav>
                                        <p:tav tm="100000">
                                          <p:val>
                                            <p:strVal val="#ppt_x"/>
                                          </p:val>
                                        </p:tav>
                                      </p:tavLst>
                                    </p:anim>
                                    <p:anim calcmode="lin" valueType="num">
                                      <p:cBhvr>
                                        <p:cTn id="9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100"/>
                                        </p:tgtEl>
                                        <p:attrNameLst>
                                          <p:attrName>style.visibility</p:attrName>
                                        </p:attrNameLst>
                                      </p:cBhvr>
                                      <p:to>
                                        <p:strVal val="visible"/>
                                      </p:to>
                                    </p:set>
                                    <p:animEffect transition="in" filter="fade">
                                      <p:cBhvr>
                                        <p:cTn id="103" dur="1000"/>
                                        <p:tgtEl>
                                          <p:spTgt spid="100"/>
                                        </p:tgtEl>
                                      </p:cBhvr>
                                    </p:animEffect>
                                    <p:anim calcmode="lin" valueType="num">
                                      <p:cBhvr>
                                        <p:cTn id="104" dur="1000" fill="hold"/>
                                        <p:tgtEl>
                                          <p:spTgt spid="100"/>
                                        </p:tgtEl>
                                        <p:attrNameLst>
                                          <p:attrName>ppt_x</p:attrName>
                                        </p:attrNameLst>
                                      </p:cBhvr>
                                      <p:tavLst>
                                        <p:tav tm="0">
                                          <p:val>
                                            <p:strVal val="#ppt_x"/>
                                          </p:val>
                                        </p:tav>
                                        <p:tav tm="100000">
                                          <p:val>
                                            <p:strVal val="#ppt_x"/>
                                          </p:val>
                                        </p:tav>
                                      </p:tavLst>
                                    </p:anim>
                                    <p:anim calcmode="lin" valueType="num">
                                      <p:cBhvr>
                                        <p:cTn id="105" dur="1000" fill="hold"/>
                                        <p:tgtEl>
                                          <p:spTgt spid="100"/>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60"/>
                                        </p:tgtEl>
                                        <p:attrNameLst>
                                          <p:attrName>style.visibility</p:attrName>
                                        </p:attrNameLst>
                                      </p:cBhvr>
                                      <p:to>
                                        <p:strVal val="visible"/>
                                      </p:to>
                                    </p:set>
                                    <p:animEffect transition="in" filter="fade">
                                      <p:cBhvr>
                                        <p:cTn id="108" dur="1000"/>
                                        <p:tgtEl>
                                          <p:spTgt spid="60"/>
                                        </p:tgtEl>
                                      </p:cBhvr>
                                    </p:animEffect>
                                    <p:anim calcmode="lin" valueType="num">
                                      <p:cBhvr>
                                        <p:cTn id="109" dur="1000" fill="hold"/>
                                        <p:tgtEl>
                                          <p:spTgt spid="60"/>
                                        </p:tgtEl>
                                        <p:attrNameLst>
                                          <p:attrName>ppt_x</p:attrName>
                                        </p:attrNameLst>
                                      </p:cBhvr>
                                      <p:tavLst>
                                        <p:tav tm="0">
                                          <p:val>
                                            <p:strVal val="#ppt_x"/>
                                          </p:val>
                                        </p:tav>
                                        <p:tav tm="100000">
                                          <p:val>
                                            <p:strVal val="#ppt_x"/>
                                          </p:val>
                                        </p:tav>
                                      </p:tavLst>
                                    </p:anim>
                                    <p:anim calcmode="lin" valueType="num">
                                      <p:cBhvr>
                                        <p:cTn id="110"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3" presetClass="entr" presetSubtype="10" fill="hold" nodeType="clickEffect">
                                  <p:stCondLst>
                                    <p:cond delay="0"/>
                                  </p:stCondLst>
                                  <p:childTnLst>
                                    <p:set>
                                      <p:cBhvr>
                                        <p:cTn id="118" dur="1" fill="hold">
                                          <p:stCondLst>
                                            <p:cond delay="0"/>
                                          </p:stCondLst>
                                        </p:cTn>
                                        <p:tgtEl>
                                          <p:spTgt spid="103"/>
                                        </p:tgtEl>
                                        <p:attrNameLst>
                                          <p:attrName>style.visibility</p:attrName>
                                        </p:attrNameLst>
                                      </p:cBhvr>
                                      <p:to>
                                        <p:strVal val="visible"/>
                                      </p:to>
                                    </p:set>
                                    <p:animEffect transition="in" filter="blinds(horizontal)">
                                      <p:cBhvr>
                                        <p:cTn id="119" dur="500"/>
                                        <p:tgtEl>
                                          <p:spTgt spid="103"/>
                                        </p:tgtEl>
                                      </p:cBhvr>
                                    </p:animEffect>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nodeType="clickEffect">
                                  <p:stCondLst>
                                    <p:cond delay="0"/>
                                  </p:stCondLst>
                                  <p:childTnLst>
                                    <p:set>
                                      <p:cBhvr>
                                        <p:cTn id="123" dur="1" fill="hold">
                                          <p:stCondLst>
                                            <p:cond delay="0"/>
                                          </p:stCondLst>
                                        </p:cTn>
                                        <p:tgtEl>
                                          <p:spTgt spid="104"/>
                                        </p:tgtEl>
                                        <p:attrNameLst>
                                          <p:attrName>style.visibility</p:attrName>
                                        </p:attrNameLst>
                                      </p:cBhvr>
                                      <p:to>
                                        <p:strVal val="visible"/>
                                      </p:to>
                                    </p:set>
                                    <p:animEffect transition="in" filter="fade">
                                      <p:cBhvr>
                                        <p:cTn id="124" dur="1000"/>
                                        <p:tgtEl>
                                          <p:spTgt spid="104"/>
                                        </p:tgtEl>
                                      </p:cBhvr>
                                    </p:animEffect>
                                    <p:anim calcmode="lin" valueType="num">
                                      <p:cBhvr>
                                        <p:cTn id="125" dur="1000" fill="hold"/>
                                        <p:tgtEl>
                                          <p:spTgt spid="104"/>
                                        </p:tgtEl>
                                        <p:attrNameLst>
                                          <p:attrName>ppt_x</p:attrName>
                                        </p:attrNameLst>
                                      </p:cBhvr>
                                      <p:tavLst>
                                        <p:tav tm="0">
                                          <p:val>
                                            <p:strVal val="#ppt_x"/>
                                          </p:val>
                                        </p:tav>
                                        <p:tav tm="100000">
                                          <p:val>
                                            <p:strVal val="#ppt_x"/>
                                          </p:val>
                                        </p:tav>
                                      </p:tavLst>
                                    </p:anim>
                                    <p:anim calcmode="lin" valueType="num">
                                      <p:cBhvr>
                                        <p:cTn id="126" dur="1000" fill="hold"/>
                                        <p:tgtEl>
                                          <p:spTgt spid="104"/>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88"/>
                                        </p:tgtEl>
                                        <p:attrNameLst>
                                          <p:attrName>style.visibility</p:attrName>
                                        </p:attrNameLst>
                                      </p:cBhvr>
                                      <p:to>
                                        <p:strVal val="visible"/>
                                      </p:to>
                                    </p:set>
                                    <p:animEffect transition="in" filter="fade">
                                      <p:cBhvr>
                                        <p:cTn id="129" dur="1000"/>
                                        <p:tgtEl>
                                          <p:spTgt spid="88"/>
                                        </p:tgtEl>
                                      </p:cBhvr>
                                    </p:animEffect>
                                    <p:anim calcmode="lin" valueType="num">
                                      <p:cBhvr>
                                        <p:cTn id="130" dur="1000" fill="hold"/>
                                        <p:tgtEl>
                                          <p:spTgt spid="88"/>
                                        </p:tgtEl>
                                        <p:attrNameLst>
                                          <p:attrName>ppt_x</p:attrName>
                                        </p:attrNameLst>
                                      </p:cBhvr>
                                      <p:tavLst>
                                        <p:tav tm="0">
                                          <p:val>
                                            <p:strVal val="#ppt_x"/>
                                          </p:val>
                                        </p:tav>
                                        <p:tav tm="100000">
                                          <p:val>
                                            <p:strVal val="#ppt_x"/>
                                          </p:val>
                                        </p:tav>
                                      </p:tavLst>
                                    </p:anim>
                                    <p:anim calcmode="lin" valueType="num">
                                      <p:cBhvr>
                                        <p:cTn id="131" dur="1000" fill="hold"/>
                                        <p:tgtEl>
                                          <p:spTgt spid="88"/>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0"/>
                                  </p:stCondLst>
                                  <p:childTnLst>
                                    <p:set>
                                      <p:cBhvr>
                                        <p:cTn id="133" dur="1" fill="hold">
                                          <p:stCondLst>
                                            <p:cond delay="0"/>
                                          </p:stCondLst>
                                        </p:cTn>
                                        <p:tgtEl>
                                          <p:spTgt spid="132"/>
                                        </p:tgtEl>
                                        <p:attrNameLst>
                                          <p:attrName>style.visibility</p:attrName>
                                        </p:attrNameLst>
                                      </p:cBhvr>
                                      <p:to>
                                        <p:strVal val="visible"/>
                                      </p:to>
                                    </p:set>
                                    <p:animEffect transition="in" filter="fade">
                                      <p:cBhvr>
                                        <p:cTn id="134" dur="1000"/>
                                        <p:tgtEl>
                                          <p:spTgt spid="132"/>
                                        </p:tgtEl>
                                      </p:cBhvr>
                                    </p:animEffect>
                                    <p:anim calcmode="lin" valueType="num">
                                      <p:cBhvr>
                                        <p:cTn id="135" dur="1000" fill="hold"/>
                                        <p:tgtEl>
                                          <p:spTgt spid="132"/>
                                        </p:tgtEl>
                                        <p:attrNameLst>
                                          <p:attrName>ppt_x</p:attrName>
                                        </p:attrNameLst>
                                      </p:cBhvr>
                                      <p:tavLst>
                                        <p:tav tm="0">
                                          <p:val>
                                            <p:strVal val="#ppt_x"/>
                                          </p:val>
                                        </p:tav>
                                        <p:tav tm="100000">
                                          <p:val>
                                            <p:strVal val="#ppt_x"/>
                                          </p:val>
                                        </p:tav>
                                      </p:tavLst>
                                    </p:anim>
                                    <p:anim calcmode="lin" valueType="num">
                                      <p:cBhvr>
                                        <p:cTn id="136" dur="1000" fill="hold"/>
                                        <p:tgtEl>
                                          <p:spTgt spid="132"/>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0"/>
                                  </p:stCondLst>
                                  <p:childTnLst>
                                    <p:set>
                                      <p:cBhvr>
                                        <p:cTn id="138" dur="1" fill="hold">
                                          <p:stCondLst>
                                            <p:cond delay="0"/>
                                          </p:stCondLst>
                                        </p:cTn>
                                        <p:tgtEl>
                                          <p:spTgt spid="92"/>
                                        </p:tgtEl>
                                        <p:attrNameLst>
                                          <p:attrName>style.visibility</p:attrName>
                                        </p:attrNameLst>
                                      </p:cBhvr>
                                      <p:to>
                                        <p:strVal val="visible"/>
                                      </p:to>
                                    </p:set>
                                    <p:animEffect transition="in" filter="fade">
                                      <p:cBhvr>
                                        <p:cTn id="139" dur="1000"/>
                                        <p:tgtEl>
                                          <p:spTgt spid="92"/>
                                        </p:tgtEl>
                                      </p:cBhvr>
                                    </p:animEffect>
                                    <p:anim calcmode="lin" valueType="num">
                                      <p:cBhvr>
                                        <p:cTn id="140" dur="1000" fill="hold"/>
                                        <p:tgtEl>
                                          <p:spTgt spid="92"/>
                                        </p:tgtEl>
                                        <p:attrNameLst>
                                          <p:attrName>ppt_x</p:attrName>
                                        </p:attrNameLst>
                                      </p:cBhvr>
                                      <p:tavLst>
                                        <p:tav tm="0">
                                          <p:val>
                                            <p:strVal val="#ppt_x"/>
                                          </p:val>
                                        </p:tav>
                                        <p:tav tm="100000">
                                          <p:val>
                                            <p:strVal val="#ppt_x"/>
                                          </p:val>
                                        </p:tav>
                                      </p:tavLst>
                                    </p:anim>
                                    <p:anim calcmode="lin" valueType="num">
                                      <p:cBhvr>
                                        <p:cTn id="141"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12"/>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3" presetClass="entr" presetSubtype="10" fill="hold" grpId="0" nodeType="clickEffect">
                                  <p:stCondLst>
                                    <p:cond delay="0"/>
                                  </p:stCondLst>
                                  <p:childTnLst>
                                    <p:set>
                                      <p:cBhvr>
                                        <p:cTn id="149" dur="1" fill="hold">
                                          <p:stCondLst>
                                            <p:cond delay="0"/>
                                          </p:stCondLst>
                                        </p:cTn>
                                        <p:tgtEl>
                                          <p:spTgt spid="110"/>
                                        </p:tgtEl>
                                        <p:attrNameLst>
                                          <p:attrName>style.visibility</p:attrName>
                                        </p:attrNameLst>
                                      </p:cBhvr>
                                      <p:to>
                                        <p:strVal val="visible"/>
                                      </p:to>
                                    </p:set>
                                    <p:animEffect transition="in" filter="blinds(horizontal)">
                                      <p:cBhvr>
                                        <p:cTn id="150" dur="500"/>
                                        <p:tgtEl>
                                          <p:spTgt spid="110"/>
                                        </p:tgtEl>
                                      </p:cBhvr>
                                    </p:animEffect>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nodeType="clickEffect">
                                  <p:stCondLst>
                                    <p:cond delay="0"/>
                                  </p:stCondLst>
                                  <p:childTnLst>
                                    <p:set>
                                      <p:cBhvr>
                                        <p:cTn id="154" dur="1" fill="hold">
                                          <p:stCondLst>
                                            <p:cond delay="0"/>
                                          </p:stCondLst>
                                        </p:cTn>
                                        <p:tgtEl>
                                          <p:spTgt spid="111"/>
                                        </p:tgtEl>
                                        <p:attrNameLst>
                                          <p:attrName>style.visibility</p:attrName>
                                        </p:attrNameLst>
                                      </p:cBhvr>
                                      <p:to>
                                        <p:strVal val="visible"/>
                                      </p:to>
                                    </p:set>
                                    <p:animEffect transition="in" filter="fade">
                                      <p:cBhvr>
                                        <p:cTn id="155" dur="1000"/>
                                        <p:tgtEl>
                                          <p:spTgt spid="111"/>
                                        </p:tgtEl>
                                      </p:cBhvr>
                                    </p:animEffect>
                                    <p:anim calcmode="lin" valueType="num">
                                      <p:cBhvr>
                                        <p:cTn id="156" dur="1000" fill="hold"/>
                                        <p:tgtEl>
                                          <p:spTgt spid="111"/>
                                        </p:tgtEl>
                                        <p:attrNameLst>
                                          <p:attrName>ppt_x</p:attrName>
                                        </p:attrNameLst>
                                      </p:cBhvr>
                                      <p:tavLst>
                                        <p:tav tm="0">
                                          <p:val>
                                            <p:strVal val="#ppt_x"/>
                                          </p:val>
                                        </p:tav>
                                        <p:tav tm="100000">
                                          <p:val>
                                            <p:strVal val="#ppt_x"/>
                                          </p:val>
                                        </p:tav>
                                      </p:tavLst>
                                    </p:anim>
                                    <p:anim calcmode="lin" valueType="num">
                                      <p:cBhvr>
                                        <p:cTn id="157" dur="1000" fill="hold"/>
                                        <p:tgtEl>
                                          <p:spTgt spid="111"/>
                                        </p:tgtEl>
                                        <p:attrNameLst>
                                          <p:attrName>ppt_y</p:attrName>
                                        </p:attrNameLst>
                                      </p:cBhvr>
                                      <p:tavLst>
                                        <p:tav tm="0">
                                          <p:val>
                                            <p:strVal val="#ppt_y+.1"/>
                                          </p:val>
                                        </p:tav>
                                        <p:tav tm="100000">
                                          <p:val>
                                            <p:strVal val="#ppt_y"/>
                                          </p:val>
                                        </p:tav>
                                      </p:tavLst>
                                    </p:anim>
                                  </p:childTnLst>
                                </p:cTn>
                              </p:par>
                              <p:par>
                                <p:cTn id="158" presetID="42" presetClass="entr" presetSubtype="0" fill="hold" nodeType="withEffect">
                                  <p:stCondLst>
                                    <p:cond delay="0"/>
                                  </p:stCondLst>
                                  <p:childTnLst>
                                    <p:set>
                                      <p:cBhvr>
                                        <p:cTn id="159" dur="1" fill="hold">
                                          <p:stCondLst>
                                            <p:cond delay="0"/>
                                          </p:stCondLst>
                                        </p:cTn>
                                        <p:tgtEl>
                                          <p:spTgt spid="71"/>
                                        </p:tgtEl>
                                        <p:attrNameLst>
                                          <p:attrName>style.visibility</p:attrName>
                                        </p:attrNameLst>
                                      </p:cBhvr>
                                      <p:to>
                                        <p:strVal val="visible"/>
                                      </p:to>
                                    </p:set>
                                    <p:animEffect transition="in" filter="fade">
                                      <p:cBhvr>
                                        <p:cTn id="160" dur="1000"/>
                                        <p:tgtEl>
                                          <p:spTgt spid="71"/>
                                        </p:tgtEl>
                                      </p:cBhvr>
                                    </p:animEffect>
                                    <p:anim calcmode="lin" valueType="num">
                                      <p:cBhvr>
                                        <p:cTn id="161" dur="1000" fill="hold"/>
                                        <p:tgtEl>
                                          <p:spTgt spid="71"/>
                                        </p:tgtEl>
                                        <p:attrNameLst>
                                          <p:attrName>ppt_x</p:attrName>
                                        </p:attrNameLst>
                                      </p:cBhvr>
                                      <p:tavLst>
                                        <p:tav tm="0">
                                          <p:val>
                                            <p:strVal val="#ppt_x"/>
                                          </p:val>
                                        </p:tav>
                                        <p:tav tm="100000">
                                          <p:val>
                                            <p:strVal val="#ppt_x"/>
                                          </p:val>
                                        </p:tav>
                                      </p:tavLst>
                                    </p:anim>
                                    <p:anim calcmode="lin" valueType="num">
                                      <p:cBhvr>
                                        <p:cTn id="162"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15"/>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42" presetClass="entr" presetSubtype="0" fill="hold" nodeType="clickEffect">
                                  <p:stCondLst>
                                    <p:cond delay="0"/>
                                  </p:stCondLst>
                                  <p:childTnLst>
                                    <p:set>
                                      <p:cBhvr>
                                        <p:cTn id="170" dur="1" fill="hold">
                                          <p:stCondLst>
                                            <p:cond delay="0"/>
                                          </p:stCondLst>
                                        </p:cTn>
                                        <p:tgtEl>
                                          <p:spTgt spid="123"/>
                                        </p:tgtEl>
                                        <p:attrNameLst>
                                          <p:attrName>style.visibility</p:attrName>
                                        </p:attrNameLst>
                                      </p:cBhvr>
                                      <p:to>
                                        <p:strVal val="visible"/>
                                      </p:to>
                                    </p:set>
                                    <p:animEffect transition="in" filter="fade">
                                      <p:cBhvr>
                                        <p:cTn id="171" dur="1000"/>
                                        <p:tgtEl>
                                          <p:spTgt spid="123"/>
                                        </p:tgtEl>
                                      </p:cBhvr>
                                    </p:animEffect>
                                    <p:anim calcmode="lin" valueType="num">
                                      <p:cBhvr>
                                        <p:cTn id="172" dur="1000" fill="hold"/>
                                        <p:tgtEl>
                                          <p:spTgt spid="123"/>
                                        </p:tgtEl>
                                        <p:attrNameLst>
                                          <p:attrName>ppt_x</p:attrName>
                                        </p:attrNameLst>
                                      </p:cBhvr>
                                      <p:tavLst>
                                        <p:tav tm="0">
                                          <p:val>
                                            <p:strVal val="#ppt_x"/>
                                          </p:val>
                                        </p:tav>
                                        <p:tav tm="100000">
                                          <p:val>
                                            <p:strVal val="#ppt_x"/>
                                          </p:val>
                                        </p:tav>
                                      </p:tavLst>
                                    </p:anim>
                                    <p:anim calcmode="lin" valueType="num">
                                      <p:cBhvr>
                                        <p:cTn id="173" dur="1000" fill="hold"/>
                                        <p:tgtEl>
                                          <p:spTgt spid="123"/>
                                        </p:tgtEl>
                                        <p:attrNameLst>
                                          <p:attrName>ppt_y</p:attrName>
                                        </p:attrNameLst>
                                      </p:cBhvr>
                                      <p:tavLst>
                                        <p:tav tm="0">
                                          <p:val>
                                            <p:strVal val="#ppt_y+.1"/>
                                          </p:val>
                                        </p:tav>
                                        <p:tav tm="100000">
                                          <p:val>
                                            <p:strVal val="#ppt_y"/>
                                          </p:val>
                                        </p:tav>
                                      </p:tavLst>
                                    </p:anim>
                                  </p:childTnLst>
                                </p:cTn>
                              </p:par>
                              <p:par>
                                <p:cTn id="174" presetID="42" presetClass="entr" presetSubtype="0" fill="hold" nodeType="withEffect">
                                  <p:stCondLst>
                                    <p:cond delay="0"/>
                                  </p:stCondLst>
                                  <p:childTnLst>
                                    <p:set>
                                      <p:cBhvr>
                                        <p:cTn id="175" dur="1" fill="hold">
                                          <p:stCondLst>
                                            <p:cond delay="0"/>
                                          </p:stCondLst>
                                        </p:cTn>
                                        <p:tgtEl>
                                          <p:spTgt spid="118"/>
                                        </p:tgtEl>
                                        <p:attrNameLst>
                                          <p:attrName>style.visibility</p:attrName>
                                        </p:attrNameLst>
                                      </p:cBhvr>
                                      <p:to>
                                        <p:strVal val="visible"/>
                                      </p:to>
                                    </p:set>
                                    <p:animEffect transition="in" filter="fade">
                                      <p:cBhvr>
                                        <p:cTn id="176" dur="1000"/>
                                        <p:tgtEl>
                                          <p:spTgt spid="118"/>
                                        </p:tgtEl>
                                      </p:cBhvr>
                                    </p:animEffect>
                                    <p:anim calcmode="lin" valueType="num">
                                      <p:cBhvr>
                                        <p:cTn id="177" dur="1000" fill="hold"/>
                                        <p:tgtEl>
                                          <p:spTgt spid="118"/>
                                        </p:tgtEl>
                                        <p:attrNameLst>
                                          <p:attrName>ppt_x</p:attrName>
                                        </p:attrNameLst>
                                      </p:cBhvr>
                                      <p:tavLst>
                                        <p:tav tm="0">
                                          <p:val>
                                            <p:strVal val="#ppt_x"/>
                                          </p:val>
                                        </p:tav>
                                        <p:tav tm="100000">
                                          <p:val>
                                            <p:strVal val="#ppt_x"/>
                                          </p:val>
                                        </p:tav>
                                      </p:tavLst>
                                    </p:anim>
                                    <p:anim calcmode="lin" valueType="num">
                                      <p:cBhvr>
                                        <p:cTn id="178"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131"/>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130"/>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42" presetClass="entr" presetSubtype="0" fill="hold" nodeType="clickEffect">
                                  <p:stCondLst>
                                    <p:cond delay="0"/>
                                  </p:stCondLst>
                                  <p:childTnLst>
                                    <p:set>
                                      <p:cBhvr>
                                        <p:cTn id="190" dur="1" fill="hold">
                                          <p:stCondLst>
                                            <p:cond delay="0"/>
                                          </p:stCondLst>
                                        </p:cTn>
                                        <p:tgtEl>
                                          <p:spTgt spid="115"/>
                                        </p:tgtEl>
                                        <p:attrNameLst>
                                          <p:attrName>style.visibility</p:attrName>
                                        </p:attrNameLst>
                                      </p:cBhvr>
                                      <p:to>
                                        <p:strVal val="visible"/>
                                      </p:to>
                                    </p:set>
                                    <p:animEffect transition="in" filter="fade">
                                      <p:cBhvr>
                                        <p:cTn id="191" dur="1000"/>
                                        <p:tgtEl>
                                          <p:spTgt spid="115"/>
                                        </p:tgtEl>
                                      </p:cBhvr>
                                    </p:animEffect>
                                    <p:anim calcmode="lin" valueType="num">
                                      <p:cBhvr>
                                        <p:cTn id="192" dur="1000" fill="hold"/>
                                        <p:tgtEl>
                                          <p:spTgt spid="115"/>
                                        </p:tgtEl>
                                        <p:attrNameLst>
                                          <p:attrName>ppt_x</p:attrName>
                                        </p:attrNameLst>
                                      </p:cBhvr>
                                      <p:tavLst>
                                        <p:tav tm="0">
                                          <p:val>
                                            <p:strVal val="#ppt_x"/>
                                          </p:val>
                                        </p:tav>
                                        <p:tav tm="100000">
                                          <p:val>
                                            <p:strVal val="#ppt_x"/>
                                          </p:val>
                                        </p:tav>
                                      </p:tavLst>
                                    </p:anim>
                                    <p:anim calcmode="lin" valueType="num">
                                      <p:cBhvr>
                                        <p:cTn id="193" dur="1000" fill="hold"/>
                                        <p:tgtEl>
                                          <p:spTgt spid="115"/>
                                        </p:tgtEl>
                                        <p:attrNameLst>
                                          <p:attrName>ppt_y</p:attrName>
                                        </p:attrNameLst>
                                      </p:cBhvr>
                                      <p:tavLst>
                                        <p:tav tm="0">
                                          <p:val>
                                            <p:strVal val="#ppt_y+.1"/>
                                          </p:val>
                                        </p:tav>
                                        <p:tav tm="100000">
                                          <p:val>
                                            <p:strVal val="#ppt_y"/>
                                          </p:val>
                                        </p:tav>
                                      </p:tavLst>
                                    </p:anim>
                                  </p:childTnLst>
                                </p:cTn>
                              </p:par>
                              <p:par>
                                <p:cTn id="194" presetID="42" presetClass="entr" presetSubtype="0" fill="hold" nodeType="withEffect">
                                  <p:stCondLst>
                                    <p:cond delay="0"/>
                                  </p:stCondLst>
                                  <p:childTnLst>
                                    <p:set>
                                      <p:cBhvr>
                                        <p:cTn id="195" dur="1" fill="hold">
                                          <p:stCondLst>
                                            <p:cond delay="0"/>
                                          </p:stCondLst>
                                        </p:cTn>
                                        <p:tgtEl>
                                          <p:spTgt spid="126"/>
                                        </p:tgtEl>
                                        <p:attrNameLst>
                                          <p:attrName>style.visibility</p:attrName>
                                        </p:attrNameLst>
                                      </p:cBhvr>
                                      <p:to>
                                        <p:strVal val="visible"/>
                                      </p:to>
                                    </p:set>
                                    <p:animEffect transition="in" filter="fade">
                                      <p:cBhvr>
                                        <p:cTn id="196" dur="1000"/>
                                        <p:tgtEl>
                                          <p:spTgt spid="126"/>
                                        </p:tgtEl>
                                      </p:cBhvr>
                                    </p:animEffect>
                                    <p:anim calcmode="lin" valueType="num">
                                      <p:cBhvr>
                                        <p:cTn id="197" dur="1000" fill="hold"/>
                                        <p:tgtEl>
                                          <p:spTgt spid="126"/>
                                        </p:tgtEl>
                                        <p:attrNameLst>
                                          <p:attrName>ppt_x</p:attrName>
                                        </p:attrNameLst>
                                      </p:cBhvr>
                                      <p:tavLst>
                                        <p:tav tm="0">
                                          <p:val>
                                            <p:strVal val="#ppt_x"/>
                                          </p:val>
                                        </p:tav>
                                        <p:tav tm="100000">
                                          <p:val>
                                            <p:strVal val="#ppt_x"/>
                                          </p:val>
                                        </p:tav>
                                      </p:tavLst>
                                    </p:anim>
                                    <p:anim calcmode="lin" valueType="num">
                                      <p:cBhvr>
                                        <p:cTn id="198" dur="1000" fill="hold"/>
                                        <p:tgtEl>
                                          <p:spTgt spid="126"/>
                                        </p:tgtEl>
                                        <p:attrNameLst>
                                          <p:attrName>ppt_y</p:attrName>
                                        </p:attrNameLst>
                                      </p:cBhvr>
                                      <p:tavLst>
                                        <p:tav tm="0">
                                          <p:val>
                                            <p:strVal val="#ppt_y+.1"/>
                                          </p:val>
                                        </p:tav>
                                        <p:tav tm="100000">
                                          <p:val>
                                            <p:strVal val="#ppt_y"/>
                                          </p:val>
                                        </p:tav>
                                      </p:tavLst>
                                    </p:anim>
                                  </p:childTnLst>
                                </p:cTn>
                              </p:par>
                              <p:par>
                                <p:cTn id="199" presetID="1" presetClass="entr" presetSubtype="0" fill="hold" grpId="0" nodeType="withEffect">
                                  <p:stCondLst>
                                    <p:cond delay="0"/>
                                  </p:stCondLst>
                                  <p:childTnLst>
                                    <p:set>
                                      <p:cBhvr>
                                        <p:cTn id="200" dur="1" fill="hold">
                                          <p:stCondLst>
                                            <p:cond delay="0"/>
                                          </p:stCondLst>
                                        </p:cTn>
                                        <p:tgtEl>
                                          <p:spTgt spid="122"/>
                                        </p:tgtEl>
                                        <p:attrNameLst>
                                          <p:attrName>style.visibility</p:attrName>
                                        </p:attrNameLst>
                                      </p:cBhvr>
                                      <p:to>
                                        <p:strVal val="visible"/>
                                      </p:to>
                                    </p:set>
                                  </p:childTnLst>
                                </p:cTn>
                              </p:par>
                              <p:par>
                                <p:cTn id="201" presetID="42" presetClass="entr" presetSubtype="0" fill="hold" nodeType="withEffect">
                                  <p:stCondLst>
                                    <p:cond delay="0"/>
                                  </p:stCondLst>
                                  <p:childTnLst>
                                    <p:set>
                                      <p:cBhvr>
                                        <p:cTn id="202" dur="1" fill="hold">
                                          <p:stCondLst>
                                            <p:cond delay="0"/>
                                          </p:stCondLst>
                                        </p:cTn>
                                        <p:tgtEl>
                                          <p:spTgt spid="3"/>
                                        </p:tgtEl>
                                        <p:attrNameLst>
                                          <p:attrName>style.visibility</p:attrName>
                                        </p:attrNameLst>
                                      </p:cBhvr>
                                      <p:to>
                                        <p:strVal val="visible"/>
                                      </p:to>
                                    </p:set>
                                    <p:animEffect transition="in" filter="fade">
                                      <p:cBhvr>
                                        <p:cTn id="203" dur="1000"/>
                                        <p:tgtEl>
                                          <p:spTgt spid="3"/>
                                        </p:tgtEl>
                                      </p:cBhvr>
                                    </p:animEffect>
                                    <p:anim calcmode="lin" valueType="num">
                                      <p:cBhvr>
                                        <p:cTn id="204" dur="1000" fill="hold"/>
                                        <p:tgtEl>
                                          <p:spTgt spid="3"/>
                                        </p:tgtEl>
                                        <p:attrNameLst>
                                          <p:attrName>ppt_x</p:attrName>
                                        </p:attrNameLst>
                                      </p:cBhvr>
                                      <p:tavLst>
                                        <p:tav tm="0">
                                          <p:val>
                                            <p:strVal val="#ppt_x"/>
                                          </p:val>
                                        </p:tav>
                                        <p:tav tm="100000">
                                          <p:val>
                                            <p:strVal val="#ppt_x"/>
                                          </p:val>
                                        </p:tav>
                                      </p:tavLst>
                                    </p:anim>
                                    <p:anim calcmode="lin" valueType="num">
                                      <p:cBhvr>
                                        <p:cTn id="205" dur="1000" fill="hold"/>
                                        <p:tgtEl>
                                          <p:spTgt spid="3"/>
                                        </p:tgtEl>
                                        <p:attrNameLst>
                                          <p:attrName>ppt_y</p:attrName>
                                        </p:attrNameLst>
                                      </p:cBhvr>
                                      <p:tavLst>
                                        <p:tav tm="0">
                                          <p:val>
                                            <p:strVal val="#ppt_y+.1"/>
                                          </p:val>
                                        </p:tav>
                                        <p:tav tm="100000">
                                          <p:val>
                                            <p:strVal val="#ppt_y"/>
                                          </p:val>
                                        </p:tav>
                                      </p:tavLst>
                                    </p:anim>
                                  </p:childTnLst>
                                </p:cTn>
                              </p:par>
                              <p:par>
                                <p:cTn id="206" presetID="42" presetClass="entr" presetSubtype="0" fill="hold" nodeType="withEffect">
                                  <p:stCondLst>
                                    <p:cond delay="0"/>
                                  </p:stCondLst>
                                  <p:childTnLst>
                                    <p:set>
                                      <p:cBhvr>
                                        <p:cTn id="207" dur="1" fill="hold">
                                          <p:stCondLst>
                                            <p:cond delay="0"/>
                                          </p:stCondLst>
                                        </p:cTn>
                                        <p:tgtEl>
                                          <p:spTgt spid="35"/>
                                        </p:tgtEl>
                                        <p:attrNameLst>
                                          <p:attrName>style.visibility</p:attrName>
                                        </p:attrNameLst>
                                      </p:cBhvr>
                                      <p:to>
                                        <p:strVal val="visible"/>
                                      </p:to>
                                    </p:set>
                                    <p:animEffect transition="in" filter="fade">
                                      <p:cBhvr>
                                        <p:cTn id="208" dur="1000"/>
                                        <p:tgtEl>
                                          <p:spTgt spid="35"/>
                                        </p:tgtEl>
                                      </p:cBhvr>
                                    </p:animEffect>
                                    <p:anim calcmode="lin" valueType="num">
                                      <p:cBhvr>
                                        <p:cTn id="209" dur="1000" fill="hold"/>
                                        <p:tgtEl>
                                          <p:spTgt spid="35"/>
                                        </p:tgtEl>
                                        <p:attrNameLst>
                                          <p:attrName>ppt_x</p:attrName>
                                        </p:attrNameLst>
                                      </p:cBhvr>
                                      <p:tavLst>
                                        <p:tav tm="0">
                                          <p:val>
                                            <p:strVal val="#ppt_x"/>
                                          </p:val>
                                        </p:tav>
                                        <p:tav tm="100000">
                                          <p:val>
                                            <p:strVal val="#ppt_x"/>
                                          </p:val>
                                        </p:tav>
                                      </p:tavLst>
                                    </p:anim>
                                    <p:anim calcmode="lin" valueType="num">
                                      <p:cBhvr>
                                        <p:cTn id="21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11" grpId="0"/>
      <p:bldP spid="11" grpId="1"/>
      <p:bldP spid="14" grpId="0"/>
      <p:bldP spid="14" grpId="1"/>
      <p:bldP spid="12" grpId="0"/>
      <p:bldP spid="12" grpId="1"/>
      <p:bldP spid="110" grpId="0" bldLvl="0" animBg="1"/>
      <p:bldP spid="110" grpId="1" animBg="1"/>
      <p:bldP spid="15" grpId="0"/>
      <p:bldP spid="15" grpId="1"/>
      <p:bldP spid="122" grpId="0"/>
      <p:bldP spid="122" grpId="1"/>
      <p:bldP spid="131" grpId="0"/>
      <p:bldP spid="131" grpId="1"/>
      <p:bldP spid="130" grpId="0"/>
      <p:bldP spid="130"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0"/>
            <a:ext cx="2832735" cy="1097915"/>
          </a:xfrm>
        </p:spPr>
        <p:txBody>
          <a:bodyPr>
            <a:normAutofit/>
          </a:bodyPr>
          <a:lstStyle/>
          <a:p>
            <a:pPr algn="r"/>
            <a:r>
              <a:rPr lang="zh-CN" altLang="en-US" sz="3200" dirty="0">
                <a:latin typeface="+mn-lt"/>
                <a:ea typeface="+mn-ea"/>
                <a:cs typeface="+mn-ea"/>
                <a:sym typeface="+mn-lt"/>
              </a:rPr>
              <a:t>案例分享</a:t>
            </a:r>
            <a:r>
              <a:rPr lang="en-US" altLang="zh-CN" sz="3200" dirty="0">
                <a:latin typeface="+mn-lt"/>
                <a:ea typeface="+mn-ea"/>
                <a:cs typeface="+mn-ea"/>
                <a:sym typeface="+mn-lt"/>
              </a:rPr>
              <a:t>3</a:t>
            </a:r>
            <a:endParaRPr lang="en-US" altLang="zh-CN" sz="3200" dirty="0">
              <a:latin typeface="+mn-lt"/>
              <a:ea typeface="+mn-ea"/>
              <a:cs typeface="+mn-ea"/>
              <a:sym typeface="+mn-lt"/>
            </a:endParaRPr>
          </a:p>
        </p:txBody>
      </p:sp>
      <p:sp>
        <p:nvSpPr>
          <p:cNvPr id="6" name="文本框 5"/>
          <p:cNvSpPr txBox="1"/>
          <p:nvPr/>
        </p:nvSpPr>
        <p:spPr>
          <a:xfrm>
            <a:off x="1577340" y="2086610"/>
            <a:ext cx="7496175" cy="1014730"/>
          </a:xfrm>
          <a:prstGeom prst="rect">
            <a:avLst/>
          </a:prstGeom>
          <a:noFill/>
        </p:spPr>
        <p:txBody>
          <a:bodyPr wrap="square" rtlCol="0" anchor="t">
            <a:spAutoFit/>
          </a:bodyPr>
          <a:p>
            <a:pPr algn="just">
              <a:lnSpc>
                <a:spcPct val="150000"/>
              </a:lnSpc>
            </a:pPr>
            <a:r>
              <a:rPr lang="zh-CN" sz="2000"/>
              <a:t>肖某商业性行为感染</a:t>
            </a:r>
            <a:endParaRPr lang="zh-CN" sz="2000"/>
          </a:p>
          <a:p>
            <a:pPr algn="just">
              <a:lnSpc>
                <a:spcPct val="150000"/>
              </a:lnSpc>
            </a:pPr>
            <a:r>
              <a:rPr lang="zh-CN" sz="2000"/>
              <a:t>敖某商业性行为感染</a:t>
            </a:r>
            <a:endParaRPr lang="zh-CN" sz="2000"/>
          </a:p>
        </p:txBody>
      </p:sp>
      <p:sp>
        <p:nvSpPr>
          <p:cNvPr id="7" name="文本框 6"/>
          <p:cNvSpPr txBox="1"/>
          <p:nvPr/>
        </p:nvSpPr>
        <p:spPr>
          <a:xfrm>
            <a:off x="1559560" y="3101340"/>
            <a:ext cx="7496175" cy="553085"/>
          </a:xfrm>
          <a:prstGeom prst="rect">
            <a:avLst/>
          </a:prstGeom>
          <a:noFill/>
        </p:spPr>
        <p:txBody>
          <a:bodyPr wrap="square" rtlCol="0" anchor="t">
            <a:spAutoFit/>
          </a:bodyPr>
          <a:p>
            <a:pPr algn="just">
              <a:lnSpc>
                <a:spcPct val="150000"/>
              </a:lnSpc>
            </a:pPr>
            <a:r>
              <a:rPr lang="zh-CN" sz="2000"/>
              <a:t>某阳性暗娼</a:t>
            </a:r>
            <a:r>
              <a:rPr lang="en-US" altLang="zh-CN" sz="2000"/>
              <a:t>→</a:t>
            </a:r>
            <a:r>
              <a:rPr lang="zh-CN" altLang="en-US" sz="2000"/>
              <a:t>姚某</a:t>
            </a:r>
            <a:r>
              <a:rPr lang="en-US" altLang="zh-CN" sz="2000">
                <a:sym typeface="+mn-ea"/>
              </a:rPr>
              <a:t>→</a:t>
            </a:r>
            <a:r>
              <a:rPr lang="zh-CN" altLang="en-US" sz="2000">
                <a:sym typeface="+mn-ea"/>
              </a:rPr>
              <a:t>漆某</a:t>
            </a:r>
            <a:r>
              <a:rPr lang="en-US" altLang="zh-CN" sz="2000">
                <a:sym typeface="+mn-ea"/>
              </a:rPr>
              <a:t>→</a:t>
            </a:r>
            <a:r>
              <a:rPr lang="zh-CN" altLang="en-US" sz="2000">
                <a:sym typeface="+mn-ea"/>
              </a:rPr>
              <a:t>曾某</a:t>
            </a:r>
            <a:endParaRPr lang="zh-CN" altLang="en-US" sz="2000">
              <a:sym typeface="+mn-ea"/>
            </a:endParaRPr>
          </a:p>
        </p:txBody>
      </p:sp>
      <p:sp>
        <p:nvSpPr>
          <p:cNvPr id="3" name="文本框 2"/>
          <p:cNvSpPr txBox="1"/>
          <p:nvPr/>
        </p:nvSpPr>
        <p:spPr>
          <a:xfrm>
            <a:off x="1577340" y="3825240"/>
            <a:ext cx="3673475" cy="553085"/>
          </a:xfrm>
          <a:prstGeom prst="rect">
            <a:avLst/>
          </a:prstGeom>
          <a:noFill/>
        </p:spPr>
        <p:txBody>
          <a:bodyPr wrap="none" rtlCol="0" anchor="t">
            <a:spAutoFit/>
          </a:bodyPr>
          <a:p>
            <a:pPr algn="just">
              <a:lnSpc>
                <a:spcPct val="150000"/>
              </a:lnSpc>
            </a:pPr>
            <a:r>
              <a:rPr lang="zh-CN" sz="2000">
                <a:sym typeface="+mn-ea"/>
              </a:rPr>
              <a:t>某阳性暗娼</a:t>
            </a:r>
            <a:r>
              <a:rPr lang="en-US" altLang="zh-CN" sz="2000">
                <a:sym typeface="+mn-ea"/>
              </a:rPr>
              <a:t>→</a:t>
            </a:r>
            <a:r>
              <a:rPr lang="zh-CN" altLang="en-US" sz="2000">
                <a:sym typeface="+mn-ea"/>
              </a:rPr>
              <a:t>姚某×漆某</a:t>
            </a:r>
            <a:r>
              <a:rPr lang="en-US" altLang="zh-CN" sz="2000">
                <a:sym typeface="+mn-ea"/>
              </a:rPr>
              <a:t>→</a:t>
            </a:r>
            <a:r>
              <a:rPr lang="zh-CN" altLang="en-US" sz="2000">
                <a:sym typeface="+mn-ea"/>
              </a:rPr>
              <a:t>曾某</a:t>
            </a:r>
            <a:endParaRPr lang="zh-CN" altLang="en-US" sz="2000">
              <a:sym typeface="+mn-ea"/>
            </a:endParaRPr>
          </a:p>
        </p:txBody>
      </p:sp>
      <p:cxnSp>
        <p:nvCxnSpPr>
          <p:cNvPr id="4" name="直接连接符 3"/>
          <p:cNvCxnSpPr/>
          <p:nvPr/>
        </p:nvCxnSpPr>
        <p:spPr>
          <a:xfrm>
            <a:off x="1739900" y="4135120"/>
            <a:ext cx="34715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3" grpId="0"/>
      <p:bldP spid="7" grpId="1"/>
      <p:bldP spid="3"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0"/>
            <a:ext cx="2832735" cy="1097915"/>
          </a:xfrm>
        </p:spPr>
        <p:txBody>
          <a:bodyPr>
            <a:normAutofit/>
          </a:bodyPr>
          <a:lstStyle/>
          <a:p>
            <a:pPr algn="r"/>
            <a:r>
              <a:rPr lang="zh-CN" altLang="en-US" sz="3200" dirty="0">
                <a:latin typeface="+mn-lt"/>
                <a:ea typeface="+mn-ea"/>
                <a:cs typeface="+mn-ea"/>
                <a:sym typeface="+mn-lt"/>
              </a:rPr>
              <a:t>案例分享</a:t>
            </a:r>
            <a:r>
              <a:rPr lang="en-US" altLang="zh-CN" sz="3200" dirty="0">
                <a:latin typeface="+mn-lt"/>
                <a:ea typeface="+mn-ea"/>
                <a:cs typeface="+mn-ea"/>
                <a:sym typeface="+mn-lt"/>
              </a:rPr>
              <a:t>3</a:t>
            </a:r>
            <a:endParaRPr lang="en-US" altLang="zh-CN" sz="3200" dirty="0">
              <a:latin typeface="+mn-lt"/>
              <a:ea typeface="+mn-ea"/>
              <a:cs typeface="+mn-ea"/>
              <a:sym typeface="+mn-lt"/>
            </a:endParaRPr>
          </a:p>
        </p:txBody>
      </p:sp>
      <p:graphicFrame>
        <p:nvGraphicFramePr>
          <p:cNvPr id="5" name="表格 4"/>
          <p:cNvGraphicFramePr/>
          <p:nvPr>
            <p:custDataLst>
              <p:tags r:id="rId1"/>
            </p:custDataLst>
          </p:nvPr>
        </p:nvGraphicFramePr>
        <p:xfrm>
          <a:off x="1546225" y="2127885"/>
          <a:ext cx="4265295" cy="2286000"/>
        </p:xfrm>
        <a:graphic>
          <a:graphicData uri="http://schemas.openxmlformats.org/drawingml/2006/table">
            <a:tbl>
              <a:tblPr firstRow="1" bandRow="1">
                <a:tableStyleId>{5C22544A-7EE6-4342-B048-85BDC9FD1C3A}</a:tableStyleId>
              </a:tblPr>
              <a:tblGrid>
                <a:gridCol w="1421765"/>
                <a:gridCol w="1421765"/>
                <a:gridCol w="1421765"/>
              </a:tblGrid>
              <a:tr h="381000">
                <a:tc>
                  <a:txBody>
                    <a:bodyPr/>
                    <a:p>
                      <a:pPr>
                        <a:buNone/>
                      </a:pPr>
                      <a:r>
                        <a:rPr lang="zh-CN" altLang="en-US"/>
                        <a:t>姓名</a:t>
                      </a:r>
                      <a:endParaRPr lang="zh-CN" altLang="en-US"/>
                    </a:p>
                  </a:txBody>
                  <a:tcPr/>
                </a:tc>
                <a:tc>
                  <a:txBody>
                    <a:bodyPr/>
                    <a:p>
                      <a:pPr>
                        <a:buNone/>
                      </a:pPr>
                      <a:r>
                        <a:rPr lang="zh-CN" altLang="en-US"/>
                        <a:t>原住敬老院</a:t>
                      </a:r>
                      <a:endParaRPr lang="zh-CN" altLang="en-US"/>
                    </a:p>
                  </a:txBody>
                  <a:tcPr/>
                </a:tc>
                <a:tc>
                  <a:txBody>
                    <a:bodyPr/>
                    <a:p>
                      <a:pPr>
                        <a:buNone/>
                      </a:pPr>
                      <a:r>
                        <a:rPr lang="zh-CN" altLang="en-US"/>
                        <a:t>毒株亚型</a:t>
                      </a:r>
                      <a:endParaRPr lang="zh-CN" altLang="en-US"/>
                    </a:p>
                  </a:txBody>
                  <a:tcPr/>
                </a:tc>
              </a:tr>
              <a:tr h="381000">
                <a:tc>
                  <a:txBody>
                    <a:bodyPr/>
                    <a:p>
                      <a:pPr>
                        <a:buNone/>
                      </a:pPr>
                      <a:r>
                        <a:rPr lang="zh-CN" altLang="en-US"/>
                        <a:t>漆某</a:t>
                      </a:r>
                      <a:endParaRPr lang="zh-CN" altLang="en-US"/>
                    </a:p>
                  </a:txBody>
                  <a:tcPr/>
                </a:tc>
                <a:tc>
                  <a:txBody>
                    <a:bodyPr/>
                    <a:p>
                      <a:pPr>
                        <a:buNone/>
                      </a:pPr>
                      <a:r>
                        <a:rPr lang="zh-CN" altLang="en-US"/>
                        <a:t>彭庙敬老院</a:t>
                      </a:r>
                      <a:endParaRPr lang="zh-CN" altLang="en-US"/>
                    </a:p>
                  </a:txBody>
                  <a:tcPr/>
                </a:tc>
                <a:tc>
                  <a:txBody>
                    <a:bodyPr/>
                    <a:p>
                      <a:pPr>
                        <a:buNone/>
                      </a:pPr>
                      <a:r>
                        <a:rPr lang="en-US" altLang="zh-CN"/>
                        <a:t>CRF01_AE</a:t>
                      </a:r>
                      <a:endParaRPr lang="en-US" altLang="zh-CN"/>
                    </a:p>
                  </a:txBody>
                  <a:tcPr/>
                </a:tc>
              </a:tr>
              <a:tr h="381000">
                <a:tc>
                  <a:txBody>
                    <a:bodyPr/>
                    <a:p>
                      <a:pPr>
                        <a:buNone/>
                      </a:pPr>
                      <a:r>
                        <a:rPr lang="zh-CN" altLang="en-US"/>
                        <a:t>曾某</a:t>
                      </a:r>
                      <a:endParaRPr lang="zh-CN" altLang="en-US"/>
                    </a:p>
                  </a:txBody>
                  <a:tcPr/>
                </a:tc>
                <a:tc>
                  <a:txBody>
                    <a:bodyPr/>
                    <a:p>
                      <a:pPr>
                        <a:buNone/>
                      </a:pPr>
                      <a:r>
                        <a:rPr lang="zh-CN" altLang="en-US" sz="1800">
                          <a:sym typeface="+mn-ea"/>
                        </a:rPr>
                        <a:t>彭庙敬老院</a:t>
                      </a:r>
                      <a:endParaRPr lang="zh-CN" altLang="en-US"/>
                    </a:p>
                  </a:txBody>
                  <a:tcPr/>
                </a:tc>
                <a:tc>
                  <a:txBody>
                    <a:bodyPr/>
                    <a:p>
                      <a:pPr>
                        <a:buNone/>
                      </a:pPr>
                      <a:r>
                        <a:rPr lang="en-US" altLang="zh-CN" sz="1800">
                          <a:sym typeface="+mn-ea"/>
                        </a:rPr>
                        <a:t>CRF01_AE</a:t>
                      </a:r>
                      <a:endParaRPr lang="zh-CN" altLang="en-US"/>
                    </a:p>
                  </a:txBody>
                  <a:tcPr/>
                </a:tc>
              </a:tr>
              <a:tr h="381000">
                <a:tc>
                  <a:txBody>
                    <a:bodyPr/>
                    <a:p>
                      <a:pPr>
                        <a:buNone/>
                      </a:pPr>
                      <a:r>
                        <a:rPr lang="zh-CN" altLang="en-US"/>
                        <a:t>姚某</a:t>
                      </a:r>
                      <a:endParaRPr lang="zh-CN" altLang="en-US"/>
                    </a:p>
                  </a:txBody>
                  <a:tcPr/>
                </a:tc>
                <a:tc>
                  <a:txBody>
                    <a:bodyPr/>
                    <a:p>
                      <a:pPr>
                        <a:buNone/>
                      </a:pPr>
                      <a:r>
                        <a:rPr lang="zh-CN" altLang="en-US" sz="1800">
                          <a:sym typeface="+mn-ea"/>
                        </a:rPr>
                        <a:t>彭庙敬老院</a:t>
                      </a:r>
                      <a:endParaRPr lang="zh-CN" altLang="en-US"/>
                    </a:p>
                  </a:txBody>
                  <a:tcPr/>
                </a:tc>
                <a:tc>
                  <a:txBody>
                    <a:bodyPr/>
                    <a:p>
                      <a:pPr>
                        <a:buNone/>
                      </a:pPr>
                      <a:r>
                        <a:rPr lang="en-US" altLang="zh-CN" sz="1800">
                          <a:sym typeface="+mn-ea"/>
                        </a:rPr>
                        <a:t>CRF01_AE</a:t>
                      </a:r>
                      <a:endParaRPr lang="zh-CN" altLang="en-US"/>
                    </a:p>
                  </a:txBody>
                  <a:tcPr/>
                </a:tc>
              </a:tr>
              <a:tr h="381000">
                <a:tc>
                  <a:txBody>
                    <a:bodyPr/>
                    <a:p>
                      <a:pPr>
                        <a:buNone/>
                      </a:pPr>
                      <a:r>
                        <a:rPr lang="zh-CN" altLang="en-US"/>
                        <a:t>敖某</a:t>
                      </a:r>
                      <a:endParaRPr lang="zh-CN" altLang="en-US"/>
                    </a:p>
                  </a:txBody>
                  <a:tcPr/>
                </a:tc>
                <a:tc>
                  <a:txBody>
                    <a:bodyPr/>
                    <a:p>
                      <a:pPr>
                        <a:buNone/>
                      </a:pPr>
                      <a:r>
                        <a:rPr lang="zh-CN" altLang="en-US"/>
                        <a:t>桂花敬老院</a:t>
                      </a:r>
                      <a:endParaRPr lang="zh-CN" altLang="en-US"/>
                    </a:p>
                  </a:txBody>
                  <a:tcPr/>
                </a:tc>
                <a:tc>
                  <a:txBody>
                    <a:bodyPr/>
                    <a:p>
                      <a:pPr>
                        <a:buNone/>
                      </a:pPr>
                      <a:r>
                        <a:rPr lang="en-US" altLang="zh-CN" sz="1800">
                          <a:sym typeface="+mn-ea"/>
                        </a:rPr>
                        <a:t>CRF07_BC</a:t>
                      </a:r>
                      <a:endParaRPr lang="zh-CN" altLang="en-US"/>
                    </a:p>
                  </a:txBody>
                  <a:tcPr/>
                </a:tc>
              </a:tr>
              <a:tr h="381000">
                <a:tc>
                  <a:txBody>
                    <a:bodyPr/>
                    <a:p>
                      <a:pPr>
                        <a:buNone/>
                      </a:pPr>
                      <a:r>
                        <a:rPr lang="zh-CN" altLang="en-US"/>
                        <a:t>肖某</a:t>
                      </a:r>
                      <a:endParaRPr lang="zh-CN" altLang="en-US"/>
                    </a:p>
                  </a:txBody>
                  <a:tcPr/>
                </a:tc>
                <a:tc>
                  <a:txBody>
                    <a:bodyPr/>
                    <a:p>
                      <a:pPr>
                        <a:buNone/>
                      </a:pPr>
                      <a:r>
                        <a:rPr lang="zh-CN" altLang="en-US"/>
                        <a:t>桂花敬老院</a:t>
                      </a:r>
                      <a:endParaRPr lang="zh-CN" altLang="en-US"/>
                    </a:p>
                  </a:txBody>
                  <a:tcPr/>
                </a:tc>
                <a:tc>
                  <a:txBody>
                    <a:bodyPr/>
                    <a:p>
                      <a:pPr>
                        <a:buNone/>
                      </a:pPr>
                      <a:r>
                        <a:rPr lang="zh-CN" altLang="en-US"/>
                        <a:t>既往未采血</a:t>
                      </a:r>
                      <a:endParaRPr lang="zh-CN" altLang="en-US"/>
                    </a:p>
                  </a:txBody>
                  <a:tcPr/>
                </a:tc>
              </a:tr>
            </a:tbl>
          </a:graphicData>
        </a:graphic>
      </p:graphicFrame>
      <p:sp>
        <p:nvSpPr>
          <p:cNvPr id="8" name="文本框 7"/>
          <p:cNvSpPr txBox="1"/>
          <p:nvPr/>
        </p:nvSpPr>
        <p:spPr>
          <a:xfrm>
            <a:off x="1546225" y="1336040"/>
            <a:ext cx="7496175" cy="553085"/>
          </a:xfrm>
          <a:prstGeom prst="rect">
            <a:avLst/>
          </a:prstGeom>
          <a:noFill/>
        </p:spPr>
        <p:txBody>
          <a:bodyPr wrap="square" rtlCol="0" anchor="t">
            <a:spAutoFit/>
          </a:bodyPr>
          <a:p>
            <a:pPr algn="just">
              <a:lnSpc>
                <a:spcPct val="150000"/>
              </a:lnSpc>
            </a:pPr>
            <a:r>
              <a:rPr lang="zh-CN" sz="2000"/>
              <a:t>实验室检查</a:t>
            </a:r>
            <a:endParaRPr lang="zh-CN" sz="2000">
              <a:sym typeface="+mn-ea"/>
            </a:endParaRPr>
          </a:p>
        </p:txBody>
      </p:sp>
      <p:sp>
        <p:nvSpPr>
          <p:cNvPr id="9" name="文本框 8"/>
          <p:cNvSpPr txBox="1"/>
          <p:nvPr/>
        </p:nvSpPr>
        <p:spPr>
          <a:xfrm>
            <a:off x="1546225" y="4751070"/>
            <a:ext cx="7496175" cy="553085"/>
          </a:xfrm>
          <a:prstGeom prst="rect">
            <a:avLst/>
          </a:prstGeom>
          <a:noFill/>
        </p:spPr>
        <p:txBody>
          <a:bodyPr wrap="square" rtlCol="0" anchor="t">
            <a:spAutoFit/>
          </a:bodyPr>
          <a:p>
            <a:pPr algn="just">
              <a:lnSpc>
                <a:spcPct val="150000"/>
              </a:lnSpc>
            </a:pPr>
            <a:r>
              <a:rPr lang="zh-CN" sz="2000">
                <a:sym typeface="+mn-ea"/>
              </a:rPr>
              <a:t>基因序列检查，漆某与曾某一致，姚某与曾某待讨论</a:t>
            </a:r>
            <a:endParaRPr lang="zh-CN" sz="2000">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60400" y="264635"/>
            <a:ext cx="2034540" cy="583565"/>
          </a:xfrm>
          <a:prstGeom prst="rect">
            <a:avLst/>
          </a:prstGeom>
          <a:noFill/>
        </p:spPr>
        <p:txBody>
          <a:bodyPr wrap="none" rtlCol="0">
            <a:spAutoFit/>
          </a:bodyPr>
          <a:lstStyle/>
          <a:p>
            <a:r>
              <a:rPr lang="zh-CN" sz="3200" dirty="0">
                <a:solidFill>
                  <a:schemeClr val="bg1"/>
                </a:solidFill>
                <a:cs typeface="+mn-ea"/>
                <a:sym typeface="+mn-lt"/>
              </a:rPr>
              <a:t>案例分享</a:t>
            </a:r>
            <a:r>
              <a:rPr lang="en-US" altLang="zh-CN" sz="3200" dirty="0">
                <a:solidFill>
                  <a:schemeClr val="bg1"/>
                </a:solidFill>
                <a:cs typeface="+mn-ea"/>
                <a:sym typeface="+mn-lt"/>
              </a:rPr>
              <a:t>3</a:t>
            </a:r>
            <a:endParaRPr lang="en-US" altLang="zh-CN" sz="3200" dirty="0">
              <a:solidFill>
                <a:schemeClr val="bg1"/>
              </a:solidFill>
              <a:cs typeface="+mn-ea"/>
              <a:sym typeface="+mn-lt"/>
            </a:endParaRPr>
          </a:p>
        </p:txBody>
      </p:sp>
      <p:grpSp>
        <p:nvGrpSpPr>
          <p:cNvPr id="8" name="组合 7"/>
          <p:cNvGrpSpPr/>
          <p:nvPr/>
        </p:nvGrpSpPr>
        <p:grpSpPr>
          <a:xfrm>
            <a:off x="-139065" y="1395730"/>
            <a:ext cx="5723890" cy="4248150"/>
            <a:chOff x="5609" y="2853"/>
            <a:chExt cx="9014" cy="6690"/>
          </a:xfrm>
        </p:grpSpPr>
        <p:pic>
          <p:nvPicPr>
            <p:cNvPr id="13" name="图片 12"/>
            <p:cNvPicPr>
              <a:picLocks noChangeAspect="1"/>
            </p:cNvPicPr>
            <p:nvPr>
              <p:custDataLst>
                <p:tags r:id="rId1"/>
              </p:custDataLst>
            </p:nvPr>
          </p:nvPicPr>
          <p:blipFill>
            <a:blip r:embed="rId2"/>
            <a:stretch>
              <a:fillRect/>
            </a:stretch>
          </p:blipFill>
          <p:spPr>
            <a:xfrm>
              <a:off x="5609" y="2853"/>
              <a:ext cx="9015" cy="6690"/>
            </a:xfrm>
            <a:prstGeom prst="rect">
              <a:avLst/>
            </a:prstGeom>
          </p:spPr>
        </p:pic>
        <p:sp>
          <p:nvSpPr>
            <p:cNvPr id="18" name="任意多边形 17"/>
            <p:cNvSpPr/>
            <p:nvPr/>
          </p:nvSpPr>
          <p:spPr>
            <a:xfrm>
              <a:off x="9546" y="3724"/>
              <a:ext cx="1718" cy="1825"/>
            </a:xfrm>
            <a:custGeom>
              <a:avLst/>
              <a:gdLst>
                <a:gd name="connisteX0" fmla="*/ 1078074 w 1090774"/>
                <a:gd name="connsiteY0" fmla="*/ 116380 h 1158662"/>
                <a:gd name="connisteX1" fmla="*/ 1078074 w 1090774"/>
                <a:gd name="connsiteY1" fmla="*/ 184960 h 1158662"/>
                <a:gd name="connisteX2" fmla="*/ 1090774 w 1090774"/>
                <a:gd name="connsiteY2" fmla="*/ 254175 h 1158662"/>
                <a:gd name="connisteX3" fmla="*/ 1078074 w 1090774"/>
                <a:gd name="connsiteY3" fmla="*/ 323390 h 1158662"/>
                <a:gd name="connisteX4" fmla="*/ 1059024 w 1090774"/>
                <a:gd name="connsiteY4" fmla="*/ 391970 h 1158662"/>
                <a:gd name="connisteX5" fmla="*/ 1052674 w 1090774"/>
                <a:gd name="connsiteY5" fmla="*/ 461185 h 1158662"/>
                <a:gd name="connisteX6" fmla="*/ 1027909 w 1090774"/>
                <a:gd name="connsiteY6" fmla="*/ 529765 h 1158662"/>
                <a:gd name="connisteX7" fmla="*/ 977744 w 1090774"/>
                <a:gd name="connsiteY7" fmla="*/ 598980 h 1158662"/>
                <a:gd name="connisteX8" fmla="*/ 921229 w 1090774"/>
                <a:gd name="connsiteY8" fmla="*/ 667560 h 1158662"/>
                <a:gd name="connisteX9" fmla="*/ 858364 w 1090774"/>
                <a:gd name="connsiteY9" fmla="*/ 736775 h 1158662"/>
                <a:gd name="connisteX10" fmla="*/ 808834 w 1090774"/>
                <a:gd name="connsiteY10" fmla="*/ 805355 h 1158662"/>
                <a:gd name="connisteX11" fmla="*/ 764384 w 1090774"/>
                <a:gd name="connsiteY11" fmla="*/ 874570 h 1158662"/>
                <a:gd name="connisteX12" fmla="*/ 733269 w 1090774"/>
                <a:gd name="connsiteY12" fmla="*/ 943150 h 1158662"/>
                <a:gd name="connisteX13" fmla="*/ 702154 w 1090774"/>
                <a:gd name="connsiteY13" fmla="*/ 1012365 h 1158662"/>
                <a:gd name="connisteX14" fmla="*/ 664689 w 1090774"/>
                <a:gd name="connsiteY14" fmla="*/ 1081580 h 1158662"/>
                <a:gd name="connisteX15" fmla="*/ 632939 w 1090774"/>
                <a:gd name="connsiteY15" fmla="*/ 1150160 h 1158662"/>
                <a:gd name="connisteX16" fmla="*/ 564359 w 1090774"/>
                <a:gd name="connsiteY16" fmla="*/ 1156510 h 1158662"/>
                <a:gd name="connisteX17" fmla="*/ 488794 w 1090774"/>
                <a:gd name="connsiteY17" fmla="*/ 1156510 h 1158662"/>
                <a:gd name="connisteX18" fmla="*/ 420214 w 1090774"/>
                <a:gd name="connsiteY18" fmla="*/ 1150160 h 1158662"/>
                <a:gd name="connisteX19" fmla="*/ 350999 w 1090774"/>
                <a:gd name="connsiteY19" fmla="*/ 1131745 h 1158662"/>
                <a:gd name="connisteX20" fmla="*/ 282419 w 1090774"/>
                <a:gd name="connsiteY20" fmla="*/ 1112695 h 1158662"/>
                <a:gd name="connisteX21" fmla="*/ 213204 w 1090774"/>
                <a:gd name="connsiteY21" fmla="*/ 1093645 h 1158662"/>
                <a:gd name="connisteX22" fmla="*/ 143989 w 1090774"/>
                <a:gd name="connsiteY22" fmla="*/ 1043480 h 1158662"/>
                <a:gd name="connisteX23" fmla="*/ 75409 w 1090774"/>
                <a:gd name="connsiteY23" fmla="*/ 981250 h 1158662"/>
                <a:gd name="connisteX24" fmla="*/ 31594 w 1090774"/>
                <a:gd name="connsiteY24" fmla="*/ 912035 h 1158662"/>
                <a:gd name="connisteX25" fmla="*/ 479 w 1090774"/>
                <a:gd name="connsiteY25" fmla="*/ 843455 h 1158662"/>
                <a:gd name="connisteX26" fmla="*/ 50009 w 1090774"/>
                <a:gd name="connsiteY26" fmla="*/ 774240 h 1158662"/>
                <a:gd name="connisteX27" fmla="*/ 88109 w 1090774"/>
                <a:gd name="connsiteY27" fmla="*/ 705025 h 1158662"/>
                <a:gd name="connisteX28" fmla="*/ 112874 w 1090774"/>
                <a:gd name="connsiteY28" fmla="*/ 630095 h 1158662"/>
                <a:gd name="connisteX29" fmla="*/ 119224 w 1090774"/>
                <a:gd name="connsiteY29" fmla="*/ 561515 h 1158662"/>
                <a:gd name="connisteX30" fmla="*/ 163039 w 1090774"/>
                <a:gd name="connsiteY30" fmla="*/ 492300 h 1158662"/>
                <a:gd name="connisteX31" fmla="*/ 163039 w 1090774"/>
                <a:gd name="connsiteY31" fmla="*/ 423085 h 1158662"/>
                <a:gd name="connisteX32" fmla="*/ 119224 w 1090774"/>
                <a:gd name="connsiteY32" fmla="*/ 354505 h 1158662"/>
                <a:gd name="connisteX33" fmla="*/ 112874 w 1090774"/>
                <a:gd name="connsiteY33" fmla="*/ 285290 h 1158662"/>
                <a:gd name="connisteX34" fmla="*/ 163039 w 1090774"/>
                <a:gd name="connsiteY34" fmla="*/ 210360 h 1158662"/>
                <a:gd name="connisteX35" fmla="*/ 182089 w 1090774"/>
                <a:gd name="connsiteY35" fmla="*/ 141145 h 1158662"/>
                <a:gd name="connisteX36" fmla="*/ 257019 w 1090774"/>
                <a:gd name="connsiteY36" fmla="*/ 78915 h 1158662"/>
                <a:gd name="connisteX37" fmla="*/ 326234 w 1090774"/>
                <a:gd name="connsiteY37" fmla="*/ 22400 h 1158662"/>
                <a:gd name="connisteX38" fmla="*/ 394814 w 1090774"/>
                <a:gd name="connsiteY38" fmla="*/ 3350 h 1158662"/>
                <a:gd name="connisteX39" fmla="*/ 464029 w 1090774"/>
                <a:gd name="connsiteY39" fmla="*/ 3350 h 1158662"/>
                <a:gd name="connisteX40" fmla="*/ 538959 w 1090774"/>
                <a:gd name="connsiteY40" fmla="*/ 28750 h 1158662"/>
                <a:gd name="connisteX41" fmla="*/ 608174 w 1090774"/>
                <a:gd name="connsiteY41" fmla="*/ 72565 h 1158662"/>
                <a:gd name="connisteX42" fmla="*/ 676754 w 1090774"/>
                <a:gd name="connsiteY42" fmla="*/ 90980 h 1158662"/>
                <a:gd name="connisteX43" fmla="*/ 745969 w 1090774"/>
                <a:gd name="connsiteY43" fmla="*/ 59865 h 1158662"/>
                <a:gd name="connisteX44" fmla="*/ 814549 w 1090774"/>
                <a:gd name="connsiteY44" fmla="*/ 16050 h 1158662"/>
                <a:gd name="connisteX45" fmla="*/ 890114 w 1090774"/>
                <a:gd name="connsiteY45" fmla="*/ 53515 h 1158662"/>
                <a:gd name="connisteX46" fmla="*/ 958694 w 1090774"/>
                <a:gd name="connsiteY46" fmla="*/ 66215 h 1158662"/>
                <a:gd name="connisteX47" fmla="*/ 1027909 w 1090774"/>
                <a:gd name="connsiteY47" fmla="*/ 85265 h 1158662"/>
                <a:gd name="connisteX48" fmla="*/ 1078074 w 1090774"/>
                <a:gd name="connsiteY48" fmla="*/ 116380 h 115866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Lst>
              <a:rect l="l" t="t" r="r" b="b"/>
              <a:pathLst>
                <a:path w="1090774" h="1158662">
                  <a:moveTo>
                    <a:pt x="1078074" y="116381"/>
                  </a:moveTo>
                  <a:cubicBezTo>
                    <a:pt x="1088234" y="136066"/>
                    <a:pt x="1075534" y="157656"/>
                    <a:pt x="1078074" y="184961"/>
                  </a:cubicBezTo>
                  <a:cubicBezTo>
                    <a:pt x="1080614" y="212266"/>
                    <a:pt x="1090774" y="226236"/>
                    <a:pt x="1090774" y="254176"/>
                  </a:cubicBezTo>
                  <a:cubicBezTo>
                    <a:pt x="1090774" y="282116"/>
                    <a:pt x="1084424" y="296086"/>
                    <a:pt x="1078074" y="323391"/>
                  </a:cubicBezTo>
                  <a:cubicBezTo>
                    <a:pt x="1071724" y="350696"/>
                    <a:pt x="1064104" y="364666"/>
                    <a:pt x="1059024" y="391971"/>
                  </a:cubicBezTo>
                  <a:cubicBezTo>
                    <a:pt x="1053944" y="419276"/>
                    <a:pt x="1059024" y="433881"/>
                    <a:pt x="1052674" y="461186"/>
                  </a:cubicBezTo>
                  <a:cubicBezTo>
                    <a:pt x="1046324" y="488491"/>
                    <a:pt x="1043149" y="502461"/>
                    <a:pt x="1027909" y="529766"/>
                  </a:cubicBezTo>
                  <a:cubicBezTo>
                    <a:pt x="1012669" y="557071"/>
                    <a:pt x="999334" y="571676"/>
                    <a:pt x="977744" y="598981"/>
                  </a:cubicBezTo>
                  <a:cubicBezTo>
                    <a:pt x="956154" y="626286"/>
                    <a:pt x="945359" y="640256"/>
                    <a:pt x="921229" y="667561"/>
                  </a:cubicBezTo>
                  <a:cubicBezTo>
                    <a:pt x="897099" y="694866"/>
                    <a:pt x="880589" y="709471"/>
                    <a:pt x="858364" y="736776"/>
                  </a:cubicBezTo>
                  <a:cubicBezTo>
                    <a:pt x="836139" y="764081"/>
                    <a:pt x="827884" y="778051"/>
                    <a:pt x="808834" y="805356"/>
                  </a:cubicBezTo>
                  <a:cubicBezTo>
                    <a:pt x="789784" y="832661"/>
                    <a:pt x="779624" y="847266"/>
                    <a:pt x="764384" y="874571"/>
                  </a:cubicBezTo>
                  <a:cubicBezTo>
                    <a:pt x="749144" y="901876"/>
                    <a:pt x="745969" y="915846"/>
                    <a:pt x="733269" y="943151"/>
                  </a:cubicBezTo>
                  <a:cubicBezTo>
                    <a:pt x="720569" y="970456"/>
                    <a:pt x="716124" y="984426"/>
                    <a:pt x="702154" y="1012366"/>
                  </a:cubicBezTo>
                  <a:cubicBezTo>
                    <a:pt x="688184" y="1040306"/>
                    <a:pt x="678659" y="1054276"/>
                    <a:pt x="664689" y="1081581"/>
                  </a:cubicBezTo>
                  <a:cubicBezTo>
                    <a:pt x="650719" y="1108886"/>
                    <a:pt x="653259" y="1134921"/>
                    <a:pt x="632939" y="1150161"/>
                  </a:cubicBezTo>
                  <a:cubicBezTo>
                    <a:pt x="612619" y="1165401"/>
                    <a:pt x="592934" y="1155241"/>
                    <a:pt x="564359" y="1156511"/>
                  </a:cubicBezTo>
                  <a:cubicBezTo>
                    <a:pt x="535784" y="1157781"/>
                    <a:pt x="517369" y="1157781"/>
                    <a:pt x="488794" y="1156511"/>
                  </a:cubicBezTo>
                  <a:cubicBezTo>
                    <a:pt x="460219" y="1155241"/>
                    <a:pt x="447519" y="1155241"/>
                    <a:pt x="420214" y="1150161"/>
                  </a:cubicBezTo>
                  <a:cubicBezTo>
                    <a:pt x="392909" y="1145081"/>
                    <a:pt x="378304" y="1139366"/>
                    <a:pt x="350999" y="1131746"/>
                  </a:cubicBezTo>
                  <a:cubicBezTo>
                    <a:pt x="323694" y="1124126"/>
                    <a:pt x="309724" y="1120316"/>
                    <a:pt x="282419" y="1112696"/>
                  </a:cubicBezTo>
                  <a:cubicBezTo>
                    <a:pt x="255114" y="1105076"/>
                    <a:pt x="241144" y="1107616"/>
                    <a:pt x="213204" y="1093646"/>
                  </a:cubicBezTo>
                  <a:cubicBezTo>
                    <a:pt x="185264" y="1079676"/>
                    <a:pt x="171294" y="1065706"/>
                    <a:pt x="143989" y="1043481"/>
                  </a:cubicBezTo>
                  <a:cubicBezTo>
                    <a:pt x="116684" y="1021256"/>
                    <a:pt x="97634" y="1007286"/>
                    <a:pt x="75409" y="981251"/>
                  </a:cubicBezTo>
                  <a:cubicBezTo>
                    <a:pt x="53184" y="955216"/>
                    <a:pt x="46834" y="939341"/>
                    <a:pt x="31594" y="912036"/>
                  </a:cubicBezTo>
                  <a:cubicBezTo>
                    <a:pt x="16354" y="884731"/>
                    <a:pt x="-3331" y="870761"/>
                    <a:pt x="479" y="843456"/>
                  </a:cubicBezTo>
                  <a:cubicBezTo>
                    <a:pt x="4289" y="816151"/>
                    <a:pt x="32229" y="802181"/>
                    <a:pt x="50009" y="774241"/>
                  </a:cubicBezTo>
                  <a:cubicBezTo>
                    <a:pt x="67789" y="746301"/>
                    <a:pt x="75409" y="733601"/>
                    <a:pt x="88109" y="705026"/>
                  </a:cubicBezTo>
                  <a:cubicBezTo>
                    <a:pt x="100809" y="676451"/>
                    <a:pt x="106524" y="658671"/>
                    <a:pt x="112874" y="630096"/>
                  </a:cubicBezTo>
                  <a:cubicBezTo>
                    <a:pt x="119224" y="601521"/>
                    <a:pt x="109064" y="588821"/>
                    <a:pt x="119224" y="561516"/>
                  </a:cubicBezTo>
                  <a:cubicBezTo>
                    <a:pt x="129384" y="534211"/>
                    <a:pt x="154149" y="520241"/>
                    <a:pt x="163039" y="492301"/>
                  </a:cubicBezTo>
                  <a:cubicBezTo>
                    <a:pt x="171929" y="464361"/>
                    <a:pt x="171929" y="450391"/>
                    <a:pt x="163039" y="423086"/>
                  </a:cubicBezTo>
                  <a:cubicBezTo>
                    <a:pt x="154149" y="395781"/>
                    <a:pt x="129384" y="381811"/>
                    <a:pt x="119224" y="354506"/>
                  </a:cubicBezTo>
                  <a:cubicBezTo>
                    <a:pt x="109064" y="327201"/>
                    <a:pt x="103984" y="313866"/>
                    <a:pt x="112874" y="285291"/>
                  </a:cubicBezTo>
                  <a:cubicBezTo>
                    <a:pt x="121764" y="256716"/>
                    <a:pt x="149069" y="238936"/>
                    <a:pt x="163039" y="210361"/>
                  </a:cubicBezTo>
                  <a:cubicBezTo>
                    <a:pt x="177009" y="181786"/>
                    <a:pt x="163039" y="167181"/>
                    <a:pt x="182089" y="141146"/>
                  </a:cubicBezTo>
                  <a:cubicBezTo>
                    <a:pt x="201139" y="115111"/>
                    <a:pt x="228444" y="102411"/>
                    <a:pt x="257019" y="78916"/>
                  </a:cubicBezTo>
                  <a:cubicBezTo>
                    <a:pt x="285594" y="55421"/>
                    <a:pt x="298929" y="37641"/>
                    <a:pt x="326234" y="22401"/>
                  </a:cubicBezTo>
                  <a:cubicBezTo>
                    <a:pt x="353539" y="7161"/>
                    <a:pt x="367509" y="7161"/>
                    <a:pt x="394814" y="3351"/>
                  </a:cubicBezTo>
                  <a:cubicBezTo>
                    <a:pt x="422119" y="-459"/>
                    <a:pt x="435454" y="-1729"/>
                    <a:pt x="464029" y="3351"/>
                  </a:cubicBezTo>
                  <a:cubicBezTo>
                    <a:pt x="492604" y="8431"/>
                    <a:pt x="510384" y="14781"/>
                    <a:pt x="538959" y="28751"/>
                  </a:cubicBezTo>
                  <a:cubicBezTo>
                    <a:pt x="567534" y="42721"/>
                    <a:pt x="580869" y="59866"/>
                    <a:pt x="608174" y="72566"/>
                  </a:cubicBezTo>
                  <a:cubicBezTo>
                    <a:pt x="635479" y="85266"/>
                    <a:pt x="649449" y="93521"/>
                    <a:pt x="676754" y="90981"/>
                  </a:cubicBezTo>
                  <a:cubicBezTo>
                    <a:pt x="704059" y="88441"/>
                    <a:pt x="718664" y="75106"/>
                    <a:pt x="745969" y="59866"/>
                  </a:cubicBezTo>
                  <a:cubicBezTo>
                    <a:pt x="773274" y="44626"/>
                    <a:pt x="785974" y="17321"/>
                    <a:pt x="814549" y="16051"/>
                  </a:cubicBezTo>
                  <a:cubicBezTo>
                    <a:pt x="843124" y="14781"/>
                    <a:pt x="861539" y="43356"/>
                    <a:pt x="890114" y="53516"/>
                  </a:cubicBezTo>
                  <a:cubicBezTo>
                    <a:pt x="918689" y="63676"/>
                    <a:pt x="931389" y="59866"/>
                    <a:pt x="958694" y="66216"/>
                  </a:cubicBezTo>
                  <a:cubicBezTo>
                    <a:pt x="985999" y="72566"/>
                    <a:pt x="1003779" y="75106"/>
                    <a:pt x="1027909" y="85266"/>
                  </a:cubicBezTo>
                  <a:cubicBezTo>
                    <a:pt x="1052039" y="95426"/>
                    <a:pt x="1067914" y="96696"/>
                    <a:pt x="1078074" y="116381"/>
                  </a:cubicBezTo>
                  <a:close/>
                </a:path>
              </a:pathLst>
            </a:cu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任意多边形 18"/>
            <p:cNvSpPr/>
            <p:nvPr/>
          </p:nvSpPr>
          <p:spPr>
            <a:xfrm>
              <a:off x="6853" y="4440"/>
              <a:ext cx="5309" cy="3079"/>
            </a:xfrm>
            <a:custGeom>
              <a:avLst/>
              <a:gdLst>
                <a:gd name="connisteX0" fmla="*/ 1666875 w 3371215"/>
                <a:gd name="connsiteY0" fmla="*/ 326390 h 1955165"/>
                <a:gd name="connisteX1" fmla="*/ 1297305 w 3371215"/>
                <a:gd name="connsiteY1" fmla="*/ 326390 h 1955165"/>
                <a:gd name="connisteX2" fmla="*/ 1134110 w 3371215"/>
                <a:gd name="connsiteY2" fmla="*/ 438785 h 1955165"/>
                <a:gd name="connisteX3" fmla="*/ 946150 w 3371215"/>
                <a:gd name="connsiteY3" fmla="*/ 438785 h 1955165"/>
                <a:gd name="connisteX4" fmla="*/ 745490 w 3371215"/>
                <a:gd name="connsiteY4" fmla="*/ 614045 h 1955165"/>
                <a:gd name="connisteX5" fmla="*/ 469900 w 3371215"/>
                <a:gd name="connsiteY5" fmla="*/ 401320 h 1955165"/>
                <a:gd name="connisteX6" fmla="*/ 257175 w 3371215"/>
                <a:gd name="connsiteY6" fmla="*/ 344805 h 1955165"/>
                <a:gd name="connisteX7" fmla="*/ 275590 w 3371215"/>
                <a:gd name="connsiteY7" fmla="*/ 451485 h 1955165"/>
                <a:gd name="connisteX8" fmla="*/ 313055 w 3371215"/>
                <a:gd name="connsiteY8" fmla="*/ 501650 h 1955165"/>
                <a:gd name="connisteX9" fmla="*/ 319405 w 3371215"/>
                <a:gd name="connsiteY9" fmla="*/ 758190 h 1955165"/>
                <a:gd name="connisteX10" fmla="*/ 156845 w 3371215"/>
                <a:gd name="connsiteY10" fmla="*/ 764540 h 1955165"/>
                <a:gd name="connisteX11" fmla="*/ 0 w 3371215"/>
                <a:gd name="connsiteY11" fmla="*/ 890270 h 1955165"/>
                <a:gd name="connisteX12" fmla="*/ 119380 w 3371215"/>
                <a:gd name="connsiteY12" fmla="*/ 984250 h 1955165"/>
                <a:gd name="connisteX13" fmla="*/ 175260 w 3371215"/>
                <a:gd name="connsiteY13" fmla="*/ 1115695 h 1955165"/>
                <a:gd name="connisteX14" fmla="*/ 125095 w 3371215"/>
                <a:gd name="connsiteY14" fmla="*/ 1159510 h 1955165"/>
                <a:gd name="connisteX15" fmla="*/ 131445 w 3371215"/>
                <a:gd name="connsiteY15" fmla="*/ 1316355 h 1955165"/>
                <a:gd name="connisteX16" fmla="*/ 69215 w 3371215"/>
                <a:gd name="connsiteY16" fmla="*/ 1397635 h 1955165"/>
                <a:gd name="connisteX17" fmla="*/ 93980 w 3371215"/>
                <a:gd name="connsiteY17" fmla="*/ 1517015 h 1955165"/>
                <a:gd name="connisteX18" fmla="*/ 125095 w 3371215"/>
                <a:gd name="connsiteY18" fmla="*/ 1541780 h 1955165"/>
                <a:gd name="connisteX19" fmla="*/ 144145 w 3371215"/>
                <a:gd name="connsiteY19" fmla="*/ 1591945 h 1955165"/>
                <a:gd name="connisteX20" fmla="*/ 168910 w 3371215"/>
                <a:gd name="connsiteY20" fmla="*/ 1623060 h 1955165"/>
                <a:gd name="connisteX21" fmla="*/ 125095 w 3371215"/>
                <a:gd name="connsiteY21" fmla="*/ 1661160 h 1955165"/>
                <a:gd name="connisteX22" fmla="*/ 113030 w 3371215"/>
                <a:gd name="connsiteY22" fmla="*/ 1698625 h 1955165"/>
                <a:gd name="connisteX23" fmla="*/ 93980 w 3371215"/>
                <a:gd name="connsiteY23" fmla="*/ 1723390 h 1955165"/>
                <a:gd name="connisteX24" fmla="*/ 93980 w 3371215"/>
                <a:gd name="connsiteY24" fmla="*/ 1779905 h 1955165"/>
                <a:gd name="connisteX25" fmla="*/ 113030 w 3371215"/>
                <a:gd name="connsiteY25" fmla="*/ 1786255 h 1955165"/>
                <a:gd name="connisteX26" fmla="*/ 213360 w 3371215"/>
                <a:gd name="connsiteY26" fmla="*/ 1811020 h 1955165"/>
                <a:gd name="connisteX27" fmla="*/ 213360 w 3371215"/>
                <a:gd name="connsiteY27" fmla="*/ 1817370 h 1955165"/>
                <a:gd name="connisteX28" fmla="*/ 325755 w 3371215"/>
                <a:gd name="connsiteY28" fmla="*/ 1861185 h 1955165"/>
                <a:gd name="connisteX29" fmla="*/ 620395 w 3371215"/>
                <a:gd name="connsiteY29" fmla="*/ 1861185 h 1955165"/>
                <a:gd name="connisteX30" fmla="*/ 664210 w 3371215"/>
                <a:gd name="connsiteY30" fmla="*/ 1948815 h 1955165"/>
                <a:gd name="connisteX31" fmla="*/ 664210 w 3371215"/>
                <a:gd name="connsiteY31" fmla="*/ 1955165 h 1955165"/>
                <a:gd name="connisteX32" fmla="*/ 689610 w 3371215"/>
                <a:gd name="connsiteY32" fmla="*/ 1836420 h 1955165"/>
                <a:gd name="connisteX33" fmla="*/ 727075 w 3371215"/>
                <a:gd name="connsiteY33" fmla="*/ 1786255 h 1955165"/>
                <a:gd name="connisteX34" fmla="*/ 845820 w 3371215"/>
                <a:gd name="connsiteY34" fmla="*/ 1892935 h 1955165"/>
                <a:gd name="connisteX35" fmla="*/ 965200 w 3371215"/>
                <a:gd name="connsiteY35" fmla="*/ 1767205 h 1955165"/>
                <a:gd name="connisteX36" fmla="*/ 1096645 w 3371215"/>
                <a:gd name="connsiteY36" fmla="*/ 1767205 h 1955165"/>
                <a:gd name="connisteX37" fmla="*/ 1284605 w 3371215"/>
                <a:gd name="connsiteY37" fmla="*/ 1648460 h 1955165"/>
                <a:gd name="connisteX38" fmla="*/ 1378585 w 3371215"/>
                <a:gd name="connsiteY38" fmla="*/ 1604645 h 1955165"/>
                <a:gd name="connisteX39" fmla="*/ 1459865 w 3371215"/>
                <a:gd name="connsiteY39" fmla="*/ 1566545 h 1955165"/>
                <a:gd name="connisteX40" fmla="*/ 1548130 w 3371215"/>
                <a:gd name="connsiteY40" fmla="*/ 1541780 h 1955165"/>
                <a:gd name="connisteX41" fmla="*/ 1623060 w 3371215"/>
                <a:gd name="connsiteY41" fmla="*/ 1454150 h 1955165"/>
                <a:gd name="connisteX42" fmla="*/ 1660525 w 3371215"/>
                <a:gd name="connsiteY42" fmla="*/ 1384935 h 1955165"/>
                <a:gd name="connisteX43" fmla="*/ 1717040 w 3371215"/>
                <a:gd name="connsiteY43" fmla="*/ 1303655 h 1955165"/>
                <a:gd name="connisteX44" fmla="*/ 1773555 w 3371215"/>
                <a:gd name="connsiteY44" fmla="*/ 1272540 h 1955165"/>
                <a:gd name="connisteX45" fmla="*/ 2036445 w 3371215"/>
                <a:gd name="connsiteY45" fmla="*/ 1259840 h 1955165"/>
                <a:gd name="connisteX46" fmla="*/ 2149475 w 3371215"/>
                <a:gd name="connsiteY46" fmla="*/ 1172210 h 1955165"/>
                <a:gd name="connisteX47" fmla="*/ 2155825 w 3371215"/>
                <a:gd name="connsiteY47" fmla="*/ 1084580 h 1955165"/>
                <a:gd name="connisteX48" fmla="*/ 2243455 w 3371215"/>
                <a:gd name="connsiteY48" fmla="*/ 1021715 h 1955165"/>
                <a:gd name="connisteX49" fmla="*/ 2343785 w 3371215"/>
                <a:gd name="connsiteY49" fmla="*/ 1102995 h 1955165"/>
                <a:gd name="connisteX50" fmla="*/ 2519045 w 3371215"/>
                <a:gd name="connsiteY50" fmla="*/ 1234440 h 1955165"/>
                <a:gd name="connisteX51" fmla="*/ 2638425 w 3371215"/>
                <a:gd name="connsiteY51" fmla="*/ 1384935 h 1955165"/>
                <a:gd name="connisteX52" fmla="*/ 2644775 w 3371215"/>
                <a:gd name="connsiteY52" fmla="*/ 1435100 h 1955165"/>
                <a:gd name="connisteX53" fmla="*/ 2581910 w 3371215"/>
                <a:gd name="connsiteY53" fmla="*/ 1497965 h 1955165"/>
                <a:gd name="connisteX54" fmla="*/ 2544445 w 3371215"/>
                <a:gd name="connsiteY54" fmla="*/ 1598295 h 1955165"/>
                <a:gd name="connisteX55" fmla="*/ 2556510 w 3371215"/>
                <a:gd name="connsiteY55" fmla="*/ 1773555 h 1955165"/>
                <a:gd name="connisteX56" fmla="*/ 2663190 w 3371215"/>
                <a:gd name="connsiteY56" fmla="*/ 1830070 h 1955165"/>
                <a:gd name="connisteX57" fmla="*/ 2776220 w 3371215"/>
                <a:gd name="connsiteY57" fmla="*/ 1886585 h 1955165"/>
                <a:gd name="connisteX58" fmla="*/ 2920365 w 3371215"/>
                <a:gd name="connsiteY58" fmla="*/ 1867535 h 1955165"/>
                <a:gd name="connisteX59" fmla="*/ 3020695 w 3371215"/>
                <a:gd name="connsiteY59" fmla="*/ 1748790 h 1955165"/>
                <a:gd name="connisteX60" fmla="*/ 3064510 w 3371215"/>
                <a:gd name="connsiteY60" fmla="*/ 1654810 h 1955165"/>
                <a:gd name="connisteX61" fmla="*/ 3089275 w 3371215"/>
                <a:gd name="connsiteY61" fmla="*/ 1541780 h 1955165"/>
                <a:gd name="connisteX62" fmla="*/ 3126740 w 3371215"/>
                <a:gd name="connsiteY62" fmla="*/ 1472565 h 1955165"/>
                <a:gd name="connisteX63" fmla="*/ 3220720 w 3371215"/>
                <a:gd name="connsiteY63" fmla="*/ 1416685 h 1955165"/>
                <a:gd name="connisteX64" fmla="*/ 3202305 w 3371215"/>
                <a:gd name="connsiteY64" fmla="*/ 1322705 h 1955165"/>
                <a:gd name="connisteX65" fmla="*/ 3152140 w 3371215"/>
                <a:gd name="connsiteY65" fmla="*/ 1228725 h 1955165"/>
                <a:gd name="connisteX66" fmla="*/ 3176905 w 3371215"/>
                <a:gd name="connsiteY66" fmla="*/ 1159510 h 1955165"/>
                <a:gd name="connisteX67" fmla="*/ 3252470 w 3371215"/>
                <a:gd name="connsiteY67" fmla="*/ 1096645 h 1955165"/>
                <a:gd name="connisteX68" fmla="*/ 3296285 w 3371215"/>
                <a:gd name="connsiteY68" fmla="*/ 1021715 h 1955165"/>
                <a:gd name="connisteX69" fmla="*/ 3277235 w 3371215"/>
                <a:gd name="connsiteY69" fmla="*/ 940435 h 1955165"/>
                <a:gd name="connisteX70" fmla="*/ 3333750 w 3371215"/>
                <a:gd name="connsiteY70" fmla="*/ 896620 h 1955165"/>
                <a:gd name="connisteX71" fmla="*/ 3321050 w 3371215"/>
                <a:gd name="connsiteY71" fmla="*/ 770890 h 1955165"/>
                <a:gd name="connisteX72" fmla="*/ 3371215 w 3371215"/>
                <a:gd name="connsiteY72" fmla="*/ 758190 h 1955165"/>
                <a:gd name="connisteX73" fmla="*/ 3340100 w 3371215"/>
                <a:gd name="connsiteY73" fmla="*/ 670560 h 1955165"/>
                <a:gd name="connisteX74" fmla="*/ 3208655 w 3371215"/>
                <a:gd name="connsiteY74" fmla="*/ 633095 h 1955165"/>
                <a:gd name="connisteX75" fmla="*/ 3139440 w 3371215"/>
                <a:gd name="connsiteY75" fmla="*/ 576580 h 1955165"/>
                <a:gd name="connisteX76" fmla="*/ 3076575 w 3371215"/>
                <a:gd name="connsiteY76" fmla="*/ 633095 h 1955165"/>
                <a:gd name="connisteX77" fmla="*/ 2951480 w 3371215"/>
                <a:gd name="connsiteY77" fmla="*/ 526415 h 1955165"/>
                <a:gd name="connisteX78" fmla="*/ 2957830 w 3371215"/>
                <a:gd name="connsiteY78" fmla="*/ 388620 h 1955165"/>
                <a:gd name="connisteX79" fmla="*/ 2926715 w 3371215"/>
                <a:gd name="connsiteY79" fmla="*/ 351155 h 1955165"/>
                <a:gd name="connisteX80" fmla="*/ 2920365 w 3371215"/>
                <a:gd name="connsiteY80" fmla="*/ 238125 h 1955165"/>
                <a:gd name="connisteX81" fmla="*/ 2888615 w 3371215"/>
                <a:gd name="connsiteY81" fmla="*/ 200660 h 1955165"/>
                <a:gd name="connisteX82" fmla="*/ 2901315 w 3371215"/>
                <a:gd name="connsiteY82" fmla="*/ 106680 h 1955165"/>
                <a:gd name="connisteX83" fmla="*/ 2857500 w 3371215"/>
                <a:gd name="connsiteY83" fmla="*/ 69215 h 1955165"/>
                <a:gd name="connisteX84" fmla="*/ 2794635 w 3371215"/>
                <a:gd name="connsiteY84" fmla="*/ 0 h 1955165"/>
                <a:gd name="connisteX85" fmla="*/ 2694305 w 3371215"/>
                <a:gd name="connsiteY85" fmla="*/ 187960 h 1955165"/>
                <a:gd name="connisteX86" fmla="*/ 2506345 w 3371215"/>
                <a:gd name="connsiteY86" fmla="*/ 426085 h 1955165"/>
                <a:gd name="connisteX87" fmla="*/ 2362200 w 3371215"/>
                <a:gd name="connsiteY87" fmla="*/ 708660 h 1955165"/>
                <a:gd name="connisteX88" fmla="*/ 2036445 w 3371215"/>
                <a:gd name="connsiteY88" fmla="*/ 720725 h 1955165"/>
                <a:gd name="connisteX89" fmla="*/ 1811020 w 3371215"/>
                <a:gd name="connsiteY89" fmla="*/ 608330 h 1955165"/>
                <a:gd name="connisteX90" fmla="*/ 1666875 w 3371215"/>
                <a:gd name="connsiteY90" fmla="*/ 326390 h 195516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 ang="0">
                  <a:pos x="connisteX83" y="connsiteY83"/>
                </a:cxn>
                <a:cxn ang="0">
                  <a:pos x="connisteX84" y="connsiteY84"/>
                </a:cxn>
                <a:cxn ang="0">
                  <a:pos x="connisteX85" y="connsiteY85"/>
                </a:cxn>
                <a:cxn ang="0">
                  <a:pos x="connisteX86" y="connsiteY86"/>
                </a:cxn>
                <a:cxn ang="0">
                  <a:pos x="connisteX87" y="connsiteY87"/>
                </a:cxn>
                <a:cxn ang="0">
                  <a:pos x="connisteX88" y="connsiteY88"/>
                </a:cxn>
                <a:cxn ang="0">
                  <a:pos x="connisteX89" y="connsiteY89"/>
                </a:cxn>
                <a:cxn ang="0">
                  <a:pos x="connisteX90" y="connsiteY90"/>
                </a:cxn>
              </a:cxnLst>
              <a:rect l="l" t="t" r="r" b="b"/>
              <a:pathLst>
                <a:path w="3371215" h="1955165">
                  <a:moveTo>
                    <a:pt x="1666875" y="326390"/>
                  </a:moveTo>
                  <a:lnTo>
                    <a:pt x="1297305" y="326390"/>
                  </a:lnTo>
                  <a:lnTo>
                    <a:pt x="1134110" y="438785"/>
                  </a:lnTo>
                  <a:lnTo>
                    <a:pt x="946150" y="438785"/>
                  </a:lnTo>
                  <a:lnTo>
                    <a:pt x="745490" y="614045"/>
                  </a:lnTo>
                  <a:lnTo>
                    <a:pt x="469900" y="401320"/>
                  </a:lnTo>
                  <a:lnTo>
                    <a:pt x="257175" y="344805"/>
                  </a:lnTo>
                  <a:lnTo>
                    <a:pt x="275590" y="451485"/>
                  </a:lnTo>
                  <a:lnTo>
                    <a:pt x="313055" y="501650"/>
                  </a:lnTo>
                  <a:lnTo>
                    <a:pt x="319405" y="758190"/>
                  </a:lnTo>
                  <a:lnTo>
                    <a:pt x="156845" y="764540"/>
                  </a:lnTo>
                  <a:lnTo>
                    <a:pt x="0" y="890270"/>
                  </a:lnTo>
                  <a:lnTo>
                    <a:pt x="119380" y="984250"/>
                  </a:lnTo>
                  <a:lnTo>
                    <a:pt x="175260" y="1115695"/>
                  </a:lnTo>
                  <a:lnTo>
                    <a:pt x="125095" y="1159510"/>
                  </a:lnTo>
                  <a:lnTo>
                    <a:pt x="131445" y="1316355"/>
                  </a:lnTo>
                  <a:lnTo>
                    <a:pt x="69215" y="1397635"/>
                  </a:lnTo>
                  <a:lnTo>
                    <a:pt x="93980" y="1517015"/>
                  </a:lnTo>
                  <a:lnTo>
                    <a:pt x="125095" y="1541780"/>
                  </a:lnTo>
                  <a:lnTo>
                    <a:pt x="144145" y="1591945"/>
                  </a:lnTo>
                  <a:lnTo>
                    <a:pt x="168910" y="1623060"/>
                  </a:lnTo>
                  <a:lnTo>
                    <a:pt x="125095" y="1661160"/>
                  </a:lnTo>
                  <a:lnTo>
                    <a:pt x="113030" y="1698625"/>
                  </a:lnTo>
                  <a:lnTo>
                    <a:pt x="93980" y="1723390"/>
                  </a:lnTo>
                  <a:lnTo>
                    <a:pt x="93980" y="1779905"/>
                  </a:lnTo>
                  <a:lnTo>
                    <a:pt x="113030" y="1786255"/>
                  </a:lnTo>
                  <a:lnTo>
                    <a:pt x="213360" y="1811020"/>
                  </a:lnTo>
                  <a:lnTo>
                    <a:pt x="213360" y="1817370"/>
                  </a:lnTo>
                  <a:lnTo>
                    <a:pt x="325755" y="1861185"/>
                  </a:lnTo>
                  <a:lnTo>
                    <a:pt x="620395" y="1861185"/>
                  </a:lnTo>
                  <a:lnTo>
                    <a:pt x="664210" y="1948815"/>
                  </a:lnTo>
                  <a:lnTo>
                    <a:pt x="664210" y="1955165"/>
                  </a:lnTo>
                  <a:lnTo>
                    <a:pt x="689610" y="1836420"/>
                  </a:lnTo>
                  <a:lnTo>
                    <a:pt x="727075" y="1786255"/>
                  </a:lnTo>
                  <a:lnTo>
                    <a:pt x="845820" y="1892935"/>
                  </a:lnTo>
                  <a:lnTo>
                    <a:pt x="965200" y="1767205"/>
                  </a:lnTo>
                  <a:lnTo>
                    <a:pt x="1096645" y="1767205"/>
                  </a:lnTo>
                  <a:lnTo>
                    <a:pt x="1284605" y="1648460"/>
                  </a:lnTo>
                  <a:lnTo>
                    <a:pt x="1378585" y="1604645"/>
                  </a:lnTo>
                  <a:lnTo>
                    <a:pt x="1459865" y="1566545"/>
                  </a:lnTo>
                  <a:lnTo>
                    <a:pt x="1548130" y="1541780"/>
                  </a:lnTo>
                  <a:lnTo>
                    <a:pt x="1623060" y="1454150"/>
                  </a:lnTo>
                  <a:lnTo>
                    <a:pt x="1660525" y="1384935"/>
                  </a:lnTo>
                  <a:lnTo>
                    <a:pt x="1717040" y="1303655"/>
                  </a:lnTo>
                  <a:lnTo>
                    <a:pt x="1773555" y="1272540"/>
                  </a:lnTo>
                  <a:lnTo>
                    <a:pt x="2036445" y="1259840"/>
                  </a:lnTo>
                  <a:lnTo>
                    <a:pt x="2149475" y="1172210"/>
                  </a:lnTo>
                  <a:lnTo>
                    <a:pt x="2155825" y="1084580"/>
                  </a:lnTo>
                  <a:lnTo>
                    <a:pt x="2243455" y="1021715"/>
                  </a:lnTo>
                  <a:lnTo>
                    <a:pt x="2343785" y="1102995"/>
                  </a:lnTo>
                  <a:lnTo>
                    <a:pt x="2519045" y="1234440"/>
                  </a:lnTo>
                  <a:lnTo>
                    <a:pt x="2638425" y="1384935"/>
                  </a:lnTo>
                  <a:lnTo>
                    <a:pt x="2644775" y="1435100"/>
                  </a:lnTo>
                  <a:lnTo>
                    <a:pt x="2581910" y="1497965"/>
                  </a:lnTo>
                  <a:lnTo>
                    <a:pt x="2544445" y="1598295"/>
                  </a:lnTo>
                  <a:lnTo>
                    <a:pt x="2556510" y="1773555"/>
                  </a:lnTo>
                  <a:lnTo>
                    <a:pt x="2663190" y="1830070"/>
                  </a:lnTo>
                  <a:lnTo>
                    <a:pt x="2776220" y="1886585"/>
                  </a:lnTo>
                  <a:lnTo>
                    <a:pt x="2920365" y="1867535"/>
                  </a:lnTo>
                  <a:lnTo>
                    <a:pt x="3020695" y="1748790"/>
                  </a:lnTo>
                  <a:lnTo>
                    <a:pt x="3064510" y="1654810"/>
                  </a:lnTo>
                  <a:lnTo>
                    <a:pt x="3089275" y="1541780"/>
                  </a:lnTo>
                  <a:lnTo>
                    <a:pt x="3126740" y="1472565"/>
                  </a:lnTo>
                  <a:lnTo>
                    <a:pt x="3220720" y="1416685"/>
                  </a:lnTo>
                  <a:lnTo>
                    <a:pt x="3202305" y="1322705"/>
                  </a:lnTo>
                  <a:lnTo>
                    <a:pt x="3152140" y="1228725"/>
                  </a:lnTo>
                  <a:lnTo>
                    <a:pt x="3176905" y="1159510"/>
                  </a:lnTo>
                  <a:lnTo>
                    <a:pt x="3252470" y="1096645"/>
                  </a:lnTo>
                  <a:lnTo>
                    <a:pt x="3296285" y="1021715"/>
                  </a:lnTo>
                  <a:lnTo>
                    <a:pt x="3277235" y="940435"/>
                  </a:lnTo>
                  <a:lnTo>
                    <a:pt x="3333750" y="896620"/>
                  </a:lnTo>
                  <a:lnTo>
                    <a:pt x="3321050" y="770890"/>
                  </a:lnTo>
                  <a:lnTo>
                    <a:pt x="3371215" y="758190"/>
                  </a:lnTo>
                  <a:lnTo>
                    <a:pt x="3340100" y="670560"/>
                  </a:lnTo>
                  <a:lnTo>
                    <a:pt x="3208655" y="633095"/>
                  </a:lnTo>
                  <a:lnTo>
                    <a:pt x="3139440" y="576580"/>
                  </a:lnTo>
                  <a:lnTo>
                    <a:pt x="3076575" y="633095"/>
                  </a:lnTo>
                  <a:lnTo>
                    <a:pt x="2951480" y="526415"/>
                  </a:lnTo>
                  <a:lnTo>
                    <a:pt x="2957830" y="388620"/>
                  </a:lnTo>
                  <a:lnTo>
                    <a:pt x="2926715" y="351155"/>
                  </a:lnTo>
                  <a:lnTo>
                    <a:pt x="2920365" y="238125"/>
                  </a:lnTo>
                  <a:lnTo>
                    <a:pt x="2888615" y="200660"/>
                  </a:lnTo>
                  <a:lnTo>
                    <a:pt x="2901315" y="106680"/>
                  </a:lnTo>
                  <a:lnTo>
                    <a:pt x="2857500" y="69215"/>
                  </a:lnTo>
                  <a:lnTo>
                    <a:pt x="2794635" y="0"/>
                  </a:lnTo>
                  <a:lnTo>
                    <a:pt x="2694305" y="187960"/>
                  </a:lnTo>
                  <a:lnTo>
                    <a:pt x="2506345" y="426085"/>
                  </a:lnTo>
                  <a:lnTo>
                    <a:pt x="2362200" y="708660"/>
                  </a:lnTo>
                  <a:lnTo>
                    <a:pt x="2036445" y="720725"/>
                  </a:lnTo>
                  <a:lnTo>
                    <a:pt x="1811020" y="608330"/>
                  </a:lnTo>
                  <a:lnTo>
                    <a:pt x="1666875" y="326390"/>
                  </a:lnTo>
                  <a:close/>
                </a:path>
              </a:pathLst>
            </a:custGeom>
            <a:solidFill>
              <a:schemeClr val="accent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aphicFrame>
        <p:nvGraphicFramePr>
          <p:cNvPr id="9" name="表格 8"/>
          <p:cNvGraphicFramePr/>
          <p:nvPr>
            <p:custDataLst>
              <p:tags r:id="rId3"/>
            </p:custDataLst>
          </p:nvPr>
        </p:nvGraphicFramePr>
        <p:xfrm>
          <a:off x="5653405" y="1409700"/>
          <a:ext cx="6294120" cy="2851150"/>
        </p:xfrm>
        <a:graphic>
          <a:graphicData uri="http://schemas.openxmlformats.org/drawingml/2006/table">
            <a:tbl>
              <a:tblPr firstRow="1" bandRow="1">
                <a:tableStyleId>{5C22544A-7EE6-4342-B048-85BDC9FD1C3A}</a:tableStyleId>
              </a:tblPr>
              <a:tblGrid>
                <a:gridCol w="467360"/>
                <a:gridCol w="685165"/>
                <a:gridCol w="615315"/>
                <a:gridCol w="883285"/>
                <a:gridCol w="991870"/>
                <a:gridCol w="821055"/>
                <a:gridCol w="840105"/>
                <a:gridCol w="989965"/>
              </a:tblGrid>
              <a:tr h="516890">
                <a:tc>
                  <a:txBody>
                    <a:bodyPr/>
                    <a:p>
                      <a:pPr indent="0" algn="ctr">
                        <a:buNone/>
                      </a:pPr>
                      <a:endParaRPr lang="en-US" alt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endParaRPr lang="en-US" alt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3">
                  <a:txBody>
                    <a:bodyPr/>
                    <a:p>
                      <a:pPr indent="0" algn="ctr">
                        <a:buNone/>
                      </a:pPr>
                      <a:r>
                        <a:rPr lang="zh-CN" sz="1600" b="0">
                          <a:solidFill>
                            <a:srgbClr val="000000"/>
                          </a:solidFill>
                          <a:latin typeface="微软雅黑" panose="020B0503020204020204" charset="-122"/>
                          <a:ea typeface="微软雅黑" panose="020B0503020204020204" charset="-122"/>
                        </a:rPr>
                        <a:t>现存活</a:t>
                      </a:r>
                      <a:endParaRPr lang="zh-CN" alt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3">
                  <a:txBody>
                    <a:bodyPr/>
                    <a:p>
                      <a:pPr indent="0" algn="ctr">
                        <a:buNone/>
                      </a:pPr>
                      <a:r>
                        <a:rPr lang="zh-CN" sz="1600" b="0">
                          <a:solidFill>
                            <a:srgbClr val="000000"/>
                          </a:solidFill>
                          <a:latin typeface="微软雅黑" panose="020B0503020204020204" charset="-122"/>
                          <a:ea typeface="微软雅黑" panose="020B0503020204020204" charset="-122"/>
                          <a:cs typeface="微软雅黑" panose="020B0503020204020204" charset="-122"/>
                        </a:rPr>
                        <a:t>2020年新发</a:t>
                      </a:r>
                      <a:endParaRPr lang="zh-CN"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1299845">
                <a:tc>
                  <a:txBody>
                    <a:bodyPr/>
                    <a:p>
                      <a:pPr indent="0" algn="ctr">
                        <a:buNone/>
                      </a:pPr>
                      <a:endParaRPr lang="en-US" alt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600" b="0">
                          <a:solidFill>
                            <a:srgbClr val="000000"/>
                          </a:solidFill>
                          <a:latin typeface="微软雅黑" panose="020B0503020204020204" charset="-122"/>
                          <a:ea typeface="微软雅黑" panose="020B0503020204020204" charset="-122"/>
                        </a:rPr>
                        <a:t>全人群感染率</a:t>
                      </a:r>
                      <a:endParaRPr lang="zh-CN" alt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600" b="0">
                          <a:solidFill>
                            <a:srgbClr val="000000"/>
                          </a:solidFill>
                          <a:latin typeface="微软雅黑" panose="020B0503020204020204" charset="-122"/>
                          <a:ea typeface="微软雅黑" panose="020B0503020204020204" charset="-122"/>
                        </a:rPr>
                        <a:t>现存活人数</a:t>
                      </a:r>
                      <a:endParaRPr lang="zh-CN" alt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600" b="0">
                          <a:solidFill>
                            <a:srgbClr val="000000"/>
                          </a:solidFill>
                          <a:latin typeface="微软雅黑" panose="020B0503020204020204" charset="-122"/>
                          <a:ea typeface="微软雅黑" panose="020B0503020204020204" charset="-122"/>
                        </a:rPr>
                        <a:t>经性行为感染人数</a:t>
                      </a:r>
                      <a:endParaRPr lang="zh-CN" alt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600" b="0">
                          <a:solidFill>
                            <a:srgbClr val="000000"/>
                          </a:solidFill>
                          <a:latin typeface="微软雅黑" panose="020B0503020204020204" charset="-122"/>
                          <a:ea typeface="微软雅黑" panose="020B0503020204020204" charset="-122"/>
                        </a:rPr>
                        <a:t>商业性行为感染人数</a:t>
                      </a:r>
                      <a:endParaRPr lang="zh-CN" alt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600" b="0">
                          <a:solidFill>
                            <a:srgbClr val="000000"/>
                          </a:solidFill>
                          <a:latin typeface="微软雅黑" panose="020B0503020204020204" charset="-122"/>
                          <a:ea typeface="微软雅黑" panose="020B0503020204020204" charset="-122"/>
                          <a:cs typeface="微软雅黑" panose="020B0503020204020204" charset="-122"/>
                        </a:rPr>
                        <a:t>2020年新发人数</a:t>
                      </a:r>
                      <a:endParaRPr lang="zh-CN"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600" b="0">
                          <a:solidFill>
                            <a:srgbClr val="000000"/>
                          </a:solidFill>
                          <a:latin typeface="微软雅黑" panose="020B0503020204020204" charset="-122"/>
                          <a:ea typeface="微软雅黑" panose="020B0503020204020204" charset="-122"/>
                        </a:rPr>
                        <a:t>经性行为感染人数</a:t>
                      </a:r>
                      <a:endParaRPr lang="zh-CN" alt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600" b="0">
                          <a:solidFill>
                            <a:srgbClr val="000000"/>
                          </a:solidFill>
                          <a:latin typeface="微软雅黑" panose="020B0503020204020204" charset="-122"/>
                          <a:ea typeface="微软雅黑" panose="020B0503020204020204" charset="-122"/>
                        </a:rPr>
                        <a:t>商业性行为感染人数</a:t>
                      </a:r>
                      <a:endParaRPr lang="zh-CN" alt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17525">
                <a:tc>
                  <a:txBody>
                    <a:bodyPr/>
                    <a:p>
                      <a:pPr indent="0" algn="ctr">
                        <a:buNone/>
                      </a:pPr>
                      <a:r>
                        <a:rPr lang="zh-CN" altLang="en-US" sz="1600" b="0">
                          <a:solidFill>
                            <a:srgbClr val="000000"/>
                          </a:solidFill>
                          <a:latin typeface="微软雅黑" panose="020B0503020204020204" charset="-122"/>
                          <a:ea typeface="微软雅黑" panose="020B0503020204020204" charset="-122"/>
                        </a:rPr>
                        <a:t>永年</a:t>
                      </a:r>
                      <a:endParaRPr lang="zh-CN" alt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ClrTx/>
                        <a:buSzTx/>
                        <a:buFontTx/>
                        <a:buNone/>
                      </a:pPr>
                      <a:r>
                        <a:rPr lang="en-US" sz="1600" b="0">
                          <a:solidFill>
                            <a:srgbClr val="000000"/>
                          </a:solidFill>
                          <a:latin typeface="微软雅黑" panose="020B0503020204020204" charset="-122"/>
                          <a:ea typeface="微软雅黑" panose="020B0503020204020204" charset="-122"/>
                        </a:rPr>
                        <a:t>0.37%</a:t>
                      </a:r>
                      <a:endParaRPr 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ClrTx/>
                        <a:buSzTx/>
                        <a:buFontTx/>
                        <a:buNone/>
                      </a:pPr>
                      <a:r>
                        <a:rPr lang="en-US" sz="1600" b="0">
                          <a:solidFill>
                            <a:srgbClr val="000000"/>
                          </a:solidFill>
                          <a:latin typeface="微软雅黑" panose="020B0503020204020204" charset="-122"/>
                          <a:ea typeface="微软雅黑" panose="020B0503020204020204" charset="-122"/>
                        </a:rPr>
                        <a:t>151</a:t>
                      </a:r>
                      <a:endParaRPr 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ClrTx/>
                        <a:buSzTx/>
                        <a:buFontTx/>
                        <a:buNone/>
                      </a:pPr>
                      <a:r>
                        <a:rPr lang="en-US" sz="1600" b="0">
                          <a:solidFill>
                            <a:srgbClr val="000000"/>
                          </a:solidFill>
                          <a:latin typeface="微软雅黑" panose="020B0503020204020204" charset="-122"/>
                          <a:ea typeface="微软雅黑" panose="020B0503020204020204" charset="-122"/>
                        </a:rPr>
                        <a:t>149</a:t>
                      </a:r>
                      <a:endParaRPr 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ClrTx/>
                        <a:buSzTx/>
                        <a:buFontTx/>
                        <a:buNone/>
                      </a:pPr>
                      <a:r>
                        <a:rPr lang="en-US" sz="1600" b="0">
                          <a:solidFill>
                            <a:srgbClr val="000000"/>
                          </a:solidFill>
                          <a:latin typeface="微软雅黑" panose="020B0503020204020204" charset="-122"/>
                          <a:ea typeface="微软雅黑" panose="020B0503020204020204" charset="-122"/>
                        </a:rPr>
                        <a:t>74</a:t>
                      </a:r>
                      <a:endParaRPr 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ClrTx/>
                        <a:buSzTx/>
                        <a:buFontTx/>
                        <a:buNone/>
                      </a:pPr>
                      <a:r>
                        <a:rPr lang="en-US" sz="1600" b="0">
                          <a:solidFill>
                            <a:srgbClr val="000000"/>
                          </a:solidFill>
                          <a:latin typeface="微软雅黑" panose="020B0503020204020204" charset="-122"/>
                          <a:ea typeface="微软雅黑" panose="020B0503020204020204" charset="-122"/>
                        </a:rPr>
                        <a:t>29</a:t>
                      </a:r>
                      <a:endParaRPr 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ClrTx/>
                        <a:buSzTx/>
                        <a:buFontTx/>
                        <a:buNone/>
                      </a:pPr>
                      <a:r>
                        <a:rPr lang="en-US" sz="1600" b="0">
                          <a:solidFill>
                            <a:srgbClr val="000000"/>
                          </a:solidFill>
                          <a:latin typeface="微软雅黑" panose="020B0503020204020204" charset="-122"/>
                          <a:ea typeface="微软雅黑" panose="020B0503020204020204" charset="-122"/>
                        </a:rPr>
                        <a:t>29</a:t>
                      </a:r>
                      <a:endParaRPr 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algn="ctr">
                        <a:buClrTx/>
                        <a:buSzTx/>
                        <a:buFontTx/>
                        <a:buNone/>
                      </a:pPr>
                      <a:r>
                        <a:rPr lang="en-US" sz="1600" b="0">
                          <a:solidFill>
                            <a:srgbClr val="000000"/>
                          </a:solidFill>
                          <a:latin typeface="微软雅黑" panose="020B0503020204020204" charset="-122"/>
                          <a:ea typeface="微软雅黑" panose="020B0503020204020204" charset="-122"/>
                        </a:rPr>
                        <a:t>19</a:t>
                      </a:r>
                      <a:endParaRPr 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16890">
                <a:tc>
                  <a:txBody>
                    <a:bodyPr/>
                    <a:p>
                      <a:pPr indent="0" algn="ctr">
                        <a:buNone/>
                      </a:pPr>
                      <a:r>
                        <a:rPr lang="zh-CN" sz="1600" b="0">
                          <a:solidFill>
                            <a:srgbClr val="000000"/>
                          </a:solidFill>
                          <a:latin typeface="微软雅黑" panose="020B0503020204020204" charset="-122"/>
                          <a:ea typeface="微软雅黑" panose="020B0503020204020204" charset="-122"/>
                        </a:rPr>
                        <a:t>邓关</a:t>
                      </a:r>
                      <a:endParaRPr lang="zh-CN" alt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微软雅黑" panose="020B0503020204020204" charset="-122"/>
                          <a:ea typeface="微软雅黑" panose="020B0503020204020204" charset="-122"/>
                        </a:rPr>
                        <a:t>0.53%</a:t>
                      </a:r>
                      <a:endParaRPr lang="en-US" alt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微软雅黑" panose="020B0503020204020204" charset="-122"/>
                          <a:ea typeface="微软雅黑" panose="020B0503020204020204" charset="-122"/>
                        </a:rPr>
                        <a:t>76</a:t>
                      </a:r>
                      <a:endParaRPr lang="en-US" alt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微软雅黑" panose="020B0503020204020204" charset="-122"/>
                          <a:ea typeface="微软雅黑" panose="020B0503020204020204" charset="-122"/>
                        </a:rPr>
                        <a:t>72</a:t>
                      </a:r>
                      <a:endParaRPr lang="en-US" alt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微软雅黑" panose="020B0503020204020204" charset="-122"/>
                          <a:ea typeface="微软雅黑" panose="020B0503020204020204" charset="-122"/>
                        </a:rPr>
                        <a:t>40</a:t>
                      </a:r>
                      <a:endParaRPr lang="en-US" alt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微软雅黑" panose="020B0503020204020204" charset="-122"/>
                          <a:ea typeface="微软雅黑" panose="020B0503020204020204" charset="-122"/>
                        </a:rPr>
                        <a:t>7</a:t>
                      </a:r>
                      <a:endParaRPr lang="en-US" alt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微软雅黑" panose="020B0503020204020204" charset="-122"/>
                          <a:ea typeface="微软雅黑" panose="020B0503020204020204" charset="-122"/>
                        </a:rPr>
                        <a:t>7</a:t>
                      </a:r>
                      <a:endParaRPr lang="en-US" alt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微软雅黑" panose="020B0503020204020204" charset="-122"/>
                          <a:ea typeface="微软雅黑" panose="020B0503020204020204" charset="-122"/>
                        </a:rPr>
                        <a:t>6</a:t>
                      </a:r>
                      <a:endParaRPr lang="en-US" altLang="en-US" sz="1600" b="0">
                        <a:solidFill>
                          <a:srgbClr val="000000"/>
                        </a:solidFill>
                        <a:latin typeface="微软雅黑" panose="020B0503020204020204" charset="-122"/>
                        <a:ea typeface="微软雅黑" panose="020B0503020204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10" name="任意多边形 9"/>
          <p:cNvSpPr/>
          <p:nvPr/>
        </p:nvSpPr>
        <p:spPr>
          <a:xfrm>
            <a:off x="1198880" y="3422015"/>
            <a:ext cx="2110105" cy="2119630"/>
          </a:xfrm>
          <a:custGeom>
            <a:avLst/>
            <a:gdLst>
              <a:gd name="connisteX0" fmla="*/ 1371600 w 2110105"/>
              <a:gd name="connsiteY0" fmla="*/ 1657350 h 2119630"/>
              <a:gd name="connisteX1" fmla="*/ 1362075 w 2110105"/>
              <a:gd name="connsiteY1" fmla="*/ 1548130 h 2119630"/>
              <a:gd name="connisteX2" fmla="*/ 1419225 w 2110105"/>
              <a:gd name="connsiteY2" fmla="*/ 1533525 h 2119630"/>
              <a:gd name="connisteX3" fmla="*/ 1452880 w 2110105"/>
              <a:gd name="connsiteY3" fmla="*/ 1581150 h 2119630"/>
              <a:gd name="connisteX4" fmla="*/ 1519555 w 2110105"/>
              <a:gd name="connsiteY4" fmla="*/ 1510030 h 2119630"/>
              <a:gd name="connisteX5" fmla="*/ 1524000 w 2110105"/>
              <a:gd name="connsiteY5" fmla="*/ 1452880 h 2119630"/>
              <a:gd name="connisteX6" fmla="*/ 1600200 w 2110105"/>
              <a:gd name="connsiteY6" fmla="*/ 1376680 h 2119630"/>
              <a:gd name="connisteX7" fmla="*/ 1643380 w 2110105"/>
              <a:gd name="connsiteY7" fmla="*/ 1381125 h 2119630"/>
              <a:gd name="connisteX8" fmla="*/ 1671955 w 2110105"/>
              <a:gd name="connsiteY8" fmla="*/ 1338580 h 2119630"/>
              <a:gd name="connisteX9" fmla="*/ 1719580 w 2110105"/>
              <a:gd name="connsiteY9" fmla="*/ 1333500 h 2119630"/>
              <a:gd name="connisteX10" fmla="*/ 1748155 w 2110105"/>
              <a:gd name="connsiteY10" fmla="*/ 1290955 h 2119630"/>
              <a:gd name="connisteX11" fmla="*/ 1748155 w 2110105"/>
              <a:gd name="connsiteY11" fmla="*/ 1257300 h 2119630"/>
              <a:gd name="connisteX12" fmla="*/ 1819275 w 2110105"/>
              <a:gd name="connsiteY12" fmla="*/ 1186180 h 2119630"/>
              <a:gd name="connisteX13" fmla="*/ 1809750 w 2110105"/>
              <a:gd name="connsiteY13" fmla="*/ 1123950 h 2119630"/>
              <a:gd name="connisteX14" fmla="*/ 1866900 w 2110105"/>
              <a:gd name="connsiteY14" fmla="*/ 1090930 h 2119630"/>
              <a:gd name="connisteX15" fmla="*/ 1852930 w 2110105"/>
              <a:gd name="connsiteY15" fmla="*/ 967105 h 2119630"/>
              <a:gd name="connisteX16" fmla="*/ 1971675 w 2110105"/>
              <a:gd name="connsiteY16" fmla="*/ 866775 h 2119630"/>
              <a:gd name="connisteX17" fmla="*/ 1990725 w 2110105"/>
              <a:gd name="connsiteY17" fmla="*/ 809625 h 2119630"/>
              <a:gd name="connisteX18" fmla="*/ 1995805 w 2110105"/>
              <a:gd name="connsiteY18" fmla="*/ 548005 h 2119630"/>
              <a:gd name="connisteX19" fmla="*/ 2024380 w 2110105"/>
              <a:gd name="connsiteY19" fmla="*/ 490855 h 2119630"/>
              <a:gd name="connisteX20" fmla="*/ 2110105 w 2110105"/>
              <a:gd name="connsiteY20" fmla="*/ 405130 h 2119630"/>
              <a:gd name="connisteX21" fmla="*/ 1957705 w 2110105"/>
              <a:gd name="connsiteY21" fmla="*/ 190500 h 2119630"/>
              <a:gd name="connisteX22" fmla="*/ 1933575 w 2110105"/>
              <a:gd name="connsiteY22" fmla="*/ 209550 h 2119630"/>
              <a:gd name="connisteX23" fmla="*/ 1862455 w 2110105"/>
              <a:gd name="connsiteY23" fmla="*/ 142875 h 2119630"/>
              <a:gd name="connisteX24" fmla="*/ 1781175 w 2110105"/>
              <a:gd name="connsiteY24" fmla="*/ 66675 h 2119630"/>
              <a:gd name="connisteX25" fmla="*/ 1676400 w 2110105"/>
              <a:gd name="connsiteY25" fmla="*/ 0 h 2119630"/>
              <a:gd name="connisteX26" fmla="*/ 1595755 w 2110105"/>
              <a:gd name="connsiteY26" fmla="*/ 76200 h 2119630"/>
              <a:gd name="connisteX27" fmla="*/ 1600200 w 2110105"/>
              <a:gd name="connsiteY27" fmla="*/ 167005 h 2119630"/>
              <a:gd name="connisteX28" fmla="*/ 1514475 w 2110105"/>
              <a:gd name="connsiteY28" fmla="*/ 205105 h 2119630"/>
              <a:gd name="connisteX29" fmla="*/ 1466850 w 2110105"/>
              <a:gd name="connsiteY29" fmla="*/ 247650 h 2119630"/>
              <a:gd name="connisteX30" fmla="*/ 1181100 w 2110105"/>
              <a:gd name="connsiteY30" fmla="*/ 262255 h 2119630"/>
              <a:gd name="connisteX31" fmla="*/ 1138555 w 2110105"/>
              <a:gd name="connsiteY31" fmla="*/ 319405 h 2119630"/>
              <a:gd name="connisteX32" fmla="*/ 1095375 w 2110105"/>
              <a:gd name="connsiteY32" fmla="*/ 376555 h 2119630"/>
              <a:gd name="connisteX33" fmla="*/ 1085850 w 2110105"/>
              <a:gd name="connsiteY33" fmla="*/ 424180 h 2119630"/>
              <a:gd name="connisteX34" fmla="*/ 981075 w 2110105"/>
              <a:gd name="connsiteY34" fmla="*/ 519430 h 2119630"/>
              <a:gd name="connisteX35" fmla="*/ 900430 w 2110105"/>
              <a:gd name="connsiteY35" fmla="*/ 542925 h 2119630"/>
              <a:gd name="connisteX36" fmla="*/ 852805 w 2110105"/>
              <a:gd name="connsiteY36" fmla="*/ 561975 h 2119630"/>
              <a:gd name="connisteX37" fmla="*/ 776605 w 2110105"/>
              <a:gd name="connsiteY37" fmla="*/ 609600 h 2119630"/>
              <a:gd name="connisteX38" fmla="*/ 652780 w 2110105"/>
              <a:gd name="connsiteY38" fmla="*/ 681355 h 2119630"/>
              <a:gd name="connisteX39" fmla="*/ 576580 w 2110105"/>
              <a:gd name="connsiteY39" fmla="*/ 723900 h 2119630"/>
              <a:gd name="connisteX40" fmla="*/ 462280 w 2110105"/>
              <a:gd name="connsiteY40" fmla="*/ 752475 h 2119630"/>
              <a:gd name="connisteX41" fmla="*/ 400050 w 2110105"/>
              <a:gd name="connsiteY41" fmla="*/ 748030 h 2119630"/>
              <a:gd name="connisteX42" fmla="*/ 290830 w 2110105"/>
              <a:gd name="connsiteY42" fmla="*/ 876300 h 2119630"/>
              <a:gd name="connisteX43" fmla="*/ 171450 w 2110105"/>
              <a:gd name="connsiteY43" fmla="*/ 781050 h 2119630"/>
              <a:gd name="connisteX44" fmla="*/ 157480 w 2110105"/>
              <a:gd name="connsiteY44" fmla="*/ 824230 h 2119630"/>
              <a:gd name="connisteX45" fmla="*/ 152400 w 2110105"/>
              <a:gd name="connsiteY45" fmla="*/ 871855 h 2119630"/>
              <a:gd name="connisteX46" fmla="*/ 109855 w 2110105"/>
              <a:gd name="connsiteY46" fmla="*/ 938530 h 2119630"/>
              <a:gd name="connisteX47" fmla="*/ 76200 w 2110105"/>
              <a:gd name="connsiteY47" fmla="*/ 990600 h 2119630"/>
              <a:gd name="connisteX48" fmla="*/ 71755 w 2110105"/>
              <a:gd name="connsiteY48" fmla="*/ 1038225 h 2119630"/>
              <a:gd name="connisteX49" fmla="*/ 28575 w 2110105"/>
              <a:gd name="connsiteY49" fmla="*/ 1076325 h 2119630"/>
              <a:gd name="connisteX50" fmla="*/ 28575 w 2110105"/>
              <a:gd name="connsiteY50" fmla="*/ 1114425 h 2119630"/>
              <a:gd name="connisteX51" fmla="*/ 0 w 2110105"/>
              <a:gd name="connsiteY51" fmla="*/ 1143000 h 2119630"/>
              <a:gd name="connisteX52" fmla="*/ 0 w 2110105"/>
              <a:gd name="connsiteY52" fmla="*/ 1310005 h 2119630"/>
              <a:gd name="connisteX53" fmla="*/ 52705 w 2110105"/>
              <a:gd name="connsiteY53" fmla="*/ 1333500 h 2119630"/>
              <a:gd name="connisteX54" fmla="*/ 28575 w 2110105"/>
              <a:gd name="connsiteY54" fmla="*/ 1386205 h 2119630"/>
              <a:gd name="connisteX55" fmla="*/ 85725 w 2110105"/>
              <a:gd name="connsiteY55" fmla="*/ 1419225 h 2119630"/>
              <a:gd name="connisteX56" fmla="*/ 76200 w 2110105"/>
              <a:gd name="connsiteY56" fmla="*/ 1466850 h 2119630"/>
              <a:gd name="connisteX57" fmla="*/ 114300 w 2110105"/>
              <a:gd name="connsiteY57" fmla="*/ 1495425 h 2119630"/>
              <a:gd name="connisteX58" fmla="*/ 119380 w 2110105"/>
              <a:gd name="connsiteY58" fmla="*/ 1571625 h 2119630"/>
              <a:gd name="connisteX59" fmla="*/ 152400 w 2110105"/>
              <a:gd name="connsiteY59" fmla="*/ 1605280 h 2119630"/>
              <a:gd name="connisteX60" fmla="*/ 133350 w 2110105"/>
              <a:gd name="connsiteY60" fmla="*/ 1700530 h 2119630"/>
              <a:gd name="connisteX61" fmla="*/ 104775 w 2110105"/>
              <a:gd name="connsiteY61" fmla="*/ 1724025 h 2119630"/>
              <a:gd name="connisteX62" fmla="*/ 123825 w 2110105"/>
              <a:gd name="connsiteY62" fmla="*/ 1809750 h 2119630"/>
              <a:gd name="connisteX63" fmla="*/ 57150 w 2110105"/>
              <a:gd name="connsiteY63" fmla="*/ 1847850 h 2119630"/>
              <a:gd name="connisteX64" fmla="*/ 71755 w 2110105"/>
              <a:gd name="connsiteY64" fmla="*/ 1891030 h 2119630"/>
              <a:gd name="connisteX65" fmla="*/ 33655 w 2110105"/>
              <a:gd name="connsiteY65" fmla="*/ 1924050 h 2119630"/>
              <a:gd name="connisteX66" fmla="*/ 43180 w 2110105"/>
              <a:gd name="connsiteY66" fmla="*/ 2005330 h 2119630"/>
              <a:gd name="connisteX67" fmla="*/ 100330 w 2110105"/>
              <a:gd name="connsiteY67" fmla="*/ 2076450 h 2119630"/>
              <a:gd name="connisteX68" fmla="*/ 138430 w 2110105"/>
              <a:gd name="connsiteY68" fmla="*/ 2091055 h 2119630"/>
              <a:gd name="connisteX69" fmla="*/ 195580 w 2110105"/>
              <a:gd name="connsiteY69" fmla="*/ 2119630 h 2119630"/>
              <a:gd name="connisteX70" fmla="*/ 257175 w 2110105"/>
              <a:gd name="connsiteY70" fmla="*/ 2085975 h 2119630"/>
              <a:gd name="connisteX71" fmla="*/ 295275 w 2110105"/>
              <a:gd name="connsiteY71" fmla="*/ 2081530 h 2119630"/>
              <a:gd name="connisteX72" fmla="*/ 338455 w 2110105"/>
              <a:gd name="connsiteY72" fmla="*/ 2033905 h 2119630"/>
              <a:gd name="connisteX73" fmla="*/ 424180 w 2110105"/>
              <a:gd name="connsiteY73" fmla="*/ 2038350 h 2119630"/>
              <a:gd name="connisteX74" fmla="*/ 495300 w 2110105"/>
              <a:gd name="connsiteY74" fmla="*/ 1990725 h 2119630"/>
              <a:gd name="connisteX75" fmla="*/ 523875 w 2110105"/>
              <a:gd name="connsiteY75" fmla="*/ 2000250 h 2119630"/>
              <a:gd name="connisteX76" fmla="*/ 586105 w 2110105"/>
              <a:gd name="connsiteY76" fmla="*/ 1957705 h 2119630"/>
              <a:gd name="connisteX77" fmla="*/ 690880 w 2110105"/>
              <a:gd name="connsiteY77" fmla="*/ 1952625 h 2119630"/>
              <a:gd name="connisteX78" fmla="*/ 757555 w 2110105"/>
              <a:gd name="connsiteY78" fmla="*/ 1905000 h 2119630"/>
              <a:gd name="connisteX79" fmla="*/ 790575 w 2110105"/>
              <a:gd name="connsiteY79" fmla="*/ 1900555 h 2119630"/>
              <a:gd name="connisteX80" fmla="*/ 771525 w 2110105"/>
              <a:gd name="connsiteY80" fmla="*/ 1824355 h 2119630"/>
              <a:gd name="connisteX81" fmla="*/ 871855 w 2110105"/>
              <a:gd name="connsiteY81" fmla="*/ 1790700 h 2119630"/>
              <a:gd name="connisteX82" fmla="*/ 948055 w 2110105"/>
              <a:gd name="connsiteY82" fmla="*/ 1714500 h 2119630"/>
              <a:gd name="connisteX83" fmla="*/ 962025 w 2110105"/>
              <a:gd name="connsiteY83" fmla="*/ 1738630 h 2119630"/>
              <a:gd name="connisteX84" fmla="*/ 981075 w 2110105"/>
              <a:gd name="connsiteY84" fmla="*/ 1833880 h 2119630"/>
              <a:gd name="connisteX85" fmla="*/ 1085850 w 2110105"/>
              <a:gd name="connsiteY85" fmla="*/ 1924050 h 2119630"/>
              <a:gd name="connisteX86" fmla="*/ 1176655 w 2110105"/>
              <a:gd name="connsiteY86" fmla="*/ 1952625 h 2119630"/>
              <a:gd name="connisteX87" fmla="*/ 1252855 w 2110105"/>
              <a:gd name="connsiteY87" fmla="*/ 1929130 h 2119630"/>
              <a:gd name="connisteX88" fmla="*/ 1338580 w 2110105"/>
              <a:gd name="connsiteY88" fmla="*/ 1881505 h 2119630"/>
              <a:gd name="connisteX89" fmla="*/ 1362075 w 2110105"/>
              <a:gd name="connsiteY89" fmla="*/ 1814830 h 2119630"/>
              <a:gd name="connisteX90" fmla="*/ 1386205 w 2110105"/>
              <a:gd name="connsiteY90" fmla="*/ 1771650 h 2119630"/>
              <a:gd name="connisteX91" fmla="*/ 1400175 w 2110105"/>
              <a:gd name="connsiteY91" fmla="*/ 1714500 h 2119630"/>
              <a:gd name="connisteX92" fmla="*/ 1371600 w 2110105"/>
              <a:gd name="connsiteY92" fmla="*/ 1657350 h 21196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 ang="0">
                <a:pos x="connisteX83" y="connsiteY83"/>
              </a:cxn>
              <a:cxn ang="0">
                <a:pos x="connisteX84" y="connsiteY84"/>
              </a:cxn>
              <a:cxn ang="0">
                <a:pos x="connisteX85" y="connsiteY85"/>
              </a:cxn>
              <a:cxn ang="0">
                <a:pos x="connisteX86" y="connsiteY86"/>
              </a:cxn>
              <a:cxn ang="0">
                <a:pos x="connisteX87" y="connsiteY87"/>
              </a:cxn>
              <a:cxn ang="0">
                <a:pos x="connisteX88" y="connsiteY88"/>
              </a:cxn>
              <a:cxn ang="0">
                <a:pos x="connisteX89" y="connsiteY89"/>
              </a:cxn>
              <a:cxn ang="0">
                <a:pos x="connisteX90" y="connsiteY90"/>
              </a:cxn>
              <a:cxn ang="0">
                <a:pos x="connisteX91" y="connsiteY91"/>
              </a:cxn>
              <a:cxn ang="0">
                <a:pos x="connisteX92" y="connsiteY92"/>
              </a:cxn>
            </a:cxnLst>
            <a:rect l="l" t="t" r="r" b="b"/>
            <a:pathLst>
              <a:path w="2110105" h="2119630">
                <a:moveTo>
                  <a:pt x="1371600" y="1657350"/>
                </a:moveTo>
                <a:lnTo>
                  <a:pt x="1362075" y="1548130"/>
                </a:lnTo>
                <a:lnTo>
                  <a:pt x="1419225" y="1533525"/>
                </a:lnTo>
                <a:lnTo>
                  <a:pt x="1452880" y="1581150"/>
                </a:lnTo>
                <a:lnTo>
                  <a:pt x="1519555" y="1510030"/>
                </a:lnTo>
                <a:lnTo>
                  <a:pt x="1524000" y="1452880"/>
                </a:lnTo>
                <a:lnTo>
                  <a:pt x="1600200" y="1376680"/>
                </a:lnTo>
                <a:lnTo>
                  <a:pt x="1643380" y="1381125"/>
                </a:lnTo>
                <a:lnTo>
                  <a:pt x="1671955" y="1338580"/>
                </a:lnTo>
                <a:lnTo>
                  <a:pt x="1719580" y="1333500"/>
                </a:lnTo>
                <a:lnTo>
                  <a:pt x="1748155" y="1290955"/>
                </a:lnTo>
                <a:lnTo>
                  <a:pt x="1748155" y="1257300"/>
                </a:lnTo>
                <a:lnTo>
                  <a:pt x="1819275" y="1186180"/>
                </a:lnTo>
                <a:lnTo>
                  <a:pt x="1809750" y="1123950"/>
                </a:lnTo>
                <a:lnTo>
                  <a:pt x="1866900" y="1090930"/>
                </a:lnTo>
                <a:lnTo>
                  <a:pt x="1852930" y="967105"/>
                </a:lnTo>
                <a:lnTo>
                  <a:pt x="1971675" y="866775"/>
                </a:lnTo>
                <a:lnTo>
                  <a:pt x="1990725" y="809625"/>
                </a:lnTo>
                <a:lnTo>
                  <a:pt x="1995805" y="548005"/>
                </a:lnTo>
                <a:lnTo>
                  <a:pt x="2024380" y="490855"/>
                </a:lnTo>
                <a:lnTo>
                  <a:pt x="2110105" y="405130"/>
                </a:lnTo>
                <a:lnTo>
                  <a:pt x="1957705" y="190500"/>
                </a:lnTo>
                <a:lnTo>
                  <a:pt x="1933575" y="209550"/>
                </a:lnTo>
                <a:lnTo>
                  <a:pt x="1862455" y="142875"/>
                </a:lnTo>
                <a:lnTo>
                  <a:pt x="1781175" y="66675"/>
                </a:lnTo>
                <a:lnTo>
                  <a:pt x="1676400" y="0"/>
                </a:lnTo>
                <a:lnTo>
                  <a:pt x="1595755" y="76200"/>
                </a:lnTo>
                <a:lnTo>
                  <a:pt x="1600200" y="167005"/>
                </a:lnTo>
                <a:lnTo>
                  <a:pt x="1514475" y="205105"/>
                </a:lnTo>
                <a:lnTo>
                  <a:pt x="1466850" y="247650"/>
                </a:lnTo>
                <a:lnTo>
                  <a:pt x="1181100" y="262255"/>
                </a:lnTo>
                <a:lnTo>
                  <a:pt x="1138555" y="319405"/>
                </a:lnTo>
                <a:lnTo>
                  <a:pt x="1095375" y="376555"/>
                </a:lnTo>
                <a:lnTo>
                  <a:pt x="1085850" y="424180"/>
                </a:lnTo>
                <a:lnTo>
                  <a:pt x="981075" y="519430"/>
                </a:lnTo>
                <a:lnTo>
                  <a:pt x="900430" y="542925"/>
                </a:lnTo>
                <a:lnTo>
                  <a:pt x="852805" y="561975"/>
                </a:lnTo>
                <a:lnTo>
                  <a:pt x="776605" y="609600"/>
                </a:lnTo>
                <a:lnTo>
                  <a:pt x="652780" y="681355"/>
                </a:lnTo>
                <a:lnTo>
                  <a:pt x="576580" y="723900"/>
                </a:lnTo>
                <a:lnTo>
                  <a:pt x="462280" y="752475"/>
                </a:lnTo>
                <a:lnTo>
                  <a:pt x="400050" y="748030"/>
                </a:lnTo>
                <a:lnTo>
                  <a:pt x="290830" y="876300"/>
                </a:lnTo>
                <a:lnTo>
                  <a:pt x="171450" y="781050"/>
                </a:lnTo>
                <a:lnTo>
                  <a:pt x="157480" y="824230"/>
                </a:lnTo>
                <a:lnTo>
                  <a:pt x="152400" y="871855"/>
                </a:lnTo>
                <a:lnTo>
                  <a:pt x="109855" y="938530"/>
                </a:lnTo>
                <a:lnTo>
                  <a:pt x="76200" y="990600"/>
                </a:lnTo>
                <a:lnTo>
                  <a:pt x="71755" y="1038225"/>
                </a:lnTo>
                <a:lnTo>
                  <a:pt x="28575" y="1076325"/>
                </a:lnTo>
                <a:lnTo>
                  <a:pt x="28575" y="1114425"/>
                </a:lnTo>
                <a:lnTo>
                  <a:pt x="0" y="1143000"/>
                </a:lnTo>
                <a:lnTo>
                  <a:pt x="0" y="1310005"/>
                </a:lnTo>
                <a:lnTo>
                  <a:pt x="52705" y="1333500"/>
                </a:lnTo>
                <a:lnTo>
                  <a:pt x="28575" y="1386205"/>
                </a:lnTo>
                <a:lnTo>
                  <a:pt x="85725" y="1419225"/>
                </a:lnTo>
                <a:lnTo>
                  <a:pt x="76200" y="1466850"/>
                </a:lnTo>
                <a:lnTo>
                  <a:pt x="114300" y="1495425"/>
                </a:lnTo>
                <a:lnTo>
                  <a:pt x="119380" y="1571625"/>
                </a:lnTo>
                <a:lnTo>
                  <a:pt x="152400" y="1605280"/>
                </a:lnTo>
                <a:lnTo>
                  <a:pt x="133350" y="1700530"/>
                </a:lnTo>
                <a:lnTo>
                  <a:pt x="104775" y="1724025"/>
                </a:lnTo>
                <a:lnTo>
                  <a:pt x="123825" y="1809750"/>
                </a:lnTo>
                <a:lnTo>
                  <a:pt x="57150" y="1847850"/>
                </a:lnTo>
                <a:lnTo>
                  <a:pt x="71755" y="1891030"/>
                </a:lnTo>
                <a:lnTo>
                  <a:pt x="33655" y="1924050"/>
                </a:lnTo>
                <a:lnTo>
                  <a:pt x="43180" y="2005330"/>
                </a:lnTo>
                <a:lnTo>
                  <a:pt x="100330" y="2076450"/>
                </a:lnTo>
                <a:lnTo>
                  <a:pt x="138430" y="2091055"/>
                </a:lnTo>
                <a:lnTo>
                  <a:pt x="195580" y="2119630"/>
                </a:lnTo>
                <a:lnTo>
                  <a:pt x="257175" y="2085975"/>
                </a:lnTo>
                <a:lnTo>
                  <a:pt x="295275" y="2081530"/>
                </a:lnTo>
                <a:lnTo>
                  <a:pt x="338455" y="2033905"/>
                </a:lnTo>
                <a:lnTo>
                  <a:pt x="424180" y="2038350"/>
                </a:lnTo>
                <a:lnTo>
                  <a:pt x="495300" y="1990725"/>
                </a:lnTo>
                <a:lnTo>
                  <a:pt x="523875" y="2000250"/>
                </a:lnTo>
                <a:lnTo>
                  <a:pt x="586105" y="1957705"/>
                </a:lnTo>
                <a:lnTo>
                  <a:pt x="690880" y="1952625"/>
                </a:lnTo>
                <a:lnTo>
                  <a:pt x="757555" y="1905000"/>
                </a:lnTo>
                <a:lnTo>
                  <a:pt x="790575" y="1900555"/>
                </a:lnTo>
                <a:lnTo>
                  <a:pt x="771525" y="1824355"/>
                </a:lnTo>
                <a:lnTo>
                  <a:pt x="871855" y="1790700"/>
                </a:lnTo>
                <a:lnTo>
                  <a:pt x="948055" y="1714500"/>
                </a:lnTo>
                <a:lnTo>
                  <a:pt x="962025" y="1738630"/>
                </a:lnTo>
                <a:lnTo>
                  <a:pt x="981075" y="1833880"/>
                </a:lnTo>
                <a:lnTo>
                  <a:pt x="1085850" y="1924050"/>
                </a:lnTo>
                <a:lnTo>
                  <a:pt x="1176655" y="1952625"/>
                </a:lnTo>
                <a:lnTo>
                  <a:pt x="1252855" y="1929130"/>
                </a:lnTo>
                <a:lnTo>
                  <a:pt x="1338580" y="1881505"/>
                </a:lnTo>
                <a:lnTo>
                  <a:pt x="1362075" y="1814830"/>
                </a:lnTo>
                <a:lnTo>
                  <a:pt x="1386205" y="1771650"/>
                </a:lnTo>
                <a:lnTo>
                  <a:pt x="1400175" y="1714500"/>
                </a:lnTo>
                <a:lnTo>
                  <a:pt x="1371600" y="1657350"/>
                </a:lnTo>
                <a:close/>
              </a:path>
            </a:pathLst>
          </a:custGeom>
          <a:solidFill>
            <a:schemeClr val="accent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p:nvSpPr>
        <p:spPr>
          <a:xfrm>
            <a:off x="3248660" y="2692400"/>
            <a:ext cx="203200" cy="2032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4"/>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05"/>
          <p:cNvGrpSpPr/>
          <p:nvPr/>
        </p:nvGrpSpPr>
        <p:grpSpPr>
          <a:xfrm>
            <a:off x="3737011" y="2980056"/>
            <a:ext cx="4717978" cy="897888"/>
            <a:chOff x="6363557" y="1397491"/>
            <a:chExt cx="4717978" cy="897888"/>
          </a:xfrm>
        </p:grpSpPr>
        <p:sp>
          <p:nvSpPr>
            <p:cNvPr id="10" name="矩形 9"/>
            <p:cNvSpPr/>
            <p:nvPr/>
          </p:nvSpPr>
          <p:spPr>
            <a:xfrm>
              <a:off x="6363557" y="1397491"/>
              <a:ext cx="4717978" cy="897888"/>
            </a:xfrm>
            <a:prstGeom prst="rect">
              <a:avLst/>
            </a:prstGeom>
            <a:solidFill>
              <a:srgbClr val="45FF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11" name="iconfont-1043-190263"/>
            <p:cNvSpPr>
              <a:spLocks noChangeAspect="1"/>
            </p:cNvSpPr>
            <p:nvPr/>
          </p:nvSpPr>
          <p:spPr bwMode="auto">
            <a:xfrm>
              <a:off x="6961801" y="1551508"/>
              <a:ext cx="364521" cy="609685"/>
            </a:xfrm>
            <a:custGeom>
              <a:avLst/>
              <a:gdLst>
                <a:gd name="T0" fmla="*/ 1474 w 7654"/>
                <a:gd name="T1" fmla="*/ 5477 h 12800"/>
                <a:gd name="T2" fmla="*/ 675 w 7654"/>
                <a:gd name="T3" fmla="*/ 6230 h 12800"/>
                <a:gd name="T4" fmla="*/ 321 w 7654"/>
                <a:gd name="T5" fmla="*/ 5854 h 12800"/>
                <a:gd name="T6" fmla="*/ 6 w 7654"/>
                <a:gd name="T7" fmla="*/ 5270 h 12800"/>
                <a:gd name="T8" fmla="*/ 9 w 7654"/>
                <a:gd name="T9" fmla="*/ 4875 h 12800"/>
                <a:gd name="T10" fmla="*/ 387 w 7654"/>
                <a:gd name="T11" fmla="*/ 790 h 12800"/>
                <a:gd name="T12" fmla="*/ 1221 w 7654"/>
                <a:gd name="T13" fmla="*/ 0 h 12800"/>
                <a:gd name="T14" fmla="*/ 1893 w 7654"/>
                <a:gd name="T15" fmla="*/ 790 h 12800"/>
                <a:gd name="T16" fmla="*/ 1474 w 7654"/>
                <a:gd name="T17" fmla="*/ 5477 h 12800"/>
                <a:gd name="T18" fmla="*/ 5517 w 7654"/>
                <a:gd name="T19" fmla="*/ 5646 h 12800"/>
                <a:gd name="T20" fmla="*/ 6206 w 7654"/>
                <a:gd name="T21" fmla="*/ 6418 h 12800"/>
                <a:gd name="T22" fmla="*/ 5291 w 7654"/>
                <a:gd name="T23" fmla="*/ 7153 h 12800"/>
                <a:gd name="T24" fmla="*/ 2186 w 7654"/>
                <a:gd name="T25" fmla="*/ 7153 h 12800"/>
                <a:gd name="T26" fmla="*/ 1845 w 7654"/>
                <a:gd name="T27" fmla="*/ 7134 h 12800"/>
                <a:gd name="T28" fmla="*/ 1358 w 7654"/>
                <a:gd name="T29" fmla="*/ 6946 h 12800"/>
                <a:gd name="T30" fmla="*/ 881 w 7654"/>
                <a:gd name="T31" fmla="*/ 6438 h 12800"/>
                <a:gd name="T32" fmla="*/ 1734 w 7654"/>
                <a:gd name="T33" fmla="*/ 5647 h 12800"/>
                <a:gd name="T34" fmla="*/ 5517 w 7654"/>
                <a:gd name="T35" fmla="*/ 5647 h 12800"/>
                <a:gd name="T36" fmla="*/ 5517 w 7654"/>
                <a:gd name="T37" fmla="*/ 5646 h 12800"/>
                <a:gd name="T38" fmla="*/ 6661 w 7654"/>
                <a:gd name="T39" fmla="*/ 12047 h 12800"/>
                <a:gd name="T40" fmla="*/ 5842 w 7654"/>
                <a:gd name="T41" fmla="*/ 12800 h 12800"/>
                <a:gd name="T42" fmla="*/ 5155 w 7654"/>
                <a:gd name="T43" fmla="*/ 12047 h 12800"/>
                <a:gd name="T44" fmla="*/ 5574 w 7654"/>
                <a:gd name="T45" fmla="*/ 7378 h 12800"/>
                <a:gd name="T46" fmla="*/ 6378 w 7654"/>
                <a:gd name="T47" fmla="*/ 6663 h 12800"/>
                <a:gd name="T48" fmla="*/ 7080 w 7654"/>
                <a:gd name="T49" fmla="*/ 7378 h 12800"/>
                <a:gd name="T50" fmla="*/ 6661 w 7654"/>
                <a:gd name="T51" fmla="*/ 12047 h 12800"/>
                <a:gd name="T52" fmla="*/ 7234 w 7654"/>
                <a:gd name="T53" fmla="*/ 5477 h 12800"/>
                <a:gd name="T54" fmla="*/ 6415 w 7654"/>
                <a:gd name="T55" fmla="*/ 6230 h 12800"/>
                <a:gd name="T56" fmla="*/ 5746 w 7654"/>
                <a:gd name="T57" fmla="*/ 5458 h 12800"/>
                <a:gd name="T58" fmla="*/ 6148 w 7654"/>
                <a:gd name="T59" fmla="*/ 809 h 12800"/>
                <a:gd name="T60" fmla="*/ 6981 w 7654"/>
                <a:gd name="T61" fmla="*/ 0 h 12800"/>
                <a:gd name="T62" fmla="*/ 7654 w 7654"/>
                <a:gd name="T63" fmla="*/ 809 h 12800"/>
                <a:gd name="T64" fmla="*/ 7234 w 7654"/>
                <a:gd name="T65" fmla="*/ 5477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654" h="12800">
                  <a:moveTo>
                    <a:pt x="1474" y="5477"/>
                  </a:moveTo>
                  <a:lnTo>
                    <a:pt x="675" y="6230"/>
                  </a:lnTo>
                  <a:lnTo>
                    <a:pt x="321" y="5854"/>
                  </a:lnTo>
                  <a:cubicBezTo>
                    <a:pt x="135" y="5666"/>
                    <a:pt x="23" y="5458"/>
                    <a:pt x="6" y="5270"/>
                  </a:cubicBezTo>
                  <a:cubicBezTo>
                    <a:pt x="0" y="5196"/>
                    <a:pt x="7" y="5063"/>
                    <a:pt x="9" y="4875"/>
                  </a:cubicBezTo>
                  <a:lnTo>
                    <a:pt x="387" y="790"/>
                  </a:lnTo>
                  <a:lnTo>
                    <a:pt x="1221" y="0"/>
                  </a:lnTo>
                  <a:lnTo>
                    <a:pt x="1893" y="790"/>
                  </a:lnTo>
                  <a:lnTo>
                    <a:pt x="1474" y="5477"/>
                  </a:lnTo>
                  <a:close/>
                  <a:moveTo>
                    <a:pt x="5517" y="5646"/>
                  </a:moveTo>
                  <a:lnTo>
                    <a:pt x="6206" y="6418"/>
                  </a:lnTo>
                  <a:lnTo>
                    <a:pt x="5291" y="7153"/>
                  </a:lnTo>
                  <a:lnTo>
                    <a:pt x="2186" y="7153"/>
                  </a:lnTo>
                  <a:cubicBezTo>
                    <a:pt x="2016" y="7153"/>
                    <a:pt x="1903" y="7153"/>
                    <a:pt x="1845" y="7134"/>
                  </a:cubicBezTo>
                  <a:cubicBezTo>
                    <a:pt x="1676" y="7134"/>
                    <a:pt x="1461" y="7040"/>
                    <a:pt x="1358" y="6946"/>
                  </a:cubicBezTo>
                  <a:lnTo>
                    <a:pt x="881" y="6438"/>
                  </a:lnTo>
                  <a:lnTo>
                    <a:pt x="1734" y="5647"/>
                  </a:lnTo>
                  <a:lnTo>
                    <a:pt x="5517" y="5647"/>
                  </a:lnTo>
                  <a:lnTo>
                    <a:pt x="5517" y="5646"/>
                  </a:lnTo>
                  <a:close/>
                  <a:moveTo>
                    <a:pt x="6661" y="12047"/>
                  </a:moveTo>
                  <a:lnTo>
                    <a:pt x="5842" y="12800"/>
                  </a:lnTo>
                  <a:lnTo>
                    <a:pt x="5155" y="12047"/>
                  </a:lnTo>
                  <a:lnTo>
                    <a:pt x="5574" y="7378"/>
                  </a:lnTo>
                  <a:lnTo>
                    <a:pt x="6378" y="6663"/>
                  </a:lnTo>
                  <a:lnTo>
                    <a:pt x="7080" y="7378"/>
                  </a:lnTo>
                  <a:lnTo>
                    <a:pt x="6661" y="12047"/>
                  </a:lnTo>
                  <a:close/>
                  <a:moveTo>
                    <a:pt x="7234" y="5477"/>
                  </a:moveTo>
                  <a:lnTo>
                    <a:pt x="6415" y="6230"/>
                  </a:lnTo>
                  <a:lnTo>
                    <a:pt x="5746" y="5458"/>
                  </a:lnTo>
                  <a:lnTo>
                    <a:pt x="6148" y="809"/>
                  </a:lnTo>
                  <a:lnTo>
                    <a:pt x="6981" y="0"/>
                  </a:lnTo>
                  <a:lnTo>
                    <a:pt x="7654" y="809"/>
                  </a:lnTo>
                  <a:lnTo>
                    <a:pt x="7234" y="5477"/>
                  </a:lnTo>
                  <a:close/>
                </a:path>
              </a:pathLst>
            </a:custGeom>
            <a:solidFill>
              <a:schemeClr val="bg1"/>
            </a:solidFill>
            <a:ln>
              <a:noFill/>
            </a:ln>
          </p:spPr>
          <p:txBody>
            <a:bodyPr/>
            <a:lstStyle/>
            <a:p>
              <a:endParaRPr lang="zh-CN" altLang="en-US">
                <a:cs typeface="+mn-ea"/>
                <a:sym typeface="+mn-lt"/>
              </a:endParaRPr>
            </a:p>
          </p:txBody>
        </p:sp>
        <p:sp>
          <p:nvSpPr>
            <p:cNvPr id="12" name="文本框 608"/>
            <p:cNvSpPr txBox="1"/>
            <p:nvPr/>
          </p:nvSpPr>
          <p:spPr>
            <a:xfrm>
              <a:off x="7613918" y="1554047"/>
              <a:ext cx="1808480" cy="5835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cs typeface="+mn-ea"/>
                  <a:sym typeface="+mn-lt"/>
                </a:rPr>
                <a:t>问题讨论</a:t>
              </a:r>
              <a:endParaRPr lang="zh-CN" altLang="en-US" sz="3200" dirty="0">
                <a:cs typeface="+mn-ea"/>
                <a:sym typeface="+mn-lt"/>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660400" y="1554429"/>
            <a:ext cx="9130393" cy="584775"/>
          </a:xfrm>
        </p:spPr>
        <p:txBody>
          <a:bodyPr/>
          <a:lstStyle/>
          <a:p>
            <a:pPr marL="0" indent="0">
              <a:buNone/>
            </a:pPr>
            <a:r>
              <a:rPr lang="en-US" altLang="zh-CN" dirty="0">
                <a:cs typeface="+mn-ea"/>
                <a:sym typeface="+mn-lt"/>
              </a:rPr>
              <a:t>1</a:t>
            </a:r>
            <a:r>
              <a:rPr lang="zh-CN" altLang="en-US" dirty="0">
                <a:cs typeface="+mn-ea"/>
                <a:sym typeface="+mn-lt"/>
              </a:rPr>
              <a:t>、</a:t>
            </a:r>
            <a:r>
              <a:rPr lang="zh-CN" altLang="en-US" dirty="0">
                <a:cs typeface="+mn-ea"/>
                <a:sym typeface="+mn-lt"/>
              </a:rPr>
              <a:t>存在很大的回忆偏倚</a:t>
            </a:r>
            <a:endParaRPr lang="zh-CN" altLang="en-US" dirty="0">
              <a:cs typeface="+mn-ea"/>
              <a:sym typeface="+mn-lt"/>
            </a:endParaRPr>
          </a:p>
        </p:txBody>
      </p:sp>
      <p:sp>
        <p:nvSpPr>
          <p:cNvPr id="2" name="文本框 1"/>
          <p:cNvSpPr txBox="1"/>
          <p:nvPr/>
        </p:nvSpPr>
        <p:spPr>
          <a:xfrm>
            <a:off x="660400" y="264635"/>
            <a:ext cx="1808480" cy="583565"/>
          </a:xfrm>
          <a:prstGeom prst="rect">
            <a:avLst/>
          </a:prstGeom>
          <a:noFill/>
        </p:spPr>
        <p:txBody>
          <a:bodyPr wrap="none" rtlCol="0">
            <a:spAutoFit/>
          </a:bodyPr>
          <a:lstStyle/>
          <a:p>
            <a:r>
              <a:rPr lang="zh-CN" altLang="en-US" sz="3200" dirty="0">
                <a:solidFill>
                  <a:schemeClr val="bg1"/>
                </a:solidFill>
                <a:cs typeface="+mn-ea"/>
                <a:sym typeface="+mn-lt"/>
              </a:rPr>
              <a:t>问题讨论</a:t>
            </a:r>
            <a:endParaRPr lang="zh-CN" altLang="en-US" sz="3200" dirty="0">
              <a:solidFill>
                <a:schemeClr val="bg1"/>
              </a:solidFill>
              <a:cs typeface="+mn-ea"/>
              <a:sym typeface="+mn-lt"/>
            </a:endParaRPr>
          </a:p>
        </p:txBody>
      </p:sp>
      <p:sp>
        <p:nvSpPr>
          <p:cNvPr id="7" name="内容占位符 2"/>
          <p:cNvSpPr txBox="1"/>
          <p:nvPr/>
        </p:nvSpPr>
        <p:spPr>
          <a:xfrm>
            <a:off x="722630" y="2389505"/>
            <a:ext cx="9511665" cy="1925955"/>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zh-CN" sz="2000" dirty="0">
                <a:cs typeface="+mn-ea"/>
                <a:sym typeface="+mn-lt"/>
              </a:rPr>
              <a:t>年龄结构大，流调难度高；</a:t>
            </a:r>
            <a:endParaRPr lang="zh-CN" sz="2000" dirty="0">
              <a:cs typeface="+mn-ea"/>
              <a:sym typeface="+mn-lt"/>
            </a:endParaRPr>
          </a:p>
          <a:p>
            <a:pPr marL="0" indent="0">
              <a:lnSpc>
                <a:spcPct val="150000"/>
              </a:lnSpc>
              <a:buFont typeface="Arial" panose="020B0604020202020204" pitchFamily="34" charset="0"/>
              <a:buNone/>
            </a:pPr>
            <a:r>
              <a:rPr lang="zh-CN" sz="2000" dirty="0">
                <a:cs typeface="+mn-ea"/>
                <a:sym typeface="+mn-lt"/>
              </a:rPr>
              <a:t>新发快检结果的准确性，可以很好的协助开展流调；</a:t>
            </a:r>
            <a:endParaRPr lang="zh-CN" sz="2000" dirty="0">
              <a:cs typeface="+mn-ea"/>
              <a:sym typeface="+mn-lt"/>
            </a:endParaRPr>
          </a:p>
          <a:p>
            <a:pPr marL="0" indent="0">
              <a:lnSpc>
                <a:spcPct val="150000"/>
              </a:lnSpc>
              <a:buFont typeface="Arial" panose="020B0604020202020204" pitchFamily="34" charset="0"/>
              <a:buNone/>
            </a:pPr>
            <a:r>
              <a:rPr lang="zh-CN" sz="2000" dirty="0">
                <a:cs typeface="+mn-ea"/>
                <a:sym typeface="+mn-lt"/>
              </a:rPr>
              <a:t>新发快检的结果不准确。</a:t>
            </a:r>
            <a:endParaRPr lang="zh-CN" sz="2000" dirty="0">
              <a:cs typeface="+mn-ea"/>
              <a:sym typeface="+mn-lt"/>
            </a:endParaRPr>
          </a:p>
        </p:txBody>
      </p:sp>
      <p:cxnSp>
        <p:nvCxnSpPr>
          <p:cNvPr id="8" name="直接连接符 7"/>
          <p:cNvCxnSpPr/>
          <p:nvPr/>
        </p:nvCxnSpPr>
        <p:spPr>
          <a:xfrm>
            <a:off x="630112" y="2389313"/>
            <a:ext cx="10888788"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722630" y="4635500"/>
            <a:ext cx="10746740" cy="706755"/>
          </a:xfrm>
          <a:prstGeom prst="rect">
            <a:avLst/>
          </a:prstGeom>
          <a:noFill/>
        </p:spPr>
        <p:txBody>
          <a:bodyPr wrap="square" rtlCol="0" anchor="t">
            <a:spAutoFit/>
          </a:bodyPr>
          <a:p>
            <a:r>
              <a:rPr lang="zh-CN" altLang="en-US" sz="2000"/>
              <a:t>案例</a:t>
            </a:r>
            <a:r>
              <a:rPr lang="en-US" altLang="zh-CN" sz="2000"/>
              <a:t>1</a:t>
            </a:r>
            <a:r>
              <a:rPr lang="zh-CN" altLang="en-US" sz="2000"/>
              <a:t>：郑某，男性，</a:t>
            </a:r>
            <a:r>
              <a:rPr lang="en-US" altLang="zh-CN" sz="2000"/>
              <a:t>65</a:t>
            </a:r>
            <a:r>
              <a:rPr lang="zh-CN" altLang="en-US" sz="2000"/>
              <a:t>岁，新发快速检测阳性，</a:t>
            </a:r>
            <a:r>
              <a:rPr lang="en-US" altLang="zh-CN" sz="2000"/>
              <a:t>cd4:182,</a:t>
            </a:r>
            <a:r>
              <a:rPr lang="zh-CN" altLang="en-US" sz="2000"/>
              <a:t>溯源调查密切接触者是其爱人刘某，</a:t>
            </a:r>
            <a:r>
              <a:rPr lang="zh-CN" altLang="en-US" sz="2000">
                <a:sym typeface="+mn-ea"/>
              </a:rPr>
              <a:t>2015-07-10死亡。</a:t>
            </a:r>
            <a:r>
              <a:rPr lang="en-US" altLang="zh-CN" sz="2000">
                <a:sym typeface="+mn-ea"/>
              </a:rPr>
              <a:t>LT</a:t>
            </a:r>
            <a:endParaRPr lang="en-US" altLang="zh-CN" sz="200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660400" y="1554429"/>
            <a:ext cx="9130393" cy="584775"/>
          </a:xfrm>
        </p:spPr>
        <p:txBody>
          <a:bodyPr/>
          <a:lstStyle/>
          <a:p>
            <a:pPr marL="0" indent="0">
              <a:buNone/>
            </a:pPr>
            <a:r>
              <a:rPr lang="en-US" altLang="zh-CN" dirty="0">
                <a:cs typeface="+mn-ea"/>
                <a:sym typeface="+mn-lt"/>
              </a:rPr>
              <a:t>2</a:t>
            </a:r>
            <a:r>
              <a:rPr lang="zh-CN" altLang="en-US" dirty="0">
                <a:cs typeface="+mn-ea"/>
                <a:sym typeface="+mn-lt"/>
              </a:rPr>
              <a:t>、</a:t>
            </a:r>
            <a:r>
              <a:rPr lang="zh-CN" dirty="0">
                <a:cs typeface="+mn-ea"/>
                <a:sym typeface="+mn-lt"/>
              </a:rPr>
              <a:t>市县级</a:t>
            </a:r>
            <a:r>
              <a:rPr lang="zh-CN" dirty="0">
                <a:cs typeface="+mn-ea"/>
                <a:sym typeface="+mn-lt"/>
              </a:rPr>
              <a:t>加强</a:t>
            </a:r>
            <a:r>
              <a:rPr lang="zh-CN" dirty="0">
                <a:cs typeface="+mn-ea"/>
                <a:sym typeface="+mn-lt"/>
              </a:rPr>
              <a:t>质控，挖掘有价值的流调</a:t>
            </a:r>
            <a:endParaRPr lang="zh-CN" dirty="0">
              <a:cs typeface="+mn-ea"/>
              <a:sym typeface="+mn-lt"/>
            </a:endParaRPr>
          </a:p>
        </p:txBody>
      </p:sp>
      <p:sp>
        <p:nvSpPr>
          <p:cNvPr id="2" name="文本框 1"/>
          <p:cNvSpPr txBox="1"/>
          <p:nvPr/>
        </p:nvSpPr>
        <p:spPr>
          <a:xfrm>
            <a:off x="660400" y="264635"/>
            <a:ext cx="1808480" cy="583565"/>
          </a:xfrm>
          <a:prstGeom prst="rect">
            <a:avLst/>
          </a:prstGeom>
          <a:noFill/>
        </p:spPr>
        <p:txBody>
          <a:bodyPr wrap="none" rtlCol="0">
            <a:spAutoFit/>
          </a:bodyPr>
          <a:lstStyle/>
          <a:p>
            <a:r>
              <a:rPr lang="zh-CN" altLang="en-US" sz="3200" dirty="0">
                <a:solidFill>
                  <a:schemeClr val="bg1"/>
                </a:solidFill>
                <a:cs typeface="+mn-ea"/>
                <a:sym typeface="+mn-lt"/>
              </a:rPr>
              <a:t>问题讨论</a:t>
            </a:r>
            <a:endParaRPr lang="zh-CN" altLang="en-US" sz="3200" dirty="0">
              <a:solidFill>
                <a:schemeClr val="bg1"/>
              </a:solidFill>
              <a:cs typeface="+mn-ea"/>
              <a:sym typeface="+mn-lt"/>
            </a:endParaRPr>
          </a:p>
        </p:txBody>
      </p:sp>
      <p:cxnSp>
        <p:nvCxnSpPr>
          <p:cNvPr id="8" name="直接连接符 7"/>
          <p:cNvCxnSpPr/>
          <p:nvPr/>
        </p:nvCxnSpPr>
        <p:spPr>
          <a:xfrm>
            <a:off x="630112" y="2389313"/>
            <a:ext cx="10888788"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745490" y="2618105"/>
            <a:ext cx="10939145" cy="2245360"/>
          </a:xfrm>
          <a:prstGeom prst="rect">
            <a:avLst/>
          </a:prstGeom>
          <a:noFill/>
        </p:spPr>
        <p:txBody>
          <a:bodyPr wrap="square" rtlCol="0" anchor="t">
            <a:spAutoFit/>
          </a:bodyPr>
          <a:p>
            <a:pPr>
              <a:lnSpc>
                <a:spcPct val="150000"/>
              </a:lnSpc>
            </a:pPr>
            <a:r>
              <a:rPr lang="zh-CN" altLang="en-US" sz="2000">
                <a:latin typeface="微软雅黑" panose="020B0503020204020204" charset="-122"/>
                <a:ea typeface="微软雅黑" panose="020B0503020204020204" charset="-122"/>
                <a:cs typeface="微软雅黑" panose="020B0503020204020204" charset="-122"/>
              </a:rPr>
              <a:t>案例</a:t>
            </a:r>
            <a:r>
              <a:rPr lang="en-US" altLang="zh-CN" sz="2000">
                <a:latin typeface="微软雅黑" panose="020B0503020204020204" charset="-122"/>
                <a:ea typeface="微软雅黑" panose="020B0503020204020204" charset="-122"/>
                <a:cs typeface="微软雅黑" panose="020B0503020204020204" charset="-122"/>
              </a:rPr>
              <a:t>2</a:t>
            </a:r>
            <a:r>
              <a:rPr lang="zh-CN" altLang="en-US" sz="2000">
                <a:latin typeface="微软雅黑" panose="020B0503020204020204" charset="-122"/>
                <a:ea typeface="微软雅黑" panose="020B0503020204020204" charset="-122"/>
                <a:cs typeface="微软雅黑" panose="020B0503020204020204" charset="-122"/>
              </a:rPr>
              <a:t>：</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000">
                <a:latin typeface="微软雅黑" panose="020B0503020204020204" charset="-122"/>
                <a:ea typeface="微软雅黑" panose="020B0503020204020204" charset="-122"/>
                <a:cs typeface="微软雅黑" panose="020B0503020204020204" charset="-122"/>
              </a:rPr>
              <a:t>        高某，女性，</a:t>
            </a:r>
            <a:r>
              <a:rPr lang="en-US" altLang="zh-CN" sz="2000">
                <a:latin typeface="微软雅黑" panose="020B0503020204020204" charset="-122"/>
                <a:ea typeface="微软雅黑" panose="020B0503020204020204" charset="-122"/>
                <a:cs typeface="微软雅黑" panose="020B0503020204020204" charset="-122"/>
              </a:rPr>
              <a:t>50</a:t>
            </a:r>
            <a:r>
              <a:rPr lang="zh-CN" altLang="en-US" sz="2000">
                <a:latin typeface="微软雅黑" panose="020B0503020204020204" charset="-122"/>
                <a:ea typeface="微软雅黑" panose="020B0503020204020204" charset="-122"/>
                <a:cs typeface="微软雅黑" panose="020B0503020204020204" charset="-122"/>
              </a:rPr>
              <a:t>岁，</a:t>
            </a:r>
            <a:r>
              <a:rPr lang="en-US" altLang="zh-CN" sz="2000">
                <a:latin typeface="微软雅黑" panose="020B0503020204020204" charset="-122"/>
                <a:ea typeface="微软雅黑" panose="020B0503020204020204" charset="-122"/>
                <a:cs typeface="微软雅黑" panose="020B0503020204020204" charset="-122"/>
              </a:rPr>
              <a:t>2011</a:t>
            </a:r>
            <a:r>
              <a:rPr lang="zh-CN" altLang="en-US" sz="2000">
                <a:latin typeface="微软雅黑" panose="020B0503020204020204" charset="-122"/>
                <a:ea typeface="微软雅黑" panose="020B0503020204020204" charset="-122"/>
                <a:cs typeface="微软雅黑" panose="020B0503020204020204" charset="-122"/>
              </a:rPr>
              <a:t>年</a:t>
            </a:r>
            <a:r>
              <a:rPr lang="en-US" altLang="zh-CN" sz="2000">
                <a:latin typeface="微软雅黑" panose="020B0503020204020204" charset="-122"/>
                <a:ea typeface="微软雅黑" panose="020B0503020204020204" charset="-122"/>
                <a:cs typeface="微软雅黑" panose="020B0503020204020204" charset="-122"/>
              </a:rPr>
              <a:t>4</a:t>
            </a:r>
            <a:r>
              <a:rPr lang="zh-CN" altLang="en-US" sz="2000">
                <a:latin typeface="微软雅黑" panose="020B0503020204020204" charset="-122"/>
                <a:ea typeface="微软雅黑" panose="020B0503020204020204" charset="-122"/>
                <a:cs typeface="微软雅黑" panose="020B0503020204020204" charset="-122"/>
              </a:rPr>
              <a:t>月手术史初筛阴性，</a:t>
            </a:r>
            <a:r>
              <a:rPr lang="en-US" altLang="zh-CN" sz="2000">
                <a:latin typeface="微软雅黑" panose="020B0503020204020204" charset="-122"/>
                <a:ea typeface="微软雅黑" panose="020B0503020204020204" charset="-122"/>
                <a:cs typeface="微软雅黑" panose="020B0503020204020204" charset="-122"/>
              </a:rPr>
              <a:t>2020</a:t>
            </a:r>
            <a:r>
              <a:rPr lang="zh-CN" altLang="en-US" sz="2000">
                <a:latin typeface="微软雅黑" panose="020B0503020204020204" charset="-122"/>
                <a:ea typeface="微软雅黑" panose="020B0503020204020204" charset="-122"/>
                <a:cs typeface="微软雅黑" panose="020B0503020204020204" charset="-122"/>
              </a:rPr>
              <a:t>年</a:t>
            </a:r>
            <a:r>
              <a:rPr lang="en-US" altLang="zh-CN" sz="2000">
                <a:latin typeface="微软雅黑" panose="020B0503020204020204" charset="-122"/>
                <a:ea typeface="微软雅黑" panose="020B0503020204020204" charset="-122"/>
                <a:cs typeface="微软雅黑" panose="020B0503020204020204" charset="-122"/>
              </a:rPr>
              <a:t>11</a:t>
            </a:r>
            <a:r>
              <a:rPr lang="zh-CN" altLang="en-US" sz="2000">
                <a:latin typeface="微软雅黑" panose="020B0503020204020204" charset="-122"/>
                <a:ea typeface="微软雅黑" panose="020B0503020204020204" charset="-122"/>
                <a:cs typeface="微软雅黑" panose="020B0503020204020204" charset="-122"/>
              </a:rPr>
              <a:t>月确证</a:t>
            </a:r>
            <a:r>
              <a:rPr lang="en-US" altLang="zh-CN" sz="2000">
                <a:latin typeface="微软雅黑" panose="020B0503020204020204" charset="-122"/>
                <a:ea typeface="微软雅黑" panose="020B0503020204020204" charset="-122"/>
                <a:cs typeface="微软雅黑" panose="020B0503020204020204" charset="-122"/>
              </a:rPr>
              <a:t>HIV</a:t>
            </a:r>
            <a:r>
              <a:rPr lang="zh-CN" altLang="en-US" sz="2000">
                <a:latin typeface="微软雅黑" panose="020B0503020204020204" charset="-122"/>
                <a:ea typeface="微软雅黑" panose="020B0503020204020204" charset="-122"/>
                <a:cs typeface="微软雅黑" panose="020B0503020204020204" charset="-122"/>
              </a:rPr>
              <a:t>阳性，无高危性行为，</a:t>
            </a:r>
            <a:r>
              <a:rPr lang="en-US" altLang="zh-CN" sz="2000">
                <a:latin typeface="微软雅黑" panose="020B0503020204020204" charset="-122"/>
                <a:ea typeface="微软雅黑" panose="020B0503020204020204" charset="-122"/>
                <a:cs typeface="微软雅黑" panose="020B0503020204020204" charset="-122"/>
              </a:rPr>
              <a:t>CD4:229,Pending VL</a:t>
            </a:r>
            <a:endParaRPr lang="en-US" altLang="zh-CN" sz="200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000">
                <a:latin typeface="微软雅黑" panose="020B0503020204020204" charset="-122"/>
                <a:ea typeface="微软雅黑" panose="020B0503020204020204" charset="-122"/>
                <a:cs typeface="微软雅黑" panose="020B0503020204020204" charset="-122"/>
              </a:rPr>
              <a:t>         刘某，男性，</a:t>
            </a:r>
            <a:r>
              <a:rPr lang="en-US" altLang="zh-CN" sz="2000">
                <a:latin typeface="微软雅黑" panose="020B0503020204020204" charset="-122"/>
                <a:ea typeface="微软雅黑" panose="020B0503020204020204" charset="-122"/>
                <a:cs typeface="微软雅黑" panose="020B0503020204020204" charset="-122"/>
              </a:rPr>
              <a:t>52</a:t>
            </a:r>
            <a:r>
              <a:rPr lang="zh-CN" altLang="en-US" sz="2000">
                <a:latin typeface="微软雅黑" panose="020B0503020204020204" charset="-122"/>
                <a:ea typeface="微软雅黑" panose="020B0503020204020204" charset="-122"/>
                <a:cs typeface="微软雅黑" panose="020B0503020204020204" charset="-122"/>
              </a:rPr>
              <a:t>岁，新发检测阳性，</a:t>
            </a:r>
            <a:r>
              <a:rPr lang="en-US" altLang="zh-CN" sz="2000">
                <a:latin typeface="微软雅黑" panose="020B0503020204020204" charset="-122"/>
                <a:ea typeface="微软雅黑" panose="020B0503020204020204" charset="-122"/>
                <a:cs typeface="微软雅黑" panose="020B0503020204020204" charset="-122"/>
              </a:rPr>
              <a:t>cd4</a:t>
            </a:r>
            <a:r>
              <a:rPr lang="zh-CN" altLang="en-US" sz="2000">
                <a:latin typeface="微软雅黑" panose="020B0503020204020204" charset="-122"/>
                <a:ea typeface="微软雅黑" panose="020B0503020204020204" charset="-122"/>
                <a:cs typeface="微软雅黑" panose="020B0503020204020204" charset="-122"/>
              </a:rPr>
              <a:t>：</a:t>
            </a:r>
            <a:r>
              <a:rPr lang="en-US" altLang="zh-CN" sz="2000">
                <a:latin typeface="微软雅黑" panose="020B0503020204020204" charset="-122"/>
                <a:ea typeface="微软雅黑" panose="020B0503020204020204" charset="-122"/>
                <a:cs typeface="微软雅黑" panose="020B0503020204020204" charset="-122"/>
              </a:rPr>
              <a:t>716,</a:t>
            </a:r>
            <a:r>
              <a:rPr lang="en-US" altLang="zh-CN" sz="2000">
                <a:latin typeface="微软雅黑" panose="020B0503020204020204" charset="-122"/>
                <a:ea typeface="微软雅黑" panose="020B0503020204020204" charset="-122"/>
                <a:cs typeface="微软雅黑" panose="020B0503020204020204" charset="-122"/>
                <a:sym typeface="+mn-ea"/>
              </a:rPr>
              <a:t>Pending VL 2020</a:t>
            </a:r>
            <a:r>
              <a:rPr lang="zh-CN" altLang="en-US" sz="2000">
                <a:latin typeface="微软雅黑" panose="020B0503020204020204" charset="-122"/>
                <a:ea typeface="微软雅黑" panose="020B0503020204020204" charset="-122"/>
                <a:cs typeface="微软雅黑" panose="020B0503020204020204" charset="-122"/>
                <a:sym typeface="+mn-ea"/>
              </a:rPr>
              <a:t>年</a:t>
            </a:r>
            <a:r>
              <a:rPr lang="en-US" altLang="zh-CN" sz="2000">
                <a:latin typeface="微软雅黑" panose="020B0503020204020204" charset="-122"/>
                <a:ea typeface="微软雅黑" panose="020B0503020204020204" charset="-122"/>
                <a:cs typeface="微软雅黑" panose="020B0503020204020204" charset="-122"/>
                <a:sym typeface="+mn-ea"/>
              </a:rPr>
              <a:t>10</a:t>
            </a:r>
            <a:r>
              <a:rPr lang="zh-CN" altLang="en-US" sz="2000">
                <a:latin typeface="微软雅黑" panose="020B0503020204020204" charset="-122"/>
                <a:ea typeface="微软雅黑" panose="020B0503020204020204" charset="-122"/>
                <a:cs typeface="微软雅黑" panose="020B0503020204020204" charset="-122"/>
                <a:sym typeface="+mn-ea"/>
              </a:rPr>
              <a:t>月确证</a:t>
            </a:r>
            <a:r>
              <a:rPr lang="en-US" altLang="zh-CN" sz="2000">
                <a:latin typeface="微软雅黑" panose="020B0503020204020204" charset="-122"/>
                <a:ea typeface="微软雅黑" panose="020B0503020204020204" charset="-122"/>
                <a:cs typeface="微软雅黑" panose="020B0503020204020204" charset="-122"/>
                <a:sym typeface="+mn-ea"/>
              </a:rPr>
              <a:t>HIV</a:t>
            </a:r>
            <a:r>
              <a:rPr lang="zh-CN" altLang="en-US" sz="2000">
                <a:latin typeface="微软雅黑" panose="020B0503020204020204" charset="-122"/>
                <a:ea typeface="微软雅黑" panose="020B0503020204020204" charset="-122"/>
                <a:cs typeface="微软雅黑" panose="020B0503020204020204" charset="-122"/>
                <a:sym typeface="+mn-ea"/>
              </a:rPr>
              <a:t>阳性</a:t>
            </a:r>
            <a:endParaRPr lang="zh-CN" altLang="en-US" sz="2000">
              <a:latin typeface="微软雅黑" panose="020B0503020204020204" charset="-122"/>
              <a:ea typeface="微软雅黑" panose="020B0503020204020204" charset="-122"/>
              <a:cs typeface="微软雅黑" panose="020B0503020204020204" charset="-122"/>
            </a:endParaRPr>
          </a:p>
          <a:p>
            <a:endParaRPr lang="zh-CN" altLang="en-US"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660400" y="1554429"/>
            <a:ext cx="9130393" cy="584775"/>
          </a:xfrm>
        </p:spPr>
        <p:txBody>
          <a:bodyPr/>
          <a:lstStyle/>
          <a:p>
            <a:pPr marL="0" indent="0">
              <a:buNone/>
            </a:pPr>
            <a:r>
              <a:rPr lang="en-US" altLang="zh-CN" dirty="0">
                <a:cs typeface="+mn-ea"/>
                <a:sym typeface="+mn-lt"/>
              </a:rPr>
              <a:t>3</a:t>
            </a:r>
            <a:r>
              <a:rPr lang="zh-CN" altLang="en-US" dirty="0">
                <a:cs typeface="+mn-ea"/>
                <a:sym typeface="+mn-lt"/>
              </a:rPr>
              <a:t>、</a:t>
            </a:r>
            <a:r>
              <a:rPr lang="zh-CN" altLang="en-US" dirty="0">
                <a:cs typeface="+mn-ea"/>
                <a:sym typeface="+mn-lt"/>
              </a:rPr>
              <a:t>反馈机制的建立</a:t>
            </a:r>
            <a:endParaRPr lang="zh-CN" altLang="en-US" dirty="0">
              <a:cs typeface="+mn-ea"/>
              <a:sym typeface="+mn-lt"/>
            </a:endParaRPr>
          </a:p>
        </p:txBody>
      </p:sp>
      <p:sp>
        <p:nvSpPr>
          <p:cNvPr id="2" name="文本框 1"/>
          <p:cNvSpPr txBox="1"/>
          <p:nvPr/>
        </p:nvSpPr>
        <p:spPr>
          <a:xfrm>
            <a:off x="660400" y="264635"/>
            <a:ext cx="1808480" cy="583565"/>
          </a:xfrm>
          <a:prstGeom prst="rect">
            <a:avLst/>
          </a:prstGeom>
          <a:noFill/>
        </p:spPr>
        <p:txBody>
          <a:bodyPr wrap="none" rtlCol="0">
            <a:spAutoFit/>
          </a:bodyPr>
          <a:lstStyle/>
          <a:p>
            <a:r>
              <a:rPr lang="zh-CN" altLang="en-US" sz="3200" dirty="0">
                <a:solidFill>
                  <a:schemeClr val="bg1"/>
                </a:solidFill>
                <a:cs typeface="+mn-ea"/>
                <a:sym typeface="+mn-lt"/>
              </a:rPr>
              <a:t>问题讨论</a:t>
            </a:r>
            <a:endParaRPr lang="zh-CN" altLang="en-US" sz="3200" dirty="0">
              <a:solidFill>
                <a:schemeClr val="bg1"/>
              </a:solidFill>
              <a:cs typeface="+mn-ea"/>
              <a:sym typeface="+mn-lt"/>
            </a:endParaRPr>
          </a:p>
        </p:txBody>
      </p:sp>
      <p:sp>
        <p:nvSpPr>
          <p:cNvPr id="6" name="内容占位符 2"/>
          <p:cNvSpPr txBox="1"/>
          <p:nvPr/>
        </p:nvSpPr>
        <p:spPr>
          <a:xfrm>
            <a:off x="660400" y="2846070"/>
            <a:ext cx="10259695" cy="1877060"/>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zh-CN" altLang="en-US" sz="2000" dirty="0">
                <a:cs typeface="+mn-ea"/>
                <a:sym typeface="+mn-lt"/>
              </a:rPr>
              <a:t>确证谁来做，需要多久时间</a:t>
            </a:r>
            <a:endParaRPr lang="zh-CN" altLang="en-US" sz="2000" dirty="0">
              <a:cs typeface="+mn-ea"/>
              <a:sym typeface="+mn-lt"/>
            </a:endParaRPr>
          </a:p>
          <a:p>
            <a:pPr marL="0" indent="0">
              <a:lnSpc>
                <a:spcPct val="150000"/>
              </a:lnSpc>
              <a:buFont typeface="Arial" panose="020B0604020202020204" pitchFamily="34" charset="0"/>
              <a:buNone/>
            </a:pPr>
            <a:r>
              <a:rPr lang="zh-CN" altLang="en-US" sz="2000" dirty="0">
                <a:cs typeface="+mn-ea"/>
                <a:sym typeface="+mn-lt"/>
              </a:rPr>
              <a:t>确证的结果可以反馈至区县或乡镇，补充流调的作用</a:t>
            </a:r>
            <a:endParaRPr lang="zh-CN" altLang="en-US" sz="2000" dirty="0">
              <a:cs typeface="+mn-ea"/>
              <a:sym typeface="+mn-lt"/>
            </a:endParaRPr>
          </a:p>
          <a:p>
            <a:pPr marL="0" indent="0">
              <a:lnSpc>
                <a:spcPct val="150000"/>
              </a:lnSpc>
              <a:buFont typeface="Arial" panose="020B0604020202020204" pitchFamily="34" charset="0"/>
              <a:buNone/>
            </a:pPr>
            <a:r>
              <a:rPr lang="zh-CN" altLang="en-US" sz="2000" dirty="0">
                <a:cs typeface="+mn-ea"/>
                <a:sym typeface="+mn-lt"/>
              </a:rPr>
              <a:t>需要实验室跟流调人员的配合</a:t>
            </a:r>
            <a:endParaRPr lang="zh-CN" altLang="en-US" sz="2000" dirty="0">
              <a:cs typeface="+mn-ea"/>
              <a:sym typeface="+mn-lt"/>
            </a:endParaRPr>
          </a:p>
        </p:txBody>
      </p:sp>
      <p:cxnSp>
        <p:nvCxnSpPr>
          <p:cNvPr id="8" name="直接连接符 7"/>
          <p:cNvCxnSpPr/>
          <p:nvPr/>
        </p:nvCxnSpPr>
        <p:spPr>
          <a:xfrm>
            <a:off x="630112" y="2389313"/>
            <a:ext cx="10888788"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660400" y="1554429"/>
            <a:ext cx="9130393" cy="584775"/>
          </a:xfrm>
        </p:spPr>
        <p:txBody>
          <a:bodyPr/>
          <a:lstStyle/>
          <a:p>
            <a:pPr marL="0" indent="0">
              <a:buNone/>
            </a:pPr>
            <a:r>
              <a:rPr lang="en-US" altLang="zh-CN" dirty="0">
                <a:cs typeface="+mn-ea"/>
                <a:sym typeface="+mn-lt"/>
              </a:rPr>
              <a:t>2</a:t>
            </a:r>
            <a:r>
              <a:rPr lang="zh-CN" altLang="en-US" dirty="0">
                <a:cs typeface="+mn-ea"/>
                <a:sym typeface="+mn-lt"/>
              </a:rPr>
              <a:t>、溯源流调</a:t>
            </a:r>
            <a:r>
              <a:rPr lang="zh-CN" altLang="en-US" dirty="0">
                <a:cs typeface="+mn-ea"/>
                <a:sym typeface="+mn-lt"/>
              </a:rPr>
              <a:t>新发快速检测结果是否具有参考意义？</a:t>
            </a:r>
            <a:endParaRPr lang="zh-CN" altLang="en-US" dirty="0">
              <a:cs typeface="+mn-ea"/>
              <a:sym typeface="+mn-lt"/>
            </a:endParaRPr>
          </a:p>
        </p:txBody>
      </p:sp>
      <p:sp>
        <p:nvSpPr>
          <p:cNvPr id="2" name="文本框 1"/>
          <p:cNvSpPr txBox="1"/>
          <p:nvPr/>
        </p:nvSpPr>
        <p:spPr>
          <a:xfrm>
            <a:off x="660400" y="264635"/>
            <a:ext cx="1808480" cy="583565"/>
          </a:xfrm>
          <a:prstGeom prst="rect">
            <a:avLst/>
          </a:prstGeom>
          <a:noFill/>
        </p:spPr>
        <p:txBody>
          <a:bodyPr wrap="none" rtlCol="0">
            <a:spAutoFit/>
          </a:bodyPr>
          <a:lstStyle/>
          <a:p>
            <a:r>
              <a:rPr lang="zh-CN" altLang="en-US" sz="3200" dirty="0">
                <a:solidFill>
                  <a:schemeClr val="bg1"/>
                </a:solidFill>
                <a:cs typeface="+mn-ea"/>
                <a:sym typeface="+mn-lt"/>
              </a:rPr>
              <a:t>问题讨论</a:t>
            </a:r>
            <a:endParaRPr lang="zh-CN" altLang="en-US" sz="3200" dirty="0">
              <a:solidFill>
                <a:schemeClr val="bg1"/>
              </a:solidFill>
              <a:cs typeface="+mn-ea"/>
              <a:sym typeface="+mn-lt"/>
            </a:endParaRPr>
          </a:p>
        </p:txBody>
      </p:sp>
      <p:cxnSp>
        <p:nvCxnSpPr>
          <p:cNvPr id="8" name="直接连接符 7"/>
          <p:cNvCxnSpPr/>
          <p:nvPr/>
        </p:nvCxnSpPr>
        <p:spPr>
          <a:xfrm>
            <a:off x="630112" y="2389313"/>
            <a:ext cx="10888788"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869315" y="2741930"/>
            <a:ext cx="10649585" cy="706755"/>
          </a:xfrm>
          <a:prstGeom prst="rect">
            <a:avLst/>
          </a:prstGeom>
          <a:noFill/>
        </p:spPr>
        <p:txBody>
          <a:bodyPr wrap="square" rtlCol="0" anchor="t">
            <a:spAutoFit/>
          </a:bodyPr>
          <a:p>
            <a:r>
              <a:rPr lang="zh-CN" altLang="en-US" sz="2000">
                <a:latin typeface="+mj-ea"/>
                <a:ea typeface="+mj-ea"/>
                <a:cs typeface="+mj-ea"/>
              </a:rPr>
              <a:t>郑某，男性，</a:t>
            </a:r>
            <a:r>
              <a:rPr lang="en-US" altLang="zh-CN" sz="2000">
                <a:latin typeface="+mj-ea"/>
                <a:ea typeface="+mj-ea"/>
                <a:cs typeface="+mj-ea"/>
              </a:rPr>
              <a:t>65</a:t>
            </a:r>
            <a:r>
              <a:rPr lang="zh-CN" altLang="en-US" sz="2000">
                <a:latin typeface="+mj-ea"/>
                <a:ea typeface="+mj-ea"/>
                <a:cs typeface="+mj-ea"/>
              </a:rPr>
              <a:t>岁，新发快速检测阳性，</a:t>
            </a:r>
            <a:r>
              <a:rPr lang="en-US" altLang="zh-CN" sz="2000">
                <a:latin typeface="+mj-ea"/>
                <a:ea typeface="+mj-ea"/>
                <a:cs typeface="+mj-ea"/>
              </a:rPr>
              <a:t>cd4:182,</a:t>
            </a:r>
            <a:r>
              <a:rPr lang="zh-CN" altLang="en-US" sz="2000">
                <a:latin typeface="+mj-ea"/>
                <a:ea typeface="+mj-ea"/>
                <a:cs typeface="+mj-ea"/>
              </a:rPr>
              <a:t>溯源调查密切接触者是其爱人刘某，</a:t>
            </a:r>
            <a:r>
              <a:rPr lang="zh-CN" altLang="en-US" sz="2000">
                <a:latin typeface="+mj-ea"/>
                <a:ea typeface="+mj-ea"/>
                <a:cs typeface="+mj-ea"/>
                <a:sym typeface="+mn-ea"/>
              </a:rPr>
              <a:t>2015-07-10死亡。</a:t>
            </a:r>
            <a:r>
              <a:rPr lang="en-US" altLang="zh-CN" sz="2000">
                <a:latin typeface="+mj-ea"/>
                <a:ea typeface="+mj-ea"/>
                <a:cs typeface="+mj-ea"/>
                <a:sym typeface="+mn-ea"/>
              </a:rPr>
              <a:t>LT</a:t>
            </a:r>
            <a:endParaRPr lang="en-US" altLang="zh-CN" sz="2000">
              <a:latin typeface="+mj-ea"/>
              <a:ea typeface="+mj-ea"/>
              <a:cs typeface="+mj-ea"/>
              <a:sym typeface="+mn-ea"/>
            </a:endParaRPr>
          </a:p>
        </p:txBody>
      </p:sp>
      <p:sp>
        <p:nvSpPr>
          <p:cNvPr id="9" name="内容占位符 2"/>
          <p:cNvSpPr>
            <a:spLocks noGrp="1"/>
          </p:cNvSpPr>
          <p:nvPr/>
        </p:nvSpPr>
        <p:spPr>
          <a:xfrm>
            <a:off x="869315" y="3699459"/>
            <a:ext cx="9130393" cy="584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cs typeface="+mn-ea"/>
                <a:sym typeface="+mn-lt"/>
              </a:rPr>
              <a:t>新发快速检测结果是否具有参考意义，需要跟流调配合。</a:t>
            </a:r>
            <a:endParaRPr lang="zh-CN" altLang="en-US" dirty="0">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60400" y="264635"/>
            <a:ext cx="1808480" cy="583565"/>
          </a:xfrm>
          <a:prstGeom prst="rect">
            <a:avLst/>
          </a:prstGeom>
          <a:noFill/>
        </p:spPr>
        <p:txBody>
          <a:bodyPr wrap="none" rtlCol="0">
            <a:spAutoFit/>
          </a:bodyPr>
          <a:lstStyle/>
          <a:p>
            <a:r>
              <a:rPr lang="zh-CN" altLang="en-US" sz="3200" dirty="0">
                <a:solidFill>
                  <a:schemeClr val="bg1"/>
                </a:solidFill>
                <a:cs typeface="+mn-ea"/>
                <a:sym typeface="+mn-lt"/>
              </a:rPr>
              <a:t>职责分工</a:t>
            </a:r>
            <a:endParaRPr lang="zh-CN" altLang="en-US" sz="3200" dirty="0">
              <a:solidFill>
                <a:schemeClr val="bg1"/>
              </a:solidFill>
              <a:cs typeface="+mn-ea"/>
              <a:sym typeface="+mn-lt"/>
            </a:endParaRPr>
          </a:p>
        </p:txBody>
      </p:sp>
      <p:sp>
        <p:nvSpPr>
          <p:cNvPr id="16" name="文本框 15"/>
          <p:cNvSpPr txBox="1"/>
          <p:nvPr/>
        </p:nvSpPr>
        <p:spPr>
          <a:xfrm>
            <a:off x="1113155" y="1345565"/>
            <a:ext cx="10356850" cy="4523105"/>
          </a:xfrm>
          <a:prstGeom prst="rect">
            <a:avLst/>
          </a:prstGeom>
          <a:noFill/>
        </p:spPr>
        <p:txBody>
          <a:bodyPr wrap="square" rtlCol="0">
            <a:spAutoFit/>
          </a:bodyPr>
          <a:lstStyle/>
          <a:p>
            <a:pPr>
              <a:lnSpc>
                <a:spcPct val="150000"/>
              </a:lnSpc>
            </a:pPr>
            <a:r>
              <a:rPr lang="zh-CN" altLang="en-US" sz="2400" dirty="0">
                <a:cs typeface="+mn-ea"/>
                <a:sym typeface="+mn-lt"/>
              </a:rPr>
              <a:t>乡镇卫生院及社区卫生服务中心：</a:t>
            </a:r>
            <a:endParaRPr lang="zh-CN" altLang="en-US" sz="2400" dirty="0">
              <a:cs typeface="+mn-ea"/>
              <a:sym typeface="+mn-lt"/>
            </a:endParaRPr>
          </a:p>
          <a:p>
            <a:pPr marL="457200" lvl="1" indent="0">
              <a:lnSpc>
                <a:spcPct val="150000"/>
              </a:lnSpc>
              <a:buNone/>
            </a:pPr>
            <a:r>
              <a:rPr lang="zh-CN" altLang="en-US" sz="2400" dirty="0">
                <a:solidFill>
                  <a:schemeClr val="tx1"/>
                </a:solidFill>
                <a:cs typeface="+mn-ea"/>
                <a:sym typeface="+mn-lt"/>
              </a:rPr>
              <a:t>负责溯源流调，密切接触者的采血。</a:t>
            </a:r>
            <a:endParaRPr lang="en-US" altLang="zh-CN" sz="2400" dirty="0">
              <a:cs typeface="+mn-ea"/>
              <a:sym typeface="+mn-lt"/>
            </a:endParaRPr>
          </a:p>
          <a:p>
            <a:pPr>
              <a:lnSpc>
                <a:spcPct val="150000"/>
              </a:lnSpc>
            </a:pPr>
            <a:r>
              <a:rPr lang="zh-CN" altLang="en-US" sz="2400" dirty="0">
                <a:cs typeface="+mn-ea"/>
                <a:sym typeface="+mn-lt"/>
              </a:rPr>
              <a:t>县疾控中心：</a:t>
            </a:r>
            <a:endParaRPr lang="zh-CN" altLang="en-US" sz="2400" dirty="0">
              <a:cs typeface="+mn-ea"/>
              <a:sym typeface="+mn-lt"/>
            </a:endParaRPr>
          </a:p>
          <a:p>
            <a:pPr marL="457200" lvl="1" indent="0">
              <a:lnSpc>
                <a:spcPct val="150000"/>
              </a:lnSpc>
              <a:buNone/>
            </a:pPr>
            <a:r>
              <a:rPr lang="zh-CN" altLang="en-US" sz="2400" dirty="0">
                <a:solidFill>
                  <a:schemeClr val="tx1"/>
                </a:solidFill>
                <a:cs typeface="+mn-ea"/>
                <a:sym typeface="+mn-lt"/>
              </a:rPr>
              <a:t>实验室：本辖区</a:t>
            </a:r>
            <a:r>
              <a:rPr lang="en-US" altLang="zh-CN" sz="2400" dirty="0">
                <a:cs typeface="+mn-ea"/>
                <a:sym typeface="+mn-lt"/>
              </a:rPr>
              <a:t>HIV</a:t>
            </a:r>
            <a:r>
              <a:rPr lang="zh-CN" altLang="en-US" sz="2400" dirty="0">
                <a:cs typeface="+mn-ea"/>
                <a:sym typeface="+mn-lt"/>
              </a:rPr>
              <a:t>抗体</a:t>
            </a:r>
            <a:r>
              <a:rPr lang="zh-CN" altLang="en-US" sz="2400" dirty="0">
                <a:cs typeface="+mn-ea"/>
                <a:sym typeface="+mn-lt"/>
              </a:rPr>
              <a:t>确证实验，新发快速检测；</a:t>
            </a:r>
            <a:endParaRPr lang="zh-CN" altLang="en-US" sz="2400" dirty="0">
              <a:cs typeface="+mn-ea"/>
              <a:sym typeface="+mn-lt"/>
            </a:endParaRPr>
          </a:p>
          <a:p>
            <a:pPr marL="457200" lvl="1" indent="0">
              <a:lnSpc>
                <a:spcPct val="150000"/>
              </a:lnSpc>
              <a:buNone/>
            </a:pPr>
            <a:r>
              <a:rPr lang="zh-CN" altLang="en-US" sz="2400" dirty="0">
                <a:cs typeface="+mn-ea"/>
                <a:sym typeface="+mn-lt"/>
              </a:rPr>
              <a:t>办公室：分片包干自己所属乡镇流调及质控；数据的收集汇总上报。</a:t>
            </a:r>
            <a:endParaRPr lang="zh-CN" altLang="en-US" sz="2400" dirty="0">
              <a:cs typeface="+mn-ea"/>
              <a:sym typeface="+mn-lt"/>
            </a:endParaRPr>
          </a:p>
          <a:p>
            <a:pPr>
              <a:lnSpc>
                <a:spcPct val="150000"/>
              </a:lnSpc>
            </a:pPr>
            <a:r>
              <a:rPr lang="zh-CN" altLang="en-US" sz="2400" dirty="0">
                <a:cs typeface="+mn-ea"/>
                <a:sym typeface="+mn-lt"/>
              </a:rPr>
              <a:t>市疾控中心：</a:t>
            </a:r>
            <a:endParaRPr lang="zh-CN" altLang="en-US" sz="2400" dirty="0">
              <a:cs typeface="+mn-ea"/>
              <a:sym typeface="+mn-lt"/>
            </a:endParaRPr>
          </a:p>
          <a:p>
            <a:pPr marL="457200" lvl="1" indent="0">
              <a:lnSpc>
                <a:spcPct val="150000"/>
              </a:lnSpc>
              <a:buNone/>
            </a:pPr>
            <a:r>
              <a:rPr lang="zh-CN" altLang="en-US" sz="2400" dirty="0">
                <a:solidFill>
                  <a:schemeClr val="tx1"/>
                </a:solidFill>
                <a:cs typeface="+mn-ea"/>
                <a:sym typeface="+mn-lt"/>
              </a:rPr>
              <a:t>实验室：新发确证（奇数月）；</a:t>
            </a:r>
            <a:endParaRPr lang="zh-CN" altLang="en-US" sz="2400" dirty="0">
              <a:solidFill>
                <a:schemeClr val="tx1"/>
              </a:solidFill>
              <a:cs typeface="+mn-ea"/>
              <a:sym typeface="+mn-lt"/>
            </a:endParaRPr>
          </a:p>
          <a:p>
            <a:pPr marL="457200" lvl="1" indent="0">
              <a:lnSpc>
                <a:spcPct val="150000"/>
              </a:lnSpc>
              <a:buNone/>
            </a:pPr>
            <a:r>
              <a:rPr lang="zh-CN" altLang="en-US" sz="2400" dirty="0">
                <a:solidFill>
                  <a:schemeClr val="tx1"/>
                </a:solidFill>
                <a:cs typeface="+mn-ea"/>
                <a:sym typeface="+mn-lt"/>
              </a:rPr>
              <a:t>办公室：流调和数据汇总。</a:t>
            </a:r>
            <a:endParaRPr lang="zh-CN" altLang="en-US" sz="2400" dirty="0">
              <a:solidFill>
                <a:schemeClr val="tx1"/>
              </a:solidFill>
              <a:cs typeface="+mn-ea"/>
              <a:sym typeface="+mn-l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660400" y="1554429"/>
            <a:ext cx="9130393" cy="584775"/>
          </a:xfrm>
        </p:spPr>
        <p:txBody>
          <a:bodyPr/>
          <a:lstStyle/>
          <a:p>
            <a:pPr marL="0" indent="0">
              <a:buNone/>
            </a:pPr>
            <a:r>
              <a:rPr lang="en-US" altLang="zh-CN" dirty="0">
                <a:cs typeface="+mn-ea"/>
                <a:sym typeface="+mn-lt"/>
              </a:rPr>
              <a:t>4</a:t>
            </a:r>
            <a:r>
              <a:rPr lang="zh-CN" altLang="en-US" dirty="0">
                <a:cs typeface="+mn-ea"/>
                <a:sym typeface="+mn-lt"/>
              </a:rPr>
              <a:t>、</a:t>
            </a:r>
            <a:r>
              <a:rPr lang="zh-CN" altLang="en-US" dirty="0">
                <a:cs typeface="+mn-ea"/>
                <a:sym typeface="+mn-lt"/>
              </a:rPr>
              <a:t>问题</a:t>
            </a:r>
            <a:r>
              <a:rPr lang="en-US" altLang="zh-CN" dirty="0">
                <a:cs typeface="+mn-ea"/>
                <a:sym typeface="+mn-lt"/>
              </a:rPr>
              <a:t>OR</a:t>
            </a:r>
            <a:r>
              <a:rPr lang="zh-CN" altLang="en-US" dirty="0">
                <a:cs typeface="+mn-ea"/>
                <a:sym typeface="+mn-lt"/>
              </a:rPr>
              <a:t>现状</a:t>
            </a:r>
            <a:endParaRPr lang="zh-CN" altLang="en-US" dirty="0">
              <a:cs typeface="+mn-ea"/>
              <a:sym typeface="+mn-lt"/>
            </a:endParaRPr>
          </a:p>
        </p:txBody>
      </p:sp>
      <p:sp>
        <p:nvSpPr>
          <p:cNvPr id="2" name="文本框 1"/>
          <p:cNvSpPr txBox="1"/>
          <p:nvPr/>
        </p:nvSpPr>
        <p:spPr>
          <a:xfrm>
            <a:off x="660400" y="264635"/>
            <a:ext cx="1808480" cy="583565"/>
          </a:xfrm>
          <a:prstGeom prst="rect">
            <a:avLst/>
          </a:prstGeom>
          <a:noFill/>
        </p:spPr>
        <p:txBody>
          <a:bodyPr wrap="none" rtlCol="0">
            <a:spAutoFit/>
          </a:bodyPr>
          <a:lstStyle/>
          <a:p>
            <a:r>
              <a:rPr lang="zh-CN" altLang="en-US" sz="3200" dirty="0">
                <a:solidFill>
                  <a:schemeClr val="bg1"/>
                </a:solidFill>
                <a:cs typeface="+mn-ea"/>
                <a:sym typeface="+mn-lt"/>
              </a:rPr>
              <a:t>问题讨论</a:t>
            </a:r>
            <a:endParaRPr lang="zh-CN" altLang="en-US" sz="3200" dirty="0">
              <a:solidFill>
                <a:schemeClr val="bg1"/>
              </a:solidFill>
              <a:cs typeface="+mn-ea"/>
              <a:sym typeface="+mn-lt"/>
            </a:endParaRPr>
          </a:p>
        </p:txBody>
      </p:sp>
      <p:sp>
        <p:nvSpPr>
          <p:cNvPr id="5" name="内容占位符 2"/>
          <p:cNvSpPr txBox="1"/>
          <p:nvPr/>
        </p:nvSpPr>
        <p:spPr>
          <a:xfrm>
            <a:off x="629920" y="2811780"/>
            <a:ext cx="9130665" cy="1459865"/>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zh-CN" sz="2000" dirty="0">
                <a:cs typeface="+mn-ea"/>
                <a:sym typeface="+mn-lt"/>
              </a:rPr>
              <a:t>溯源的密切接触者少，很多只有配偶</a:t>
            </a:r>
            <a:endParaRPr lang="zh-CN" sz="2000" dirty="0">
              <a:cs typeface="+mn-ea"/>
              <a:sym typeface="+mn-lt"/>
            </a:endParaRPr>
          </a:p>
        </p:txBody>
      </p:sp>
      <p:cxnSp>
        <p:nvCxnSpPr>
          <p:cNvPr id="8" name="直接连接符 7"/>
          <p:cNvCxnSpPr/>
          <p:nvPr/>
        </p:nvCxnSpPr>
        <p:spPr>
          <a:xfrm>
            <a:off x="630112" y="2389313"/>
            <a:ext cx="10888788"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660400" y="3587115"/>
            <a:ext cx="4180840" cy="553085"/>
          </a:xfrm>
          <a:prstGeom prst="rect">
            <a:avLst/>
          </a:prstGeom>
          <a:noFill/>
        </p:spPr>
        <p:txBody>
          <a:bodyPr wrap="square" rtlCol="0" anchor="t">
            <a:spAutoFit/>
          </a:bodyPr>
          <a:p>
            <a:pPr marL="0" indent="0" algn="l">
              <a:lnSpc>
                <a:spcPct val="150000"/>
              </a:lnSpc>
              <a:buFont typeface="Arial" panose="020B0604020202020204" pitchFamily="34" charset="0"/>
              <a:buNone/>
            </a:pPr>
            <a:r>
              <a:rPr lang="zh-CN" sz="2000" dirty="0">
                <a:cs typeface="+mn-ea"/>
                <a:sym typeface="+mn-lt"/>
              </a:rPr>
              <a:t>新发快检假阳性多</a:t>
            </a:r>
            <a:endParaRPr lang="zh-CN" altLang="en-US" sz="2000" dirty="0">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4" grpId="0"/>
      <p:bldP spid="4"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660400" y="1554429"/>
            <a:ext cx="9130393" cy="584775"/>
          </a:xfrm>
        </p:spPr>
        <p:txBody>
          <a:bodyPr/>
          <a:lstStyle/>
          <a:p>
            <a:pPr marL="0" indent="0">
              <a:buNone/>
            </a:pPr>
            <a:r>
              <a:rPr lang="en-US" altLang="zh-CN" dirty="0">
                <a:cs typeface="+mn-ea"/>
                <a:sym typeface="+mn-lt"/>
              </a:rPr>
              <a:t>5</a:t>
            </a:r>
            <a:r>
              <a:rPr lang="zh-CN" altLang="en-US" dirty="0">
                <a:cs typeface="+mn-ea"/>
                <a:sym typeface="+mn-lt"/>
              </a:rPr>
              <a:t>、</a:t>
            </a:r>
            <a:r>
              <a:rPr lang="zh-CN" dirty="0">
                <a:cs typeface="+mn-ea"/>
                <a:sym typeface="+mn-lt"/>
              </a:rPr>
              <a:t>队伍建设</a:t>
            </a:r>
            <a:endParaRPr lang="zh-CN" dirty="0">
              <a:cs typeface="+mn-ea"/>
              <a:sym typeface="+mn-lt"/>
            </a:endParaRPr>
          </a:p>
        </p:txBody>
      </p:sp>
      <p:sp>
        <p:nvSpPr>
          <p:cNvPr id="2" name="文本框 1"/>
          <p:cNvSpPr txBox="1"/>
          <p:nvPr/>
        </p:nvSpPr>
        <p:spPr>
          <a:xfrm>
            <a:off x="660400" y="264635"/>
            <a:ext cx="1808480" cy="583565"/>
          </a:xfrm>
          <a:prstGeom prst="rect">
            <a:avLst/>
          </a:prstGeom>
          <a:noFill/>
        </p:spPr>
        <p:txBody>
          <a:bodyPr wrap="none" rtlCol="0">
            <a:spAutoFit/>
          </a:bodyPr>
          <a:lstStyle/>
          <a:p>
            <a:r>
              <a:rPr lang="zh-CN" altLang="en-US" sz="3200" dirty="0">
                <a:solidFill>
                  <a:schemeClr val="bg1"/>
                </a:solidFill>
                <a:cs typeface="+mn-ea"/>
                <a:sym typeface="+mn-lt"/>
              </a:rPr>
              <a:t>问题讨论</a:t>
            </a:r>
            <a:endParaRPr lang="zh-CN" altLang="en-US" sz="3200" dirty="0">
              <a:solidFill>
                <a:schemeClr val="bg1"/>
              </a:solidFill>
              <a:cs typeface="+mn-ea"/>
              <a:sym typeface="+mn-lt"/>
            </a:endParaRPr>
          </a:p>
        </p:txBody>
      </p:sp>
      <p:sp>
        <p:nvSpPr>
          <p:cNvPr id="5" name="内容占位符 2"/>
          <p:cNvSpPr txBox="1"/>
          <p:nvPr/>
        </p:nvSpPr>
        <p:spPr>
          <a:xfrm>
            <a:off x="629920" y="2811780"/>
            <a:ext cx="9130665" cy="1459865"/>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zh-CN" sz="2000" dirty="0">
                <a:cs typeface="+mn-ea"/>
                <a:sym typeface="+mn-lt"/>
              </a:rPr>
              <a:t>溯源流调人员能力亟待加强，溯源质量参差不齐，溯源工作流于表面</a:t>
            </a:r>
            <a:endParaRPr lang="zh-CN" sz="2000" dirty="0">
              <a:cs typeface="+mn-ea"/>
              <a:sym typeface="+mn-lt"/>
            </a:endParaRPr>
          </a:p>
          <a:p>
            <a:pPr marL="0" indent="0">
              <a:lnSpc>
                <a:spcPct val="150000"/>
              </a:lnSpc>
              <a:buFont typeface="Arial" panose="020B0604020202020204" pitchFamily="34" charset="0"/>
              <a:buNone/>
            </a:pPr>
            <a:r>
              <a:rPr lang="zh-CN" sz="2000" dirty="0">
                <a:cs typeface="+mn-ea"/>
                <a:sym typeface="+mn-lt"/>
              </a:rPr>
              <a:t>加强实验室与流调人员的配合，及时反馈，对有价值的流调，和乡镇联合开展。</a:t>
            </a:r>
            <a:endParaRPr lang="zh-CN" sz="2000" dirty="0">
              <a:cs typeface="+mn-ea"/>
              <a:sym typeface="+mn-lt"/>
            </a:endParaRPr>
          </a:p>
        </p:txBody>
      </p:sp>
      <p:cxnSp>
        <p:nvCxnSpPr>
          <p:cNvPr id="8" name="直接连接符 7"/>
          <p:cNvCxnSpPr/>
          <p:nvPr/>
        </p:nvCxnSpPr>
        <p:spPr>
          <a:xfrm>
            <a:off x="630112" y="2389313"/>
            <a:ext cx="10888788"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4106545" y="2889885"/>
            <a:ext cx="3978910" cy="711200"/>
          </a:xfrm>
        </p:spPr>
        <p:txBody>
          <a:bodyPr>
            <a:noAutofit/>
          </a:bodyPr>
          <a:lstStyle/>
          <a:p>
            <a:pPr marL="0" indent="0" algn="ctr">
              <a:buNone/>
            </a:pPr>
            <a:r>
              <a:rPr lang="zh-CN" altLang="en-US" dirty="0">
                <a:cs typeface="+mn-ea"/>
                <a:sym typeface="+mn-lt"/>
              </a:rPr>
              <a:t>谢谢</a:t>
            </a:r>
            <a:endParaRPr lang="zh-CN" altLang="en-US" dirty="0">
              <a:cs typeface="+mn-ea"/>
              <a:sym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60400" y="264635"/>
            <a:ext cx="995680" cy="583565"/>
          </a:xfrm>
          <a:prstGeom prst="rect">
            <a:avLst/>
          </a:prstGeom>
          <a:noFill/>
        </p:spPr>
        <p:txBody>
          <a:bodyPr wrap="none" rtlCol="0">
            <a:spAutoFit/>
          </a:bodyPr>
          <a:lstStyle/>
          <a:p>
            <a:r>
              <a:rPr lang="zh-CN" altLang="en-US" sz="3200" dirty="0">
                <a:solidFill>
                  <a:schemeClr val="bg1"/>
                </a:solidFill>
                <a:cs typeface="+mn-ea"/>
                <a:sym typeface="+mn-lt"/>
              </a:rPr>
              <a:t>培训</a:t>
            </a:r>
            <a:endParaRPr lang="zh-CN" altLang="en-US" sz="3200" dirty="0">
              <a:solidFill>
                <a:schemeClr val="bg1"/>
              </a:solidFill>
              <a:cs typeface="+mn-ea"/>
              <a:sym typeface="+mn-lt"/>
            </a:endParaRPr>
          </a:p>
        </p:txBody>
      </p:sp>
      <p:sp>
        <p:nvSpPr>
          <p:cNvPr id="16" name="文本框 15"/>
          <p:cNvSpPr txBox="1"/>
          <p:nvPr/>
        </p:nvSpPr>
        <p:spPr>
          <a:xfrm>
            <a:off x="1113155" y="1345565"/>
            <a:ext cx="10356850" cy="3876675"/>
          </a:xfrm>
          <a:prstGeom prst="rect">
            <a:avLst/>
          </a:prstGeom>
          <a:noFill/>
        </p:spPr>
        <p:txBody>
          <a:bodyPr wrap="square" rtlCol="0">
            <a:spAutoFit/>
          </a:bodyPr>
          <a:lstStyle/>
          <a:p>
            <a:pPr>
              <a:lnSpc>
                <a:spcPct val="150000"/>
              </a:lnSpc>
            </a:pPr>
            <a:r>
              <a:rPr lang="zh-CN" sz="2000" dirty="0">
                <a:cs typeface="+mn-ea"/>
                <a:sym typeface="+mn-lt"/>
              </a:rPr>
              <a:t>采用现场指导和集中培训的方式</a:t>
            </a:r>
            <a:endParaRPr lang="zh-CN" altLang="en-US" sz="2000" dirty="0">
              <a:cs typeface="+mn-ea"/>
              <a:sym typeface="+mn-lt"/>
            </a:endParaRPr>
          </a:p>
          <a:p>
            <a:pPr>
              <a:lnSpc>
                <a:spcPct val="150000"/>
              </a:lnSpc>
            </a:pPr>
            <a:endParaRPr lang="zh-CN" altLang="en-US" sz="2400" dirty="0">
              <a:cs typeface="+mn-ea"/>
              <a:sym typeface="+mn-lt"/>
            </a:endParaRPr>
          </a:p>
          <a:p>
            <a:pPr>
              <a:lnSpc>
                <a:spcPct val="150000"/>
              </a:lnSpc>
            </a:pPr>
            <a:endParaRPr lang="zh-CN" altLang="en-US" sz="2400" dirty="0">
              <a:cs typeface="+mn-ea"/>
              <a:sym typeface="+mn-lt"/>
            </a:endParaRPr>
          </a:p>
          <a:p>
            <a:pPr>
              <a:lnSpc>
                <a:spcPct val="150000"/>
              </a:lnSpc>
            </a:pPr>
            <a:endParaRPr lang="zh-CN" altLang="en-US" sz="2400" dirty="0">
              <a:cs typeface="+mn-ea"/>
              <a:sym typeface="+mn-lt"/>
            </a:endParaRPr>
          </a:p>
          <a:p>
            <a:pPr>
              <a:lnSpc>
                <a:spcPct val="150000"/>
              </a:lnSpc>
            </a:pPr>
            <a:endParaRPr lang="zh-CN" sz="2400" dirty="0">
              <a:cs typeface="+mn-ea"/>
              <a:sym typeface="+mn-lt"/>
            </a:endParaRPr>
          </a:p>
          <a:p>
            <a:pPr>
              <a:lnSpc>
                <a:spcPct val="150000"/>
              </a:lnSpc>
            </a:pPr>
            <a:endParaRPr lang="en-US" altLang="zh-CN" sz="2400" dirty="0">
              <a:solidFill>
                <a:schemeClr val="tx1"/>
              </a:solidFill>
              <a:cs typeface="+mn-ea"/>
              <a:sym typeface="+mn-lt"/>
            </a:endParaRPr>
          </a:p>
          <a:p>
            <a:pPr>
              <a:lnSpc>
                <a:spcPct val="150000"/>
              </a:lnSpc>
            </a:pPr>
            <a:endParaRPr lang="en-US" altLang="zh-CN" sz="2400" dirty="0">
              <a:solidFill>
                <a:schemeClr val="tx1"/>
              </a:solidFill>
              <a:cs typeface="+mn-ea"/>
              <a:sym typeface="+mn-lt"/>
            </a:endParaRPr>
          </a:p>
        </p:txBody>
      </p:sp>
      <p:pic>
        <p:nvPicPr>
          <p:cNvPr id="2" name="图片 1"/>
          <p:cNvPicPr>
            <a:picLocks noChangeAspect="1"/>
          </p:cNvPicPr>
          <p:nvPr>
            <p:custDataLst>
              <p:tags r:id="rId1"/>
            </p:custDataLst>
          </p:nvPr>
        </p:nvPicPr>
        <p:blipFill>
          <a:blip r:embed="rId2"/>
          <a:stretch>
            <a:fillRect/>
          </a:stretch>
        </p:blipFill>
        <p:spPr>
          <a:xfrm>
            <a:off x="7737475" y="2306955"/>
            <a:ext cx="3732530" cy="2799715"/>
          </a:xfrm>
          <a:prstGeom prst="roundRect">
            <a:avLst/>
          </a:prstGeom>
        </p:spPr>
      </p:pic>
      <p:pic>
        <p:nvPicPr>
          <p:cNvPr id="4" name="图片 3" descr="QQ图片20200628142804"/>
          <p:cNvPicPr>
            <a:picLocks noChangeAspect="1"/>
          </p:cNvPicPr>
          <p:nvPr/>
        </p:nvPicPr>
        <p:blipFill>
          <a:blip r:embed="rId3"/>
          <a:stretch>
            <a:fillRect/>
          </a:stretch>
        </p:blipFill>
        <p:spPr>
          <a:xfrm>
            <a:off x="4429760" y="2307590"/>
            <a:ext cx="3138170" cy="2799080"/>
          </a:xfrm>
          <a:prstGeom prst="roundRect">
            <a:avLst/>
          </a:prstGeom>
        </p:spPr>
      </p:pic>
      <p:pic>
        <p:nvPicPr>
          <p:cNvPr id="5" name="图片 4" descr="0"/>
          <p:cNvPicPr>
            <a:picLocks noChangeAspect="1"/>
          </p:cNvPicPr>
          <p:nvPr/>
        </p:nvPicPr>
        <p:blipFill>
          <a:blip r:embed="rId4"/>
          <a:stretch>
            <a:fillRect/>
          </a:stretch>
        </p:blipFill>
        <p:spPr>
          <a:xfrm>
            <a:off x="660400" y="2359660"/>
            <a:ext cx="3592195" cy="2694940"/>
          </a:xfrm>
          <a:prstGeom prst="roundRect">
            <a:avLst/>
          </a:prstGeom>
        </p:spPr>
      </p:pic>
      <p:sp>
        <p:nvSpPr>
          <p:cNvPr id="6" name="文本框 5"/>
          <p:cNvSpPr txBox="1"/>
          <p:nvPr/>
        </p:nvSpPr>
        <p:spPr>
          <a:xfrm>
            <a:off x="1484630" y="5523865"/>
            <a:ext cx="1998980" cy="368300"/>
          </a:xfrm>
          <a:prstGeom prst="rect">
            <a:avLst/>
          </a:prstGeom>
          <a:noFill/>
        </p:spPr>
        <p:txBody>
          <a:bodyPr wrap="none" rtlCol="0">
            <a:spAutoFit/>
          </a:bodyPr>
          <a:p>
            <a:r>
              <a:rPr lang="en-US" altLang="zh-CN"/>
              <a:t>9.07</a:t>
            </a:r>
            <a:r>
              <a:rPr lang="zh-CN" altLang="en-US"/>
              <a:t>科室集中培训</a:t>
            </a:r>
            <a:endParaRPr lang="zh-CN" altLang="en-US"/>
          </a:p>
        </p:txBody>
      </p:sp>
      <p:sp>
        <p:nvSpPr>
          <p:cNvPr id="8" name="文本框 7"/>
          <p:cNvSpPr txBox="1"/>
          <p:nvPr/>
        </p:nvSpPr>
        <p:spPr>
          <a:xfrm>
            <a:off x="4429760" y="5523865"/>
            <a:ext cx="3154680" cy="368300"/>
          </a:xfrm>
          <a:prstGeom prst="rect">
            <a:avLst/>
          </a:prstGeom>
          <a:noFill/>
        </p:spPr>
        <p:txBody>
          <a:bodyPr wrap="none" rtlCol="0">
            <a:spAutoFit/>
          </a:bodyPr>
          <a:p>
            <a:r>
              <a:rPr lang="zh-CN" altLang="en-US"/>
              <a:t>对乡镇随访人员进行现场指导</a:t>
            </a:r>
            <a:endParaRPr lang="zh-CN" altLang="en-US"/>
          </a:p>
        </p:txBody>
      </p:sp>
      <p:sp>
        <p:nvSpPr>
          <p:cNvPr id="9" name="文本框 8"/>
          <p:cNvSpPr txBox="1"/>
          <p:nvPr/>
        </p:nvSpPr>
        <p:spPr>
          <a:xfrm>
            <a:off x="8945880" y="5523865"/>
            <a:ext cx="1541780" cy="368300"/>
          </a:xfrm>
          <a:prstGeom prst="rect">
            <a:avLst/>
          </a:prstGeom>
          <a:noFill/>
        </p:spPr>
        <p:txBody>
          <a:bodyPr wrap="none" rtlCol="0">
            <a:spAutoFit/>
          </a:bodyPr>
          <a:p>
            <a:r>
              <a:rPr lang="en-US" altLang="zh-CN"/>
              <a:t>9.28</a:t>
            </a:r>
            <a:r>
              <a:rPr lang="zh-CN" altLang="en-US"/>
              <a:t>集中培训</a:t>
            </a:r>
            <a:endParaRPr lang="zh-CN" altLang="en-US"/>
          </a:p>
        </p:txBody>
      </p:sp>
    </p:spTree>
    <p:custDataLst>
      <p:tags r:id="rId5"/>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60400" y="264635"/>
            <a:ext cx="995680" cy="583565"/>
          </a:xfrm>
          <a:prstGeom prst="rect">
            <a:avLst/>
          </a:prstGeom>
          <a:noFill/>
        </p:spPr>
        <p:txBody>
          <a:bodyPr wrap="none" rtlCol="0">
            <a:spAutoFit/>
          </a:bodyPr>
          <a:lstStyle/>
          <a:p>
            <a:r>
              <a:rPr lang="zh-CN" altLang="en-US" sz="3200" dirty="0">
                <a:solidFill>
                  <a:schemeClr val="bg1"/>
                </a:solidFill>
                <a:cs typeface="+mn-ea"/>
                <a:sym typeface="+mn-lt"/>
              </a:rPr>
              <a:t>方案</a:t>
            </a:r>
            <a:endParaRPr lang="zh-CN" altLang="en-US" sz="3200" dirty="0">
              <a:solidFill>
                <a:schemeClr val="bg1"/>
              </a:solidFill>
              <a:cs typeface="+mn-ea"/>
              <a:sym typeface="+mn-lt"/>
            </a:endParaRPr>
          </a:p>
        </p:txBody>
      </p:sp>
      <p:sp>
        <p:nvSpPr>
          <p:cNvPr id="16" name="文本框 15"/>
          <p:cNvSpPr txBox="1"/>
          <p:nvPr/>
        </p:nvSpPr>
        <p:spPr>
          <a:xfrm>
            <a:off x="1113155" y="1345565"/>
            <a:ext cx="10356850" cy="645160"/>
          </a:xfrm>
          <a:prstGeom prst="rect">
            <a:avLst/>
          </a:prstGeom>
          <a:noFill/>
        </p:spPr>
        <p:txBody>
          <a:bodyPr wrap="square" rtlCol="0">
            <a:spAutoFit/>
          </a:bodyPr>
          <a:lstStyle/>
          <a:p>
            <a:pPr>
              <a:lnSpc>
                <a:spcPct val="150000"/>
              </a:lnSpc>
            </a:pPr>
            <a:r>
              <a:rPr lang="en-US" sz="2400" dirty="0">
                <a:cs typeface="+mn-ea"/>
                <a:sym typeface="+mn-lt"/>
              </a:rPr>
              <a:t>9.18</a:t>
            </a:r>
            <a:r>
              <a:rPr lang="zh-CN" altLang="en-US" sz="2400" dirty="0">
                <a:cs typeface="+mn-ea"/>
                <a:sym typeface="+mn-lt"/>
              </a:rPr>
              <a:t>制定富顺县详细的新发感染检测促进感染者早期发现策略及试点方案</a:t>
            </a:r>
            <a:endParaRPr lang="zh-CN" altLang="en-US" sz="2400" dirty="0">
              <a:cs typeface="+mn-ea"/>
              <a:sym typeface="+mn-lt"/>
            </a:endParaRPr>
          </a:p>
        </p:txBody>
      </p:sp>
      <p:pic>
        <p:nvPicPr>
          <p:cNvPr id="2" name="图片 1" descr="微信截图_20210119155414"/>
          <p:cNvPicPr>
            <a:picLocks noChangeAspect="1"/>
          </p:cNvPicPr>
          <p:nvPr/>
        </p:nvPicPr>
        <p:blipFill>
          <a:blip r:embed="rId1"/>
          <a:srcRect t="373" r="10378"/>
          <a:stretch>
            <a:fillRect/>
          </a:stretch>
        </p:blipFill>
        <p:spPr>
          <a:xfrm>
            <a:off x="1449705" y="2112645"/>
            <a:ext cx="3248025" cy="4220210"/>
          </a:xfrm>
          <a:prstGeom prst="rect">
            <a:avLst/>
          </a:prstGeom>
        </p:spPr>
      </p:pic>
      <p:pic>
        <p:nvPicPr>
          <p:cNvPr id="3" name="图片 2" descr="微信截图_20210119154437"/>
          <p:cNvPicPr>
            <a:picLocks noChangeAspect="1"/>
          </p:cNvPicPr>
          <p:nvPr/>
        </p:nvPicPr>
        <p:blipFill>
          <a:blip r:embed="rId2"/>
          <a:srcRect l="7542" r="8509"/>
          <a:stretch>
            <a:fillRect/>
          </a:stretch>
        </p:blipFill>
        <p:spPr>
          <a:xfrm>
            <a:off x="6713855" y="2112645"/>
            <a:ext cx="3307715" cy="4173220"/>
          </a:xfrm>
          <a:prstGeom prst="rect">
            <a:avLst/>
          </a:prstGeom>
        </p:spPr>
      </p:pic>
    </p:spTree>
    <p:custDataLst>
      <p:tags r:id="rId3"/>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88975" y="264635"/>
            <a:ext cx="995680" cy="583565"/>
          </a:xfrm>
          <a:prstGeom prst="rect">
            <a:avLst/>
          </a:prstGeom>
          <a:noFill/>
        </p:spPr>
        <p:txBody>
          <a:bodyPr wrap="none" rtlCol="0">
            <a:spAutoFit/>
          </a:bodyPr>
          <a:lstStyle/>
          <a:p>
            <a:r>
              <a:rPr lang="zh-CN" altLang="en-US" sz="3200" dirty="0">
                <a:solidFill>
                  <a:schemeClr val="bg1"/>
                </a:solidFill>
                <a:cs typeface="+mn-ea"/>
                <a:sym typeface="+mn-lt"/>
              </a:rPr>
              <a:t>方案</a:t>
            </a:r>
            <a:endParaRPr lang="zh-CN" altLang="en-US" sz="3200" dirty="0">
              <a:solidFill>
                <a:schemeClr val="bg1"/>
              </a:solidFill>
              <a:cs typeface="+mn-ea"/>
              <a:sym typeface="+mn-lt"/>
            </a:endParaRPr>
          </a:p>
        </p:txBody>
      </p:sp>
      <p:sp>
        <p:nvSpPr>
          <p:cNvPr id="16" name="文本框 15"/>
          <p:cNvSpPr txBox="1"/>
          <p:nvPr/>
        </p:nvSpPr>
        <p:spPr>
          <a:xfrm>
            <a:off x="917575" y="1383665"/>
            <a:ext cx="10356850" cy="4015105"/>
          </a:xfrm>
          <a:prstGeom prst="rect">
            <a:avLst/>
          </a:prstGeom>
          <a:noFill/>
        </p:spPr>
        <p:txBody>
          <a:bodyPr wrap="square" rtlCol="0">
            <a:spAutoFit/>
          </a:bodyPr>
          <a:lstStyle/>
          <a:p>
            <a:pPr>
              <a:lnSpc>
                <a:spcPct val="150000"/>
              </a:lnSpc>
            </a:pPr>
            <a:r>
              <a:rPr lang="en-US" altLang="zh-CN" sz="2000" b="1" dirty="0">
                <a:solidFill>
                  <a:schemeClr val="tx1"/>
                </a:solidFill>
                <a:latin typeface="微软雅黑" panose="020B0503020204020204" charset="-122"/>
                <a:ea typeface="微软雅黑" panose="020B0503020204020204" charset="-122"/>
                <a:cs typeface="微软雅黑" panose="020B0503020204020204" charset="-122"/>
                <a:sym typeface="+mn-lt"/>
              </a:rPr>
              <a:t>1.</a:t>
            </a: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mn-lt"/>
              </a:rPr>
              <a:t>组织管理：</a:t>
            </a: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mn-lt"/>
              </a:rPr>
              <a:t>分片包干，分为</a:t>
            </a:r>
            <a:r>
              <a:rPr lang="en-US" altLang="zh-CN" dirty="0">
                <a:solidFill>
                  <a:schemeClr val="tx1"/>
                </a:solidFill>
                <a:latin typeface="微软雅黑" panose="020B0503020204020204" charset="-122"/>
                <a:ea typeface="微软雅黑" panose="020B0503020204020204" charset="-122"/>
                <a:cs typeface="微软雅黑" panose="020B0503020204020204" charset="-122"/>
                <a:sym typeface="+mn-lt"/>
              </a:rPr>
              <a:t>5</a:t>
            </a: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mn-lt"/>
              </a:rPr>
              <a:t>个片区，实行片区负责制，监督指导质控一体化，划片包干并收集审核调查表，审核后交给专人收集整理上报。</a:t>
            </a:r>
            <a:endParaRPr lang="zh-CN" altLang="en-US" b="1" dirty="0">
              <a:solidFill>
                <a:schemeClr val="tx1"/>
              </a:solidFill>
              <a:latin typeface="微软雅黑" panose="020B0503020204020204" charset="-122"/>
              <a:ea typeface="微软雅黑" panose="020B0503020204020204" charset="-122"/>
              <a:cs typeface="微软雅黑" panose="020B0503020204020204" charset="-122"/>
              <a:sym typeface="+mn-lt"/>
            </a:endParaRPr>
          </a:p>
          <a:p>
            <a:pPr algn="l">
              <a:lnSpc>
                <a:spcPct val="150000"/>
              </a:lnSpc>
              <a:buClrTx/>
              <a:buSzTx/>
              <a:buFontTx/>
            </a:pPr>
            <a:r>
              <a:rPr lang="en-US" altLang="zh-CN" sz="2000" b="1" dirty="0">
                <a:solidFill>
                  <a:schemeClr val="tx1"/>
                </a:solidFill>
                <a:latin typeface="微软雅黑" panose="020B0503020204020204" charset="-122"/>
                <a:ea typeface="微软雅黑" panose="020B0503020204020204" charset="-122"/>
                <a:cs typeface="微软雅黑" panose="020B0503020204020204" charset="-122"/>
                <a:sym typeface="+mn-lt"/>
              </a:rPr>
              <a:t>2.注重调查环境和调查技巧：</a:t>
            </a:r>
            <a:r>
              <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lt"/>
              </a:rPr>
              <a:t>按照随访管理要求，建立单独的一对一的空间环境；注意交流的方式方法，积极倾听、提问、正确运用非语言行为、共情、归纳总结 ，留存多种联系方式，与患者日常多交流，朋友相待，电话、QQ、微信等方式。</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lt"/>
            </a:endParaRPr>
          </a:p>
          <a:p>
            <a:pPr algn="l">
              <a:lnSpc>
                <a:spcPct val="150000"/>
              </a:lnSpc>
              <a:buClrTx/>
              <a:buSzTx/>
              <a:buFontTx/>
            </a:pPr>
            <a:r>
              <a:rPr lang="en-US" altLang="zh-CN" sz="2000" b="1" dirty="0">
                <a:solidFill>
                  <a:schemeClr val="tx1"/>
                </a:solidFill>
                <a:latin typeface="微软雅黑" panose="020B0503020204020204" charset="-122"/>
                <a:ea typeface="微软雅黑" panose="020B0503020204020204" charset="-122"/>
                <a:cs typeface="微软雅黑" panose="020B0503020204020204" charset="-122"/>
                <a:sym typeface="+mn-lt"/>
              </a:rPr>
              <a:t>3.及时审核溯源调查问卷：</a:t>
            </a:r>
            <a:r>
              <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lt"/>
              </a:rPr>
              <a:t>注重问卷的逻辑性和及时性，发现问题及时与随访管理人员沟通，提出解决办法和建议。</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lt"/>
            </a:endParaRPr>
          </a:p>
          <a:p>
            <a:pPr algn="l">
              <a:lnSpc>
                <a:spcPct val="150000"/>
              </a:lnSpc>
              <a:buClrTx/>
              <a:buSzTx/>
              <a:buFontTx/>
            </a:pPr>
            <a:r>
              <a:rPr lang="en-US" altLang="zh-CN" sz="2000" b="1" dirty="0">
                <a:solidFill>
                  <a:schemeClr val="tx1"/>
                </a:solidFill>
                <a:latin typeface="微软雅黑" panose="020B0503020204020204" charset="-122"/>
                <a:ea typeface="微软雅黑" panose="020B0503020204020204" charset="-122"/>
                <a:cs typeface="微软雅黑" panose="020B0503020204020204" charset="-122"/>
                <a:sym typeface="+mn-lt"/>
              </a:rPr>
              <a:t>4.建立长效机制：</a:t>
            </a:r>
            <a:r>
              <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lt"/>
              </a:rPr>
              <a:t>持续开展溯源调查工作，结合后续的相关CD4检测和病毒载量检测结果在后续随访中补充调查。</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lt"/>
            </a:endParaRPr>
          </a:p>
        </p:txBody>
      </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60400" y="264635"/>
            <a:ext cx="1808480" cy="583565"/>
          </a:xfrm>
          <a:prstGeom prst="rect">
            <a:avLst/>
          </a:prstGeom>
          <a:noFill/>
        </p:spPr>
        <p:txBody>
          <a:bodyPr wrap="none" rtlCol="0">
            <a:spAutoFit/>
          </a:bodyPr>
          <a:lstStyle/>
          <a:p>
            <a:r>
              <a:rPr lang="zh-CN" altLang="en-US" sz="3200" dirty="0">
                <a:solidFill>
                  <a:schemeClr val="bg1"/>
                </a:solidFill>
                <a:cs typeface="+mn-ea"/>
                <a:sym typeface="+mn-lt"/>
              </a:rPr>
              <a:t>完成情况</a:t>
            </a:r>
            <a:endParaRPr lang="zh-CN" altLang="en-US" sz="3200" dirty="0">
              <a:solidFill>
                <a:schemeClr val="bg1"/>
              </a:solidFill>
              <a:cs typeface="+mn-ea"/>
              <a:sym typeface="+mn-lt"/>
            </a:endParaRPr>
          </a:p>
        </p:txBody>
      </p:sp>
      <p:sp>
        <p:nvSpPr>
          <p:cNvPr id="16" name="文本框 15"/>
          <p:cNvSpPr txBox="1"/>
          <p:nvPr/>
        </p:nvSpPr>
        <p:spPr>
          <a:xfrm>
            <a:off x="951230" y="1066800"/>
            <a:ext cx="10289540" cy="645160"/>
          </a:xfrm>
          <a:prstGeom prst="rect">
            <a:avLst/>
          </a:prstGeom>
          <a:noFill/>
        </p:spPr>
        <p:txBody>
          <a:bodyPr wrap="square" rtlCol="0">
            <a:spAutoFit/>
          </a:bodyPr>
          <a:lstStyle/>
          <a:p>
            <a:pPr algn="ctr">
              <a:lnSpc>
                <a:spcPct val="150000"/>
              </a:lnSpc>
            </a:pPr>
            <a:r>
              <a:rPr lang="zh-CN" altLang="en-US" sz="2400" dirty="0">
                <a:solidFill>
                  <a:schemeClr val="tx1"/>
                </a:solidFill>
                <a:latin typeface="微软雅黑" panose="020B0503020204020204" charset="-122"/>
                <a:ea typeface="微软雅黑" panose="020B0503020204020204" charset="-122"/>
                <a:cs typeface="微软雅黑" panose="020B0503020204020204" charset="-122"/>
                <a:sym typeface="+mn-lt"/>
              </a:rPr>
              <a:t>富顺</a:t>
            </a:r>
            <a:r>
              <a:rPr lang="en-US" altLang="zh-CN" sz="2400" dirty="0">
                <a:solidFill>
                  <a:schemeClr val="tx1"/>
                </a:solidFill>
                <a:latin typeface="微软雅黑" panose="020B0503020204020204" charset="-122"/>
                <a:ea typeface="微软雅黑" panose="020B0503020204020204" charset="-122"/>
                <a:cs typeface="微软雅黑" panose="020B0503020204020204" charset="-122"/>
                <a:sym typeface="+mn-lt"/>
              </a:rPr>
              <a:t>9-12</a:t>
            </a:r>
            <a:r>
              <a:rPr lang="zh-CN" altLang="en-US" sz="2400" dirty="0">
                <a:solidFill>
                  <a:schemeClr val="tx1"/>
                </a:solidFill>
                <a:latin typeface="微软雅黑" panose="020B0503020204020204" charset="-122"/>
                <a:ea typeface="微软雅黑" panose="020B0503020204020204" charset="-122"/>
                <a:cs typeface="微软雅黑" panose="020B0503020204020204" charset="-122"/>
                <a:sym typeface="+mn-lt"/>
              </a:rPr>
              <a:t>月完成情况统计表</a:t>
            </a:r>
            <a:endParaRPr lang="zh-CN" altLang="en-US" sz="2400" dirty="0">
              <a:solidFill>
                <a:schemeClr val="tx1"/>
              </a:solidFill>
              <a:latin typeface="微软雅黑" panose="020B0503020204020204" charset="-122"/>
              <a:ea typeface="微软雅黑" panose="020B0503020204020204" charset="-122"/>
              <a:cs typeface="微软雅黑" panose="020B0503020204020204" charset="-122"/>
              <a:sym typeface="+mn-lt"/>
            </a:endParaRPr>
          </a:p>
        </p:txBody>
      </p:sp>
      <p:graphicFrame>
        <p:nvGraphicFramePr>
          <p:cNvPr id="2" name="表格 1"/>
          <p:cNvGraphicFramePr/>
          <p:nvPr>
            <p:custDataLst>
              <p:tags r:id="rId1"/>
            </p:custDataLst>
          </p:nvPr>
        </p:nvGraphicFramePr>
        <p:xfrm>
          <a:off x="196850" y="1684655"/>
          <a:ext cx="11695430" cy="4714240"/>
        </p:xfrm>
        <a:graphic>
          <a:graphicData uri="http://schemas.openxmlformats.org/drawingml/2006/table">
            <a:tbl>
              <a:tblPr firstRow="1" bandRow="1">
                <a:tableStyleId>{5C22544A-7EE6-4342-B048-85BDC9FD1C3A}</a:tableStyleId>
              </a:tblPr>
              <a:tblGrid>
                <a:gridCol w="1440815"/>
                <a:gridCol w="1026160"/>
                <a:gridCol w="1025525"/>
                <a:gridCol w="1024255"/>
                <a:gridCol w="1025525"/>
                <a:gridCol w="1026160"/>
                <a:gridCol w="1024890"/>
                <a:gridCol w="1026795"/>
                <a:gridCol w="1024255"/>
                <a:gridCol w="1025525"/>
                <a:gridCol w="1025525"/>
              </a:tblGrid>
              <a:tr h="731520">
                <a:tc rowSpan="2">
                  <a:txBody>
                    <a:bodyPr/>
                    <a:p>
                      <a:pPr algn="ctr">
                        <a:buNone/>
                      </a:pPr>
                      <a:endParaRPr lang="zh-CN" altLang="en-US" sz="1400">
                        <a:solidFill>
                          <a:schemeClr val="bg1"/>
                        </a:solidFill>
                        <a:latin typeface="微软雅黑" panose="020B0503020204020204" charset="-122"/>
                        <a:ea typeface="微软雅黑" panose="020B0503020204020204" charset="-122"/>
                      </a:endParaRPr>
                    </a:p>
                    <a:p>
                      <a:pPr algn="ctr">
                        <a:buNone/>
                      </a:pPr>
                      <a:r>
                        <a:rPr lang="zh-CN" altLang="en-US" sz="1400">
                          <a:solidFill>
                            <a:schemeClr val="bg1"/>
                          </a:solidFill>
                          <a:latin typeface="微软雅黑" panose="020B0503020204020204" charset="-122"/>
                          <a:ea typeface="微软雅黑" panose="020B0503020204020204" charset="-122"/>
                        </a:rPr>
                        <a:t>月份</a:t>
                      </a:r>
                      <a:endParaRPr lang="zh-CN" altLang="en-US" sz="1400">
                        <a:solidFill>
                          <a:schemeClr val="bg1"/>
                        </a:solidFill>
                        <a:latin typeface="微软雅黑" panose="020B0503020204020204" charset="-122"/>
                        <a:ea typeface="微软雅黑" panose="020B0503020204020204" charset="-122"/>
                      </a:endParaRPr>
                    </a:p>
                  </a:txBody>
                  <a:tcPr anchor="ctr" anchorCtr="0">
                    <a:solidFill>
                      <a:schemeClr val="accent1"/>
                    </a:solidFill>
                  </a:tcPr>
                </a:tc>
                <a:tc gridSpan="3">
                  <a:txBody>
                    <a:bodyPr/>
                    <a:p>
                      <a:pPr algn="ctr">
                        <a:buNone/>
                      </a:pPr>
                      <a:endParaRPr lang="zh-CN" altLang="en-US" sz="1400">
                        <a:latin typeface="微软雅黑" panose="020B0503020204020204" charset="-122"/>
                        <a:ea typeface="微软雅黑" panose="020B0503020204020204" charset="-122"/>
                      </a:endParaRPr>
                    </a:p>
                    <a:p>
                      <a:pPr algn="ctr">
                        <a:buNone/>
                      </a:pPr>
                      <a:r>
                        <a:rPr lang="zh-CN" altLang="en-US" sz="1400">
                          <a:latin typeface="微软雅黑" panose="020B0503020204020204" charset="-122"/>
                          <a:ea typeface="微软雅黑" panose="020B0503020204020204" charset="-122"/>
                        </a:rPr>
                        <a:t>新发病例情况</a:t>
                      </a:r>
                      <a:endParaRPr lang="zh-CN" altLang="en-US" sz="1400">
                        <a:latin typeface="微软雅黑" panose="020B0503020204020204" charset="-122"/>
                        <a:ea typeface="微软雅黑" panose="020B0503020204020204" charset="-122"/>
                      </a:endParaRPr>
                    </a:p>
                  </a:txBody>
                  <a:tcPr anchor="ctr" anchorCtr="0">
                    <a:solidFill>
                      <a:schemeClr val="accent1"/>
                    </a:solidFill>
                  </a:tcPr>
                </a:tc>
                <a:tc hMerge="1">
                  <a:tcPr>
                    <a:solidFill>
                      <a:schemeClr val="accent1"/>
                    </a:solidFill>
                  </a:tcPr>
                </a:tc>
                <a:tc hMerge="1">
                  <a:tcPr>
                    <a:solidFill>
                      <a:schemeClr val="accent1"/>
                    </a:solidFill>
                  </a:tcPr>
                </a:tc>
                <a:tc gridSpan="4">
                  <a:txBody>
                    <a:bodyPr/>
                    <a:p>
                      <a:pPr algn="ctr">
                        <a:buNone/>
                      </a:pPr>
                      <a:endParaRPr lang="zh-CN" altLang="en-US" sz="1400">
                        <a:latin typeface="微软雅黑" panose="020B0503020204020204" charset="-122"/>
                        <a:ea typeface="微软雅黑" panose="020B0503020204020204" charset="-122"/>
                      </a:endParaRPr>
                    </a:p>
                    <a:p>
                      <a:pPr algn="ctr">
                        <a:buNone/>
                      </a:pPr>
                      <a:r>
                        <a:rPr lang="zh-CN" altLang="en-US" sz="1400">
                          <a:latin typeface="微软雅黑" panose="020B0503020204020204" charset="-122"/>
                          <a:ea typeface="微软雅黑" panose="020B0503020204020204" charset="-122"/>
                        </a:rPr>
                        <a:t>溯源调查情况</a:t>
                      </a:r>
                      <a:endParaRPr lang="zh-CN" altLang="en-US" sz="1400">
                        <a:latin typeface="微软雅黑" panose="020B0503020204020204" charset="-122"/>
                        <a:ea typeface="微软雅黑" panose="020B0503020204020204" charset="-122"/>
                      </a:endParaRPr>
                    </a:p>
                    <a:p>
                      <a:pPr algn="ctr">
                        <a:buNone/>
                      </a:pPr>
                      <a:endParaRPr lang="zh-CN" altLang="en-US" sz="1400">
                        <a:latin typeface="微软雅黑" panose="020B0503020204020204" charset="-122"/>
                        <a:ea typeface="微软雅黑" panose="020B0503020204020204" charset="-122"/>
                      </a:endParaRPr>
                    </a:p>
                  </a:txBody>
                  <a:tcPr anchor="ctr" anchorCtr="0">
                    <a:solidFill>
                      <a:schemeClr val="accent1"/>
                    </a:solidFill>
                  </a:tcPr>
                </a:tc>
                <a:tc hMerge="1">
                  <a:tcPr>
                    <a:solidFill>
                      <a:schemeClr val="accent1"/>
                    </a:solidFill>
                  </a:tcPr>
                </a:tc>
                <a:tc hMerge="1">
                  <a:tcPr>
                    <a:solidFill>
                      <a:schemeClr val="accent1"/>
                    </a:solidFill>
                  </a:tcPr>
                </a:tc>
                <a:tc hMerge="1">
                  <a:tcPr>
                    <a:solidFill>
                      <a:schemeClr val="accent1"/>
                    </a:solidFill>
                  </a:tcPr>
                </a:tc>
                <a:tc gridSpan="3">
                  <a:txBody>
                    <a:bodyPr/>
                    <a:p>
                      <a:pPr algn="ctr">
                        <a:buNone/>
                      </a:pPr>
                      <a:endParaRPr lang="zh-CN" altLang="en-US" sz="1400">
                        <a:latin typeface="微软雅黑" panose="020B0503020204020204" charset="-122"/>
                        <a:ea typeface="微软雅黑" panose="020B0503020204020204" charset="-122"/>
                      </a:endParaRPr>
                    </a:p>
                    <a:p>
                      <a:pPr algn="ctr">
                        <a:buNone/>
                      </a:pPr>
                      <a:r>
                        <a:rPr lang="zh-CN" altLang="en-US" sz="1400">
                          <a:latin typeface="微软雅黑" panose="020B0503020204020204" charset="-122"/>
                          <a:ea typeface="微软雅黑" panose="020B0503020204020204" charset="-122"/>
                        </a:rPr>
                        <a:t>寻找到的密切接触者情况</a:t>
                      </a:r>
                      <a:endParaRPr lang="zh-CN" altLang="en-US" sz="1400">
                        <a:latin typeface="微软雅黑" panose="020B0503020204020204" charset="-122"/>
                        <a:ea typeface="微软雅黑" panose="020B0503020204020204" charset="-122"/>
                      </a:endParaRPr>
                    </a:p>
                  </a:txBody>
                  <a:tcPr anchor="ctr" anchorCtr="0">
                    <a:solidFill>
                      <a:schemeClr val="accent1"/>
                    </a:solidFill>
                  </a:tcPr>
                </a:tc>
                <a:tc hMerge="1">
                  <a:tcPr>
                    <a:solidFill>
                      <a:schemeClr val="accent1"/>
                    </a:solidFill>
                  </a:tcPr>
                </a:tc>
                <a:tc hMerge="1">
                  <a:tcPr>
                    <a:solidFill>
                      <a:schemeClr val="accent1"/>
                    </a:solidFill>
                  </a:tcPr>
                </a:tc>
              </a:tr>
              <a:tr h="731520">
                <a:tc vMerge="1">
                  <a:tcPr>
                    <a:solidFill>
                      <a:schemeClr val="accent1"/>
                    </a:solidFill>
                  </a:tcPr>
                </a:tc>
                <a:tc>
                  <a:txBody>
                    <a:bodyPr/>
                    <a:p>
                      <a:pPr algn="ctr">
                        <a:buNone/>
                      </a:pPr>
                      <a:r>
                        <a:rPr lang="zh-CN" altLang="en-US" sz="1400" b="1">
                          <a:solidFill>
                            <a:schemeClr val="bg1"/>
                          </a:solidFill>
                          <a:latin typeface="微软雅黑" panose="020B0503020204020204" charset="-122"/>
                          <a:ea typeface="微软雅黑" panose="020B0503020204020204" charset="-122"/>
                        </a:rPr>
                        <a:t>新报告阳性数</a:t>
                      </a:r>
                      <a:endParaRPr lang="zh-CN" altLang="en-US" sz="1400" b="1">
                        <a:solidFill>
                          <a:schemeClr val="bg1"/>
                        </a:solidFill>
                        <a:latin typeface="微软雅黑" panose="020B0503020204020204" charset="-122"/>
                        <a:ea typeface="微软雅黑" panose="020B0503020204020204" charset="-122"/>
                      </a:endParaRPr>
                    </a:p>
                  </a:txBody>
                  <a:tcPr anchor="ctr" anchorCtr="0">
                    <a:solidFill>
                      <a:schemeClr val="accent1"/>
                    </a:solidFill>
                  </a:tcPr>
                </a:tc>
                <a:tc>
                  <a:txBody>
                    <a:bodyPr/>
                    <a:p>
                      <a:pPr algn="ctr">
                        <a:buNone/>
                      </a:pPr>
                      <a:r>
                        <a:rPr lang="zh-CN" altLang="en-US" sz="1400" b="1">
                          <a:solidFill>
                            <a:schemeClr val="bg1"/>
                          </a:solidFill>
                          <a:latin typeface="微软雅黑" panose="020B0503020204020204" charset="-122"/>
                          <a:ea typeface="微软雅黑" panose="020B0503020204020204" charset="-122"/>
                        </a:rPr>
                        <a:t>新发数</a:t>
                      </a:r>
                      <a:endParaRPr lang="zh-CN" altLang="en-US" sz="1400" b="1">
                        <a:solidFill>
                          <a:schemeClr val="bg1"/>
                        </a:solidFill>
                        <a:latin typeface="微软雅黑" panose="020B0503020204020204" charset="-122"/>
                        <a:ea typeface="微软雅黑" panose="020B0503020204020204" charset="-122"/>
                      </a:endParaRPr>
                    </a:p>
                  </a:txBody>
                  <a:tcPr anchor="ctr" anchorCtr="0">
                    <a:solidFill>
                      <a:schemeClr val="accent1"/>
                    </a:solidFill>
                  </a:tcPr>
                </a:tc>
                <a:tc>
                  <a:txBody>
                    <a:bodyPr/>
                    <a:p>
                      <a:pPr algn="ctr">
                        <a:buNone/>
                      </a:pPr>
                      <a:r>
                        <a:rPr lang="zh-CN" altLang="en-US" sz="1400" b="1">
                          <a:solidFill>
                            <a:schemeClr val="bg1"/>
                          </a:solidFill>
                          <a:latin typeface="微软雅黑" panose="020B0503020204020204" charset="-122"/>
                          <a:ea typeface="微软雅黑" panose="020B0503020204020204" charset="-122"/>
                        </a:rPr>
                        <a:t>既往数</a:t>
                      </a:r>
                      <a:endParaRPr lang="zh-CN" altLang="en-US" sz="1400" b="1">
                        <a:solidFill>
                          <a:schemeClr val="bg1"/>
                        </a:solidFill>
                        <a:latin typeface="微软雅黑" panose="020B0503020204020204" charset="-122"/>
                        <a:ea typeface="微软雅黑" panose="020B0503020204020204" charset="-122"/>
                      </a:endParaRPr>
                    </a:p>
                  </a:txBody>
                  <a:tcPr anchor="ctr" anchorCtr="0">
                    <a:solidFill>
                      <a:schemeClr val="accent1"/>
                    </a:solidFill>
                  </a:tcPr>
                </a:tc>
                <a:tc>
                  <a:txBody>
                    <a:bodyPr/>
                    <a:p>
                      <a:pPr algn="ctr">
                        <a:buNone/>
                      </a:pPr>
                      <a:r>
                        <a:rPr lang="zh-CN" altLang="en-US" sz="1400" b="1">
                          <a:solidFill>
                            <a:schemeClr val="bg1"/>
                          </a:solidFill>
                          <a:latin typeface="微软雅黑" panose="020B0503020204020204" charset="-122"/>
                          <a:ea typeface="微软雅黑" panose="020B0503020204020204" charset="-122"/>
                          <a:sym typeface="+mn-ea"/>
                        </a:rPr>
                        <a:t>开展溯源调查数</a:t>
                      </a:r>
                      <a:endParaRPr lang="zh-CN" altLang="en-US" sz="1400" b="1">
                        <a:solidFill>
                          <a:schemeClr val="bg1"/>
                        </a:solidFill>
                        <a:latin typeface="微软雅黑" panose="020B0503020204020204" charset="-122"/>
                        <a:ea typeface="微软雅黑" panose="020B0503020204020204" charset="-122"/>
                      </a:endParaRPr>
                    </a:p>
                    <a:p>
                      <a:pPr algn="ctr">
                        <a:buNone/>
                      </a:pPr>
                      <a:endParaRPr lang="zh-CN" altLang="en-US" sz="1400" b="1">
                        <a:solidFill>
                          <a:schemeClr val="bg1"/>
                        </a:solidFill>
                        <a:latin typeface="微软雅黑" panose="020B0503020204020204" charset="-122"/>
                        <a:ea typeface="微软雅黑" panose="020B0503020204020204" charset="-122"/>
                      </a:endParaRPr>
                    </a:p>
                  </a:txBody>
                  <a:tcPr anchor="ctr" anchorCtr="0">
                    <a:solidFill>
                      <a:schemeClr val="accent1"/>
                    </a:solidFill>
                  </a:tcPr>
                </a:tc>
                <a:tc>
                  <a:txBody>
                    <a:bodyPr/>
                    <a:p>
                      <a:pPr algn="ctr">
                        <a:buNone/>
                      </a:pPr>
                      <a:r>
                        <a:rPr lang="zh-CN" altLang="en-US" sz="1400" b="1">
                          <a:solidFill>
                            <a:schemeClr val="bg1"/>
                          </a:solidFill>
                          <a:latin typeface="微软雅黑" panose="020B0503020204020204" charset="-122"/>
                          <a:ea typeface="微软雅黑" panose="020B0503020204020204" charset="-122"/>
                          <a:sym typeface="+mn-ea"/>
                        </a:rPr>
                        <a:t>新发溯源</a:t>
                      </a:r>
                      <a:endParaRPr lang="zh-CN" altLang="en-US" sz="1400" b="1">
                        <a:solidFill>
                          <a:schemeClr val="bg1"/>
                        </a:solidFill>
                        <a:latin typeface="微软雅黑" panose="020B0503020204020204" charset="-122"/>
                        <a:ea typeface="微软雅黑" panose="020B0503020204020204" charset="-122"/>
                        <a:sym typeface="+mn-ea"/>
                      </a:endParaRPr>
                    </a:p>
                  </a:txBody>
                  <a:tcPr anchor="ctr" anchorCtr="0">
                    <a:solidFill>
                      <a:schemeClr val="accent1"/>
                    </a:solidFill>
                  </a:tcPr>
                </a:tc>
                <a:tc>
                  <a:txBody>
                    <a:bodyPr/>
                    <a:p>
                      <a:pPr algn="ctr">
                        <a:buNone/>
                      </a:pPr>
                      <a:r>
                        <a:rPr lang="zh-CN" altLang="en-US" sz="1400" b="1">
                          <a:solidFill>
                            <a:schemeClr val="bg1"/>
                          </a:solidFill>
                          <a:latin typeface="微软雅黑" panose="020B0503020204020204" charset="-122"/>
                          <a:ea typeface="微软雅黑" panose="020B0503020204020204" charset="-122"/>
                          <a:sym typeface="+mn-ea"/>
                        </a:rPr>
                        <a:t>既往溯源</a:t>
                      </a:r>
                      <a:endParaRPr lang="zh-CN" altLang="en-US" sz="1400" b="1">
                        <a:solidFill>
                          <a:schemeClr val="bg1"/>
                        </a:solidFill>
                        <a:latin typeface="微软雅黑" panose="020B0503020204020204" charset="-122"/>
                        <a:ea typeface="微软雅黑" panose="020B0503020204020204" charset="-122"/>
                        <a:sym typeface="+mn-ea"/>
                      </a:endParaRPr>
                    </a:p>
                  </a:txBody>
                  <a:tcPr anchor="ctr" anchorCtr="0">
                    <a:solidFill>
                      <a:schemeClr val="accent1"/>
                    </a:solidFill>
                  </a:tcPr>
                </a:tc>
                <a:tc>
                  <a:txBody>
                    <a:bodyPr/>
                    <a:p>
                      <a:pPr algn="ctr">
                        <a:buNone/>
                      </a:pPr>
                      <a:r>
                        <a:rPr lang="zh-CN" altLang="en-US" sz="1400" b="1">
                          <a:solidFill>
                            <a:schemeClr val="bg1"/>
                          </a:solidFill>
                          <a:latin typeface="微软雅黑" panose="020B0503020204020204" charset="-122"/>
                          <a:ea typeface="微软雅黑" panose="020B0503020204020204" charset="-122"/>
                          <a:sym typeface="+mn-ea"/>
                        </a:rPr>
                        <a:t>无法溯源或失败</a:t>
                      </a:r>
                      <a:endParaRPr lang="zh-CN" altLang="en-US" sz="1400" b="1">
                        <a:solidFill>
                          <a:schemeClr val="bg1"/>
                        </a:solidFill>
                        <a:latin typeface="微软雅黑" panose="020B0503020204020204" charset="-122"/>
                        <a:ea typeface="微软雅黑" panose="020B0503020204020204" charset="-122"/>
                      </a:endParaRPr>
                    </a:p>
                    <a:p>
                      <a:pPr algn="ctr">
                        <a:buNone/>
                      </a:pPr>
                      <a:endParaRPr lang="zh-CN" altLang="en-US" sz="1400" b="1">
                        <a:solidFill>
                          <a:schemeClr val="bg1"/>
                        </a:solidFill>
                        <a:latin typeface="微软雅黑" panose="020B0503020204020204" charset="-122"/>
                        <a:ea typeface="微软雅黑" panose="020B0503020204020204" charset="-122"/>
                      </a:endParaRPr>
                    </a:p>
                  </a:txBody>
                  <a:tcPr anchor="ctr" anchorCtr="0">
                    <a:solidFill>
                      <a:schemeClr val="accent1"/>
                    </a:solidFill>
                  </a:tcPr>
                </a:tc>
                <a:tc>
                  <a:txBody>
                    <a:bodyPr/>
                    <a:p>
                      <a:pPr algn="ctr">
                        <a:buNone/>
                      </a:pPr>
                      <a:r>
                        <a:rPr lang="zh-CN" altLang="en-US" sz="1400" b="1">
                          <a:solidFill>
                            <a:schemeClr val="bg1"/>
                          </a:solidFill>
                          <a:latin typeface="微软雅黑" panose="020B0503020204020204" charset="-122"/>
                          <a:ea typeface="微软雅黑" panose="020B0503020204020204" charset="-122"/>
                        </a:rPr>
                        <a:t>总数</a:t>
                      </a:r>
                      <a:endParaRPr lang="zh-CN" altLang="en-US" sz="1400" b="1">
                        <a:solidFill>
                          <a:schemeClr val="bg1"/>
                        </a:solidFill>
                        <a:latin typeface="微软雅黑" panose="020B0503020204020204" charset="-122"/>
                        <a:ea typeface="微软雅黑" panose="020B0503020204020204" charset="-122"/>
                      </a:endParaRPr>
                    </a:p>
                  </a:txBody>
                  <a:tcPr anchor="ctr" anchorCtr="0">
                    <a:solidFill>
                      <a:schemeClr val="accent1"/>
                    </a:solidFill>
                  </a:tcPr>
                </a:tc>
                <a:tc>
                  <a:txBody>
                    <a:bodyPr/>
                    <a:p>
                      <a:pPr algn="ctr">
                        <a:buNone/>
                      </a:pPr>
                      <a:r>
                        <a:rPr lang="zh-CN" altLang="en-US" sz="1400" b="1">
                          <a:solidFill>
                            <a:schemeClr val="bg1"/>
                          </a:solidFill>
                          <a:latin typeface="微软雅黑" panose="020B0503020204020204" charset="-122"/>
                          <a:ea typeface="微软雅黑" panose="020B0503020204020204" charset="-122"/>
                        </a:rPr>
                        <a:t>既往阳性</a:t>
                      </a:r>
                      <a:endParaRPr lang="zh-CN" altLang="en-US" sz="1400" b="1">
                        <a:solidFill>
                          <a:schemeClr val="bg1"/>
                        </a:solidFill>
                        <a:latin typeface="微软雅黑" panose="020B0503020204020204" charset="-122"/>
                        <a:ea typeface="微软雅黑" panose="020B0503020204020204" charset="-122"/>
                      </a:endParaRPr>
                    </a:p>
                  </a:txBody>
                  <a:tcPr anchor="ctr" anchorCtr="0">
                    <a:solidFill>
                      <a:schemeClr val="accent1"/>
                    </a:solidFill>
                  </a:tcPr>
                </a:tc>
                <a:tc>
                  <a:txBody>
                    <a:bodyPr/>
                    <a:p>
                      <a:pPr algn="ctr">
                        <a:buNone/>
                      </a:pPr>
                      <a:r>
                        <a:rPr lang="zh-CN" altLang="en-US" sz="1400" b="1">
                          <a:solidFill>
                            <a:schemeClr val="bg1"/>
                          </a:solidFill>
                          <a:latin typeface="微软雅黑" panose="020B0503020204020204" charset="-122"/>
                          <a:ea typeface="微软雅黑" panose="020B0503020204020204" charset="-122"/>
                        </a:rPr>
                        <a:t>新发阳性</a:t>
                      </a:r>
                      <a:endParaRPr lang="zh-CN" altLang="en-US" sz="1400" b="1">
                        <a:solidFill>
                          <a:schemeClr val="bg1"/>
                        </a:solidFill>
                        <a:latin typeface="微软雅黑" panose="020B0503020204020204" charset="-122"/>
                        <a:ea typeface="微软雅黑" panose="020B0503020204020204" charset="-122"/>
                      </a:endParaRPr>
                    </a:p>
                  </a:txBody>
                  <a:tcPr anchor="ctr" anchorCtr="0">
                    <a:solidFill>
                      <a:schemeClr val="accent1"/>
                    </a:solidFill>
                  </a:tcPr>
                </a:tc>
              </a:tr>
              <a:tr h="650875">
                <a:tc>
                  <a:txBody>
                    <a:bodyPr/>
                    <a:p>
                      <a:pPr algn="ctr">
                        <a:buNone/>
                      </a:pPr>
                      <a:r>
                        <a:rPr lang="en-US" altLang="zh-CN">
                          <a:solidFill>
                            <a:schemeClr val="bg1"/>
                          </a:solidFill>
                          <a:latin typeface="微软雅黑" panose="020B0503020204020204" charset="-122"/>
                          <a:ea typeface="微软雅黑" panose="020B0503020204020204" charset="-122"/>
                          <a:cs typeface="微软雅黑" panose="020B0503020204020204" charset="-122"/>
                        </a:rPr>
                        <a:t>9</a:t>
                      </a:r>
                      <a:r>
                        <a:rPr lang="zh-CN" altLang="en-US">
                          <a:solidFill>
                            <a:schemeClr val="bg1"/>
                          </a:solidFill>
                          <a:latin typeface="微软雅黑" panose="020B0503020204020204" charset="-122"/>
                          <a:ea typeface="微软雅黑" panose="020B0503020204020204" charset="-122"/>
                          <a:cs typeface="微软雅黑" panose="020B0503020204020204" charset="-122"/>
                        </a:rPr>
                        <a:t>月</a:t>
                      </a:r>
                      <a:endParaRPr lang="zh-CN" altLang="en-US">
                        <a:solidFill>
                          <a:schemeClr val="bg1"/>
                        </a:solidFill>
                        <a:latin typeface="微软雅黑" panose="020B0503020204020204" charset="-122"/>
                        <a:ea typeface="微软雅黑" panose="020B0503020204020204" charset="-122"/>
                        <a:cs typeface="微软雅黑" panose="020B0503020204020204" charset="-122"/>
                      </a:endParaRPr>
                    </a:p>
                  </a:txBody>
                  <a:tcPr anchor="ctr" anchorCtr="0">
                    <a:solidFill>
                      <a:schemeClr val="accent1"/>
                    </a:solidFill>
                  </a:tcPr>
                </a:tc>
                <a:tc>
                  <a:txBody>
                    <a:bodyPr/>
                    <a:p>
                      <a:pPr algn="ctr">
                        <a:buNone/>
                      </a:pPr>
                      <a:r>
                        <a:rPr lang="en-US" altLang="zh-CN">
                          <a:latin typeface="微软雅黑" panose="020B0503020204020204" charset="-122"/>
                          <a:ea typeface="微软雅黑" panose="020B0503020204020204" charset="-122"/>
                        </a:rPr>
                        <a:t>13</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7</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6</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10</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6</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4</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3</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4</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2</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0</a:t>
                      </a:r>
                      <a:endParaRPr lang="en-US" altLang="zh-CN">
                        <a:latin typeface="微软雅黑" panose="020B0503020204020204" charset="-122"/>
                        <a:ea typeface="微软雅黑" panose="020B0503020204020204" charset="-122"/>
                      </a:endParaRPr>
                    </a:p>
                  </a:txBody>
                  <a:tcPr anchor="ctr" anchorCtr="0"/>
                </a:tc>
              </a:tr>
              <a:tr h="648970">
                <a:tc>
                  <a:txBody>
                    <a:bodyPr/>
                    <a:p>
                      <a:pPr algn="ctr">
                        <a:buNone/>
                      </a:pPr>
                      <a:r>
                        <a:rPr lang="en-US" altLang="zh-CN">
                          <a:solidFill>
                            <a:schemeClr val="bg1"/>
                          </a:solidFill>
                          <a:latin typeface="微软雅黑" panose="020B0503020204020204" charset="-122"/>
                          <a:ea typeface="微软雅黑" panose="020B0503020204020204" charset="-122"/>
                          <a:cs typeface="微软雅黑" panose="020B0503020204020204" charset="-122"/>
                        </a:rPr>
                        <a:t>10</a:t>
                      </a:r>
                      <a:r>
                        <a:rPr lang="zh-CN" altLang="en-US">
                          <a:solidFill>
                            <a:schemeClr val="bg1"/>
                          </a:solidFill>
                          <a:latin typeface="微软雅黑" panose="020B0503020204020204" charset="-122"/>
                          <a:ea typeface="微软雅黑" panose="020B0503020204020204" charset="-122"/>
                          <a:cs typeface="微软雅黑" panose="020B0503020204020204" charset="-122"/>
                        </a:rPr>
                        <a:t>月</a:t>
                      </a:r>
                      <a:endParaRPr lang="zh-CN" altLang="en-US">
                        <a:solidFill>
                          <a:schemeClr val="bg1"/>
                        </a:solidFill>
                        <a:latin typeface="微软雅黑" panose="020B0503020204020204" charset="-122"/>
                        <a:ea typeface="微软雅黑" panose="020B0503020204020204" charset="-122"/>
                        <a:cs typeface="微软雅黑" panose="020B0503020204020204" charset="-122"/>
                      </a:endParaRPr>
                    </a:p>
                  </a:txBody>
                  <a:tcPr anchor="ctr" anchorCtr="0">
                    <a:solidFill>
                      <a:schemeClr val="accent1"/>
                    </a:solidFill>
                  </a:tcPr>
                </a:tc>
                <a:tc>
                  <a:txBody>
                    <a:bodyPr/>
                    <a:p>
                      <a:pPr algn="ctr">
                        <a:buNone/>
                      </a:pPr>
                      <a:r>
                        <a:rPr lang="en-US" altLang="zh-CN">
                          <a:latin typeface="微软雅黑" panose="020B0503020204020204" charset="-122"/>
                          <a:ea typeface="微软雅黑" panose="020B0503020204020204" charset="-122"/>
                        </a:rPr>
                        <a:t>20</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11</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9</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13</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7</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6</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7</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9</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5</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3</a:t>
                      </a:r>
                      <a:endParaRPr lang="en-US" altLang="zh-CN">
                        <a:latin typeface="微软雅黑" panose="020B0503020204020204" charset="-122"/>
                        <a:ea typeface="微软雅黑" panose="020B0503020204020204" charset="-122"/>
                      </a:endParaRPr>
                    </a:p>
                  </a:txBody>
                  <a:tcPr anchor="ctr" anchorCtr="0"/>
                </a:tc>
              </a:tr>
              <a:tr h="650875">
                <a:tc>
                  <a:txBody>
                    <a:bodyPr/>
                    <a:p>
                      <a:pPr algn="ctr">
                        <a:buNone/>
                      </a:pPr>
                      <a:r>
                        <a:rPr lang="en-US" altLang="zh-CN">
                          <a:solidFill>
                            <a:schemeClr val="bg1"/>
                          </a:solidFill>
                          <a:latin typeface="微软雅黑" panose="020B0503020204020204" charset="-122"/>
                          <a:ea typeface="微软雅黑" panose="020B0503020204020204" charset="-122"/>
                          <a:cs typeface="微软雅黑" panose="020B0503020204020204" charset="-122"/>
                        </a:rPr>
                        <a:t>11</a:t>
                      </a:r>
                      <a:r>
                        <a:rPr lang="zh-CN" altLang="en-US">
                          <a:solidFill>
                            <a:schemeClr val="bg1"/>
                          </a:solidFill>
                          <a:latin typeface="微软雅黑" panose="020B0503020204020204" charset="-122"/>
                          <a:ea typeface="微软雅黑" panose="020B0503020204020204" charset="-122"/>
                          <a:cs typeface="微软雅黑" panose="020B0503020204020204" charset="-122"/>
                        </a:rPr>
                        <a:t>月</a:t>
                      </a:r>
                      <a:endParaRPr lang="zh-CN" altLang="en-US">
                        <a:solidFill>
                          <a:schemeClr val="bg1"/>
                        </a:solidFill>
                        <a:latin typeface="微软雅黑" panose="020B0503020204020204" charset="-122"/>
                        <a:ea typeface="微软雅黑" panose="020B0503020204020204" charset="-122"/>
                        <a:cs typeface="微软雅黑" panose="020B0503020204020204" charset="-122"/>
                      </a:endParaRPr>
                    </a:p>
                  </a:txBody>
                  <a:tcPr anchor="ctr" anchorCtr="0">
                    <a:solidFill>
                      <a:schemeClr val="accent1"/>
                    </a:solidFill>
                  </a:tcPr>
                </a:tc>
                <a:tc>
                  <a:txBody>
                    <a:bodyPr/>
                    <a:p>
                      <a:pPr algn="ctr">
                        <a:buNone/>
                      </a:pPr>
                      <a:r>
                        <a:rPr lang="en-US" altLang="zh-CN">
                          <a:latin typeface="微软雅黑" panose="020B0503020204020204" charset="-122"/>
                          <a:ea typeface="微软雅黑" panose="020B0503020204020204" charset="-122"/>
                        </a:rPr>
                        <a:t>22</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12</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10</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16</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8</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8</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6</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14</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7</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3</a:t>
                      </a:r>
                      <a:endParaRPr lang="en-US" altLang="zh-CN">
                        <a:latin typeface="微软雅黑" panose="020B0503020204020204" charset="-122"/>
                        <a:ea typeface="微软雅黑" panose="020B0503020204020204" charset="-122"/>
                      </a:endParaRPr>
                    </a:p>
                  </a:txBody>
                  <a:tcPr anchor="ctr" anchorCtr="0"/>
                </a:tc>
              </a:tr>
              <a:tr h="649605">
                <a:tc>
                  <a:txBody>
                    <a:bodyPr/>
                    <a:p>
                      <a:pPr algn="ctr">
                        <a:buNone/>
                      </a:pPr>
                      <a:r>
                        <a:rPr lang="en-US" altLang="zh-CN">
                          <a:solidFill>
                            <a:schemeClr val="bg1"/>
                          </a:solidFill>
                          <a:latin typeface="微软雅黑" panose="020B0503020204020204" charset="-122"/>
                          <a:ea typeface="微软雅黑" panose="020B0503020204020204" charset="-122"/>
                          <a:cs typeface="微软雅黑" panose="020B0503020204020204" charset="-122"/>
                        </a:rPr>
                        <a:t>12</a:t>
                      </a:r>
                      <a:r>
                        <a:rPr lang="zh-CN" altLang="en-US">
                          <a:solidFill>
                            <a:schemeClr val="bg1"/>
                          </a:solidFill>
                          <a:latin typeface="微软雅黑" panose="020B0503020204020204" charset="-122"/>
                          <a:ea typeface="微软雅黑" panose="020B0503020204020204" charset="-122"/>
                          <a:cs typeface="微软雅黑" panose="020B0503020204020204" charset="-122"/>
                        </a:rPr>
                        <a:t>月</a:t>
                      </a:r>
                      <a:endParaRPr lang="zh-CN" altLang="en-US">
                        <a:solidFill>
                          <a:schemeClr val="bg1"/>
                        </a:solidFill>
                        <a:latin typeface="微软雅黑" panose="020B0503020204020204" charset="-122"/>
                        <a:ea typeface="微软雅黑" panose="020B0503020204020204" charset="-122"/>
                        <a:cs typeface="微软雅黑" panose="020B0503020204020204" charset="-122"/>
                      </a:endParaRPr>
                    </a:p>
                  </a:txBody>
                  <a:tcPr anchor="ctr" anchorCtr="0">
                    <a:solidFill>
                      <a:schemeClr val="accent1"/>
                    </a:solidFill>
                  </a:tcPr>
                </a:tc>
                <a:tc>
                  <a:txBody>
                    <a:bodyPr/>
                    <a:p>
                      <a:pPr algn="ctr">
                        <a:buNone/>
                      </a:pPr>
                      <a:r>
                        <a:rPr lang="en-US" altLang="zh-CN">
                          <a:latin typeface="微软雅黑" panose="020B0503020204020204" charset="-122"/>
                          <a:ea typeface="微软雅黑" panose="020B0503020204020204" charset="-122"/>
                        </a:rPr>
                        <a:t>9</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7</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2</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5</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5</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0</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4</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4</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2</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2</a:t>
                      </a:r>
                      <a:endParaRPr lang="en-US" altLang="zh-CN">
                        <a:latin typeface="微软雅黑" panose="020B0503020204020204" charset="-122"/>
                        <a:ea typeface="微软雅黑" panose="020B0503020204020204" charset="-122"/>
                      </a:endParaRPr>
                    </a:p>
                  </a:txBody>
                  <a:tcPr anchor="ctr" anchorCtr="0"/>
                </a:tc>
              </a:tr>
              <a:tr h="650875">
                <a:tc>
                  <a:txBody>
                    <a:bodyPr/>
                    <a:p>
                      <a:pPr algn="ctr">
                        <a:buNone/>
                      </a:pPr>
                      <a:r>
                        <a:rPr lang="en-US" altLang="zh-CN">
                          <a:solidFill>
                            <a:schemeClr val="bg1"/>
                          </a:solidFill>
                          <a:latin typeface="微软雅黑" panose="020B0503020204020204" charset="-122"/>
                          <a:ea typeface="微软雅黑" panose="020B0503020204020204" charset="-122"/>
                          <a:cs typeface="微软雅黑" panose="020B0503020204020204" charset="-122"/>
                        </a:rPr>
                        <a:t>9-12</a:t>
                      </a:r>
                      <a:r>
                        <a:rPr lang="zh-CN" altLang="en-US">
                          <a:solidFill>
                            <a:schemeClr val="bg1"/>
                          </a:solidFill>
                          <a:latin typeface="微软雅黑" panose="020B0503020204020204" charset="-122"/>
                          <a:ea typeface="微软雅黑" panose="020B0503020204020204" charset="-122"/>
                          <a:cs typeface="微软雅黑" panose="020B0503020204020204" charset="-122"/>
                        </a:rPr>
                        <a:t>月</a:t>
                      </a:r>
                      <a:endParaRPr lang="zh-CN" altLang="en-US">
                        <a:solidFill>
                          <a:schemeClr val="bg1"/>
                        </a:solidFill>
                        <a:latin typeface="微软雅黑" panose="020B0503020204020204" charset="-122"/>
                        <a:ea typeface="微软雅黑" panose="020B0503020204020204" charset="-122"/>
                        <a:cs typeface="微软雅黑" panose="020B0503020204020204" charset="-122"/>
                      </a:endParaRPr>
                    </a:p>
                  </a:txBody>
                  <a:tcPr anchor="ctr" anchorCtr="0">
                    <a:solidFill>
                      <a:schemeClr val="accent1"/>
                    </a:solidFill>
                  </a:tcPr>
                </a:tc>
                <a:tc>
                  <a:txBody>
                    <a:bodyPr/>
                    <a:p>
                      <a:pPr algn="ctr">
                        <a:buNone/>
                      </a:pPr>
                      <a:r>
                        <a:rPr lang="en-US" altLang="zh-CN">
                          <a:latin typeface="微软雅黑" panose="020B0503020204020204" charset="-122"/>
                          <a:ea typeface="微软雅黑" panose="020B0503020204020204" charset="-122"/>
                        </a:rPr>
                        <a:t>64</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37</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27</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44</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26</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18</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20</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31</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16</a:t>
                      </a:r>
                      <a:endParaRPr lang="en-US" altLang="zh-CN">
                        <a:latin typeface="微软雅黑" panose="020B0503020204020204" charset="-122"/>
                        <a:ea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rPr>
                        <a:t>8</a:t>
                      </a:r>
                      <a:endParaRPr lang="en-US" altLang="zh-CN">
                        <a:latin typeface="微软雅黑" panose="020B0503020204020204" charset="-122"/>
                        <a:ea typeface="微软雅黑" panose="020B0503020204020204" charset="-122"/>
                      </a:endParaRPr>
                    </a:p>
                  </a:txBody>
                  <a:tcPr anchor="ctr" anchorCtr="0"/>
                </a:tc>
              </a:tr>
            </a:tbl>
          </a:graphicData>
        </a:graphic>
      </p:graphicFrame>
    </p:spTree>
    <p:custDataLst>
      <p:tags r:id="rId2"/>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60400" y="264635"/>
            <a:ext cx="1808480" cy="583565"/>
          </a:xfrm>
          <a:prstGeom prst="rect">
            <a:avLst/>
          </a:prstGeom>
          <a:noFill/>
        </p:spPr>
        <p:txBody>
          <a:bodyPr wrap="none" rtlCol="0">
            <a:spAutoFit/>
          </a:bodyPr>
          <a:lstStyle/>
          <a:p>
            <a:r>
              <a:rPr lang="zh-CN" altLang="en-US" sz="3200" dirty="0">
                <a:solidFill>
                  <a:schemeClr val="bg1"/>
                </a:solidFill>
                <a:cs typeface="+mn-ea"/>
                <a:sym typeface="+mn-lt"/>
              </a:rPr>
              <a:t>完成情况</a:t>
            </a:r>
            <a:endParaRPr lang="zh-CN" altLang="en-US" sz="3200" dirty="0">
              <a:solidFill>
                <a:schemeClr val="bg1"/>
              </a:solidFill>
              <a:cs typeface="+mn-ea"/>
              <a:sym typeface="+mn-lt"/>
            </a:endParaRPr>
          </a:p>
        </p:txBody>
      </p:sp>
      <p:sp>
        <p:nvSpPr>
          <p:cNvPr id="16" name="文本框 15"/>
          <p:cNvSpPr txBox="1"/>
          <p:nvPr/>
        </p:nvSpPr>
        <p:spPr>
          <a:xfrm>
            <a:off x="826135" y="1285875"/>
            <a:ext cx="10289540" cy="645160"/>
          </a:xfrm>
          <a:prstGeom prst="rect">
            <a:avLst/>
          </a:prstGeom>
          <a:noFill/>
        </p:spPr>
        <p:txBody>
          <a:bodyPr wrap="square" rtlCol="0">
            <a:spAutoFit/>
          </a:bodyPr>
          <a:lstStyle/>
          <a:p>
            <a:pPr algn="ctr">
              <a:lnSpc>
                <a:spcPct val="150000"/>
              </a:lnSpc>
            </a:pPr>
            <a:r>
              <a:rPr lang="zh-CN" altLang="en-US" sz="2400" dirty="0">
                <a:solidFill>
                  <a:schemeClr val="tx1"/>
                </a:solidFill>
                <a:cs typeface="+mn-ea"/>
                <a:sym typeface="+mn-lt"/>
              </a:rPr>
              <a:t>无法溯源和溯源失败原因统计表</a:t>
            </a:r>
            <a:endParaRPr lang="zh-CN" altLang="en-US" sz="2400" dirty="0">
              <a:solidFill>
                <a:schemeClr val="tx1"/>
              </a:solidFill>
              <a:cs typeface="+mn-ea"/>
              <a:sym typeface="+mn-lt"/>
            </a:endParaRPr>
          </a:p>
        </p:txBody>
      </p:sp>
      <p:graphicFrame>
        <p:nvGraphicFramePr>
          <p:cNvPr id="2" name="表格 1"/>
          <p:cNvGraphicFramePr/>
          <p:nvPr>
            <p:custDataLst>
              <p:tags r:id="rId1"/>
            </p:custDataLst>
          </p:nvPr>
        </p:nvGraphicFramePr>
        <p:xfrm>
          <a:off x="454660" y="2025650"/>
          <a:ext cx="11436350" cy="3324225"/>
        </p:xfrm>
        <a:graphic>
          <a:graphicData uri="http://schemas.openxmlformats.org/drawingml/2006/table">
            <a:tbl>
              <a:tblPr firstRow="1" bandRow="1">
                <a:tableStyleId>{5C22544A-7EE6-4342-B048-85BDC9FD1C3A}</a:tableStyleId>
              </a:tblPr>
              <a:tblGrid>
                <a:gridCol w="1280160"/>
                <a:gridCol w="1134745"/>
                <a:gridCol w="2101850"/>
                <a:gridCol w="1844040"/>
                <a:gridCol w="1323340"/>
                <a:gridCol w="1384300"/>
                <a:gridCol w="2367915"/>
              </a:tblGrid>
              <a:tr h="922655">
                <a:tc>
                  <a:txBody>
                    <a:bodyPr/>
                    <a:p>
                      <a:pPr algn="ctr">
                        <a:buNone/>
                      </a:pPr>
                      <a:r>
                        <a:rPr lang="zh-CN" altLang="en-US" sz="1400">
                          <a:solidFill>
                            <a:schemeClr val="bg1"/>
                          </a:solidFill>
                        </a:rPr>
                        <a:t>月份</a:t>
                      </a:r>
                      <a:endParaRPr lang="zh-CN" altLang="en-US" sz="1400">
                        <a:solidFill>
                          <a:schemeClr val="bg1"/>
                        </a:solidFill>
                      </a:endParaRPr>
                    </a:p>
                  </a:txBody>
                  <a:tcPr anchor="ctr" anchorCtr="0">
                    <a:solidFill>
                      <a:schemeClr val="accent1"/>
                    </a:solidFill>
                  </a:tcPr>
                </a:tc>
                <a:tc>
                  <a:txBody>
                    <a:bodyPr/>
                    <a:p>
                      <a:pPr algn="ctr">
                        <a:buNone/>
                      </a:pPr>
                      <a:r>
                        <a:rPr lang="zh-CN" altLang="en-US" sz="1400"/>
                        <a:t>总数</a:t>
                      </a:r>
                      <a:endParaRPr lang="zh-CN" altLang="en-US" sz="1400"/>
                    </a:p>
                  </a:txBody>
                  <a:tcPr anchor="ctr" anchorCtr="0">
                    <a:solidFill>
                      <a:schemeClr val="accent1"/>
                    </a:solidFill>
                  </a:tcPr>
                </a:tc>
                <a:tc>
                  <a:txBody>
                    <a:bodyPr/>
                    <a:p>
                      <a:pPr algn="ctr">
                        <a:buNone/>
                      </a:pPr>
                      <a:r>
                        <a:rPr lang="zh-CN" altLang="en-US" sz="1400"/>
                        <a:t>报告时已病危和死亡</a:t>
                      </a:r>
                      <a:endParaRPr lang="zh-CN" altLang="en-US" sz="1400"/>
                    </a:p>
                  </a:txBody>
                  <a:tcPr anchor="ctr" anchorCtr="0">
                    <a:solidFill>
                      <a:schemeClr val="accent1"/>
                    </a:solidFill>
                  </a:tcPr>
                </a:tc>
                <a:tc>
                  <a:txBody>
                    <a:bodyPr/>
                    <a:p>
                      <a:pPr algn="ctr">
                        <a:buNone/>
                      </a:pPr>
                      <a:r>
                        <a:rPr lang="zh-CN" altLang="en-US" sz="1400"/>
                        <a:t>报告时已回户籍地的非本地病例</a:t>
                      </a:r>
                      <a:endParaRPr lang="zh-CN" altLang="en-US" sz="1400"/>
                    </a:p>
                  </a:txBody>
                  <a:tcPr anchor="ctr" anchorCtr="0">
                    <a:solidFill>
                      <a:schemeClr val="accent1"/>
                    </a:solidFill>
                  </a:tcPr>
                </a:tc>
                <a:tc>
                  <a:txBody>
                    <a:bodyPr/>
                    <a:p>
                      <a:pPr algn="ctr">
                        <a:buNone/>
                      </a:pPr>
                      <a:r>
                        <a:rPr lang="zh-CN" altLang="en-US" sz="1400"/>
                        <a:t>记不清或拒绝调查</a:t>
                      </a:r>
                      <a:endParaRPr lang="zh-CN" altLang="en-US" sz="1400"/>
                    </a:p>
                  </a:txBody>
                  <a:tcPr anchor="ctr" anchorCtr="0">
                    <a:solidFill>
                      <a:schemeClr val="accent1"/>
                    </a:solidFill>
                  </a:tcPr>
                </a:tc>
                <a:tc>
                  <a:txBody>
                    <a:bodyPr/>
                    <a:p>
                      <a:pPr algn="ctr">
                        <a:buNone/>
                      </a:pPr>
                      <a:r>
                        <a:rPr lang="zh-CN" altLang="en-US" sz="1400"/>
                        <a:t>外出</a:t>
                      </a:r>
                      <a:endParaRPr lang="zh-CN" altLang="en-US" sz="1400"/>
                    </a:p>
                  </a:txBody>
                  <a:tcPr anchor="ctr" anchorCtr="0">
                    <a:solidFill>
                      <a:schemeClr val="accent1"/>
                    </a:solidFill>
                  </a:tcPr>
                </a:tc>
                <a:tc>
                  <a:txBody>
                    <a:bodyPr/>
                    <a:p>
                      <a:pPr algn="ctr">
                        <a:buNone/>
                      </a:pPr>
                      <a:r>
                        <a:rPr lang="zh-CN" altLang="en-US" sz="1400"/>
                        <a:t>其他自身原因（听不清、无法表述）</a:t>
                      </a:r>
                      <a:endParaRPr lang="zh-CN" altLang="en-US" sz="1400"/>
                    </a:p>
                  </a:txBody>
                  <a:tcPr anchor="ctr" anchorCtr="0">
                    <a:solidFill>
                      <a:schemeClr val="accent1"/>
                    </a:solidFill>
                  </a:tcPr>
                </a:tc>
              </a:tr>
              <a:tr h="480695">
                <a:tc>
                  <a:txBody>
                    <a:bodyPr/>
                    <a:p>
                      <a:pPr algn="ctr">
                        <a:buNone/>
                      </a:pPr>
                      <a:r>
                        <a:rPr lang="en-US" altLang="zh-CN">
                          <a:solidFill>
                            <a:schemeClr val="bg1"/>
                          </a:solidFill>
                        </a:rPr>
                        <a:t>9</a:t>
                      </a:r>
                      <a:r>
                        <a:rPr lang="zh-CN" altLang="en-US">
                          <a:solidFill>
                            <a:schemeClr val="bg1"/>
                          </a:solidFill>
                        </a:rPr>
                        <a:t>月</a:t>
                      </a:r>
                      <a:endParaRPr lang="zh-CN" altLang="en-US">
                        <a:solidFill>
                          <a:schemeClr val="bg1"/>
                        </a:solidFill>
                      </a:endParaRPr>
                    </a:p>
                  </a:txBody>
                  <a:tcPr>
                    <a:solidFill>
                      <a:schemeClr val="accent1"/>
                    </a:solidFill>
                  </a:tcPr>
                </a:tc>
                <a:tc>
                  <a:txBody>
                    <a:bodyPr/>
                    <a:p>
                      <a:pPr algn="ctr">
                        <a:buNone/>
                      </a:pPr>
                      <a:r>
                        <a:rPr lang="en-US" altLang="zh-CN"/>
                        <a:t>3</a:t>
                      </a:r>
                      <a:endParaRPr lang="en-US" altLang="zh-CN"/>
                    </a:p>
                  </a:txBody>
                  <a:tcPr/>
                </a:tc>
                <a:tc>
                  <a:txBody>
                    <a:bodyPr/>
                    <a:p>
                      <a:pPr algn="ctr">
                        <a:buNone/>
                      </a:pPr>
                      <a:r>
                        <a:rPr lang="en-US" altLang="zh-CN"/>
                        <a:t>1</a:t>
                      </a:r>
                      <a:endParaRPr lang="en-US" altLang="zh-CN"/>
                    </a:p>
                  </a:txBody>
                  <a:tcPr/>
                </a:tc>
                <a:tc>
                  <a:txBody>
                    <a:bodyPr/>
                    <a:p>
                      <a:pPr algn="ctr">
                        <a:buNone/>
                      </a:pPr>
                      <a:endParaRPr lang="en-US" altLang="zh-CN"/>
                    </a:p>
                  </a:txBody>
                  <a:tcPr/>
                </a:tc>
                <a:tc>
                  <a:txBody>
                    <a:bodyPr/>
                    <a:p>
                      <a:pPr algn="ctr">
                        <a:buNone/>
                      </a:pPr>
                      <a:r>
                        <a:rPr lang="en-US" altLang="zh-CN"/>
                        <a:t>1</a:t>
                      </a:r>
                      <a:endParaRPr lang="en-US" altLang="zh-CN"/>
                    </a:p>
                  </a:txBody>
                  <a:tcPr/>
                </a:tc>
                <a:tc>
                  <a:txBody>
                    <a:bodyPr/>
                    <a:p>
                      <a:pPr algn="ctr">
                        <a:buNone/>
                      </a:pPr>
                      <a:r>
                        <a:rPr lang="en-US" altLang="zh-CN"/>
                        <a:t>1</a:t>
                      </a:r>
                      <a:endParaRPr lang="en-US" altLang="zh-CN"/>
                    </a:p>
                  </a:txBody>
                  <a:tcPr/>
                </a:tc>
                <a:tc>
                  <a:txBody>
                    <a:bodyPr/>
                    <a:p>
                      <a:pPr algn="ctr">
                        <a:buNone/>
                      </a:pPr>
                      <a:endParaRPr lang="en-US" altLang="zh-CN"/>
                    </a:p>
                  </a:txBody>
                  <a:tcPr/>
                </a:tc>
              </a:tr>
              <a:tr h="479425">
                <a:tc>
                  <a:txBody>
                    <a:bodyPr/>
                    <a:p>
                      <a:pPr algn="ctr">
                        <a:buNone/>
                      </a:pPr>
                      <a:r>
                        <a:rPr lang="en-US" altLang="zh-CN">
                          <a:solidFill>
                            <a:schemeClr val="bg1"/>
                          </a:solidFill>
                        </a:rPr>
                        <a:t>10</a:t>
                      </a:r>
                      <a:r>
                        <a:rPr lang="zh-CN" altLang="en-US">
                          <a:solidFill>
                            <a:schemeClr val="bg1"/>
                          </a:solidFill>
                        </a:rPr>
                        <a:t>月</a:t>
                      </a:r>
                      <a:endParaRPr lang="zh-CN" altLang="en-US">
                        <a:solidFill>
                          <a:schemeClr val="bg1"/>
                        </a:solidFill>
                      </a:endParaRPr>
                    </a:p>
                  </a:txBody>
                  <a:tcPr>
                    <a:solidFill>
                      <a:schemeClr val="accent1"/>
                    </a:solidFill>
                  </a:tcPr>
                </a:tc>
                <a:tc>
                  <a:txBody>
                    <a:bodyPr/>
                    <a:p>
                      <a:pPr algn="ctr">
                        <a:buNone/>
                      </a:pPr>
                      <a:r>
                        <a:rPr lang="en-US" altLang="zh-CN"/>
                        <a:t>7</a:t>
                      </a:r>
                      <a:endParaRPr lang="en-US" altLang="zh-CN"/>
                    </a:p>
                  </a:txBody>
                  <a:tcPr/>
                </a:tc>
                <a:tc>
                  <a:txBody>
                    <a:bodyPr/>
                    <a:p>
                      <a:pPr algn="ctr">
                        <a:buNone/>
                      </a:pPr>
                      <a:r>
                        <a:rPr lang="en-US" altLang="zh-CN"/>
                        <a:t>3</a:t>
                      </a:r>
                      <a:endParaRPr lang="en-US" altLang="zh-CN"/>
                    </a:p>
                  </a:txBody>
                  <a:tcPr/>
                </a:tc>
                <a:tc>
                  <a:txBody>
                    <a:bodyPr/>
                    <a:p>
                      <a:pPr algn="ctr">
                        <a:buNone/>
                      </a:pPr>
                      <a:r>
                        <a:rPr lang="en-US" altLang="zh-CN"/>
                        <a:t>2</a:t>
                      </a:r>
                      <a:endParaRPr lang="en-US" altLang="zh-CN"/>
                    </a:p>
                  </a:txBody>
                  <a:tcPr/>
                </a:tc>
                <a:tc>
                  <a:txBody>
                    <a:bodyPr/>
                    <a:p>
                      <a:pPr algn="ctr">
                        <a:buNone/>
                      </a:pPr>
                      <a:r>
                        <a:rPr lang="en-US" altLang="zh-CN"/>
                        <a:t>1</a:t>
                      </a:r>
                      <a:endParaRPr lang="en-US" altLang="zh-CN"/>
                    </a:p>
                  </a:txBody>
                  <a:tcPr/>
                </a:tc>
                <a:tc>
                  <a:txBody>
                    <a:bodyPr/>
                    <a:p>
                      <a:pPr algn="ctr">
                        <a:buNone/>
                      </a:pPr>
                      <a:endParaRPr lang="en-US" altLang="zh-CN"/>
                    </a:p>
                  </a:txBody>
                  <a:tcPr/>
                </a:tc>
                <a:tc>
                  <a:txBody>
                    <a:bodyPr/>
                    <a:p>
                      <a:pPr algn="ctr">
                        <a:buNone/>
                      </a:pPr>
                      <a:r>
                        <a:rPr lang="en-US" altLang="zh-CN"/>
                        <a:t>1</a:t>
                      </a:r>
                      <a:endParaRPr lang="en-US" altLang="zh-CN"/>
                    </a:p>
                  </a:txBody>
                  <a:tcPr/>
                </a:tc>
              </a:tr>
              <a:tr h="480695">
                <a:tc>
                  <a:txBody>
                    <a:bodyPr/>
                    <a:p>
                      <a:pPr algn="ctr">
                        <a:buNone/>
                      </a:pPr>
                      <a:r>
                        <a:rPr lang="en-US" altLang="zh-CN">
                          <a:solidFill>
                            <a:schemeClr val="bg1"/>
                          </a:solidFill>
                        </a:rPr>
                        <a:t>11</a:t>
                      </a:r>
                      <a:r>
                        <a:rPr lang="zh-CN" altLang="en-US">
                          <a:solidFill>
                            <a:schemeClr val="bg1"/>
                          </a:solidFill>
                        </a:rPr>
                        <a:t>月</a:t>
                      </a:r>
                      <a:endParaRPr lang="zh-CN" altLang="en-US">
                        <a:solidFill>
                          <a:schemeClr val="bg1"/>
                        </a:solidFill>
                      </a:endParaRPr>
                    </a:p>
                  </a:txBody>
                  <a:tcPr>
                    <a:solidFill>
                      <a:schemeClr val="accent1"/>
                    </a:solidFill>
                  </a:tcPr>
                </a:tc>
                <a:tc>
                  <a:txBody>
                    <a:bodyPr/>
                    <a:p>
                      <a:pPr algn="ctr">
                        <a:buNone/>
                      </a:pPr>
                      <a:r>
                        <a:rPr lang="en-US" altLang="zh-CN"/>
                        <a:t>6</a:t>
                      </a:r>
                      <a:endParaRPr lang="en-US" altLang="zh-CN"/>
                    </a:p>
                  </a:txBody>
                  <a:tcPr/>
                </a:tc>
                <a:tc>
                  <a:txBody>
                    <a:bodyPr/>
                    <a:p>
                      <a:pPr algn="ctr">
                        <a:buNone/>
                      </a:pPr>
                      <a:r>
                        <a:rPr lang="en-US" altLang="zh-CN"/>
                        <a:t>2</a:t>
                      </a:r>
                      <a:endParaRPr lang="en-US" altLang="zh-CN"/>
                    </a:p>
                  </a:txBody>
                  <a:tcPr/>
                </a:tc>
                <a:tc>
                  <a:txBody>
                    <a:bodyPr/>
                    <a:p>
                      <a:pPr algn="ctr">
                        <a:buNone/>
                      </a:pPr>
                      <a:r>
                        <a:rPr lang="en-US" altLang="zh-CN"/>
                        <a:t>2</a:t>
                      </a:r>
                      <a:endParaRPr lang="en-US" altLang="zh-CN"/>
                    </a:p>
                  </a:txBody>
                  <a:tcPr/>
                </a:tc>
                <a:tc>
                  <a:txBody>
                    <a:bodyPr/>
                    <a:p>
                      <a:pPr algn="ctr">
                        <a:buNone/>
                      </a:pPr>
                      <a:r>
                        <a:rPr lang="en-US" altLang="zh-CN"/>
                        <a:t>1</a:t>
                      </a:r>
                      <a:endParaRPr lang="en-US" altLang="zh-CN"/>
                    </a:p>
                  </a:txBody>
                  <a:tcPr/>
                </a:tc>
                <a:tc>
                  <a:txBody>
                    <a:bodyPr/>
                    <a:p>
                      <a:pPr algn="ctr">
                        <a:buNone/>
                      </a:pPr>
                      <a:endParaRPr lang="en-US" altLang="zh-CN"/>
                    </a:p>
                  </a:txBody>
                  <a:tcPr/>
                </a:tc>
                <a:tc>
                  <a:txBody>
                    <a:bodyPr/>
                    <a:p>
                      <a:pPr algn="ctr">
                        <a:buNone/>
                      </a:pPr>
                      <a:r>
                        <a:rPr lang="en-US" altLang="zh-CN"/>
                        <a:t>1</a:t>
                      </a:r>
                      <a:endParaRPr lang="en-US" altLang="zh-CN"/>
                    </a:p>
                  </a:txBody>
                  <a:tcPr/>
                </a:tc>
              </a:tr>
              <a:tr h="480060">
                <a:tc>
                  <a:txBody>
                    <a:bodyPr/>
                    <a:p>
                      <a:pPr algn="ctr">
                        <a:buNone/>
                      </a:pPr>
                      <a:r>
                        <a:rPr lang="en-US" altLang="zh-CN">
                          <a:solidFill>
                            <a:schemeClr val="bg1"/>
                          </a:solidFill>
                        </a:rPr>
                        <a:t>12</a:t>
                      </a:r>
                      <a:r>
                        <a:rPr lang="zh-CN" altLang="en-US">
                          <a:solidFill>
                            <a:schemeClr val="bg1"/>
                          </a:solidFill>
                        </a:rPr>
                        <a:t>月</a:t>
                      </a:r>
                      <a:endParaRPr lang="zh-CN" altLang="en-US">
                        <a:solidFill>
                          <a:schemeClr val="bg1"/>
                        </a:solidFill>
                      </a:endParaRPr>
                    </a:p>
                  </a:txBody>
                  <a:tcPr>
                    <a:solidFill>
                      <a:schemeClr val="accent1"/>
                    </a:solidFill>
                  </a:tcPr>
                </a:tc>
                <a:tc>
                  <a:txBody>
                    <a:bodyPr/>
                    <a:p>
                      <a:pPr algn="ctr">
                        <a:buNone/>
                      </a:pPr>
                      <a:r>
                        <a:rPr lang="en-US" altLang="zh-CN"/>
                        <a:t>4</a:t>
                      </a:r>
                      <a:endParaRPr lang="en-US" altLang="zh-CN"/>
                    </a:p>
                  </a:txBody>
                  <a:tcPr/>
                </a:tc>
                <a:tc>
                  <a:txBody>
                    <a:bodyPr/>
                    <a:p>
                      <a:pPr algn="ctr">
                        <a:buNone/>
                      </a:pPr>
                      <a:r>
                        <a:rPr lang="en-US" altLang="zh-CN"/>
                        <a:t>2</a:t>
                      </a:r>
                      <a:endParaRPr lang="en-US" altLang="zh-CN"/>
                    </a:p>
                  </a:txBody>
                  <a:tcPr/>
                </a:tc>
                <a:tc>
                  <a:txBody>
                    <a:bodyPr/>
                    <a:p>
                      <a:pPr algn="ctr">
                        <a:buNone/>
                      </a:pPr>
                      <a:r>
                        <a:rPr lang="en-US" altLang="zh-CN"/>
                        <a:t>1</a:t>
                      </a:r>
                      <a:endParaRPr lang="en-US" altLang="zh-CN"/>
                    </a:p>
                  </a:txBody>
                  <a:tcPr/>
                </a:tc>
                <a:tc>
                  <a:txBody>
                    <a:bodyPr/>
                    <a:p>
                      <a:pPr algn="ctr">
                        <a:buNone/>
                      </a:pPr>
                      <a:r>
                        <a:rPr lang="en-US" altLang="zh-CN"/>
                        <a:t>1</a:t>
                      </a:r>
                      <a:endParaRPr lang="en-US" altLang="zh-CN"/>
                    </a:p>
                  </a:txBody>
                  <a:tcPr/>
                </a:tc>
                <a:tc>
                  <a:txBody>
                    <a:bodyPr/>
                    <a:p>
                      <a:pPr algn="ctr">
                        <a:buNone/>
                      </a:pPr>
                      <a:endParaRPr lang="en-US" altLang="zh-CN"/>
                    </a:p>
                  </a:txBody>
                  <a:tcPr/>
                </a:tc>
                <a:tc>
                  <a:txBody>
                    <a:bodyPr/>
                    <a:p>
                      <a:pPr algn="ctr">
                        <a:buNone/>
                      </a:pPr>
                      <a:endParaRPr lang="en-US" altLang="zh-CN"/>
                    </a:p>
                  </a:txBody>
                  <a:tcPr/>
                </a:tc>
              </a:tr>
              <a:tr h="480695">
                <a:tc>
                  <a:txBody>
                    <a:bodyPr/>
                    <a:p>
                      <a:pPr algn="ctr">
                        <a:buNone/>
                      </a:pPr>
                      <a:r>
                        <a:rPr lang="en-US" altLang="zh-CN">
                          <a:solidFill>
                            <a:schemeClr val="bg1"/>
                          </a:solidFill>
                        </a:rPr>
                        <a:t>9-12</a:t>
                      </a:r>
                      <a:r>
                        <a:rPr lang="zh-CN" altLang="en-US">
                          <a:solidFill>
                            <a:schemeClr val="bg1"/>
                          </a:solidFill>
                        </a:rPr>
                        <a:t>月</a:t>
                      </a:r>
                      <a:endParaRPr lang="zh-CN" altLang="en-US">
                        <a:solidFill>
                          <a:schemeClr val="bg1"/>
                        </a:solidFill>
                      </a:endParaRPr>
                    </a:p>
                  </a:txBody>
                  <a:tcPr>
                    <a:solidFill>
                      <a:schemeClr val="accent1"/>
                    </a:solidFill>
                  </a:tcPr>
                </a:tc>
                <a:tc>
                  <a:txBody>
                    <a:bodyPr/>
                    <a:p>
                      <a:pPr algn="ctr">
                        <a:buNone/>
                      </a:pPr>
                      <a:r>
                        <a:rPr lang="en-US" altLang="zh-CN"/>
                        <a:t>20</a:t>
                      </a:r>
                      <a:endParaRPr lang="en-US" altLang="zh-CN"/>
                    </a:p>
                  </a:txBody>
                  <a:tcPr/>
                </a:tc>
                <a:tc>
                  <a:txBody>
                    <a:bodyPr/>
                    <a:p>
                      <a:pPr algn="ctr">
                        <a:buNone/>
                      </a:pPr>
                      <a:r>
                        <a:rPr lang="en-US" altLang="zh-CN"/>
                        <a:t>8</a:t>
                      </a:r>
                      <a:endParaRPr lang="en-US" altLang="zh-CN"/>
                    </a:p>
                  </a:txBody>
                  <a:tcPr/>
                </a:tc>
                <a:tc>
                  <a:txBody>
                    <a:bodyPr/>
                    <a:p>
                      <a:pPr algn="ctr">
                        <a:buNone/>
                      </a:pPr>
                      <a:r>
                        <a:rPr lang="en-US" altLang="zh-CN"/>
                        <a:t>5</a:t>
                      </a:r>
                      <a:endParaRPr lang="en-US" altLang="zh-CN"/>
                    </a:p>
                  </a:txBody>
                  <a:tcPr/>
                </a:tc>
                <a:tc>
                  <a:txBody>
                    <a:bodyPr/>
                    <a:p>
                      <a:pPr algn="ctr">
                        <a:buNone/>
                      </a:pPr>
                      <a:r>
                        <a:rPr lang="en-US" altLang="zh-CN"/>
                        <a:t>4</a:t>
                      </a:r>
                      <a:endParaRPr lang="en-US" altLang="zh-CN"/>
                    </a:p>
                  </a:txBody>
                  <a:tcPr/>
                </a:tc>
                <a:tc>
                  <a:txBody>
                    <a:bodyPr/>
                    <a:p>
                      <a:pPr algn="ctr">
                        <a:buNone/>
                      </a:pPr>
                      <a:r>
                        <a:rPr lang="en-US" altLang="zh-CN"/>
                        <a:t>1</a:t>
                      </a:r>
                      <a:endParaRPr lang="en-US" altLang="zh-CN"/>
                    </a:p>
                  </a:txBody>
                  <a:tcPr/>
                </a:tc>
                <a:tc>
                  <a:txBody>
                    <a:bodyPr/>
                    <a:p>
                      <a:pPr algn="ctr">
                        <a:buNone/>
                      </a:pPr>
                      <a:r>
                        <a:rPr lang="en-US" altLang="zh-CN"/>
                        <a:t>2</a:t>
                      </a:r>
                      <a:endParaRPr lang="en-US" altLang="zh-CN"/>
                    </a:p>
                  </a:txBody>
                  <a:tcPr/>
                </a:tc>
              </a:tr>
            </a:tbl>
          </a:graphicData>
        </a:graphic>
      </p:graphicFrame>
    </p:spTree>
    <p:custDataLst>
      <p:tags r:id="rId2"/>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ISLIDE.PICTURE" val="#223965;"/>
</p:tagLst>
</file>

<file path=ppt/tags/tag10.xml><?xml version="1.0" encoding="utf-8"?>
<p:tagLst xmlns:p="http://schemas.openxmlformats.org/presentationml/2006/main">
  <p:tag name="ISLIDE.ICON" val="#394032;#393706;"/>
</p:tagLst>
</file>

<file path=ppt/tags/tag11.xml><?xml version="1.0" encoding="utf-8"?>
<p:tagLst xmlns:p="http://schemas.openxmlformats.org/presentationml/2006/main">
  <p:tag name="KSO_WM_UNIT_TABLE_BEAUTIFY" val="smartTable{d5879e7e-98fe-43a0-9f00-3e5c71163a70}"/>
  <p:tag name="TABLE_ENDDRAG_ORIGIN_RECT" val="900*261"/>
  <p:tag name="TABLE_ENDDRAG_RECT" val="36*183*900*261"/>
</p:tagLst>
</file>

<file path=ppt/tags/tag12.xml><?xml version="1.0" encoding="utf-8"?>
<p:tagLst xmlns:p="http://schemas.openxmlformats.org/presentationml/2006/main">
  <p:tag name="ISLIDE.ICON" val="#394032;#393706;"/>
</p:tagLst>
</file>

<file path=ppt/tags/tag13.xml><?xml version="1.0" encoding="utf-8"?>
<p:tagLst xmlns:p="http://schemas.openxmlformats.org/presentationml/2006/main">
  <p:tag name="ISLIDE.PICTURE" val="#239260;"/>
  <p:tag name="ISLIDE.VECTOR" val="#254610;#192255;#248126;"/>
</p:tagLst>
</file>

<file path=ppt/tags/tag14.xml><?xml version="1.0" encoding="utf-8"?>
<p:tagLst xmlns:p="http://schemas.openxmlformats.org/presentationml/2006/main">
  <p:tag name="KSO_WM_UNIT_TABLE_BEAUTIFY" val="smartTable{d6206d5b-36b7-4333-b358-1c4c8f88fcb3}"/>
</p:tagLst>
</file>

<file path=ppt/tags/tag15.xml><?xml version="1.0" encoding="utf-8"?>
<p:tagLst xmlns:p="http://schemas.openxmlformats.org/presentationml/2006/main">
  <p:tag name="KSO_WM_UNIT_TABLE_BEAUTIFY" val="smartTable{cec85998-f39a-42b5-a0f3-46e4cc7bdf27}"/>
  <p:tag name="TABLE_ENDDRAG_ORIGIN_RECT" val="453*187"/>
  <p:tag name="TABLE_ENDDRAG_RECT" val="476*142*453*187"/>
</p:tagLst>
</file>

<file path=ppt/tags/tag16.xml><?xml version="1.0" encoding="utf-8"?>
<p:tagLst xmlns:p="http://schemas.openxmlformats.org/presentationml/2006/main">
  <p:tag name="ISLIDE.PICTURE" val="#239260;"/>
  <p:tag name="ISLIDE.VECTOR" val="#254610;#192255;#248126;"/>
</p:tagLst>
</file>

<file path=ppt/tags/tag17.xml><?xml version="1.0" encoding="utf-8"?>
<p:tagLst xmlns:p="http://schemas.openxmlformats.org/presentationml/2006/main">
  <p:tag name="KSO_WM_UNIT_TABLE_BEAUTIFY" val="smartTable{d6206d5b-36b7-4333-b358-1c4c8f88fcb3}"/>
</p:tagLst>
</file>

<file path=ppt/tags/tag18.xml><?xml version="1.0" encoding="utf-8"?>
<p:tagLst xmlns:p="http://schemas.openxmlformats.org/presentationml/2006/main">
  <p:tag name="KSO_WM_UNIT_TABLE_BEAUTIFY" val="smartTable{cec85998-f39a-42b5-a0f3-46e4cc7bdf27}"/>
  <p:tag name="TABLE_ENDDRAG_ORIGIN_RECT" val="453*187"/>
  <p:tag name="TABLE_ENDDRAG_RECT" val="476*142*453*187"/>
</p:tagLst>
</file>

<file path=ppt/tags/tag19.xml><?xml version="1.0" encoding="utf-8"?>
<p:tagLst xmlns:p="http://schemas.openxmlformats.org/presentationml/2006/main">
  <p:tag name="ISLIDE.PICTURE" val="#239260;"/>
  <p:tag name="ISLIDE.VECTOR" val="#254610;#192255;#248126;"/>
</p:tagLst>
</file>

<file path=ppt/tags/tag2.xml><?xml version="1.0" encoding="utf-8"?>
<p:tagLst xmlns:p="http://schemas.openxmlformats.org/presentationml/2006/main">
  <p:tag name="ISLIDE.VECTOR" val="#203943;#248126;#184107;#431540;#379133;#379068;#379123;#418780;#340590;#379209;#340576;#379307;#308549;"/>
  <p:tag name="ISLIDE.ICON" val="#373138;#93811;#88554;#373139;#385028;#385029;"/>
</p:tagLst>
</file>

<file path=ppt/tags/tag20.xml><?xml version="1.0" encoding="utf-8"?>
<p:tagLst xmlns:p="http://schemas.openxmlformats.org/presentationml/2006/main">
  <p:tag name="KSO_WM_UNIT_TABLE_BEAUTIFY" val="smartTable{b8f2cd7a-cd67-4fc8-b2ca-9a59f5687a97}"/>
  <p:tag name="TABLE_ENDDRAG_ORIGIN_RECT" val="362*106"/>
  <p:tag name="TABLE_ENDDRAG_RECT" val="330*98*362*106"/>
</p:tagLst>
</file>

<file path=ppt/tags/tag21.xml><?xml version="1.0" encoding="utf-8"?>
<p:tagLst xmlns:p="http://schemas.openxmlformats.org/presentationml/2006/main">
  <p:tag name="ISLIDE.PICTURE" val="#239260;"/>
  <p:tag name="ISLIDE.VECTOR" val="#254610;#192255;#248126;"/>
</p:tagLst>
</file>

<file path=ppt/tags/tag22.xml><?xml version="1.0" encoding="utf-8"?>
<p:tagLst xmlns:p="http://schemas.openxmlformats.org/presentationml/2006/main">
  <p:tag name="KSO_WM_UNIT_TABLE_BEAUTIFY" val="smartTable{be629282-189c-4f22-9499-fceab3295448}"/>
  <p:tag name="TABLE_ENDDRAG_ORIGIN_RECT" val="490*250"/>
  <p:tag name="TABLE_ENDDRAG_RECT" val="135*217*490*250"/>
</p:tagLst>
</file>

<file path=ppt/tags/tag23.xml><?xml version="1.0" encoding="utf-8"?>
<p:tagLst xmlns:p="http://schemas.openxmlformats.org/presentationml/2006/main">
  <p:tag name="ISLIDE.PICTURE" val="#239260;"/>
  <p:tag name="ISLIDE.VECTOR" val="#254610;#192255;#248126;"/>
</p:tagLst>
</file>

<file path=ppt/tags/tag24.xml><?xml version="1.0" encoding="utf-8"?>
<p:tagLst xmlns:p="http://schemas.openxmlformats.org/presentationml/2006/main">
  <p:tag name="ISLIDE.PICTURE" val="#239260;"/>
  <p:tag name="ISLIDE.VECTOR" val="#254610;#192255;#248126;"/>
</p:tagLst>
</file>

<file path=ppt/tags/tag25.xml><?xml version="1.0" encoding="utf-8"?>
<p:tagLst xmlns:p="http://schemas.openxmlformats.org/presentationml/2006/main">
  <p:tag name="ISLIDE.PICTURE" val="#239260;"/>
  <p:tag name="ISLIDE.VECTOR" val="#254610;#192255;#248126;"/>
</p:tagLst>
</file>

<file path=ppt/tags/tag26.xml><?xml version="1.0" encoding="utf-8"?>
<p:tagLst xmlns:p="http://schemas.openxmlformats.org/presentationml/2006/main">
  <p:tag name="ISLIDE.PICTURE" val="#239260;"/>
  <p:tag name="ISLIDE.VECTOR" val="#254610;#192255;#248126;"/>
</p:tagLst>
</file>

<file path=ppt/tags/tag27.xml><?xml version="1.0" encoding="utf-8"?>
<p:tagLst xmlns:p="http://schemas.openxmlformats.org/presentationml/2006/main">
  <p:tag name="ISLIDE.PICTURE" val="#239260;"/>
  <p:tag name="ISLIDE.VECTOR" val="#254610;#192255;#248126;"/>
</p:tagLst>
</file>

<file path=ppt/tags/tag28.xml><?xml version="1.0" encoding="utf-8"?>
<p:tagLst xmlns:p="http://schemas.openxmlformats.org/presentationml/2006/main">
  <p:tag name="ISLIDE.PICTURE" val="#239260;"/>
  <p:tag name="ISLIDE.VECTOR" val="#254610;#192255;#248126;"/>
</p:tagLst>
</file>

<file path=ppt/tags/tag29.xml><?xml version="1.0" encoding="utf-8"?>
<p:tagLst xmlns:p="http://schemas.openxmlformats.org/presentationml/2006/main">
  <p:tag name="ISLIDE.PICTURE" val="#239260;"/>
  <p:tag name="ISLIDE.VECTOR" val="#254610;#192255;#248126;"/>
</p:tagLst>
</file>

<file path=ppt/tags/tag3.xml><?xml version="1.0" encoding="utf-8"?>
<p:tagLst xmlns:p="http://schemas.openxmlformats.org/presentationml/2006/main">
  <p:tag name="ISLIDE.VECTOR" val="#203943;#248126;"/>
</p:tagLst>
</file>

<file path=ppt/tags/tag30.xml><?xml version="1.0" encoding="utf-8"?>
<p:tagLst xmlns:p="http://schemas.openxmlformats.org/presentationml/2006/main">
  <p:tag name="ISLIDE.ICON" val="#393914;#179264;#142029;#116850;#113705;"/>
</p:tagLst>
</file>

<file path=ppt/tags/tag31.xml><?xml version="1.0" encoding="utf-8"?>
<p:tagLst xmlns:p="http://schemas.openxmlformats.org/presentationml/2006/main">
  <p:tag name="ISLIDE.PICTURE" val="#239260;"/>
  <p:tag name="ISLIDE.VECTOR" val="#254610;#192255;#248126;"/>
</p:tagLst>
</file>

<file path=ppt/tags/tag32.xml><?xml version="1.0" encoding="utf-8"?>
<p:tagLst xmlns:p="http://schemas.openxmlformats.org/presentationml/2006/main">
  <p:tag name="KSO_WM_UNIT_TABLE_BEAUTIFY" val="smartTable{2fd04243-4630-43b2-9558-249129ecec01}"/>
</p:tagLst>
</file>

<file path=ppt/tags/tag33.xml><?xml version="1.0" encoding="utf-8"?>
<p:tagLst xmlns:p="http://schemas.openxmlformats.org/presentationml/2006/main">
  <p:tag name="ISLIDE.PICTURE" val="#239260;"/>
  <p:tag name="ISLIDE.VECTOR" val="#254610;#192255;#248126;"/>
</p:tagLst>
</file>

<file path=ppt/tags/tag34.xml><?xml version="1.0" encoding="utf-8"?>
<p:tagLst xmlns:p="http://schemas.openxmlformats.org/presentationml/2006/main">
  <p:tag name="KSO_WM_UNIT_PLACING_PICTURE_USER_VIEWPORT" val="{&quot;height&quot;:6690,&quot;width&quot;:9015}"/>
</p:tagLst>
</file>

<file path=ppt/tags/tag35.xml><?xml version="1.0" encoding="utf-8"?>
<p:tagLst xmlns:p="http://schemas.openxmlformats.org/presentationml/2006/main">
  <p:tag name="KSO_WM_UNIT_TABLE_BEAUTIFY" val="smartTable{f3980744-7e83-48df-86e7-f7a94fad903f}"/>
  <p:tag name="TABLE_ENDDRAG_ORIGIN_RECT" val="495*224"/>
  <p:tag name="TABLE_ENDDRAG_RECT" val="445*111*495*224"/>
</p:tagLst>
</file>

<file path=ppt/tags/tag36.xml><?xml version="1.0" encoding="utf-8"?>
<p:tagLst xmlns:p="http://schemas.openxmlformats.org/presentationml/2006/main">
  <p:tag name="ISLIDE.ICON" val="#394032;#393706;#393873;#167431;#374919;"/>
</p:tagLst>
</file>

<file path=ppt/tags/tag37.xml><?xml version="1.0" encoding="utf-8"?>
<p:tagLst xmlns:p="http://schemas.openxmlformats.org/presentationml/2006/main">
  <p:tag name="ISLIDE.GUIDESSETTING" val="{&quot;Id&quot;:&quot;GuidesStyle_Normal&quot;,&quot;Name&quot;:&quot;正常&quot;,&quot;HeaderHeight&quot;:15.0,&quot;FooterHeight&quot;:9.0,&quot;SideMargin&quot;:5.5,&quot;TopMargin&quot;:0.0,&quot;BottomMargin&quot;:0.0,&quot;IntervalMargin&quot;:1.5,&quot;SettingType&quot;:&quot;System&quot;}"/>
  <p:tag name="KSO_WPP_MARK_KEY" val="ad37dc28-4a15-4a24-a449-338cdbc72f36"/>
  <p:tag name="COMMONDATA" val="eyJoZGlkIjoiNmIyZTQ5ZGU1NmU3ZDhiMTYxZGY2Yzk5OGQwM2MxZmQifQ=="/>
</p:tagLst>
</file>

<file path=ppt/tags/tag4.xml><?xml version="1.0" encoding="utf-8"?>
<p:tagLst xmlns:p="http://schemas.openxmlformats.org/presentationml/2006/main">
  <p:tag name="ISLIDE.ICON" val="#394032;#393706;"/>
</p:tagLst>
</file>

<file path=ppt/tags/tag5.xml><?xml version="1.0" encoding="utf-8"?>
<p:tagLst xmlns:p="http://schemas.openxmlformats.org/presentationml/2006/main">
  <p:tag name="KSO_WM_UNIT_PLACING_PICTURE_USER_VIEWPORT" val="{&quot;height&quot;:4711,&quot;width&quot;:6281}"/>
</p:tagLst>
</file>

<file path=ppt/tags/tag6.xml><?xml version="1.0" encoding="utf-8"?>
<p:tagLst xmlns:p="http://schemas.openxmlformats.org/presentationml/2006/main">
  <p:tag name="ISLIDE.ICON" val="#394032;#393706;"/>
</p:tagLst>
</file>

<file path=ppt/tags/tag7.xml><?xml version="1.0" encoding="utf-8"?>
<p:tagLst xmlns:p="http://schemas.openxmlformats.org/presentationml/2006/main">
  <p:tag name="ISLIDE.ICON" val="#394032;#393706;"/>
</p:tagLst>
</file>

<file path=ppt/tags/tag8.xml><?xml version="1.0" encoding="utf-8"?>
<p:tagLst xmlns:p="http://schemas.openxmlformats.org/presentationml/2006/main">
  <p:tag name="ISLIDE.ICON" val="#394032;#393706;"/>
</p:tagLst>
</file>

<file path=ppt/tags/tag9.xml><?xml version="1.0" encoding="utf-8"?>
<p:tagLst xmlns:p="http://schemas.openxmlformats.org/presentationml/2006/main">
  <p:tag name="KSO_WM_UNIT_TABLE_BEAUTIFY" val="smartTable{d5879e7e-98fe-43a0-9f00-3e5c71163a70}"/>
  <p:tag name="TABLE_ENDDRAG_ORIGIN_RECT" val="920*370"/>
  <p:tag name="TABLE_ENDDRAG_RECT" val="18*123*920*370"/>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FF9470"/>
      </a:accent1>
      <a:accent2>
        <a:srgbClr val="E866AC"/>
      </a:accent2>
      <a:accent3>
        <a:srgbClr val="BA78FF"/>
      </a:accent3>
      <a:accent4>
        <a:srgbClr val="668AE8"/>
      </a:accent4>
      <a:accent5>
        <a:srgbClr val="45FFFD"/>
      </a:accent5>
      <a:accent6>
        <a:srgbClr val="C9C9C9"/>
      </a:accent6>
      <a:hlink>
        <a:srgbClr val="FF9470"/>
      </a:hlink>
      <a:folHlink>
        <a:srgbClr val="BFBFBF"/>
      </a:folHlink>
    </a:clrScheme>
    <a:fontScheme name="15qkfvag">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F9470"/>
    </a:accent1>
    <a:accent2>
      <a:srgbClr val="E866AC"/>
    </a:accent2>
    <a:accent3>
      <a:srgbClr val="BA78FF"/>
    </a:accent3>
    <a:accent4>
      <a:srgbClr val="668AE8"/>
    </a:accent4>
    <a:accent5>
      <a:srgbClr val="45FFFD"/>
    </a:accent5>
    <a:accent6>
      <a:srgbClr val="C9C9C9"/>
    </a:accent6>
    <a:hlink>
      <a:srgbClr val="FF947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FF9470"/>
    </a:accent1>
    <a:accent2>
      <a:srgbClr val="E866AC"/>
    </a:accent2>
    <a:accent3>
      <a:srgbClr val="BA78FF"/>
    </a:accent3>
    <a:accent4>
      <a:srgbClr val="668AE8"/>
    </a:accent4>
    <a:accent5>
      <a:srgbClr val="45FFFD"/>
    </a:accent5>
    <a:accent6>
      <a:srgbClr val="C9C9C9"/>
    </a:accent6>
    <a:hlink>
      <a:srgbClr val="FF947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FF9470"/>
    </a:accent1>
    <a:accent2>
      <a:srgbClr val="E866AC"/>
    </a:accent2>
    <a:accent3>
      <a:srgbClr val="BA78FF"/>
    </a:accent3>
    <a:accent4>
      <a:srgbClr val="668AE8"/>
    </a:accent4>
    <a:accent5>
      <a:srgbClr val="45FFFD"/>
    </a:accent5>
    <a:accent6>
      <a:srgbClr val="C9C9C9"/>
    </a:accent6>
    <a:hlink>
      <a:srgbClr val="FF947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FF9470"/>
    </a:accent1>
    <a:accent2>
      <a:srgbClr val="E866AC"/>
    </a:accent2>
    <a:accent3>
      <a:srgbClr val="BA78FF"/>
    </a:accent3>
    <a:accent4>
      <a:srgbClr val="668AE8"/>
    </a:accent4>
    <a:accent5>
      <a:srgbClr val="45FFFD"/>
    </a:accent5>
    <a:accent6>
      <a:srgbClr val="C9C9C9"/>
    </a:accent6>
    <a:hlink>
      <a:srgbClr val="FF947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4983</Words>
  <Application>WPS 演示</Application>
  <PresentationFormat>宽屏</PresentationFormat>
  <Paragraphs>906</Paragraphs>
  <Slides>42</Slides>
  <Notes>10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42</vt:i4>
      </vt:variant>
    </vt:vector>
  </HeadingPairs>
  <TitlesOfParts>
    <vt:vector size="50" baseType="lpstr">
      <vt:lpstr>Arial</vt:lpstr>
      <vt:lpstr>宋体</vt:lpstr>
      <vt:lpstr>Wingdings</vt:lpstr>
      <vt:lpstr>微软雅黑</vt:lpstr>
      <vt:lpstr>Arial Unicode MS</vt:lpstr>
      <vt:lpstr>等线</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新报告病例情况</vt:lpstr>
      <vt:lpstr>新报告病例情况</vt:lpstr>
      <vt:lpstr>箱线图</vt:lpstr>
      <vt:lpstr>新发快检与确证对比</vt:lpstr>
      <vt:lpstr>PowerPoint 演示文稿</vt:lpstr>
      <vt:lpstr>高危行为接触者信息挖掘与技巧</vt:lpstr>
      <vt:lpstr>常见困惑</vt:lpstr>
      <vt:lpstr>应对策略</vt:lpstr>
      <vt:lpstr>应对策略</vt:lpstr>
      <vt:lpstr>应对策略</vt:lpstr>
      <vt:lpstr>应对策略</vt:lpstr>
      <vt:lpstr>应对策略</vt:lpstr>
      <vt:lpstr>应对策略</vt:lpstr>
      <vt:lpstr>PowerPoint 演示文稿</vt:lpstr>
      <vt:lpstr>案例分享1</vt:lpstr>
      <vt:lpstr>案例分享2</vt:lpstr>
      <vt:lpstr>案例分享3</vt:lpstr>
      <vt:lpstr>案例分享3</vt:lpstr>
      <vt:lpstr>案例分享3</vt:lpstr>
      <vt:lpstr>案例分享3</vt:lpstr>
      <vt:lpstr>PowerPoint 演示文稿</vt:lpstr>
      <vt:lpstr>案例分享3</vt:lpstr>
      <vt:lpstr>案例分享3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胡 雄</dc:creator>
  <cp:lastModifiedBy>LENOVO</cp:lastModifiedBy>
  <cp:revision>78</cp:revision>
  <dcterms:created xsi:type="dcterms:W3CDTF">2020-08-28T02:17:00Z</dcterms:created>
  <dcterms:modified xsi:type="dcterms:W3CDTF">2022-10-10T07:11:31Z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2052-11.1.0.12358</vt:lpwstr>
  </property>
  <property fmtid="{D5CDD505-2E9C-101B-9397-08002B2CF9AE}" pid="3" name="ICV">
    <vt:lpwstr>4C1CC0021479495F9E3195032F9DECD5</vt:lpwstr>
  </property>
</Properties>
</file>