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38"/>
  </p:notesMasterIdLst>
  <p:sldIdLst>
    <p:sldId id="256" r:id="rId4"/>
    <p:sldId id="1338" r:id="rId5"/>
    <p:sldId id="1339" r:id="rId6"/>
    <p:sldId id="1340" r:id="rId7"/>
    <p:sldId id="1341" r:id="rId8"/>
    <p:sldId id="1342" r:id="rId9"/>
    <p:sldId id="1343" r:id="rId10"/>
    <p:sldId id="1344" r:id="rId11"/>
    <p:sldId id="1347" r:id="rId12"/>
    <p:sldId id="1348" r:id="rId13"/>
    <p:sldId id="1349" r:id="rId14"/>
    <p:sldId id="1350" r:id="rId15"/>
    <p:sldId id="1432" r:id="rId16"/>
    <p:sldId id="1419" r:id="rId17"/>
    <p:sldId id="1420" r:id="rId18"/>
    <p:sldId id="1421" r:id="rId19"/>
    <p:sldId id="1422" r:id="rId20"/>
    <p:sldId id="1435" r:id="rId21"/>
    <p:sldId id="1436" r:id="rId22"/>
    <p:sldId id="1423" r:id="rId23"/>
    <p:sldId id="1424" r:id="rId24"/>
    <p:sldId id="1440" r:id="rId25"/>
    <p:sldId id="1441" r:id="rId26"/>
    <p:sldId id="1442" r:id="rId27"/>
    <p:sldId id="1443" r:id="rId28"/>
    <p:sldId id="1444" r:id="rId29"/>
    <p:sldId id="1445" r:id="rId30"/>
    <p:sldId id="1446" r:id="rId31"/>
    <p:sldId id="1447" r:id="rId32"/>
    <p:sldId id="1448" r:id="rId33"/>
    <p:sldId id="1449" r:id="rId34"/>
    <p:sldId id="1450" r:id="rId35"/>
    <p:sldId id="1467" r:id="rId36"/>
    <p:sldId id="1451" r:id="rId37"/>
    <p:sldId id="1452" r:id="rId39"/>
    <p:sldId id="1458" r:id="rId40"/>
    <p:sldId id="1453" r:id="rId41"/>
    <p:sldId id="1461" r:id="rId42"/>
    <p:sldId id="1459" r:id="rId43"/>
    <p:sldId id="1460" r:id="rId44"/>
    <p:sldId id="1454" r:id="rId45"/>
    <p:sldId id="1455" r:id="rId46"/>
    <p:sldId id="1456" r:id="rId47"/>
    <p:sldId id="1457" r:id="rId48"/>
    <p:sldId id="1428" r:id="rId49"/>
    <p:sldId id="1429" r:id="rId50"/>
    <p:sldId id="1463" r:id="rId51"/>
    <p:sldId id="1464" r:id="rId52"/>
    <p:sldId id="1465" r:id="rId53"/>
    <p:sldId id="1466" r:id="rId54"/>
    <p:sldId id="318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4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istrator\Desktop\&#24067;&#30149;&#29616;&#20303;&#2233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10130551888"/>
          <c:y val="0.0537190142898804"/>
          <c:w val="0.879510743943648"/>
          <c:h val="0.800609682538209"/>
        </c:manualLayout>
      </c:layout>
      <c:lineChart>
        <c:grouping val="standard"/>
        <c:varyColors val="0"/>
        <c:ser>
          <c:idx val="0"/>
          <c:order val="0"/>
          <c:tx>
            <c:strRef>
              <c:f>'1-发病率'!$B$1</c:f>
              <c:strCache>
                <c:ptCount val="1"/>
                <c:pt idx="0">
                  <c:v>自贡市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star"/>
            <c:size val="7"/>
            <c:spPr>
              <a:solidFill>
                <a:srgbClr val="C00000"/>
              </a:solidFill>
              <a:ln w="82550">
                <a:solidFill>
                  <a:srgbClr val="C00000"/>
                </a:solidFill>
              </a:ln>
              <a:effectLst/>
            </c:spPr>
          </c:marker>
          <c:dLbls>
            <c:delete val="1"/>
          </c:dLbls>
          <c:cat>
            <c:strRef>
              <c:f>'1-发病率'!$A$2:$A$10</c:f>
              <c:strCache>
                <c:ptCount val="9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2021上半年</c:v>
                </c:pt>
              </c:strCache>
            </c:strRef>
          </c:cat>
          <c:val>
            <c:numRef>
              <c:f>'1-发病率'!$B$2:$B$10</c:f>
              <c:numCache>
                <c:formatCode>General</c:formatCode>
                <c:ptCount val="9"/>
                <c:pt idx="0">
                  <c:v>0</c:v>
                </c:pt>
                <c:pt idx="1">
                  <c:v>0.0367</c:v>
                </c:pt>
                <c:pt idx="2">
                  <c:v>0</c:v>
                </c:pt>
                <c:pt idx="3">
                  <c:v>0.1444</c:v>
                </c:pt>
                <c:pt idx="4">
                  <c:v>0.2517</c:v>
                </c:pt>
                <c:pt idx="5">
                  <c:v>0.2757</c:v>
                </c:pt>
                <c:pt idx="6">
                  <c:v>0.5479</c:v>
                </c:pt>
                <c:pt idx="7">
                  <c:v>0.2053</c:v>
                </c:pt>
                <c:pt idx="8">
                  <c:v>0.2738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'1-发病率'!$C$1</c:f>
              <c:strCache>
                <c:ptCount val="1"/>
                <c:pt idx="0">
                  <c:v>四川省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'1-发病率'!$A$2:$A$10</c:f>
              <c:strCache>
                <c:ptCount val="9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2021上半年</c:v>
                </c:pt>
              </c:strCache>
            </c:strRef>
          </c:cat>
          <c:val>
            <c:numRef>
              <c:f>'1-发病率'!$C$2:$C$10</c:f>
              <c:numCache>
                <c:formatCode>General</c:formatCode>
                <c:ptCount val="9"/>
                <c:pt idx="0">
                  <c:v>0.01</c:v>
                </c:pt>
                <c:pt idx="1">
                  <c:v>0.25</c:v>
                </c:pt>
                <c:pt idx="2">
                  <c:v>0.066</c:v>
                </c:pt>
                <c:pt idx="3">
                  <c:v>0.14</c:v>
                </c:pt>
                <c:pt idx="4">
                  <c:v>0.083</c:v>
                </c:pt>
                <c:pt idx="5">
                  <c:v>0.079</c:v>
                </c:pt>
                <c:pt idx="6">
                  <c:v>0.139</c:v>
                </c:pt>
                <c:pt idx="7">
                  <c:v>0.15</c:v>
                </c:pt>
                <c:pt idx="8">
                  <c:v>0.14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894144"/>
        <c:axId val="334894536"/>
      </c:lineChart>
      <c:catAx>
        <c:axId val="3348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34894536"/>
        <c:crosses val="autoZero"/>
        <c:auto val="1"/>
        <c:lblAlgn val="ctr"/>
        <c:lblOffset val="100"/>
        <c:noMultiLvlLbl val="0"/>
      </c:catAx>
      <c:valAx>
        <c:axId val="334894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348941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0555555555556"/>
          <c:y val="0.0283559346748323"/>
          <c:w val="0.229583333333333"/>
          <c:h val="0.207755176436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47954983487"/>
          <c:y val="0.184262540099154"/>
          <c:w val="0.610417913627955"/>
          <c:h val="0.6936924030329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Sheet4!$B$1:$D$1</c:f>
              <c:strCache>
                <c:ptCount val="3"/>
                <c:pt idx="0">
                  <c:v>wear overalls</c:v>
                </c:pt>
                <c:pt idx="1">
                  <c:v>wear mask</c:v>
                </c:pt>
                <c:pt idx="2">
                  <c:v>wear gloves</c:v>
                </c:pt>
              </c:strCache>
            </c:strRef>
          </c:cat>
          <c:val>
            <c:numRef>
              <c:f>Sheet4!$B$3:$D$3</c:f>
              <c:numCache>
                <c:formatCode>0.00_ </c:formatCode>
                <c:ptCount val="3"/>
                <c:pt idx="0">
                  <c:v>58.4664536741214</c:v>
                </c:pt>
                <c:pt idx="1">
                  <c:v>30.3514376996805</c:v>
                </c:pt>
                <c:pt idx="2">
                  <c:v>35.4632587859425</c:v>
                </c:pt>
              </c:numCache>
            </c:numRef>
          </c:val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Sheet4!$B$1:$D$1</c:f>
              <c:strCache>
                <c:ptCount val="3"/>
                <c:pt idx="0">
                  <c:v>wear overalls</c:v>
                </c:pt>
                <c:pt idx="1">
                  <c:v>wear mask</c:v>
                </c:pt>
                <c:pt idx="2">
                  <c:v>wear gloves</c:v>
                </c:pt>
              </c:strCache>
            </c:strRef>
          </c:cat>
          <c:val>
            <c:numRef>
              <c:f>Sheet4!$B$4:$D$4</c:f>
              <c:numCache>
                <c:formatCode>0.00_ </c:formatCode>
                <c:ptCount val="3"/>
                <c:pt idx="0">
                  <c:v>7.3482428115016</c:v>
                </c:pt>
                <c:pt idx="1">
                  <c:v>14.6964856230032</c:v>
                </c:pt>
                <c:pt idx="2">
                  <c:v>17.2523961661342</c:v>
                </c:pt>
              </c:numCache>
            </c:numRef>
          </c:val>
        </c:ser>
        <c:ser>
          <c:idx val="2"/>
          <c:order val="2"/>
          <c:tx>
            <c:strRef>
              <c:f>Sheet4!$A$5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Sheet4!$B$1:$D$1</c:f>
              <c:strCache>
                <c:ptCount val="3"/>
                <c:pt idx="0">
                  <c:v>wear overalls</c:v>
                </c:pt>
                <c:pt idx="1">
                  <c:v>wear mask</c:v>
                </c:pt>
                <c:pt idx="2">
                  <c:v>wear gloves</c:v>
                </c:pt>
              </c:strCache>
            </c:strRef>
          </c:cat>
          <c:val>
            <c:numRef>
              <c:f>Sheet4!$B$5:$D$5</c:f>
              <c:numCache>
                <c:formatCode>0.00_ </c:formatCode>
                <c:ptCount val="3"/>
                <c:pt idx="0">
                  <c:v>34.185303514377</c:v>
                </c:pt>
                <c:pt idx="1">
                  <c:v>54.9520766773163</c:v>
                </c:pt>
                <c:pt idx="2">
                  <c:v>47.2843450479233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387952"/>
        <c:axId val="356386776"/>
      </c:barChart>
      <c:catAx>
        <c:axId val="35638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56386776"/>
        <c:crosses val="autoZero"/>
        <c:auto val="1"/>
        <c:lblAlgn val="ctr"/>
        <c:lblOffset val="100"/>
        <c:noMultiLvlLbl val="0"/>
      </c:catAx>
      <c:valAx>
        <c:axId val="356386776"/>
        <c:scaling>
          <c:orientation val="minMax"/>
        </c:scaling>
        <c:delete val="0"/>
        <c:axPos val="b"/>
        <c:numFmt formatCode="0%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56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801134733158355"/>
          <c:y val="0.0186843832020997"/>
          <c:w val="0.178285870516185"/>
          <c:h val="0.2313156167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0.00091</cdr:x>
      <cdr:y>0.13889</cdr:y>
    </cdr:from>
    <cdr:to>
      <cdr:x>0.06119</cdr:x>
      <cdr:y>0.60417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4763" y="381000"/>
          <a:ext cx="314325" cy="127635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eaVert" wrap="none" lIns="45720" tIns="45720" rIns="45720" bIns="45720" rtlCol="0" anchor="t" anchorCtr="0">
          <a:normAutofit/>
        </a:bodyPr>
        <a:p>
          <a:r>
            <a: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发病率（</a:t>
          </a:r>
          <a:r>
            <a: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/10</a:t>
          </a:r>
          <a:r>
            <a: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万）</a:t>
          </a:r>
          <a:endParaRPr lang="zh-CN" alt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0.83703</cdr:x>
      <cdr:y>0.88134</cdr:y>
    </cdr:from>
    <cdr:to>
      <cdr:x>0.97661</cdr:x>
      <cdr:y>0.97856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7324114" y="4138793"/>
          <a:ext cx="1221340" cy="45655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r>
            <a: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Composition</a:t>
          </a:r>
          <a:endParaRPr lang="zh-CN" alt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64615-2BD7-480A-86FA-AA6ADE6093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73F44-8C99-413F-9FC2-2143233B65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D9323-8FC6-4DB9-95C8-740EAD49E2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E0C1D-B1B0-45D6-8A5F-CB6D8F0E6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4F047A6-42A3-4CEC-A764-C536F5F5D1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3638" y="6381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DC381D-BF77-46E6-A8FF-484E95301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/>
              <a:t>单击图标添加图片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/>
              <a:t>单击图标添加图片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321874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4F047A6-42A3-4CEC-A764-C536F5F5D1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DC381D-BF77-46E6-A8FF-484E95301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4F047A6-42A3-4CEC-A764-C536F5F5D1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DC381D-BF77-46E6-A8FF-484E95301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4F047A6-42A3-4CEC-A764-C536F5F5D1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DC381D-BF77-46E6-A8FF-484E95301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4F047A6-42A3-4CEC-A764-C536F5F5D1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DC381D-BF77-46E6-A8FF-484E95301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4F047A6-42A3-4CEC-A764-C536F5F5D1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DC381D-BF77-46E6-A8FF-484E95301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4F047A6-42A3-4CEC-A764-C536F5F5D1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DC381D-BF77-46E6-A8FF-484E95301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0410484" y="4783060"/>
            <a:ext cx="1565197" cy="2103669"/>
            <a:chOff x="348696" y="3370149"/>
            <a:chExt cx="1173898" cy="157775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29" r="39472"/>
            <a:stretch>
              <a:fillRect/>
            </a:stretch>
          </p:blipFill>
          <p:spPr>
            <a:xfrm>
              <a:off x="348696" y="3965835"/>
              <a:ext cx="565704" cy="9820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29" r="39472"/>
            <a:stretch>
              <a:fillRect/>
            </a:stretch>
          </p:blipFill>
          <p:spPr>
            <a:xfrm>
              <a:off x="691501" y="3370149"/>
              <a:ext cx="831093" cy="14427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29" r="39472"/>
            <a:stretch>
              <a:fillRect/>
            </a:stretch>
          </p:blipFill>
          <p:spPr>
            <a:xfrm>
              <a:off x="1096176" y="4186194"/>
              <a:ext cx="426418" cy="740264"/>
            </a:xfrm>
            <a:prstGeom prst="rect">
              <a:avLst/>
            </a:prstGeom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7A6-42A3-4CEC-A764-C536F5F5D1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84F047A6-42A3-4CEC-A764-C536F5F5D1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2000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DFDC381D-BF77-46E6-A8FF-484E95301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7.jpe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4" Type="http://schemas.openxmlformats.org/officeDocument/2006/relationships/theme" Target="../theme/theme2.xml"/><Relationship Id="rId13" Type="http://schemas.openxmlformats.org/officeDocument/2006/relationships/image" Target="../media/image8.jpe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" y="-15617"/>
            <a:ext cx="800100" cy="919655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B prst="angle"/>
          </a:sp3d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Rectangle 3"/>
          <p:cNvSpPr>
            <a:spLocks noGrp="1"/>
          </p:cNvSpPr>
          <p:nvPr>
            <p:ph type="body"/>
          </p:nvPr>
        </p:nvSpPr>
        <p:spPr>
          <a:xfrm>
            <a:off x="623888" y="1484313"/>
            <a:ext cx="10972800" cy="4525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fld id="{84F047A6-42A3-4CEC-A764-C536F5F5D1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2090"/>
            <a:ext cx="12179683" cy="47625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950" y="47625"/>
            <a:ext cx="588010" cy="676275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B prst="angle"/>
          </a:sp3d>
        </p:spPr>
      </p:pic>
      <p:pic>
        <p:nvPicPr>
          <p:cNvPr id="1031" name="Picture 9" descr="cdc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2180" y="6090285"/>
            <a:ext cx="967105" cy="73152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baike.so.com/doc/13228631-13774324.html" TargetMode="External"/><Relationship Id="rId4" Type="http://schemas.openxmlformats.org/officeDocument/2006/relationships/hyperlink" Target="https://baike.so.com/doc/3150936-3320629.html" TargetMode="External"/><Relationship Id="rId3" Type="http://schemas.openxmlformats.org/officeDocument/2006/relationships/hyperlink" Target="https://baike.so.com/doc/5379906-5616156.html" TargetMode="External"/><Relationship Id="rId2" Type="http://schemas.openxmlformats.org/officeDocument/2006/relationships/hyperlink" Target="https://baike.so.com/doc/6099995-6313105.html" TargetMode="External"/><Relationship Id="rId1" Type="http://schemas.openxmlformats.org/officeDocument/2006/relationships/hyperlink" Target="https://baike.so.com/doc/5571040-5786253.html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emf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baike.so.com/doc/3270349-344545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718049"/>
            <a:ext cx="10363200" cy="1470025"/>
          </a:xfrm>
        </p:spPr>
        <p:txBody>
          <a:bodyPr/>
          <a:lstStyle/>
          <a:p>
            <a:r>
              <a:rPr lang="zh-CN" altLang="en-US" dirty="0"/>
              <a:t>布鲁氏菌新发地区监测模式研究培训会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43345" y="3886200"/>
            <a:ext cx="4657090" cy="1944370"/>
          </a:xfrm>
        </p:spPr>
        <p:txBody>
          <a:bodyPr/>
          <a:lstStyle/>
          <a:p>
            <a:pPr lvl="1" algn="r"/>
            <a:r>
              <a:rPr lang="zh-CN" altLang="en-US" dirty="0"/>
              <a:t>自贡市疾病预防控制中心</a:t>
            </a:r>
            <a:endParaRPr lang="en-US" altLang="zh-CN" dirty="0"/>
          </a:p>
          <a:p>
            <a:pPr lvl="1" algn="r"/>
            <a:r>
              <a:rPr lang="zh-CN" altLang="en-US" dirty="0"/>
              <a:t>疾控一所</a:t>
            </a:r>
            <a:endParaRPr lang="en-US" altLang="zh-CN" dirty="0"/>
          </a:p>
          <a:p>
            <a:pPr lvl="1" algn="r"/>
            <a:r>
              <a:rPr lang="zh-CN" altLang="en-US" dirty="0"/>
              <a:t>张洁</a:t>
            </a:r>
            <a:endParaRPr lang="en-US" altLang="zh-CN" dirty="0"/>
          </a:p>
          <a:p>
            <a:pPr lvl="1" algn="r"/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97290" y="2092656"/>
            <a:ext cx="8915400" cy="3777622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000" dirty="0"/>
              <a:t> </a:t>
            </a:r>
            <a:r>
              <a:rPr lang="zh-CN" altLang="en-US" sz="2000" b="1" dirty="0">
                <a:solidFill>
                  <a:srgbClr val="C00000"/>
                </a:solidFill>
              </a:rPr>
              <a:t>男性患者因睾丸炎或附睾炎而出现睾丸疼痛及</a:t>
            </a:r>
            <a:r>
              <a:rPr lang="zh-CN" altLang="en-US" sz="2000" b="1" dirty="0">
                <a:solidFill>
                  <a:srgbClr val="C00000"/>
                </a:solidFill>
                <a:hlinkClick r:id="rId1"/>
              </a:rPr>
              <a:t>小腹痛</a:t>
            </a:r>
            <a:r>
              <a:rPr lang="zh-CN" altLang="en-US" sz="2000" b="1" dirty="0">
                <a:solidFill>
                  <a:srgbClr val="C00000"/>
                </a:solidFill>
              </a:rPr>
              <a:t>。慢性期可出现</a:t>
            </a:r>
            <a:r>
              <a:rPr lang="zh-CN" altLang="en-US" sz="2000" b="1" dirty="0">
                <a:solidFill>
                  <a:srgbClr val="C00000"/>
                </a:solidFill>
                <a:hlinkClick r:id="rId2"/>
              </a:rPr>
              <a:t>精索</a:t>
            </a:r>
            <a:r>
              <a:rPr lang="zh-CN" altLang="en-US" sz="2000" b="1" dirty="0">
                <a:solidFill>
                  <a:srgbClr val="C00000"/>
                </a:solidFill>
                <a:hlinkClick r:id="rId3"/>
              </a:rPr>
              <a:t>神经痛</a:t>
            </a:r>
            <a:r>
              <a:rPr lang="zh-CN" altLang="en-US" sz="2000" b="1" dirty="0">
                <a:solidFill>
                  <a:srgbClr val="C00000"/>
                </a:solidFill>
              </a:rPr>
              <a:t>，以致出现阳痿、遗精、性机能减退等。</a:t>
            </a:r>
            <a:endParaRPr lang="zh-CN" altLang="en-US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2000" b="1" dirty="0">
                <a:solidFill>
                  <a:srgbClr val="C00000"/>
                </a:solidFill>
              </a:rPr>
              <a:t>    女性患者可出现乳房肿痛、腰痛、小腹痛、月经不调、闭经或流血过多，白带过多、</a:t>
            </a:r>
            <a:r>
              <a:rPr lang="zh-CN" altLang="en-US" sz="2000" b="1" dirty="0">
                <a:solidFill>
                  <a:srgbClr val="C00000"/>
                </a:solidFill>
                <a:hlinkClick r:id="rId4"/>
              </a:rPr>
              <a:t>性欲减退</a:t>
            </a:r>
            <a:r>
              <a:rPr lang="zh-CN" altLang="en-US" sz="2000" b="1" dirty="0">
                <a:solidFill>
                  <a:srgbClr val="C00000"/>
                </a:solidFill>
              </a:rPr>
              <a:t>、早产、流产、</a:t>
            </a:r>
            <a:r>
              <a:rPr lang="zh-CN" altLang="en-US" sz="2000" b="1" dirty="0">
                <a:solidFill>
                  <a:srgbClr val="C00000"/>
                </a:solidFill>
                <a:hlinkClick r:id="rId5"/>
              </a:rPr>
              <a:t>死胎</a:t>
            </a:r>
            <a:r>
              <a:rPr lang="zh-CN" altLang="en-US" sz="2000" b="1" dirty="0">
                <a:solidFill>
                  <a:srgbClr val="C00000"/>
                </a:solidFill>
              </a:rPr>
              <a:t>等表现。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2197290" y="805217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泌尿生殖系统损伤</a:t>
            </a:r>
            <a:endParaRPr lang="zh-CN" altLang="en-US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2925" y="275565"/>
            <a:ext cx="8911687" cy="1068212"/>
          </a:xfrm>
        </p:spPr>
        <p:txBody>
          <a:bodyPr/>
          <a:lstStyle/>
          <a:p>
            <a:r>
              <a:rPr lang="zh-CN" altLang="en-US" dirty="0" smtClean="0"/>
              <a:t>布病易感人群：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425" y="1343777"/>
            <a:ext cx="11384051" cy="409607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/>
              <a:t>    一般来说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rgbClr val="C00000"/>
                </a:solidFill>
              </a:rPr>
              <a:t>凡是接触患病家畜及其制品的人员</a:t>
            </a:r>
            <a:r>
              <a:rPr lang="zh-CN" altLang="en-US" b="1" dirty="0"/>
              <a:t>，或是生活在疫区与</a:t>
            </a:r>
            <a:r>
              <a:rPr lang="zh-CN" altLang="en-US" b="1" dirty="0">
                <a:solidFill>
                  <a:srgbClr val="C00000"/>
                </a:solidFill>
              </a:rPr>
              <a:t>患病家畜污染的环境有接触</a:t>
            </a:r>
            <a:r>
              <a:rPr lang="zh-CN" altLang="en-US" b="1" dirty="0"/>
              <a:t>的人，都可以感染布氏菌。</a:t>
            </a:r>
            <a:endParaRPr lang="zh-CN" altLang="en-US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617314" y="3045708"/>
            <a:ext cx="9887298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饲养</a:t>
            </a:r>
            <a:r>
              <a:rPr lang="zh-CN" altLang="en-US" sz="2400" b="1" dirty="0">
                <a:solidFill>
                  <a:srgbClr val="C00000"/>
                </a:solidFill>
              </a:rPr>
              <a:t>，管理、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屠宰</a:t>
            </a:r>
            <a:r>
              <a:rPr lang="zh-CN" altLang="en-US" sz="2400" b="1" dirty="0">
                <a:solidFill>
                  <a:srgbClr val="C00000"/>
                </a:solidFill>
              </a:rPr>
              <a:t>、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畜产品</a:t>
            </a:r>
            <a:r>
              <a:rPr lang="zh-CN" altLang="en-US" sz="2400" b="1" dirty="0">
                <a:solidFill>
                  <a:srgbClr val="C00000"/>
                </a:solidFill>
              </a:rPr>
              <a:t>收购、运输及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加工（包括餐馆中接触生牛羊肉工作人员）人员、畜牧兽医；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57" y="4490406"/>
            <a:ext cx="2563049" cy="19222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13" y="4490406"/>
            <a:ext cx="3132545" cy="19511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764" y="4490406"/>
            <a:ext cx="2570328" cy="19178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3458" y="217710"/>
            <a:ext cx="8911687" cy="1280890"/>
          </a:xfrm>
        </p:spPr>
        <p:txBody>
          <a:bodyPr/>
          <a:lstStyle/>
          <a:p>
            <a:r>
              <a:rPr lang="zh-CN" altLang="en-US" dirty="0"/>
              <a:t>布病易感人群：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8401" y="1369325"/>
            <a:ext cx="5258250" cy="25202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 </a:t>
            </a:r>
            <a:r>
              <a:rPr lang="zh-CN" altLang="en-US" sz="2800" b="1" dirty="0"/>
              <a:t>布病实验室工作人员更易感染布氏菌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endParaRPr lang="en-US" altLang="zh-CN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 smtClean="0"/>
              <a:t>  </a:t>
            </a:r>
            <a:r>
              <a:rPr lang="zh-CN" altLang="en-US" sz="2800" b="1" dirty="0">
                <a:solidFill>
                  <a:srgbClr val="FF0000"/>
                </a:solidFill>
              </a:rPr>
              <a:t>注：人与人之间不会传染，也不通过胎盘屏障传染给胎儿</a:t>
            </a:r>
            <a:r>
              <a:rPr lang="zh-CN" altLang="en-US" sz="2800" dirty="0">
                <a:solidFill>
                  <a:srgbClr val="FF0000"/>
                </a:solidFill>
              </a:rPr>
              <a:t>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51" y="2205390"/>
            <a:ext cx="6209949" cy="46526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37305" y="3168015"/>
            <a:ext cx="7759700" cy="2842260"/>
          </a:xfrm>
        </p:spPr>
        <p:txBody>
          <a:bodyPr/>
          <a:p>
            <a:r>
              <a:rPr lang="zh-CN" altLang="en-US"/>
              <a:t>疫情概况及疫情处置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5520" y="26268"/>
            <a:ext cx="914399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四川省疫情发病情况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50013" y="1450762"/>
            <a:ext cx="8291973" cy="506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260648"/>
            <a:ext cx="10972800" cy="1143000"/>
          </a:xfrm>
        </p:spPr>
        <p:txBody>
          <a:bodyPr/>
          <a:lstStyle/>
          <a:p>
            <a:r>
              <a:rPr lang="zh-CN" altLang="en-US" dirty="0"/>
              <a:t>自贡市布病疫情</a:t>
            </a:r>
            <a:endParaRPr lang="zh-CN" altLang="en-US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1"/>
          </p:nvPr>
        </p:nvGraphicFramePr>
        <p:xfrm>
          <a:off x="471163" y="1619672"/>
          <a:ext cx="1054258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基本情况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3888" y="1484313"/>
          <a:ext cx="10972800" cy="4825365"/>
        </p:xfrm>
        <a:graphic>
          <a:graphicData uri="http://schemas.openxmlformats.org/drawingml/2006/table">
            <a:tbl>
              <a:tblPr/>
              <a:tblGrid>
                <a:gridCol w="2468245"/>
                <a:gridCol w="2374900"/>
                <a:gridCol w="1828800"/>
                <a:gridCol w="2065655"/>
                <a:gridCol w="2235200"/>
              </a:tblGrid>
              <a:tr h="527379"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病例数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隐性感染者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均值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发病至确诊时长（天）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中位数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发病至确诊时长（天）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68">
                <a:tc>
                  <a:txBody>
                    <a:bodyPr/>
                    <a:p>
                      <a:pPr algn="l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发病时间（年）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b"/>
                      <a:endParaRPr lang="zh-CN" altLang="en-US" sz="2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90.5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37.9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33.0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41.0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65">
                <a:tc>
                  <a:txBody>
                    <a:bodyPr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2019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45.1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2020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44.8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35.0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2021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16.3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487">
                <a:tc>
                  <a:txBody>
                    <a:bodyPr/>
                    <a:p>
                      <a:pPr algn="l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职业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b"/>
                      <a:endParaRPr lang="zh-CN" altLang="en-US" sz="2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奶粉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65.0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65.0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屠宰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57.7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养殖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57.2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餐馆生肉加工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36.1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消费（食用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加工）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食用羊肉汤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21.8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不明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48"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44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46.4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33.0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个案病例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案例</a:t>
            </a:r>
            <a:r>
              <a:rPr lang="en-US" altLang="zh-CN" dirty="0"/>
              <a:t>1.</a:t>
            </a:r>
            <a:r>
              <a:rPr lang="zh-CN" altLang="zh-CN" dirty="0"/>
              <a:t>富顺县某个体养殖户在畜牧部门秋季传染病防控监测时，发现其饲养黑山羊布病检测为阳性，遂立即将该情况告知当地疾控中心，当天下午疾控中心工作人员对该养殖户及周边共同暴露者进行采样，与此同时畜牧部门对周边养殖户养殖山羊进行检测，经实验室检测发现该养殖户男主人试管滴度实验（</a:t>
            </a:r>
            <a:r>
              <a:rPr lang="en-US" altLang="zh-CN" dirty="0"/>
              <a:t>SAT</a:t>
            </a:r>
            <a:r>
              <a:rPr lang="zh-CN" altLang="zh-CN" dirty="0"/>
              <a:t>）为阳性（≥</a:t>
            </a:r>
            <a:r>
              <a:rPr lang="en-US" altLang="zh-CN" dirty="0"/>
              <a:t>1:100</a:t>
            </a:r>
            <a:r>
              <a:rPr lang="zh-CN" altLang="zh-CN" dirty="0"/>
              <a:t>），患者已及时到传染病院进行积极治疗。此为本地区第一例从阳性动物中追踪到职业人群阳性。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聚集</a:t>
            </a:r>
            <a:r>
              <a:rPr lang="zh-CN" altLang="en-US" dirty="0" smtClean="0"/>
              <a:t>性布病疫情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案例</a:t>
            </a:r>
            <a:r>
              <a:rPr lang="en-US" altLang="zh-CN" dirty="0"/>
              <a:t>2.</a:t>
            </a:r>
            <a:r>
              <a:rPr lang="zh-CN" altLang="zh-CN" dirty="0"/>
              <a:t>贡井区某奶牛场存在多人血清学阳性，遂联合畜牧部门针对该奶牛场动物来源、牛奶加工工艺及销售情况进行追踪。我中心联合畜牧部门对全场</a:t>
            </a:r>
            <a:r>
              <a:rPr lang="en-US" altLang="zh-CN" dirty="0"/>
              <a:t>200</a:t>
            </a:r>
            <a:r>
              <a:rPr lang="zh-CN" altLang="zh-CN" dirty="0"/>
              <a:t>多头存栏奶牛进行布病检测，发现</a:t>
            </a:r>
            <a:r>
              <a:rPr lang="en-US" altLang="zh-CN" dirty="0"/>
              <a:t>1</a:t>
            </a:r>
            <a:r>
              <a:rPr lang="zh-CN" altLang="zh-CN" dirty="0"/>
              <a:t>头奶牛呈阳性（数月前由奶农自行从外地购入，购入后奶牛生病产奶量及奶质均不符合该公司要求），产奶及奶制品由数家奶农自行食用，遂造成此奶牛场数人检测布病血清学抗体呈阳性，同时畜牧部门按照相关规定对该奶牛进行无害化处理。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7393" y="478603"/>
            <a:ext cx="8911687" cy="805679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什么是布鲁氏菌病？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90987" y="1688958"/>
            <a:ext cx="7823011" cy="434689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dirty="0" smtClean="0"/>
              <a:t>    布鲁氏菌</a:t>
            </a:r>
            <a:r>
              <a:rPr lang="zh-CN" altLang="en-US" sz="3200" dirty="0"/>
              <a:t>病</a:t>
            </a:r>
            <a:r>
              <a:rPr lang="en-US" altLang="zh-CN" sz="3200" dirty="0"/>
              <a:t>(</a:t>
            </a:r>
            <a:r>
              <a:rPr lang="zh-CN" altLang="en-US" sz="3200" dirty="0"/>
              <a:t>简称布病</a:t>
            </a:r>
            <a:r>
              <a:rPr lang="en-US" altLang="zh-CN" sz="3200" dirty="0"/>
              <a:t>)</a:t>
            </a:r>
            <a:r>
              <a:rPr lang="zh-CN" altLang="en-US" sz="3200" dirty="0"/>
              <a:t>，</a:t>
            </a:r>
            <a:r>
              <a:rPr lang="zh-CN" altLang="en-US" sz="3200" dirty="0" smtClean="0"/>
              <a:t>俗称“</a:t>
            </a:r>
            <a:r>
              <a:rPr lang="zh-CN" altLang="en-US" sz="3200" b="1" dirty="0" smtClean="0"/>
              <a:t>懒汉病</a:t>
            </a:r>
            <a:r>
              <a:rPr lang="zh-CN" altLang="en-US" sz="3200" dirty="0" smtClean="0"/>
              <a:t>”      由</a:t>
            </a:r>
            <a:r>
              <a:rPr lang="zh-CN" altLang="en-US" sz="3200" dirty="0"/>
              <a:t>布鲁氏菌引起的人畜共患传染一变态反应性疾病，牛羊等家畜是主要传染源，人通过直接接触病</a:t>
            </a:r>
            <a:r>
              <a:rPr lang="zh-CN" altLang="en-US" sz="3200" dirty="0" smtClean="0"/>
              <a:t>畜、病</a:t>
            </a:r>
            <a:r>
              <a:rPr lang="zh-CN" altLang="en-US" sz="3200" dirty="0"/>
              <a:t>畜的流产物或接触被污染物</a:t>
            </a:r>
            <a:r>
              <a:rPr lang="en-US" altLang="zh-CN" sz="3200" dirty="0"/>
              <a:t>(</a:t>
            </a:r>
            <a:r>
              <a:rPr lang="zh-CN" altLang="en-US" sz="3200" dirty="0"/>
              <a:t>品</a:t>
            </a:r>
            <a:r>
              <a:rPr lang="en-US" altLang="zh-CN" sz="3200" dirty="0" smtClean="0"/>
              <a:t>)</a:t>
            </a:r>
            <a:r>
              <a:rPr lang="zh-CN" altLang="en-US" sz="3200" dirty="0" smtClean="0"/>
              <a:t>、奶</a:t>
            </a:r>
            <a:r>
              <a:rPr lang="zh-CN" altLang="en-US" sz="3200" dirty="0"/>
              <a:t>肉及其副产品而被感染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 algn="just">
              <a:lnSpc>
                <a:spcPct val="150000"/>
              </a:lnSpc>
            </a:pPr>
            <a:r>
              <a:rPr lang="en-US" altLang="zh-CN" sz="3200" dirty="0" smtClean="0"/>
              <a:t>  《</a:t>
            </a:r>
            <a:r>
              <a:rPr lang="zh-CN" altLang="en-US" sz="3200" dirty="0"/>
              <a:t>中华人民共和国传染病防治法</a:t>
            </a:r>
            <a:r>
              <a:rPr lang="en-US" altLang="zh-CN" sz="3200" dirty="0"/>
              <a:t>》</a:t>
            </a:r>
            <a:r>
              <a:rPr lang="zh-CN" altLang="en-US" sz="3200" dirty="0"/>
              <a:t>中，将布病列为依法管理的</a:t>
            </a:r>
            <a:r>
              <a:rPr lang="zh-CN" altLang="en-US" sz="3200" b="1" dirty="0">
                <a:solidFill>
                  <a:srgbClr val="FF0000"/>
                </a:solidFill>
              </a:rPr>
              <a:t>乙类</a:t>
            </a:r>
            <a:r>
              <a:rPr lang="zh-CN" altLang="en-US" sz="3200" dirty="0"/>
              <a:t>传染病。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3247074"/>
            <a:ext cx="2257424" cy="1805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1051255"/>
            <a:ext cx="2257424" cy="21706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053013"/>
            <a:ext cx="2257424" cy="1804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7805" y="547371"/>
            <a:ext cx="9774555" cy="518160"/>
          </a:xfrm>
        </p:spPr>
        <p:txBody>
          <a:bodyPr/>
          <a:p>
            <a:r>
              <a:rPr lang="en-US" altLang="zh-CN">
                <a:sym typeface="+mn-ea"/>
              </a:rPr>
              <a:t>3.</a:t>
            </a:r>
            <a:r>
              <a:rPr lang="zh-CN" altLang="zh-CN">
                <a:sym typeface="+mn-ea"/>
              </a:rPr>
              <a:t>结果</a:t>
            </a:r>
            <a:r>
              <a:rPr lang="en-US" altLang="zh-CN">
                <a:sym typeface="+mn-ea"/>
              </a:rPr>
              <a:t>-</a:t>
            </a:r>
            <a:r>
              <a:rPr lang="zh-CN" altLang="zh-CN" sz="2400">
                <a:sym typeface="+mn-ea"/>
              </a:rPr>
              <a:t>自贡市布病暴发疫情重点人群筛查情况</a:t>
            </a:r>
            <a:endParaRPr lang="zh-CN" altLang="zh-CN" sz="2400">
              <a:sym typeface="+mn-ea"/>
            </a:endParaRPr>
          </a:p>
        </p:txBody>
      </p:sp>
      <p:graphicFrame>
        <p:nvGraphicFramePr>
          <p:cNvPr id="11" name="表格 10"/>
          <p:cNvGraphicFramePr/>
          <p:nvPr/>
        </p:nvGraphicFramePr>
        <p:xfrm>
          <a:off x="1488440" y="1686560"/>
          <a:ext cx="9912350" cy="416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850"/>
                <a:gridCol w="2863215"/>
                <a:gridCol w="1207135"/>
                <a:gridCol w="1511935"/>
                <a:gridCol w="648970"/>
                <a:gridCol w="573405"/>
                <a:gridCol w="1301115"/>
                <a:gridCol w="847725"/>
              </a:tblGrid>
              <a:tr h="50736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间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事件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可能暴发原因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暴发模式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医院报告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主动筛查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 vMerge="1"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筛查人数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阳性数（率）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潜伏期内复阳数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某羊养殖场布病暴发疫情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外地引种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家庭散养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 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6.06%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某羊肉汤馆关联布病暴发疫情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食用未煮熟羊肉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散发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10.00%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某羊中转站布病暴发疫情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养殖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餐馆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中转站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餐馆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7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某集中屠宰场布病暴发疫情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养殖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屠宰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家庭散养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屠宰场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23.08%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36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合计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17.33%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8070" y="33655"/>
            <a:ext cx="8145145" cy="68135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19" y="1261985"/>
            <a:ext cx="7326162" cy="5089038"/>
          </a:xfrm>
        </p:spPr>
      </p:pic>
      <p:sp>
        <p:nvSpPr>
          <p:cNvPr id="11" name="矩形: 圆角 10"/>
          <p:cNvSpPr/>
          <p:nvPr/>
        </p:nvSpPr>
        <p:spPr>
          <a:xfrm>
            <a:off x="3994234" y="5588110"/>
            <a:ext cx="1007892" cy="409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卫计委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5002126" y="4719975"/>
            <a:ext cx="881830" cy="423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疾控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6354700" y="4529376"/>
            <a:ext cx="881830" cy="4025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疫控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6836303" y="5005669"/>
            <a:ext cx="991422" cy="423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农牧局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7225422" y="5678346"/>
            <a:ext cx="991422" cy="423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食药局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风险评估及文件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394758"/>
            <a:ext cx="5256584" cy="49559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84" y="1664829"/>
            <a:ext cx="4917116" cy="4685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自贡市从业人员布病感染情况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5757" y="1506158"/>
            <a:ext cx="11533410" cy="5043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内容占位符 9"/>
          <p:cNvGraphicFramePr>
            <a:graphicFrameLocks noGrp="1"/>
          </p:cNvGraphicFramePr>
          <p:nvPr>
            <p:ph idx="1"/>
          </p:nvPr>
        </p:nvGraphicFramePr>
        <p:xfrm>
          <a:off x="1271464" y="0"/>
          <a:ext cx="9752507" cy="6644640"/>
        </p:xfrm>
        <a:graphic>
          <a:graphicData uri="http://schemas.openxmlformats.org/drawingml/2006/table">
            <a:tbl>
              <a:tblPr firstRow="1" firstCol="1" bandRow="1"/>
              <a:tblGrid>
                <a:gridCol w="693166"/>
                <a:gridCol w="93980"/>
                <a:gridCol w="806121"/>
                <a:gridCol w="265219"/>
                <a:gridCol w="1155590"/>
                <a:gridCol w="966762"/>
                <a:gridCol w="156935"/>
                <a:gridCol w="1123697"/>
                <a:gridCol w="902243"/>
                <a:gridCol w="221453"/>
                <a:gridCol w="1123697"/>
                <a:gridCol w="862390"/>
                <a:gridCol w="259432"/>
                <a:gridCol w="1121822"/>
              </a:tblGrid>
              <a:tr h="511408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8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总数</a:t>
                      </a:r>
                      <a:r>
                        <a:rPr lang="en-US" altLang="zh-CN" sz="18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 =242)</a:t>
                      </a:r>
                      <a:endParaRPr lang="zh-CN" sz="18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养殖人员</a:t>
                      </a:r>
                      <a:r>
                        <a:rPr lang="zh-CN" sz="18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 =113)</a:t>
                      </a:r>
                      <a:endParaRPr lang="zh-CN" sz="24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屠宰相关</a:t>
                      </a:r>
                      <a:r>
                        <a:rPr lang="en-US" sz="18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(N=40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兽医</a:t>
                      </a: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(N=89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454585">
                <a:tc vMerge="1" gridSpan="2">
                  <a:tcPr/>
                </a:tc>
                <a:tc vMerge="1" hMerge="1"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effectLst/>
                          <a:latin typeface="Calibri" panose="020F0502020204030204" charset="0"/>
                          <a:ea typeface="+mn-ea"/>
                          <a:cs typeface="Times New Roman" panose="02020603050405020304" pitchFamily="18" charset="0"/>
                        </a:rPr>
                        <a:t>人数</a:t>
                      </a:r>
                      <a:endParaRPr lang="zh-CN" altLang="zh-CN" sz="2000" b="1" kern="100" dirty="0">
                        <a:effectLst/>
                        <a:latin typeface="Calibri" panose="020F050202020403020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阳性数</a:t>
                      </a:r>
                      <a:r>
                        <a:rPr lang="en-US" alt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        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阳性率</a:t>
                      </a:r>
                      <a:endParaRPr lang="zh-CN" altLang="zh-CN" sz="2000" b="1" kern="100" dirty="0">
                        <a:effectLst/>
                        <a:latin typeface="Calibri" panose="020F050202020403020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  <a:cs typeface="Times New Roman" panose="02020603050405020304" pitchFamily="18" charset="0"/>
                        </a:rPr>
                        <a:t>人数</a:t>
                      </a:r>
                      <a:endParaRPr lang="zh-CN" alt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阳性数</a:t>
                      </a:r>
                      <a:r>
                        <a:rPr lang="en-US" alt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     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阳性率</a:t>
                      </a:r>
                      <a:endParaRPr lang="zh-CN" altLang="zh-CN" sz="2000" b="1" kern="100" dirty="0">
                        <a:effectLst/>
                        <a:latin typeface="Calibri" panose="020F050202020403020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  <a:cs typeface="Times New Roman" panose="02020603050405020304" pitchFamily="18" charset="0"/>
                        </a:rPr>
                        <a:t>人数</a:t>
                      </a:r>
                      <a:endParaRPr lang="zh-CN" alt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阳性数</a:t>
                      </a:r>
                      <a:r>
                        <a:rPr lang="en-US" alt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       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阳性率</a:t>
                      </a:r>
                      <a:endParaRPr lang="zh-CN" altLang="zh-CN" sz="2000" b="1" kern="100" dirty="0">
                        <a:effectLst/>
                        <a:latin typeface="Calibri" panose="020F050202020403020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  <a:cs typeface="Times New Roman" panose="02020603050405020304" pitchFamily="18" charset="0"/>
                        </a:rPr>
                        <a:t>人数</a:t>
                      </a:r>
                      <a:endParaRPr lang="zh-CN" alt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阳性数</a:t>
                      </a:r>
                      <a:r>
                        <a:rPr lang="en-US" alt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       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阳性率</a:t>
                      </a:r>
                      <a:endParaRPr lang="zh-CN" altLang="zh-CN" sz="2000" b="1" kern="100" dirty="0">
                        <a:effectLst/>
                        <a:latin typeface="Calibri" panose="020F050202020403020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8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男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</a:t>
                      </a: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10/5.3%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7/10.0%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3/8.33%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0/0.0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458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女</a:t>
                      </a:r>
                      <a:endParaRPr lang="zh-CN" sz="16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altLang="zh-CN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52</a:t>
                      </a:r>
                      <a:endParaRPr lang="zh-CN" altLang="en-US" sz="16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altLang="zh-CN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2/3.8%</a:t>
                      </a:r>
                      <a:endParaRPr lang="zh-CN" sz="16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43</a:t>
                      </a:r>
                      <a:endParaRPr lang="zh-CN" sz="16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2/4.7%</a:t>
                      </a:r>
                      <a:endParaRPr lang="zh-CN" sz="16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16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b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0/0.0%</a:t>
                      </a:r>
                      <a:endParaRPr lang="zh-CN" sz="1600" b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</a:tr>
              <a:tr h="482996">
                <a:tc gridSpan="1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年龄</a:t>
                      </a:r>
                      <a:endParaRPr lang="zh-CN" sz="24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54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20~40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65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5/7.7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3/10.0%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2/15.4%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41~60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149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7/4.7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69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6/8.7%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1/3.7%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53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61~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996">
                <a:tc gridSpan="1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工作年限</a:t>
                      </a:r>
                      <a:endParaRPr lang="zh-CN" sz="24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54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8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2/10.0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1/14.3%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1/14.3%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1~2</a:t>
                      </a:r>
                      <a:endParaRPr lang="zh-CN" altLang="zh-CN" sz="16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49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3~5</a:t>
                      </a:r>
                      <a:endParaRPr lang="zh-CN" altLang="zh-CN" sz="16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3/5.5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1/14.3%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2/33.3%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5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zh-CN" sz="20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118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7/5.9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7/21.2%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</a:t>
                      </a:r>
                      <a:endParaRPr lang="zh-CN" sz="20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0/0.0%</a:t>
                      </a:r>
                      <a:endParaRPr lang="zh-CN" sz="20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调查对象基本情况和血清学检测结果统计表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36058" y="1591680"/>
          <a:ext cx="11147467" cy="4659832"/>
        </p:xfrm>
        <a:graphic>
          <a:graphicData uri="http://schemas.openxmlformats.org/drawingml/2006/table">
            <a:tbl>
              <a:tblPr firstRow="1" firstCol="1" bandRow="1"/>
              <a:tblGrid>
                <a:gridCol w="2201257"/>
                <a:gridCol w="532613"/>
                <a:gridCol w="1132582"/>
                <a:gridCol w="1244964"/>
                <a:gridCol w="1602273"/>
                <a:gridCol w="1602273"/>
                <a:gridCol w="1597778"/>
                <a:gridCol w="1233727"/>
              </a:tblGrid>
              <a:tr h="582479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特征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虎红平板阳性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SAT≥1:100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582479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比例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比例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比例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合计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332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4.82%</a:t>
                      </a:r>
                      <a:endParaRPr lang="zh-CN" altLang="en-US" sz="24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1.2%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79">
                <a:tc gridSpan="8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承担工作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82479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屠宰和生肉加工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20.18%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8.96%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5.97%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2479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生肉加工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198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59.64%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4.55%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0.0%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479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其他打杂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6.93%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4.35%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0.0%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479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熟食加工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13.25%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0.0%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0.0%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413380" y="4049485"/>
            <a:ext cx="1045029" cy="513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从业人员</a:t>
            </a:r>
            <a:r>
              <a:rPr lang="zh-CN" altLang="en-US" dirty="0"/>
              <a:t>危险因素</a:t>
            </a:r>
            <a:endParaRPr lang="zh-CN" altLang="en-US" dirty="0"/>
          </a:p>
        </p:txBody>
      </p:sp>
      <p:graphicFrame>
        <p:nvGraphicFramePr>
          <p:cNvPr id="7" name="内容占位符 3"/>
          <p:cNvGraphicFramePr>
            <a:graphicFrameLocks noGrp="1"/>
          </p:cNvGraphicFramePr>
          <p:nvPr>
            <p:ph idx="1"/>
          </p:nvPr>
        </p:nvGraphicFramePr>
        <p:xfrm>
          <a:off x="522514" y="1103821"/>
          <a:ext cx="11252717" cy="5632070"/>
        </p:xfrm>
        <a:graphic>
          <a:graphicData uri="http://schemas.openxmlformats.org/drawingml/2006/table">
            <a:tbl>
              <a:tblPr firstRow="1" firstCol="1" bandRow="1"/>
              <a:tblGrid>
                <a:gridCol w="2050488"/>
                <a:gridCol w="2049173"/>
                <a:gridCol w="1305217"/>
                <a:gridCol w="1305217"/>
                <a:gridCol w="1198747"/>
                <a:gridCol w="930607"/>
                <a:gridCol w="2413268"/>
              </a:tblGrid>
              <a:tr h="4712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可能危险因素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感染率（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暴露人数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暴露百分比（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95%CI)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83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病例组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(n=16)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对照组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(n=316)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病例组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对照组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</a:tr>
              <a:tr h="287416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承担工作</a:t>
                      </a:r>
                      <a:endParaRPr lang="zh-CN" sz="18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96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屠宰和生肉加工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8.96</a:t>
                      </a:r>
                      <a:endParaRPr lang="zh-CN" sz="18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61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37.50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19.30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2.51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0.88-7.17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96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仅生肉加工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4.55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189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56.25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59.81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0.86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0.31-2.38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96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其他打杂</a:t>
                      </a:r>
                      <a:endParaRPr lang="zh-CN" sz="18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4.35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6.25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6.96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0.89</a:t>
                      </a:r>
                      <a:r>
                        <a:rPr lang="zh-CN" sz="1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0.11-7.06</a:t>
                      </a:r>
                      <a:r>
                        <a:rPr lang="zh-CN" sz="1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1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仅熟食加工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13.92%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416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从业时间（趋势卡方分析）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7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2.27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43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6.25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13.61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10.12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b="1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1800" b="1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0.01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1~5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1.97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149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18.75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47.15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</a:tr>
              <a:tr h="287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6~10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4.94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25.00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24.37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</a:tr>
              <a:tr h="287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14.55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47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50.00</a:t>
                      </a:r>
                      <a:endParaRPr lang="zh-CN" sz="1800" b="1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14.87</a:t>
                      </a:r>
                      <a:endParaRPr lang="zh-CN" sz="1800" b="1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863" marR="648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157478" y="2552388"/>
            <a:ext cx="8173617" cy="447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血清学阳性病例追踪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经随访和健康告知，在初筛</a:t>
            </a:r>
            <a:r>
              <a:rPr lang="en-US" altLang="zh-CN" dirty="0"/>
              <a:t>2</a:t>
            </a:r>
            <a:r>
              <a:rPr lang="zh-CN" altLang="zh-CN" dirty="0"/>
              <a:t>周后对初筛阳性者中</a:t>
            </a:r>
            <a:r>
              <a:rPr lang="en-US" altLang="zh-CN" dirty="0"/>
              <a:t>15</a:t>
            </a:r>
            <a:r>
              <a:rPr lang="zh-CN" altLang="zh-CN" dirty="0"/>
              <a:t>人后做了复查（</a:t>
            </a:r>
            <a:r>
              <a:rPr lang="en-US" altLang="zh-CN" dirty="0"/>
              <a:t>1</a:t>
            </a:r>
            <a:r>
              <a:rPr lang="zh-CN" altLang="zh-CN" dirty="0"/>
              <a:t>人已外出打工未复查，此人首次检测抗体滴度＜</a:t>
            </a:r>
            <a:r>
              <a:rPr lang="en-US" altLang="zh-CN" dirty="0"/>
              <a:t>1:100</a:t>
            </a:r>
            <a:r>
              <a:rPr lang="zh-CN" altLang="zh-CN" dirty="0"/>
              <a:t>）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zh-CN" dirty="0"/>
              <a:t>实验滴度</a:t>
            </a:r>
            <a:r>
              <a:rPr lang="en-US" altLang="zh-CN" dirty="0"/>
              <a:t>≥1:100</a:t>
            </a:r>
            <a:r>
              <a:rPr lang="zh-CN" altLang="zh-CN" dirty="0"/>
              <a:t>者中</a:t>
            </a:r>
            <a:r>
              <a:rPr lang="en-US" altLang="zh-CN" dirty="0"/>
              <a:t>2</a:t>
            </a:r>
            <a:r>
              <a:rPr lang="zh-CN" altLang="zh-CN" dirty="0"/>
              <a:t>名出现症状，被医疗机构确诊为布病病例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zh-CN" dirty="0"/>
              <a:t>其余</a:t>
            </a:r>
            <a:r>
              <a:rPr lang="en-US" altLang="zh-CN" dirty="0"/>
              <a:t>2</a:t>
            </a:r>
            <a:r>
              <a:rPr lang="zh-CN" altLang="zh-CN" dirty="0"/>
              <a:t>人及</a:t>
            </a:r>
            <a:r>
              <a:rPr lang="en-US" altLang="zh-CN" dirty="0"/>
              <a:t>11</a:t>
            </a:r>
            <a:r>
              <a:rPr lang="zh-CN" altLang="zh-CN" dirty="0"/>
              <a:t>名抗体滴度＜</a:t>
            </a:r>
            <a:r>
              <a:rPr lang="en-US" altLang="zh-CN" dirty="0"/>
              <a:t>1:100</a:t>
            </a:r>
            <a:r>
              <a:rPr lang="zh-CN" altLang="zh-CN" dirty="0"/>
              <a:t>者在健康监护过程中未发病，第二次检测抗体滴度未见明显升高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布病相关知识问卷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07" y="1423390"/>
            <a:ext cx="6151207" cy="4680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1668"/>
            <a:ext cx="5791200" cy="3409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2" y="4676555"/>
            <a:ext cx="6000750" cy="216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3295" y="362585"/>
            <a:ext cx="8319135" cy="768985"/>
          </a:xfrm>
        </p:spPr>
        <p:txBody>
          <a:bodyPr/>
          <a:lstStyle/>
          <a:p>
            <a:r>
              <a:rPr lang="zh-CN" altLang="en-US" b="1" dirty="0" smtClean="0"/>
              <a:t>人感染布病的危险因素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2701" y="1396367"/>
            <a:ext cx="7726730" cy="47171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/>
              <a:t>(</a:t>
            </a:r>
            <a:r>
              <a:rPr lang="zh-CN" altLang="en-US" sz="2400" b="1" dirty="0"/>
              <a:t>一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病畜流产物：流产的胎儿、</a:t>
            </a:r>
            <a:r>
              <a:rPr lang="zh-CN" altLang="en-US" sz="2400" b="1" dirty="0" smtClean="0"/>
              <a:t>胎膜、胎盘</a:t>
            </a:r>
            <a:r>
              <a:rPr lang="zh-CN" altLang="en-US" sz="2400" b="1" dirty="0"/>
              <a:t>、羊水含有大量的布氏菌，一旦接触被感染的危害性非常大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>
              <a:lnSpc>
                <a:spcPct val="200000"/>
              </a:lnSpc>
            </a:pPr>
            <a:r>
              <a:rPr lang="en-US" altLang="zh-CN" sz="2400" b="1" dirty="0" smtClean="0"/>
              <a:t>(</a:t>
            </a:r>
            <a:r>
              <a:rPr lang="zh-CN" altLang="en-US" sz="2400" b="1" dirty="0"/>
              <a:t>二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病畜的</a:t>
            </a:r>
            <a:r>
              <a:rPr lang="zh-CN" altLang="en-US" sz="2400" b="1" dirty="0" smtClean="0"/>
              <a:t>乳、肉</a:t>
            </a:r>
            <a:r>
              <a:rPr lang="zh-CN" altLang="en-US" sz="2400" b="1" dirty="0"/>
              <a:t>及内脏：喝生奶及吃生奶制品极易感染布病。吃未熟的病畜肉及内脏危险性更大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>
              <a:lnSpc>
                <a:spcPct val="200000"/>
              </a:lnSpc>
            </a:pPr>
            <a:r>
              <a:rPr lang="en-US" altLang="zh-CN" sz="2400" b="1" dirty="0" smtClean="0"/>
              <a:t>(</a:t>
            </a:r>
            <a:r>
              <a:rPr lang="zh-CN" altLang="en-US" sz="2400" b="1" dirty="0"/>
              <a:t>三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皮毛：布病疫区出产的羊毛和皮张具有一定的危险性，有些健康牛羊的</a:t>
            </a:r>
            <a:r>
              <a:rPr lang="zh-CN" altLang="en-US" sz="2400" b="1" dirty="0" smtClean="0"/>
              <a:t>皮、毛也可</a:t>
            </a:r>
            <a:r>
              <a:rPr lang="zh-CN" altLang="en-US" sz="2400" b="1" dirty="0"/>
              <a:t>被污染带菌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marL="0" indent="0">
              <a:buNone/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15480" y="476672"/>
          <a:ext cx="9001000" cy="6120680"/>
        </p:xfrm>
        <a:graphic>
          <a:graphicData uri="http://schemas.openxmlformats.org/drawingml/2006/table">
            <a:tbl>
              <a:tblPr firstRow="1" firstCol="1" bandRow="1"/>
              <a:tblGrid>
                <a:gridCol w="1444857"/>
                <a:gridCol w="2137164"/>
                <a:gridCol w="2016673"/>
                <a:gridCol w="1956428"/>
                <a:gridCol w="1445878"/>
              </a:tblGrid>
              <a:tr h="884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调查项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养殖人员（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n=113</a:t>
                      </a: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屠宰人员（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n=40</a:t>
                      </a: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羊肉馆人员（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n=332</a:t>
                      </a: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兽医（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n=89</a:t>
                      </a: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1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知识知晓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78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听说过布病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30.09%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5%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14%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64.04%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知道布病不会人传人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11.50%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2.50%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9.34%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24.72%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布病传播动物选择正确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5.31%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2.50%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1%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13.48%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布病传播方式选择正确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7.08%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0%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1.51%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32.58%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布病主要症状选择正确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7.96%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2.50%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3%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20.22%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布病预防措施选择正确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10.62%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5.00%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9.34%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46.07%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平均得分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0.73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0.18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0.31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2.01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25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个人防护措施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78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使用防护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专用服装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46.90%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7.50%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59%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20.22%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1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工作中戴口罩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13.27%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2.50%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29.52%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20.22%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工作中戴手套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14.16%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5%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35%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25.84%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平均得分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0.74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0.15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1.23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</a:rPr>
                        <a:t>0.66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防护措施及知识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95808" y="1343608"/>
          <a:ext cx="11076788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5401040"/>
                <a:gridCol w="3234423"/>
                <a:gridCol w="2441325"/>
              </a:tblGrid>
              <a:tr h="3303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问题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餐饮从业人员（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n=332</a:t>
                      </a: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330304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构成比（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知识知晓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听说过布病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46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13.86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知道布病不会人传人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9.34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布病传播动物选择正确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布病传播方式选择正确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1.51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布病主要症状选择正确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2.71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布病预防措施选择正确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9.34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平均得分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0.38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个人防护措施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使用防护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专用服装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195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58.73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工作中戴口罩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98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29.52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工作中戴手套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115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34.64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平均得分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1.23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19404" y="2407297"/>
            <a:ext cx="10972800" cy="401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2945" y="365125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防护措施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688123" y="1679185"/>
          <a:ext cx="8750103" cy="469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0040" y="287656"/>
            <a:ext cx="9774555" cy="518160"/>
          </a:xfrm>
        </p:spPr>
        <p:txBody>
          <a:bodyPr/>
          <a:p>
            <a:r>
              <a:rPr lang="zh-CN" altLang="en-US"/>
              <a:t>从业人员筛查及危险因素分析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4005" y="1087755"/>
            <a:ext cx="7839075" cy="5497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31540" y="5686425"/>
            <a:ext cx="5763895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564198" y="313055"/>
            <a:ext cx="855027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sym typeface="+mn-ea"/>
              </a:rPr>
              <a:t>畜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间疫情</a:t>
            </a:r>
            <a:endParaRPr lang="en-US" altLang="zh-CN" sz="3200" b="1" dirty="0"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15363" name="图表 1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51584" y="2492896"/>
            <a:ext cx="7500990" cy="416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839336" y="1143000"/>
            <a:ext cx="56927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通过近十年的不断总结与努力，我省畜间布病总体呈阳性率下降趋势，但部分地区畜间疫情依然严重。</a:t>
            </a:r>
            <a:endParaRPr lang="zh-CN" altLang="en-US" sz="2400" b="1" dirty="0">
              <a:latin typeface="宋体" panose="02010600030101010101" pitchFamily="2" charset="-122"/>
              <a:sym typeface="+mn-ea"/>
            </a:endParaRPr>
          </a:p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畜间布病监测（畜牧部门）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386671"/>
            <a:ext cx="5248275" cy="4743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700996"/>
            <a:ext cx="5476875" cy="442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6530" y="492126"/>
            <a:ext cx="9774555" cy="518160"/>
          </a:xfrm>
        </p:spPr>
        <p:txBody>
          <a:bodyPr/>
          <a:p>
            <a:r>
              <a:rPr lang="en-US" altLang="zh-CN"/>
              <a:t>3.</a:t>
            </a:r>
            <a:r>
              <a:rPr lang="zh-CN" altLang="en-US"/>
              <a:t>结果</a:t>
            </a:r>
            <a:r>
              <a:rPr lang="en-US" altLang="zh-CN"/>
              <a:t>-</a:t>
            </a:r>
            <a:r>
              <a:rPr lang="en-US" altLang="zh-CN" sz="2400"/>
              <a:t>动物疫情调查</a:t>
            </a:r>
            <a:endParaRPr lang="en-US" altLang="zh-CN" sz="2400"/>
          </a:p>
        </p:txBody>
      </p:sp>
      <p:graphicFrame>
        <p:nvGraphicFramePr>
          <p:cNvPr id="4" name="表格 3"/>
          <p:cNvGraphicFramePr/>
          <p:nvPr/>
        </p:nvGraphicFramePr>
        <p:xfrm>
          <a:off x="2321560" y="1680845"/>
          <a:ext cx="8328025" cy="3915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30"/>
                <a:gridCol w="2851785"/>
                <a:gridCol w="1924685"/>
                <a:gridCol w="794385"/>
                <a:gridCol w="835660"/>
                <a:gridCol w="982980"/>
              </a:tblGrid>
              <a:tr h="1052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事件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动物来源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筛查数（只）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阳性数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阳性率（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5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某羊养殖场布病暴发疫情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山东引种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24.32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某羊肉汤馆关联布病暴发疫情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本省外地+本地山羊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某羊中转站布病暴发疫情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外省+本地山羊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某集中屠宰场布病暴发疫情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外省+本地山羊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41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合计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60" y="5360670"/>
            <a:ext cx="1525905" cy="131699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畜间布病监测（畜牧部门）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8545" y="1404937"/>
            <a:ext cx="10972800" cy="5257799"/>
          </a:xfrm>
        </p:spPr>
        <p:txBody>
          <a:bodyPr>
            <a:normAutofit/>
          </a:bodyPr>
          <a:lstStyle/>
          <a:p>
            <a:r>
              <a:rPr lang="zh-CN" altLang="en-US" dirty="0"/>
              <a:t>各区县于</a:t>
            </a:r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</a:t>
            </a:r>
            <a:r>
              <a:rPr lang="en-US" altLang="zh-CN" dirty="0"/>
              <a:t>-13</a:t>
            </a:r>
            <a:r>
              <a:rPr lang="zh-CN" altLang="en-US" dirty="0"/>
              <a:t>日按按要求对规模羊场、自然村散养户、屠宰企业，重点以近半年从市外调入的肉羊、种羊和奶山羊进行采样。其中大安采样</a:t>
            </a:r>
            <a:r>
              <a:rPr lang="en-US" altLang="zh-CN" dirty="0"/>
              <a:t>636</a:t>
            </a:r>
            <a:r>
              <a:rPr lang="zh-CN" altLang="en-US" dirty="0"/>
              <a:t>份、自流井采样</a:t>
            </a:r>
            <a:r>
              <a:rPr lang="en-US" altLang="zh-CN" dirty="0"/>
              <a:t>247</a:t>
            </a:r>
            <a:r>
              <a:rPr lang="zh-CN" altLang="en-US" dirty="0"/>
              <a:t>份、贡井采样</a:t>
            </a:r>
            <a:r>
              <a:rPr lang="en-US" altLang="zh-CN" dirty="0"/>
              <a:t>420</a:t>
            </a:r>
            <a:r>
              <a:rPr lang="zh-CN" altLang="en-US" dirty="0"/>
              <a:t>份、沿滩采样</a:t>
            </a:r>
            <a:r>
              <a:rPr lang="en-US" altLang="zh-CN" dirty="0"/>
              <a:t>406</a:t>
            </a:r>
            <a:r>
              <a:rPr lang="zh-CN" altLang="en-US" dirty="0"/>
              <a:t>份、富顺采样</a:t>
            </a:r>
            <a:r>
              <a:rPr lang="en-US" altLang="zh-CN" dirty="0"/>
              <a:t>113</a:t>
            </a:r>
            <a:r>
              <a:rPr lang="zh-CN" altLang="en-US" dirty="0"/>
              <a:t>份、荣县采样</a:t>
            </a:r>
            <a:r>
              <a:rPr lang="en-US" altLang="zh-CN" dirty="0"/>
              <a:t>2884</a:t>
            </a:r>
            <a:r>
              <a:rPr lang="zh-CN" altLang="en-US" dirty="0"/>
              <a:t>份、全市共计</a:t>
            </a:r>
            <a:r>
              <a:rPr lang="en-US" altLang="zh-CN" dirty="0"/>
              <a:t>4706</a:t>
            </a:r>
            <a:r>
              <a:rPr lang="zh-CN" altLang="en-US" dirty="0"/>
              <a:t>份血清样品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日大安、自井，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16</a:t>
            </a:r>
            <a:r>
              <a:rPr lang="zh-CN" altLang="en-US" dirty="0"/>
              <a:t>日沿滩、贡井到市中心兽医实验室对本区血清学样品进行虎红平板初筛，两县采样后在县级兽医实验室自行检测，筛查结果除自井天马屠宰企业</a:t>
            </a:r>
            <a:r>
              <a:rPr lang="en-US" altLang="zh-CN" dirty="0"/>
              <a:t>3</a:t>
            </a:r>
            <a:r>
              <a:rPr lang="zh-CN" altLang="en-US" dirty="0"/>
              <a:t>份阳性结果外，其余检测结果均为阴性。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812" y="2857429"/>
            <a:ext cx="10972800" cy="1143000"/>
          </a:xfrm>
        </p:spPr>
        <p:txBody>
          <a:bodyPr/>
          <a:p>
            <a:r>
              <a:rPr lang="zh-CN" altLang="en-US"/>
              <a:t>菌株分离及溯源</a:t>
            </a:r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162561"/>
            <a:ext cx="9774555" cy="518160"/>
          </a:xfrm>
        </p:spPr>
        <p:txBody>
          <a:bodyPr/>
          <a:p>
            <a:r>
              <a:rPr lang="en-US" altLang="zh-CN"/>
              <a:t>3.</a:t>
            </a:r>
            <a:r>
              <a:rPr lang="zh-CN" altLang="en-US"/>
              <a:t>结果</a:t>
            </a:r>
            <a:r>
              <a:rPr lang="en-US" altLang="zh-CN"/>
              <a:t>-</a:t>
            </a:r>
            <a:r>
              <a:rPr lang="zh-CN" altLang="en-US" sz="2400"/>
              <a:t>溯源分析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140" y="1139190"/>
            <a:ext cx="11142345" cy="5210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23660" y="680720"/>
            <a:ext cx="521208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p>
            <a:r>
              <a:rPr lang="zh-CN" altLang="en-US"/>
              <a:t>与全球标准菌株及国内报道部分菌株进行聚类分析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79320" y="3783965"/>
            <a:ext cx="787400" cy="25654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V="1">
            <a:off x="3088640" y="5791200"/>
            <a:ext cx="8547100" cy="55816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88640" y="5003165"/>
            <a:ext cx="8330565" cy="9652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5411470"/>
            <a:ext cx="1525905" cy="1316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4" y="3734078"/>
            <a:ext cx="2438400" cy="24384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5267" y="0"/>
            <a:ext cx="8176675" cy="328022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 smtClean="0"/>
              <a:t>(</a:t>
            </a:r>
            <a:r>
              <a:rPr lang="zh-CN" altLang="en-US" sz="2400" b="1" dirty="0"/>
              <a:t>四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水：患布病牛羊的排泄物和分泌物可污染水源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>
              <a:lnSpc>
                <a:spcPct val="200000"/>
              </a:lnSpc>
            </a:pPr>
            <a:r>
              <a:rPr lang="en-US" altLang="zh-CN" sz="2400" b="1" dirty="0" smtClean="0"/>
              <a:t>(</a:t>
            </a:r>
            <a:r>
              <a:rPr lang="zh-CN" altLang="en-US" sz="2400" b="1" dirty="0"/>
              <a:t>五</a:t>
            </a:r>
            <a:r>
              <a:rPr lang="en-US" altLang="zh-CN" sz="2400" b="1" dirty="0"/>
              <a:t>)</a:t>
            </a:r>
            <a:r>
              <a:rPr lang="zh-CN" altLang="en-US" sz="2400" b="1" dirty="0" smtClean="0"/>
              <a:t>土壤、畜</a:t>
            </a:r>
            <a:r>
              <a:rPr lang="zh-CN" altLang="en-US" sz="2400" b="1" dirty="0"/>
              <a:t>粪、尘埃：布病牛羊的</a:t>
            </a:r>
            <a:r>
              <a:rPr lang="zh-CN" altLang="en-US" sz="2400" b="1" dirty="0" smtClean="0"/>
              <a:t>尿、粪、流产物、分泌物</a:t>
            </a:r>
            <a:r>
              <a:rPr lang="zh-CN" altLang="en-US" sz="2400" b="1" dirty="0"/>
              <a:t>含有大量的布鲁氏菌污染土壤，尤其是棚圈和牧场。随牲畜活动，尘埃飞扬，传播布</a:t>
            </a:r>
            <a:r>
              <a:rPr lang="zh-CN" altLang="en-US" sz="2400" b="1" dirty="0" smtClean="0"/>
              <a:t>病。</a:t>
            </a:r>
            <a:endParaRPr lang="zh-CN" altLang="en-US" sz="2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22" y="3734078"/>
            <a:ext cx="3627120" cy="2438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3734078"/>
            <a:ext cx="33337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" y="1457325"/>
            <a:ext cx="10558780" cy="394271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1209040" y="403861"/>
            <a:ext cx="9774555" cy="518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1" charset="-122"/>
                <a:ea typeface="黑体" panose="02010609060101010101" pitchFamily="1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1" charset="-122"/>
                <a:ea typeface="黑体" panose="02010609060101010101" pitchFamily="1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1" charset="-122"/>
                <a:ea typeface="黑体" panose="02010609060101010101" pitchFamily="1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1" charset="-122"/>
                <a:ea typeface="黑体" panose="02010609060101010101" pitchFamily="1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1" charset="-122"/>
                <a:ea typeface="黑体" panose="02010609060101010101" pitchFamily="1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1" charset="-122"/>
                <a:ea typeface="黑体" panose="02010609060101010101" pitchFamily="1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1" charset="-122"/>
                <a:ea typeface="黑体" panose="02010609060101010101" pitchFamily="1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1" charset="-122"/>
                <a:ea typeface="黑体" panose="02010609060101010101" pitchFamily="1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1" charset="-122"/>
                <a:ea typeface="黑体" panose="02010609060101010101" pitchFamily="1" charset="-122"/>
              </a:defRPr>
            </a:lvl9pPr>
          </a:lstStyle>
          <a:p>
            <a:r>
              <a:rPr lang="en-US" altLang="zh-CN"/>
              <a:t>3.</a:t>
            </a:r>
            <a:r>
              <a:rPr lang="zh-CN" altLang="en-US"/>
              <a:t>结果</a:t>
            </a:r>
            <a:r>
              <a:rPr lang="en-US" altLang="zh-CN"/>
              <a:t>-</a:t>
            </a:r>
            <a:r>
              <a:rPr lang="zh-CN" altLang="en-US" sz="2400"/>
              <a:t>溯源分析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4544060" y="553720"/>
            <a:ext cx="498348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p>
            <a:r>
              <a:rPr lang="zh-CN" altLang="en-US"/>
              <a:t>与近期四川省及国内报道部分菌株进行聚类分析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652395" y="3862705"/>
            <a:ext cx="8331200" cy="9525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52395" y="2643505"/>
            <a:ext cx="8674100" cy="140906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899920" y="5729605"/>
            <a:ext cx="10225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/>
              <a:t>参考文献</a:t>
            </a:r>
            <a:r>
              <a:rPr lang="zh-CN" altLang="en-US"/>
              <a:t>：李文博,周汉洪,闫国栋等.2015—2019年四川省布鲁氏菌多位点可变数目串联重复序列基因分型研究[J/OL].疾病监测</a:t>
            </a:r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健康教育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8" y="1632228"/>
            <a:ext cx="4855461" cy="364159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68" y="1628800"/>
            <a:ext cx="4860032" cy="3645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干预效果</a:t>
            </a:r>
            <a:r>
              <a:rPr lang="en-US" altLang="zh-CN" dirty="0" smtClean="0"/>
              <a:t>-</a:t>
            </a:r>
            <a:r>
              <a:rPr lang="zh-CN" altLang="en-US" dirty="0" smtClean="0"/>
              <a:t>测试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417638"/>
            <a:ext cx="5048250" cy="4752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20888"/>
            <a:ext cx="4857750" cy="169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干预效果评价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200" y="1417638"/>
            <a:ext cx="5017600" cy="5106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人群干预之后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389058"/>
            <a:ext cx="5457825" cy="4752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3" y="1109256"/>
            <a:ext cx="3513237" cy="29761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3765545"/>
            <a:ext cx="3093145" cy="2893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492126"/>
            <a:ext cx="9774555" cy="518160"/>
          </a:xfrm>
        </p:spPr>
        <p:txBody>
          <a:bodyPr/>
          <a:p>
            <a:r>
              <a:rPr lang="en-US" altLang="zh-CN">
                <a:sym typeface="+mn-ea"/>
              </a:rPr>
              <a:t>4.</a:t>
            </a:r>
            <a:r>
              <a:rPr lang="zh-CN" altLang="en-US">
                <a:sym typeface="+mn-ea"/>
              </a:rPr>
              <a:t>讨论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6935" y="2160905"/>
            <a:ext cx="10515600" cy="3907155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</a:rPr>
              <a:t>布病疫情大部分能追溯到外地输入，本地无布病持续传播</a:t>
            </a:r>
            <a:endParaRPr lang="zh-CN" altLang="en-US"/>
          </a:p>
          <a:p>
            <a:r>
              <a:rPr lang="zh-CN" altLang="zh-CN">
                <a:solidFill>
                  <a:schemeClr val="tx1"/>
                </a:solidFill>
                <a:sym typeface="+mn-ea"/>
              </a:rPr>
              <a:t>暴发疫情呈现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养殖场/中转站、集中屠宰点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为中心，向散养户、餐馆加工人员及消费者蔓延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疫情处置过程中发现大量处于潜伏期感染者，病例和病畜发现率远高于日常监测水平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8730" y="276225"/>
            <a:ext cx="9774555" cy="733425"/>
          </a:xfrm>
        </p:spPr>
        <p:txBody>
          <a:bodyPr/>
          <a:p>
            <a:r>
              <a:rPr lang="en-US" altLang="zh-CN"/>
              <a:t>5.</a:t>
            </a:r>
            <a:r>
              <a:rPr lang="zh-CN" altLang="en-US"/>
              <a:t>工作建议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6935" y="2033905"/>
            <a:ext cx="10515600" cy="4034155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将羊中转站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集中屠宰点作为重点场所强化管理，严格查验检疫证明并定期检疫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定期对从业</a:t>
            </a:r>
            <a:r>
              <a:rPr lang="zh-CN" altLang="zh-CN" dirty="0" smtClean="0">
                <a:solidFill>
                  <a:schemeClr val="tx1"/>
                </a:solidFill>
                <a:sym typeface="+mn-ea"/>
              </a:rPr>
              <a:t>人员进行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健康宣传，落实环境卫生和个人防护</a:t>
            </a:r>
            <a:endParaRPr lang="zh-CN" altLang="en-US" dirty="0" smtClean="0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</a:rPr>
              <a:t>定期开展重点从业人员布病筛查（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建议将布病纳入职业人群定期体检项目）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666" y="248097"/>
            <a:ext cx="10972800" cy="1143000"/>
          </a:xfrm>
        </p:spPr>
        <p:txBody>
          <a:bodyPr/>
          <a:lstStyle/>
          <a:p>
            <a:r>
              <a:rPr lang="zh-CN" altLang="en-US" dirty="0"/>
              <a:t>羊来源和屠宰流程调查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58140" y="4134865"/>
            <a:ext cx="2878984" cy="2137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63" y="1335484"/>
            <a:ext cx="2908766" cy="21377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03" y="2802000"/>
            <a:ext cx="2734043" cy="2665731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8935430" y="3086745"/>
            <a:ext cx="423173" cy="2253780"/>
            <a:chOff x="7928700" y="3015119"/>
            <a:chExt cx="1009368" cy="2253780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7928700" y="3015119"/>
              <a:ext cx="39935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8328054" y="3015119"/>
              <a:ext cx="0" cy="22537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8328053" y="4094053"/>
              <a:ext cx="61001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928700" y="5268899"/>
              <a:ext cx="39935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6498345" y="3609472"/>
            <a:ext cx="138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当街屠宰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6372808" y="6314683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批发商提供场所屠宰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3836213" y="4971193"/>
            <a:ext cx="1380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中转储存</a:t>
            </a:r>
            <a:endParaRPr lang="zh-CN" altLang="en-US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548" y="2583792"/>
            <a:ext cx="2549113" cy="2387396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5636661" y="2583792"/>
            <a:ext cx="473131" cy="2422729"/>
            <a:chOff x="5636661" y="2583792"/>
            <a:chExt cx="473131" cy="2422729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5821591" y="2583792"/>
              <a:ext cx="0" cy="242272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5636661" y="3710682"/>
              <a:ext cx="16742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5854046" y="5006521"/>
              <a:ext cx="25574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5802394" y="2583792"/>
              <a:ext cx="25574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2612773" y="2583792"/>
            <a:ext cx="423173" cy="2253780"/>
            <a:chOff x="7928700" y="3015119"/>
            <a:chExt cx="1009368" cy="2253780"/>
          </a:xfrm>
        </p:grpSpPr>
        <p:cxnSp>
          <p:nvCxnSpPr>
            <p:cNvPr id="46" name="直接连接符 45"/>
            <p:cNvCxnSpPr/>
            <p:nvPr/>
          </p:nvCxnSpPr>
          <p:spPr>
            <a:xfrm flipH="1">
              <a:off x="7928700" y="3015119"/>
              <a:ext cx="39935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8328054" y="3015119"/>
              <a:ext cx="0" cy="22537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>
              <a:off x="8328053" y="4094053"/>
              <a:ext cx="61001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7928700" y="5268899"/>
              <a:ext cx="39935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21662" y="1335484"/>
            <a:ext cx="2625838" cy="5584520"/>
            <a:chOff x="9993" y="796808"/>
            <a:chExt cx="2625838" cy="5584520"/>
          </a:xfrm>
        </p:grpSpPr>
        <p:sp>
          <p:nvSpPr>
            <p:cNvPr id="32" name="文本框 31"/>
            <p:cNvSpPr txBox="1"/>
            <p:nvPr/>
          </p:nvSpPr>
          <p:spPr>
            <a:xfrm>
              <a:off x="625321" y="3240140"/>
              <a:ext cx="13801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牧区运入</a:t>
              </a:r>
              <a:endParaRPr lang="zh-CN" altLang="en-US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33697" y="6011996"/>
              <a:ext cx="13801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本地收购</a:t>
              </a:r>
              <a:endParaRPr lang="zh-CN" altLang="en-US" dirty="0"/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3" y="3710682"/>
              <a:ext cx="2625838" cy="2301314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93" y="796808"/>
              <a:ext cx="2602779" cy="24586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548680"/>
            <a:ext cx="3096344" cy="792088"/>
          </a:xfrm>
        </p:spPr>
        <p:txBody>
          <a:bodyPr/>
          <a:lstStyle/>
          <a:p>
            <a:r>
              <a:rPr lang="zh-CN" altLang="en-US" dirty="0" smtClean="0"/>
              <a:t>传染源控制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663952" y="980728"/>
          <a:ext cx="5472608" cy="262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</a:tblGrid>
              <a:tr h="64981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地区分类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防控策略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3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一类地区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免疫接种为主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3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二类地区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监测净化为主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3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三类地区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风险防范为主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487488" y="4149080"/>
            <a:ext cx="94535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1.</a:t>
            </a:r>
            <a:r>
              <a:rPr lang="zh-CN" altLang="en-US" sz="2000" dirty="0" smtClean="0"/>
              <a:t>全国范围内，种畜禁止免疫，实施监测净化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2.</a:t>
            </a:r>
            <a:r>
              <a:rPr lang="zh-CN" altLang="en-US" sz="2000" dirty="0" smtClean="0"/>
              <a:t>奶牛原则上不免疫，检测和扑杀为主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3.</a:t>
            </a:r>
            <a:r>
              <a:rPr lang="zh-CN" altLang="en-US" sz="2000" dirty="0" smtClean="0"/>
              <a:t>各地实施牛羊“规模养殖（</a:t>
            </a:r>
            <a:r>
              <a:rPr lang="en-US" altLang="zh-CN" sz="2000" dirty="0" smtClean="0"/>
              <a:t>AIAO-all in all out)</a:t>
            </a:r>
            <a:r>
              <a:rPr lang="zh-CN" altLang="en-US" sz="2000" dirty="0" smtClean="0"/>
              <a:t>，集中屠宰，冷链流通，并线上市”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人间布</a:t>
            </a:r>
            <a:r>
              <a:rPr lang="zh-CN" altLang="en-US" dirty="0" smtClean="0"/>
              <a:t>病防治措施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疫情监测</a:t>
            </a:r>
            <a:endParaRPr lang="en-US" altLang="zh-CN" dirty="0" smtClean="0"/>
          </a:p>
          <a:p>
            <a:r>
              <a:rPr lang="zh-CN" altLang="en-US" dirty="0" smtClean="0"/>
              <a:t>疫情调查处置</a:t>
            </a:r>
            <a:endParaRPr lang="en-US" altLang="zh-CN" dirty="0" smtClean="0"/>
          </a:p>
          <a:p>
            <a:r>
              <a:rPr lang="zh-CN" altLang="en-US" dirty="0" smtClean="0"/>
              <a:t>高危人群行为干预</a:t>
            </a:r>
            <a:endParaRPr lang="en-US" altLang="zh-CN" dirty="0" smtClean="0"/>
          </a:p>
          <a:p>
            <a:r>
              <a:rPr lang="zh-CN" altLang="en-US" dirty="0" smtClean="0"/>
              <a:t>高危人群筛查</a:t>
            </a:r>
            <a:r>
              <a:rPr lang="en-US" altLang="zh-CN" dirty="0" smtClean="0"/>
              <a:t>-</a:t>
            </a:r>
            <a:r>
              <a:rPr lang="zh-CN" altLang="en-US" dirty="0" smtClean="0"/>
              <a:t>定期对相关从业人员进行健康体检及职业病筛查</a:t>
            </a:r>
            <a:endParaRPr lang="en-US" altLang="zh-CN" dirty="0" smtClean="0"/>
          </a:p>
          <a:p>
            <a:r>
              <a:rPr lang="zh-CN" altLang="en-US" dirty="0" smtClean="0"/>
              <a:t>病例规范治疗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自贡市第一人民医院板仓分院为我市指定布病治疗单位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9212" y="290545"/>
            <a:ext cx="8911687" cy="928919"/>
          </a:xfrm>
        </p:spPr>
        <p:txBody>
          <a:bodyPr/>
          <a:lstStyle/>
          <a:p>
            <a:r>
              <a:rPr lang="zh-CN" altLang="en-US" b="1" dirty="0" smtClean="0"/>
              <a:t>布病传播途径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06877" y="1219464"/>
            <a:ext cx="3281254" cy="5638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(</a:t>
            </a:r>
            <a:r>
              <a:rPr lang="zh-CN" altLang="en-US" sz="2400" b="1" dirty="0" smtClean="0"/>
              <a:t>一</a:t>
            </a:r>
            <a:r>
              <a:rPr lang="en-US" altLang="zh-CN" sz="2400" b="1" dirty="0" smtClean="0"/>
              <a:t>)</a:t>
            </a:r>
            <a:r>
              <a:rPr lang="zh-CN" altLang="en-US" sz="2400" b="1" dirty="0"/>
              <a:t>直接接触传播：多数患者是由于在</a:t>
            </a:r>
            <a:r>
              <a:rPr lang="zh-CN" altLang="en-US" sz="2400" b="1" dirty="0">
                <a:solidFill>
                  <a:srgbClr val="FF0000"/>
                </a:solidFill>
              </a:rPr>
              <a:t>饲养管理</a:t>
            </a:r>
            <a:r>
              <a:rPr lang="en-US" altLang="zh-CN" sz="2400" b="1" dirty="0"/>
              <a:t>(</a:t>
            </a:r>
            <a:r>
              <a:rPr lang="zh-CN" altLang="en-US" sz="2400" b="1" dirty="0" smtClean="0"/>
              <a:t>放牧、接羔、挤奶、剪</a:t>
            </a:r>
            <a:r>
              <a:rPr lang="zh-CN" altLang="en-US" sz="2400" b="1" dirty="0"/>
              <a:t>羊毛等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、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屠宰</a:t>
            </a:r>
            <a:r>
              <a:rPr lang="zh-CN" altLang="en-US" sz="2400" b="1" dirty="0" smtClean="0"/>
              <a:t>、皮毛</a:t>
            </a:r>
            <a:r>
              <a:rPr lang="zh-CN" altLang="en-US" sz="2400" b="1" dirty="0">
                <a:solidFill>
                  <a:srgbClr val="FF0000"/>
                </a:solidFill>
              </a:rPr>
              <a:t>肉食加工</a:t>
            </a:r>
            <a:r>
              <a:rPr lang="zh-CN" altLang="en-US" sz="2400" b="1" dirty="0"/>
              <a:t>等过程中，直接接触病畜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牛羊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，病原菌经破损的皮肤黏膜而被感染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endParaRPr lang="zh-CN" altLang="en-US" sz="24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48" y="1219464"/>
            <a:ext cx="2929956" cy="25881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33" y="1424247"/>
            <a:ext cx="3878667" cy="2588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48" y="4217158"/>
            <a:ext cx="2929956" cy="21729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00" y="4217158"/>
            <a:ext cx="3302331" cy="2172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布病的防控策略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183771"/>
          </a:xfrm>
        </p:spPr>
        <p:txBody>
          <a:bodyPr>
            <a:noAutofit/>
          </a:bodyPr>
          <a:lstStyle/>
          <a:p>
            <a:r>
              <a:rPr lang="zh-CN" altLang="en-US" sz="2400" b="1" dirty="0" smtClean="0"/>
              <a:t>卫生部门</a:t>
            </a:r>
            <a:r>
              <a:rPr lang="en-US" altLang="zh-CN" sz="2400" b="1" dirty="0" smtClean="0"/>
              <a:t>-</a:t>
            </a:r>
            <a:r>
              <a:rPr lang="zh-CN" altLang="en-US" sz="2400" b="1" dirty="0" smtClean="0"/>
              <a:t>农业部门</a:t>
            </a:r>
            <a:r>
              <a:rPr lang="en-US" altLang="zh-CN" sz="2400" b="1" dirty="0" smtClean="0"/>
              <a:t>-</a:t>
            </a:r>
            <a:r>
              <a:rPr lang="zh-CN" altLang="en-US" sz="2400" b="1" dirty="0" smtClean="0"/>
              <a:t>食药监部门联防联控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控制动物疫情：检疫</a:t>
            </a:r>
            <a:r>
              <a:rPr lang="en-US" altLang="zh-CN" sz="2400" b="1" dirty="0" smtClean="0"/>
              <a:t>-</a:t>
            </a:r>
            <a:r>
              <a:rPr lang="zh-CN" altLang="en-US" sz="2400" b="1" dirty="0" smtClean="0"/>
              <a:t>捕杀</a:t>
            </a:r>
            <a:r>
              <a:rPr lang="en-US" altLang="zh-CN" sz="2400" b="1" dirty="0" smtClean="0"/>
              <a:t>-</a:t>
            </a:r>
            <a:r>
              <a:rPr lang="zh-CN" altLang="en-US" sz="2400" b="1" dirty="0" smtClean="0"/>
              <a:t>免疫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zh-CN" altLang="en-US" sz="2400" b="1" dirty="0" smtClean="0"/>
              <a:t>    对</a:t>
            </a:r>
            <a:r>
              <a:rPr lang="zh-CN" altLang="en-US" sz="2400" b="1" dirty="0"/>
              <a:t>牲畜进行检疫（尤其是外地引种，本地贩卖），对病畜进行捕杀和无害化处理，</a:t>
            </a:r>
            <a:r>
              <a:rPr lang="zh-CN" altLang="en-US" sz="2400" b="1" dirty="0">
                <a:solidFill>
                  <a:srgbClr val="C00000"/>
                </a:solidFill>
              </a:rPr>
              <a:t>健康牲畜进行免疫接种。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 smtClean="0"/>
              <a:t>控制人间疫情：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b="1" dirty="0" smtClean="0"/>
              <a:t>-</a:t>
            </a:r>
            <a:r>
              <a:rPr lang="zh-CN" altLang="en-US" sz="2400" b="1" dirty="0" smtClean="0"/>
              <a:t>早发现：开展健康教育，对重点职业人群和个体养殖户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个人屠宰户，羊肉餐馆相关从业人员进行行为干预，提高就医意识，促进及时就医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b="1" dirty="0" smtClean="0"/>
              <a:t>-</a:t>
            </a:r>
            <a:r>
              <a:rPr lang="zh-CN" altLang="en-US" sz="2400" b="1" dirty="0" smtClean="0"/>
              <a:t>早治疗：及早治疗，急性期治愈率高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b="1" dirty="0" smtClean="0"/>
              <a:t>-</a:t>
            </a:r>
            <a:r>
              <a:rPr lang="zh-CN" altLang="en-US" sz="2400" b="1" dirty="0" smtClean="0"/>
              <a:t>早处理：出现人间疫情联合动物防疫部门处理染疫动物和动物制品，防治感染更多人</a:t>
            </a:r>
            <a:endParaRPr lang="en-US" altLang="zh-CN" sz="2400" b="1" dirty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     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94783" y="2644458"/>
            <a:ext cx="2631440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谢谢</a:t>
            </a:r>
            <a:endParaRPr lang="zh-CN" altLang="en-US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9212" y="290545"/>
            <a:ext cx="8911687" cy="928919"/>
          </a:xfrm>
        </p:spPr>
        <p:txBody>
          <a:bodyPr/>
          <a:lstStyle/>
          <a:p>
            <a:r>
              <a:rPr lang="zh-CN" altLang="en-US" b="1" dirty="0" smtClean="0"/>
              <a:t>布病传播途径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06876" y="1219464"/>
            <a:ext cx="10393972" cy="50858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(</a:t>
            </a:r>
            <a:r>
              <a:rPr lang="zh-CN" altLang="en-US" sz="2400" b="1" dirty="0"/>
              <a:t>二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食物传播：患者因食用</a:t>
            </a:r>
            <a:r>
              <a:rPr lang="zh-CN" altLang="en-US" sz="2400" b="1" dirty="0">
                <a:solidFill>
                  <a:srgbClr val="FF0000"/>
                </a:solidFill>
              </a:rPr>
              <a:t>未熟病畜</a:t>
            </a:r>
            <a:r>
              <a:rPr lang="en-US" altLang="zh-CN" sz="2400" b="1" dirty="0">
                <a:solidFill>
                  <a:srgbClr val="FF0000"/>
                </a:solidFill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</a:rPr>
              <a:t>牛羊</a:t>
            </a:r>
            <a:r>
              <a:rPr lang="en-US" altLang="zh-CN" sz="2400" b="1" dirty="0">
                <a:solidFill>
                  <a:srgbClr val="FF0000"/>
                </a:solidFill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</a:rPr>
              <a:t>肉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食用生奶或奶制品</a:t>
            </a:r>
            <a:r>
              <a:rPr lang="zh-CN" altLang="en-US" sz="2400" b="1" dirty="0"/>
              <a:t>，病原茵经口腔和胃肠道黏膜被</a:t>
            </a:r>
            <a:r>
              <a:rPr lang="zh-CN" altLang="en-US" sz="2400" b="1" dirty="0" smtClean="0"/>
              <a:t>感染。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endParaRPr lang="en-US" altLang="zh-CN" sz="24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(</a:t>
            </a:r>
            <a:r>
              <a:rPr lang="zh-CN" altLang="en-US" sz="2400" b="1" dirty="0"/>
              <a:t>三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空气飞沫传播；患者因吸入被布鲁氏菌污染的空气飞沫、尘埃而被感染。多见于打扫棚圈、皮毛加工、生产菌苗和</a:t>
            </a:r>
            <a:r>
              <a:rPr lang="zh-CN" altLang="en-US" sz="2400" b="1"/>
              <a:t>冻</a:t>
            </a:r>
            <a:r>
              <a:rPr lang="zh-CN" altLang="en-US" sz="2400" b="1" smtClean="0"/>
              <a:t>干</a:t>
            </a:r>
            <a:r>
              <a:rPr lang="zh-CN" altLang="en-US" sz="2400" b="1"/>
              <a:t>菌</a:t>
            </a:r>
            <a:r>
              <a:rPr lang="zh-CN" altLang="en-US" sz="2400" b="1" smtClean="0"/>
              <a:t>种</a:t>
            </a:r>
            <a:r>
              <a:rPr lang="zh-CN" altLang="en-US" sz="2400" b="1" dirty="0"/>
              <a:t>等过程中。</a:t>
            </a:r>
            <a:endParaRPr lang="zh-CN" altLang="en-US" sz="24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7" y="2359979"/>
            <a:ext cx="4274559" cy="24008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77" y="2313980"/>
            <a:ext cx="3262501" cy="244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6071" y="269269"/>
            <a:ext cx="8911687" cy="1280890"/>
          </a:xfrm>
        </p:spPr>
        <p:txBody>
          <a:bodyPr/>
          <a:lstStyle/>
          <a:p>
            <a:r>
              <a:rPr lang="zh-CN" altLang="en-US" b="1" dirty="0" smtClean="0"/>
              <a:t>布病临床表现：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019" y="1709964"/>
            <a:ext cx="4503911" cy="40425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1.</a:t>
            </a:r>
            <a:r>
              <a:rPr lang="zh-CN" altLang="en-US" sz="2400" b="1" dirty="0" smtClean="0"/>
              <a:t>动物</a:t>
            </a:r>
            <a:r>
              <a:rPr lang="zh-CN" altLang="en-US" sz="2400" b="1" dirty="0"/>
              <a:t>感染布病后，</a:t>
            </a:r>
            <a:r>
              <a:rPr lang="zh-CN" altLang="en-US" sz="2400" b="1" dirty="0">
                <a:solidFill>
                  <a:srgbClr val="FF0000"/>
                </a:solidFill>
              </a:rPr>
              <a:t>潜伏期约</a:t>
            </a:r>
            <a:r>
              <a:rPr lang="en-US" altLang="zh-CN" sz="2400" b="1" dirty="0">
                <a:solidFill>
                  <a:srgbClr val="FF0000"/>
                </a:solidFill>
              </a:rPr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天到</a:t>
            </a:r>
            <a:r>
              <a:rPr lang="en-US" altLang="zh-CN" sz="2400" b="1" dirty="0">
                <a:solidFill>
                  <a:srgbClr val="FF0000"/>
                </a:solidFill>
              </a:rPr>
              <a:t>180</a:t>
            </a:r>
            <a:r>
              <a:rPr lang="zh-CN" altLang="en-US" sz="2400" b="1" dirty="0">
                <a:solidFill>
                  <a:srgbClr val="FF0000"/>
                </a:solidFill>
              </a:rPr>
              <a:t>天</a:t>
            </a:r>
            <a:r>
              <a:rPr lang="zh-CN" altLang="en-US" sz="2400" b="1" dirty="0"/>
              <a:t>。怀孕母畜容易</a:t>
            </a:r>
            <a:r>
              <a:rPr lang="zh-CN" altLang="en-US" sz="2400" b="1" dirty="0">
                <a:solidFill>
                  <a:srgbClr val="FF0000"/>
                </a:solidFill>
              </a:rPr>
              <a:t>流产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引发子宫内膜炎。患病公畜常出现</a:t>
            </a:r>
            <a:r>
              <a:rPr lang="zh-CN" altLang="en-US" sz="2400" b="1" dirty="0">
                <a:solidFill>
                  <a:srgbClr val="FF0000"/>
                </a:solidFill>
              </a:rPr>
              <a:t>睾丸炎、附睾炎和关节炎</a:t>
            </a:r>
            <a:r>
              <a:rPr lang="zh-CN" altLang="en-US" sz="2400" b="1" dirty="0"/>
              <a:t>等症状，影响生育，甚至能传染给同群母畜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82" y="1709964"/>
            <a:ext cx="5860218" cy="439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6071" y="269269"/>
            <a:ext cx="8911687" cy="1280890"/>
          </a:xfrm>
        </p:spPr>
        <p:txBody>
          <a:bodyPr/>
          <a:lstStyle/>
          <a:p>
            <a:r>
              <a:rPr lang="zh-CN" altLang="en-US" b="1" dirty="0" smtClean="0"/>
              <a:t>布病临床表现：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60160" y="1866937"/>
            <a:ext cx="4667684" cy="47931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2.</a:t>
            </a:r>
            <a:r>
              <a:rPr lang="zh-CN" altLang="en-US" sz="2400" b="1" dirty="0" smtClean="0"/>
              <a:t> 人</a:t>
            </a:r>
            <a:r>
              <a:rPr lang="zh-CN" altLang="en-US" sz="2400" b="1" dirty="0"/>
              <a:t>患病后主要表现为发烧呈现</a:t>
            </a:r>
            <a:r>
              <a:rPr lang="zh-CN" altLang="en-US" sz="2400" b="1" dirty="0">
                <a:solidFill>
                  <a:srgbClr val="FF0000"/>
                </a:solidFill>
              </a:rPr>
              <a:t>波浪热、多汗、浑身没劲、关节和肌肉疼痛</a:t>
            </a:r>
            <a:r>
              <a:rPr lang="zh-CN" altLang="en-US" sz="2400" b="1" dirty="0"/>
              <a:t>，总想小便等症状。此外，该病还可导致患者性能力低下，劳动能力低下，甚至</a:t>
            </a:r>
            <a:r>
              <a:rPr lang="zh-CN" altLang="en-US" sz="2400" b="1" dirty="0">
                <a:solidFill>
                  <a:srgbClr val="FF0000"/>
                </a:solidFill>
              </a:rPr>
              <a:t>丧失劳动能力</a:t>
            </a:r>
            <a:r>
              <a:rPr lang="zh-CN" altLang="en-US" sz="2400" b="1" dirty="0"/>
              <a:t>。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53" y="1550159"/>
            <a:ext cx="6021547" cy="45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539" y="258350"/>
            <a:ext cx="8911687" cy="755803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布</a:t>
            </a:r>
            <a:r>
              <a:rPr lang="zh-CN" altLang="en-US" b="1" dirty="0" smtClean="0">
                <a:solidFill>
                  <a:srgbClr val="C00000"/>
                </a:solidFill>
              </a:rPr>
              <a:t>病危害：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11164" y="1598277"/>
            <a:ext cx="8710435" cy="4870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家畜：患病后出现流产、不孕、空怀，繁殖成活率减低，使牲畜数量明显下降；同时影响牲畜产肉率、产奶量。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endParaRPr lang="en-US" altLang="zh-CN" sz="2400" b="1" dirty="0"/>
          </a:p>
          <a:p>
            <a:pPr>
              <a:lnSpc>
                <a:spcPct val="160000"/>
              </a:lnSpc>
            </a:pPr>
            <a:r>
              <a:rPr lang="zh-CN" altLang="en-US" sz="2400" b="1" dirty="0" smtClean="0"/>
              <a:t>患者：布鲁氏菌可侵犯人体全身各个器官，表现为</a:t>
            </a:r>
            <a:r>
              <a:rPr lang="zh-CN" altLang="en-US" sz="2400" b="1" dirty="0"/>
              <a:t>出现膝关节、腰、肩、髋、肘等</a:t>
            </a:r>
            <a:r>
              <a:rPr lang="zh-CN" altLang="en-US" sz="2400" b="1" dirty="0" smtClean="0"/>
              <a:t>关节痛；腰痛</a:t>
            </a:r>
            <a:r>
              <a:rPr lang="zh-CN" altLang="en-US" sz="2400" b="1" dirty="0"/>
              <a:t>、臀部疼痛、</a:t>
            </a:r>
            <a:r>
              <a:rPr lang="zh-CN" altLang="en-US" sz="2400" b="1" dirty="0">
                <a:hlinkClick r:id="rId1"/>
              </a:rPr>
              <a:t>腿</a:t>
            </a:r>
            <a:r>
              <a:rPr lang="zh-CN" altLang="en-US" sz="2400" b="1" dirty="0" smtClean="0">
                <a:hlinkClick r:id="rId1"/>
              </a:rPr>
              <a:t>痛</a:t>
            </a:r>
            <a:r>
              <a:rPr lang="zh-CN" altLang="en-US" sz="2400" b="1" dirty="0" smtClean="0"/>
              <a:t>；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自查方法检查</Template>
  <TotalTime>0</TotalTime>
  <Words>5800</Words>
  <Application>WPS 演示</Application>
  <PresentationFormat>宽屏</PresentationFormat>
  <Paragraphs>1453</Paragraphs>
  <Slides>51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65" baseType="lpstr">
      <vt:lpstr>Arial</vt:lpstr>
      <vt:lpstr>宋体</vt:lpstr>
      <vt:lpstr>Wingdings</vt:lpstr>
      <vt:lpstr>微软雅黑</vt:lpstr>
      <vt:lpstr>Arial Unicode MS</vt:lpstr>
      <vt:lpstr>等线</vt:lpstr>
      <vt:lpstr>Times New Roman</vt:lpstr>
      <vt:lpstr>黑体</vt:lpstr>
      <vt:lpstr>Franklin Gothic Medium</vt:lpstr>
      <vt:lpstr>Calibri</vt:lpstr>
      <vt:lpstr>等线</vt:lpstr>
      <vt:lpstr>仿宋</vt:lpstr>
      <vt:lpstr>主题1</vt:lpstr>
      <vt:lpstr>自定义设计方案</vt:lpstr>
      <vt:lpstr>布鲁氏菌新发地区监测模式研究培训会</vt:lpstr>
      <vt:lpstr>什么是布鲁氏菌病？</vt:lpstr>
      <vt:lpstr>人感染布病的危险因素</vt:lpstr>
      <vt:lpstr>PowerPoint 演示文稿</vt:lpstr>
      <vt:lpstr>布病传播途径</vt:lpstr>
      <vt:lpstr>布病传播途径</vt:lpstr>
      <vt:lpstr>布病临床表现：</vt:lpstr>
      <vt:lpstr>布病临床表现：</vt:lpstr>
      <vt:lpstr>布病危害：</vt:lpstr>
      <vt:lpstr>PowerPoint 演示文稿</vt:lpstr>
      <vt:lpstr>布病易感人群：</vt:lpstr>
      <vt:lpstr>布病易感人群：</vt:lpstr>
      <vt:lpstr>PowerPoint 演示文稿</vt:lpstr>
      <vt:lpstr>PowerPoint 演示文稿</vt:lpstr>
      <vt:lpstr>四川省疫情发病情况</vt:lpstr>
      <vt:lpstr>自贡市布病疫情</vt:lpstr>
      <vt:lpstr>基本情况</vt:lpstr>
      <vt:lpstr>个案病例</vt:lpstr>
      <vt:lpstr>聚集性布病疫情</vt:lpstr>
      <vt:lpstr>3.结果-自贡市布病暴发疫情重点人群筛查情况</vt:lpstr>
      <vt:lpstr>PowerPoint 演示文稿</vt:lpstr>
      <vt:lpstr>PowerPoint 演示文稿</vt:lpstr>
      <vt:lpstr>风险评估及文件</vt:lpstr>
      <vt:lpstr>自贡市从业人员布病感染情况</vt:lpstr>
      <vt:lpstr>PowerPoint 演示文稿</vt:lpstr>
      <vt:lpstr>调查对象基本情况和血清学检测结果统计表</vt:lpstr>
      <vt:lpstr>从业人员危险因素</vt:lpstr>
      <vt:lpstr>血清学阳性病例追踪</vt:lpstr>
      <vt:lpstr>布病相关知识问卷</vt:lpstr>
      <vt:lpstr>PowerPoint 演示文稿</vt:lpstr>
      <vt:lpstr>防护措施及知识</vt:lpstr>
      <vt:lpstr>防护措施</vt:lpstr>
      <vt:lpstr>从业人员筛查及危险因素分析</vt:lpstr>
      <vt:lpstr>PowerPoint 演示文稿</vt:lpstr>
      <vt:lpstr>畜间布病监测（畜牧部门）</vt:lpstr>
      <vt:lpstr>3.结果-动物疫情调查</vt:lpstr>
      <vt:lpstr>畜间布病监测（畜牧部门）</vt:lpstr>
      <vt:lpstr>PowerPoint 演示文稿</vt:lpstr>
      <vt:lpstr>3.结果-溯源分析</vt:lpstr>
      <vt:lpstr>PowerPoint 演示文稿</vt:lpstr>
      <vt:lpstr>健康教育</vt:lpstr>
      <vt:lpstr>干预效果-测试</vt:lpstr>
      <vt:lpstr>干预效果评价</vt:lpstr>
      <vt:lpstr>人群干预之后</vt:lpstr>
      <vt:lpstr>4.讨论</vt:lpstr>
      <vt:lpstr>5.工作建议</vt:lpstr>
      <vt:lpstr>羊来源和屠宰流程调查</vt:lpstr>
      <vt:lpstr>传染源控制</vt:lpstr>
      <vt:lpstr>人间布病防治措施</vt:lpstr>
      <vt:lpstr>布病的防控策略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社区传染病防控工作</dc:title>
  <dc:creator>cx</dc:creator>
  <cp:lastModifiedBy>静谧</cp:lastModifiedBy>
  <cp:revision>26</cp:revision>
  <dcterms:created xsi:type="dcterms:W3CDTF">2021-06-04T08:11:00Z</dcterms:created>
  <dcterms:modified xsi:type="dcterms:W3CDTF">2022-07-10T01:00:12Z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