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3"/>
  </p:notesMasterIdLst>
  <p:sldIdLst>
    <p:sldId id="257" r:id="rId4"/>
    <p:sldId id="671" r:id="rId5"/>
    <p:sldId id="549" r:id="rId6"/>
    <p:sldId id="550" r:id="rId7"/>
    <p:sldId id="551" r:id="rId8"/>
    <p:sldId id="554" r:id="rId9"/>
    <p:sldId id="548" r:id="rId10"/>
    <p:sldId id="555" r:id="rId11"/>
    <p:sldId id="340" r:id="rId12"/>
    <p:sldId id="341" r:id="rId13"/>
    <p:sldId id="344" r:id="rId14"/>
    <p:sldId id="553" r:id="rId15"/>
    <p:sldId id="343" r:id="rId16"/>
    <p:sldId id="342" r:id="rId17"/>
    <p:sldId id="345" r:id="rId18"/>
    <p:sldId id="498" r:id="rId19"/>
    <p:sldId id="488" r:id="rId20"/>
    <p:sldId id="496" r:id="rId21"/>
    <p:sldId id="499" r:id="rId22"/>
    <p:sldId id="626" r:id="rId23"/>
    <p:sldId id="625" r:id="rId24"/>
    <p:sldId id="497" r:id="rId25"/>
    <p:sldId id="346" r:id="rId26"/>
    <p:sldId id="564" r:id="rId27"/>
    <p:sldId id="565" r:id="rId28"/>
    <p:sldId id="567" r:id="rId29"/>
    <p:sldId id="566" r:id="rId30"/>
    <p:sldId id="568" r:id="rId31"/>
    <p:sldId id="349" r:id="rId32"/>
    <p:sldId id="350" r:id="rId33"/>
    <p:sldId id="351" r:id="rId34"/>
    <p:sldId id="352" r:id="rId35"/>
    <p:sldId id="558" r:id="rId36"/>
    <p:sldId id="561" r:id="rId37"/>
    <p:sldId id="629" r:id="rId38"/>
    <p:sldId id="628" r:id="rId39"/>
    <p:sldId id="562" r:id="rId40"/>
    <p:sldId id="654" r:id="rId41"/>
    <p:sldId id="563" r:id="rId42"/>
    <p:sldId id="655" r:id="rId43"/>
    <p:sldId id="347" r:id="rId44"/>
    <p:sldId id="348" r:id="rId45"/>
    <p:sldId id="664" r:id="rId46"/>
    <p:sldId id="665" r:id="rId47"/>
    <p:sldId id="657" r:id="rId48"/>
    <p:sldId id="656" r:id="rId49"/>
    <p:sldId id="630" r:id="rId50"/>
    <p:sldId id="622" r:id="rId51"/>
    <p:sldId id="264" r:id="rId52"/>
  </p:sldIdLst>
  <p:sldSz cx="9144000" cy="6858000" type="screen4x3"/>
  <p:notesSz cx="6858000" cy="9144000"/>
  <p:custDataLst>
    <p:tags r:id="rId5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54"/>
        <p:guide pos="2919"/>
      </p:guideLst>
    </p:cSldViewPr>
  </p:slideViewPr>
  <p:gridSpacing cx="70" cy="7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gs" Target="tags/tag15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notesMaster" Target="notesMasters/notesMaster1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2022%20&#24180;&#24037;&#20316;\HIV\2021&#33258;&#36129;&#20998;&#23376;&#32593;&#32476;&#32467;&#26524;2022022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[2021自贡分子网络结果20220224.xls]17-21分子簇增长趋势!数据透视表1</c:name>
    <c:fmtId val="-1"/>
  </c:pivotSource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'[2021自贡分子网络结果20220224.xls]17-21分子簇增长趋势'!$H$4:$H$5</c:f>
              <c:strCache>
                <c:ptCount val="1"/>
                <c:pt idx="0">
                  <c:v>01AE1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'[2021自贡分子网络结果20220224.xls]17-21分子簇增长趋势'!$H$6:$H$11</c:f>
              <c:numCache>
                <c:formatCode>General</c:formatCode>
                <c:ptCount val="5"/>
                <c:pt idx="0">
                  <c:v>6</c:v>
                </c:pt>
                <c:pt idx="1">
                  <c:v>24</c:v>
                </c:pt>
                <c:pt idx="2">
                  <c:v>5</c:v>
                </c:pt>
                <c:pt idx="3">
                  <c:v>10</c:v>
                </c:pt>
                <c:pt idx="4">
                  <c:v>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'[2021自贡分子网络结果20220224.xls]17-21分子簇增长趋势'!$I$4:$I$5</c:f>
              <c:strCache>
                <c:ptCount val="1"/>
                <c:pt idx="0">
                  <c:v>01AE10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'[2021自贡分子网络结果20220224.xls]17-21分子簇增长趋势'!$I$6:$I$11</c:f>
              <c:numCache>
                <c:formatCode>General</c:formatCode>
                <c:ptCount val="5"/>
                <c:pt idx="3">
                  <c:v>4</c:v>
                </c:pt>
                <c:pt idx="4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'[2021自贡分子网络结果20220224.xls]17-21分子簇增长趋势'!$J$4:$J$5</c:f>
              <c:strCache>
                <c:ptCount val="1"/>
                <c:pt idx="0">
                  <c:v>01AE11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'[2021自贡分子网络结果20220224.xls]17-21分子簇增长趋势'!$J$6:$J$11</c:f>
              <c:numCache>
                <c:formatCode>General</c:formatCode>
                <c:ptCount val="5"/>
                <c:pt idx="1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'[2021自贡分子网络结果20220224.xls]17-21分子簇增长趋势'!$K$4:$K$5</c:f>
              <c:strCache>
                <c:ptCount val="1"/>
                <c:pt idx="0">
                  <c:v>01AE12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'[2021自贡分子网络结果20220224.xls]17-21分子簇增长趋势'!$K$6:$K$11</c:f>
              <c:numCache>
                <c:formatCode>General</c:formatCode>
                <c:ptCount val="5"/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'[2021自贡分子网络结果20220224.xls]17-21分子簇增长趋势'!$L$4:$L$5</c:f>
              <c:strCache>
                <c:ptCount val="1"/>
                <c:pt idx="0">
                  <c:v>01AE13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'[2021自贡分子网络结果20220224.xls]17-21分子簇增长趋势'!$L$6:$L$11</c:f>
              <c:numCache>
                <c:formatCode>General</c:formatCode>
                <c:ptCount val="5"/>
                <c:pt idx="0">
                  <c:v>3</c:v>
                </c:pt>
                <c:pt idx="4">
                  <c:v>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'[2021自贡分子网络结果20220224.xls]17-21分子簇增长趋势'!$M$4:$M$5</c:f>
              <c:strCache>
                <c:ptCount val="1"/>
                <c:pt idx="0">
                  <c:v>01AE14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'[2021自贡分子网络结果20220224.xls]17-21分子簇增长趋势'!$M$6:$M$11</c:f>
              <c:numCache>
                <c:formatCode>General</c:formatCode>
                <c:ptCount val="5"/>
                <c:pt idx="1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'[2021自贡分子网络结果20220224.xls]17-21分子簇增长趋势'!$N$4:$N$5</c:f>
              <c:strCache>
                <c:ptCount val="1"/>
                <c:pt idx="0">
                  <c:v>01AE15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'[2021自贡分子网络结果20220224.xls]17-21分子簇增长趋势'!$N$6:$N$11</c:f>
              <c:numCache>
                <c:formatCode>General</c:formatCode>
                <c:ptCount val="5"/>
                <c:pt idx="3">
                  <c:v>3</c:v>
                </c:pt>
                <c:pt idx="4">
                  <c:v>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'[2021自贡分子网络结果20220224.xls]17-21分子簇增长趋势'!$O$4:$O$5</c:f>
              <c:strCache>
                <c:ptCount val="1"/>
                <c:pt idx="0">
                  <c:v>01AE16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'[2021自贡分子网络结果20220224.xls]17-21分子簇增长趋势'!$O$6:$O$11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'[2021自贡分子网络结果20220224.xls]17-21分子簇增长趋势'!$P$4:$P$5</c:f>
              <c:strCache>
                <c:ptCount val="1"/>
                <c:pt idx="0">
                  <c:v>01AE17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'[2021自贡分子网络结果20220224.xls]17-21分子簇增长趋势'!$P$6:$P$11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'[2021自贡分子网络结果20220224.xls]17-21分子簇增长趋势'!$Q$4:$Q$5</c:f>
              <c:strCache>
                <c:ptCount val="1"/>
                <c:pt idx="0">
                  <c:v>01AE18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'[2021自贡分子网络结果20220224.xls]17-21分子簇增长趋势'!$Q$6:$Q$11</c:f>
              <c:numCache>
                <c:formatCode>General</c:formatCode>
                <c:ptCount val="5"/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'[2021自贡分子网络结果20220224.xls]17-21分子簇增长趋势'!$R$4:$R$5</c:f>
              <c:strCache>
                <c:ptCount val="1"/>
                <c:pt idx="0">
                  <c:v>01AE19</c:v>
                </c:pt>
              </c:strCache>
            </c:strRef>
          </c:tx>
          <c:spPr>
            <a:ln w="28575" cap="rnd" cmpd="sng" algn="ctr">
              <a:solidFill>
                <a:schemeClr val="accent5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'[2021自贡分子网络结果20220224.xls]17-21分子簇增长趋势'!$R$6:$R$11</c:f>
              <c:numCache>
                <c:formatCode>General</c:formatCode>
                <c:ptCount val="5"/>
                <c:pt idx="1">
                  <c:v>1</c:v>
                </c:pt>
                <c:pt idx="4">
                  <c:v>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'[2021自贡分子网络结果20220224.xls]17-21分子簇增长趋势'!$S$4:$S$5</c:f>
              <c:strCache>
                <c:ptCount val="1"/>
                <c:pt idx="0">
                  <c:v>01AE2</c:v>
                </c:pt>
              </c:strCache>
            </c:strRef>
          </c:tx>
          <c:spPr>
            <a:ln w="28575" cap="rnd" cmpd="sng" algn="ctr">
              <a:solidFill>
                <a:schemeClr val="accent6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'[2021自贡分子网络结果20220224.xls]17-21分子簇增长趋势'!$S$6:$S$11</c:f>
              <c:numCache>
                <c:formatCode>General</c:formatCode>
                <c:ptCount val="5"/>
                <c:pt idx="1">
                  <c:v>2</c:v>
                </c:pt>
                <c:pt idx="2">
                  <c:v>10</c:v>
                </c:pt>
                <c:pt idx="3">
                  <c:v>12</c:v>
                </c:pt>
                <c:pt idx="4">
                  <c:v>24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'[2021自贡分子网络结果20220224.xls]17-21分子簇增长趋势'!$T$4:$T$5</c:f>
              <c:strCache>
                <c:ptCount val="1"/>
                <c:pt idx="0">
                  <c:v>01AE20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'[2021自贡分子网络结果20220224.xls]17-21分子簇增长趋势'!$T$6:$T$11</c:f>
              <c:numCache>
                <c:formatCode>General</c:formatCode>
                <c:ptCount val="5"/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'[2021自贡分子网络结果20220224.xls]17-21分子簇增长趋势'!$U$4:$U$5</c:f>
              <c:strCache>
                <c:ptCount val="1"/>
                <c:pt idx="0">
                  <c:v>01AE3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'[2021自贡分子网络结果20220224.xls]17-21分子簇增长趋势'!$U$6:$U$11</c:f>
              <c:numCache>
                <c:formatCode>General</c:formatCode>
                <c:ptCount val="5"/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29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'[2021自贡分子网络结果20220224.xls]17-21分子簇增长趋势'!$V$4:$V$5</c:f>
              <c:strCache>
                <c:ptCount val="1"/>
                <c:pt idx="0">
                  <c:v>01AE4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'[2021自贡分子网络结果20220224.xls]17-21分子簇增长趋势'!$V$6:$V$11</c:f>
              <c:numCache>
                <c:formatCode>General</c:formatCode>
                <c:ptCount val="5"/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'[2021自贡分子网络结果20220224.xls]17-21分子簇增长趋势'!$W$4:$W$5</c:f>
              <c:strCache>
                <c:ptCount val="1"/>
                <c:pt idx="0">
                  <c:v>01AE5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'[2021自贡分子网络结果20220224.xls]17-21分子簇增长趋势'!$W$6:$W$11</c:f>
              <c:numCache>
                <c:formatCode>General</c:formatCode>
                <c:ptCount val="5"/>
                <c:pt idx="1">
                  <c:v>10</c:v>
                </c:pt>
                <c:pt idx="4">
                  <c:v>1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'[2021自贡分子网络结果20220224.xls]17-21分子簇增长趋势'!$X$4:$X$5</c:f>
              <c:strCache>
                <c:ptCount val="1"/>
                <c:pt idx="0">
                  <c:v>01AE6</c:v>
                </c:pt>
              </c:strCache>
            </c:strRef>
          </c:tx>
          <c:spPr>
            <a:ln w="28575" cap="rnd" cmpd="sng" algn="ctr">
              <a:solidFill>
                <a:schemeClr val="accent5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'[2021自贡分子网络结果20220224.xls]17-21分子簇增长趋势'!$X$6:$X$11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'[2021自贡分子网络结果20220224.xls]17-21分子簇增长趋势'!$Y$4:$Y$5</c:f>
              <c:strCache>
                <c:ptCount val="1"/>
                <c:pt idx="0">
                  <c:v>01AE7</c:v>
                </c:pt>
              </c:strCache>
            </c:strRef>
          </c:tx>
          <c:spPr>
            <a:ln w="28575" cap="rnd" cmpd="sng" algn="ctr">
              <a:solidFill>
                <a:schemeClr val="accent6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'[2021自贡分子网络结果20220224.xls]17-21分子簇增长趋势'!$Y$6:$Y$11</c:f>
              <c:numCache>
                <c:formatCode>General</c:formatCode>
                <c:ptCount val="5"/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'[2021自贡分子网络结果20220224.xls]17-21分子簇增长趋势'!$Z$4:$Z$5</c:f>
              <c:strCache>
                <c:ptCount val="1"/>
                <c:pt idx="0">
                  <c:v>01AE8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8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'[2021自贡分子网络结果20220224.xls]17-21分子簇增长趋势'!$Z$6:$Z$11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4">
                  <c:v>1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'[2021自贡分子网络结果20220224.xls]17-21分子簇增长趋势'!$AA$4:$AA$5</c:f>
              <c:strCache>
                <c:ptCount val="1"/>
                <c:pt idx="0">
                  <c:v>01AE9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8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'[2021自贡分子网络结果20220224.xls]17-21分子簇增长趋势'!$AA$6:$AA$11</c:f>
              <c:numCache>
                <c:formatCode>General</c:formatCode>
                <c:ptCount val="5"/>
                <c:pt idx="1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'[2021自贡分子网络结果20220224.xls]17-21分子簇增长趋势'!$AB$4:$AB$5</c:f>
              <c:strCache>
                <c:ptCount val="1"/>
                <c:pt idx="0">
                  <c:v>07BC1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8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'[2021自贡分子网络结果20220224.xls]17-21分子簇增长趋势'!$AB$6:$AB$11</c:f>
              <c:numCache>
                <c:formatCode>General</c:formatCode>
                <c:ptCount val="5"/>
                <c:pt idx="0">
                  <c:v>2</c:v>
                </c:pt>
                <c:pt idx="1">
                  <c:v>16</c:v>
                </c:pt>
                <c:pt idx="2">
                  <c:v>10</c:v>
                </c:pt>
                <c:pt idx="3">
                  <c:v>3</c:v>
                </c:pt>
                <c:pt idx="4">
                  <c:v>15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'[2021自贡分子网络结果20220224.xls]17-21分子簇增长趋势'!$AC$4:$AC$5</c:f>
              <c:strCache>
                <c:ptCount val="1"/>
                <c:pt idx="0">
                  <c:v>07BC10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8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'[2021自贡分子网络结果20220224.xls]17-21分子簇增长趋势'!$AC$6:$AC$11</c:f>
              <c:numCache>
                <c:formatCode>General</c:formatCode>
                <c:ptCount val="5"/>
                <c:pt idx="4">
                  <c:v>5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'[2021自贡分子网络结果20220224.xls]17-21分子簇增长趋势'!$AD$4:$AD$5</c:f>
              <c:strCache>
                <c:ptCount val="1"/>
                <c:pt idx="0">
                  <c:v>07BC11</c:v>
                </c:pt>
              </c:strCache>
            </c:strRef>
          </c:tx>
          <c:spPr>
            <a:ln w="28575" cap="rnd" cmpd="sng" algn="ctr">
              <a:solidFill>
                <a:schemeClr val="accent5">
                  <a:lumMod val="8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'[2021自贡分子网络结果20220224.xls]17-21分子簇增长趋势'!$AD$6:$AD$11</c:f>
              <c:numCache>
                <c:formatCode>General</c:formatCode>
                <c:ptCount val="5"/>
                <c:pt idx="4">
                  <c:v>5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'[2021自贡分子网络结果20220224.xls]17-21分子簇增长趋势'!$AE$4:$AE$5</c:f>
              <c:strCache>
                <c:ptCount val="1"/>
                <c:pt idx="0">
                  <c:v>07BC12</c:v>
                </c:pt>
              </c:strCache>
            </c:strRef>
          </c:tx>
          <c:spPr>
            <a:ln w="28575" cap="rnd" cmpd="sng" algn="ctr">
              <a:solidFill>
                <a:schemeClr val="accent6">
                  <a:lumMod val="8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'[2021自贡分子网络结果20220224.xls]17-21分子簇增长趋势'!$AE$6:$AE$11</c:f>
              <c:numCache>
                <c:formatCode>General</c:formatCode>
                <c:ptCount val="5"/>
                <c:pt idx="4">
                  <c:v>5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'[2021自贡分子网络结果20220224.xls]17-21分子簇增长趋势'!$AF$4:$AF$5</c:f>
              <c:strCache>
                <c:ptCount val="1"/>
                <c:pt idx="0">
                  <c:v>07BC13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'[2021自贡分子网络结果20220224.xls]17-21分子簇增长趋势'!$AF$6:$AF$11</c:f>
              <c:numCache>
                <c:formatCode>General</c:formatCode>
                <c:ptCount val="5"/>
                <c:pt idx="0">
                  <c:v>4</c:v>
                </c:pt>
                <c:pt idx="4">
                  <c:v>1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'[2021自贡分子网络结果20220224.xls]17-21分子簇增长趋势'!$AG$4:$AG$5</c:f>
              <c:strCache>
                <c:ptCount val="1"/>
                <c:pt idx="0">
                  <c:v>07BC14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'[2021自贡分子网络结果20220224.xls]17-21分子簇增长趋势'!$AG$6:$AG$11</c:f>
              <c:numCache>
                <c:formatCode>General</c:formatCode>
                <c:ptCount val="5"/>
                <c:pt idx="2">
                  <c:v>3</c:v>
                </c:pt>
                <c:pt idx="4">
                  <c:v>1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'[2021自贡分子网络结果20220224.xls]17-21分子簇增长趋势'!$AH$4:$AH$5</c:f>
              <c:strCache>
                <c:ptCount val="1"/>
                <c:pt idx="0">
                  <c:v>07BC15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'[2021自贡分子网络结果20220224.xls]17-21分子簇增长趋势'!$AH$6:$AH$11</c:f>
              <c:numCache>
                <c:formatCode>General</c:formatCode>
                <c:ptCount val="5"/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'[2021自贡分子网络结果20220224.xls]17-21分子簇增长趋势'!$AI$4:$AI$5</c:f>
              <c:strCache>
                <c:ptCount val="1"/>
                <c:pt idx="0">
                  <c:v>07BC16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'[2021自贡分子网络结果20220224.xls]17-21分子簇增长趋势'!$AI$6:$AI$11</c:f>
              <c:numCache>
                <c:formatCode>General</c:formatCode>
                <c:ptCount val="5"/>
                <c:pt idx="1">
                  <c:v>2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'[2021自贡分子网络结果20220224.xls]17-21分子簇增长趋势'!$AJ$4:$AJ$5</c:f>
              <c:strCache>
                <c:ptCount val="1"/>
                <c:pt idx="0">
                  <c:v>07BC17</c:v>
                </c:pt>
              </c:strCache>
            </c:strRef>
          </c:tx>
          <c:spPr>
            <a:ln w="28575" cap="rnd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'[2021自贡分子网络结果20220224.xls]17-21分子簇增长趋势'!$AJ$6:$AJ$11</c:f>
              <c:numCache>
                <c:formatCode>General</c:formatCode>
                <c:ptCount val="5"/>
                <c:pt idx="1">
                  <c:v>3</c:v>
                </c:pt>
                <c:pt idx="4">
                  <c:v>1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'[2021自贡分子网络结果20220224.xls]17-21分子簇增长趋势'!$AK$4:$AK$5</c:f>
              <c:strCache>
                <c:ptCount val="1"/>
                <c:pt idx="0">
                  <c:v>07BC18</c:v>
                </c:pt>
              </c:strCache>
            </c:strRef>
          </c:tx>
          <c:spPr>
            <a:ln w="28575" cap="rnd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'[2021自贡分子网络结果20220224.xls]17-21分子簇增长趋势'!$AK$6:$AK$11</c:f>
              <c:numCache>
                <c:formatCode>General</c:formatCode>
                <c:ptCount val="5"/>
                <c:pt idx="4">
                  <c:v>4</c:v>
                </c:pt>
              </c:numCache>
            </c:numRef>
          </c:val>
          <c:smooth val="0"/>
        </c:ser>
        <c:ser>
          <c:idx val="30"/>
          <c:order val="30"/>
          <c:tx>
            <c:strRef>
              <c:f>'[2021自贡分子网络结果20220224.xls]17-21分子簇增长趋势'!$AL$4:$AL$5</c:f>
              <c:strCache>
                <c:ptCount val="1"/>
                <c:pt idx="0">
                  <c:v>07BC19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'[2021自贡分子网络结果20220224.xls]17-21分子簇增长趋势'!$AL$6:$AL$11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smooth val="0"/>
        </c:ser>
        <c:ser>
          <c:idx val="31"/>
          <c:order val="31"/>
          <c:tx>
            <c:strRef>
              <c:f>'[2021自贡分子网络结果20220224.xls]17-21分子簇增长趋势'!$AM$4:$AM$5</c:f>
              <c:strCache>
                <c:ptCount val="1"/>
                <c:pt idx="0">
                  <c:v>07BC2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'[2021自贡分子网络结果20220224.xls]17-21分子簇增长趋势'!$AM$6:$AM$11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</c:ser>
        <c:ser>
          <c:idx val="32"/>
          <c:order val="32"/>
          <c:tx>
            <c:strRef>
              <c:f>'[2021自贡分子网络结果20220224.xls]17-21分子簇增长趋势'!$AN$4:$AN$5</c:f>
              <c:strCache>
                <c:ptCount val="1"/>
                <c:pt idx="0">
                  <c:v>07BC20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'[2021自贡分子网络结果20220224.xls]17-21分子簇增长趋势'!$AN$6:$AN$11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smooth val="0"/>
        </c:ser>
        <c:ser>
          <c:idx val="33"/>
          <c:order val="33"/>
          <c:tx>
            <c:strRef>
              <c:f>'[2021自贡分子网络结果20220224.xls]17-21分子簇增长趋势'!$AO$4:$AO$5</c:f>
              <c:strCache>
                <c:ptCount val="1"/>
                <c:pt idx="0">
                  <c:v>07BC21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'[2021自贡分子网络结果20220224.xls]17-21分子簇增长趋势'!$AO$6:$AO$11</c:f>
              <c:numCache>
                <c:formatCode>General</c:formatCode>
                <c:ptCount val="5"/>
                <c:pt idx="3">
                  <c:v>2</c:v>
                </c:pt>
                <c:pt idx="4">
                  <c:v>1</c:v>
                </c:pt>
              </c:numCache>
            </c:numRef>
          </c:val>
          <c:smooth val="0"/>
        </c:ser>
        <c:ser>
          <c:idx val="34"/>
          <c:order val="34"/>
          <c:tx>
            <c:strRef>
              <c:f>'[2021自贡分子网络结果20220224.xls]17-21分子簇增长趋势'!$AP$4:$AP$5</c:f>
              <c:strCache>
                <c:ptCount val="1"/>
                <c:pt idx="0">
                  <c:v>07BC22</c:v>
                </c:pt>
              </c:strCache>
            </c:strRef>
          </c:tx>
          <c:spPr>
            <a:ln w="28575" cap="rnd" cmpd="sng" algn="ctr">
              <a:solidFill>
                <a:schemeClr val="accent5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'[2021自贡分子网络结果20220224.xls]17-21分子簇增长趋势'!$AP$6:$AP$11</c:f>
              <c:numCache>
                <c:formatCode>General</c:formatCode>
                <c:ptCount val="5"/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</c:ser>
        <c:ser>
          <c:idx val="35"/>
          <c:order val="35"/>
          <c:tx>
            <c:strRef>
              <c:f>'[2021自贡分子网络结果20220224.xls]17-21分子簇增长趋势'!$AQ$4:$AQ$5</c:f>
              <c:strCache>
                <c:ptCount val="1"/>
                <c:pt idx="0">
                  <c:v>07BC23</c:v>
                </c:pt>
              </c:strCache>
            </c:strRef>
          </c:tx>
          <c:spPr>
            <a:ln w="28575" cap="rnd" cmpd="sng" algn="ctr">
              <a:solidFill>
                <a:schemeClr val="accent6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'[2021自贡分子网络结果20220224.xls]17-21分子簇增长趋势'!$AQ$6:$AQ$11</c:f>
              <c:numCache>
                <c:formatCode>General</c:formatCode>
                <c:ptCount val="5"/>
                <c:pt idx="0">
                  <c:v>1</c:v>
                </c:pt>
                <c:pt idx="4">
                  <c:v>2</c:v>
                </c:pt>
              </c:numCache>
            </c:numRef>
          </c:val>
          <c:smooth val="0"/>
        </c:ser>
        <c:ser>
          <c:idx val="36"/>
          <c:order val="36"/>
          <c:tx>
            <c:strRef>
              <c:f>'[2021自贡分子网络结果20220224.xls]17-21分子簇增长趋势'!$AR$4:$AR$5</c:f>
              <c:strCache>
                <c:ptCount val="1"/>
                <c:pt idx="0">
                  <c:v>07BC24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70000"/>
                  <a:lumOff val="3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'[2021自贡分子网络结果20220224.xls]17-21分子簇增长趋势'!$AR$6:$AR$11</c:f>
              <c:numCache>
                <c:formatCode>General</c:formatCode>
                <c:ptCount val="5"/>
                <c:pt idx="0">
                  <c:v>1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  <c:smooth val="0"/>
        </c:ser>
        <c:ser>
          <c:idx val="37"/>
          <c:order val="37"/>
          <c:tx>
            <c:strRef>
              <c:f>'[2021自贡分子网络结果20220224.xls]17-21分子簇增长趋势'!$AS$4:$AS$5</c:f>
              <c:strCache>
                <c:ptCount val="1"/>
                <c:pt idx="0">
                  <c:v>07BC3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70000"/>
                  <a:lumOff val="3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'[2021自贡分子网络结果20220224.xls]17-21分子簇增长趋势'!$AS$6:$AS$11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14</c:v>
                </c:pt>
              </c:numCache>
            </c:numRef>
          </c:val>
          <c:smooth val="0"/>
        </c:ser>
        <c:ser>
          <c:idx val="38"/>
          <c:order val="38"/>
          <c:tx>
            <c:strRef>
              <c:f>'[2021自贡分子网络结果20220224.xls]17-21分子簇增长趋势'!$AT$4:$AT$5</c:f>
              <c:strCache>
                <c:ptCount val="1"/>
                <c:pt idx="0">
                  <c:v>07BC4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70000"/>
                  <a:lumOff val="3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'[2021自贡分子网络结果20220224.xls]17-21分子簇增长趋势'!$AT$6:$AT$11</c:f>
              <c:numCache>
                <c:formatCode>General</c:formatCode>
                <c:ptCount val="5"/>
                <c:pt idx="2">
                  <c:v>3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</c:ser>
        <c:ser>
          <c:idx val="39"/>
          <c:order val="39"/>
          <c:tx>
            <c:strRef>
              <c:f>'[2021自贡分子网络结果20220224.xls]17-21分子簇增长趋势'!$AU$4:$AU$5</c:f>
              <c:strCache>
                <c:ptCount val="1"/>
                <c:pt idx="0">
                  <c:v>07BC5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70000"/>
                  <a:lumOff val="3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'[2021自贡分子网络结果20220224.xls]17-21分子簇增长趋势'!$AU$6:$AU$11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smooth val="0"/>
        </c:ser>
        <c:ser>
          <c:idx val="40"/>
          <c:order val="40"/>
          <c:tx>
            <c:strRef>
              <c:f>'[2021自贡分子网络结果20220224.xls]17-21分子簇增长趋势'!$AV$4:$AV$5</c:f>
              <c:strCache>
                <c:ptCount val="1"/>
                <c:pt idx="0">
                  <c:v>07BC6</c:v>
                </c:pt>
              </c:strCache>
            </c:strRef>
          </c:tx>
          <c:spPr>
            <a:ln w="28575" cap="rnd" cmpd="sng" algn="ctr">
              <a:solidFill>
                <a:schemeClr val="accent5">
                  <a:lumMod val="70000"/>
                  <a:lumOff val="3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'[2021自贡分子网络结果20220224.xls]17-21分子簇增长趋势'!$AV$6:$AV$11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smooth val="0"/>
        </c:ser>
        <c:ser>
          <c:idx val="41"/>
          <c:order val="41"/>
          <c:tx>
            <c:strRef>
              <c:f>'[2021自贡分子网络结果20220224.xls]17-21分子簇增长趋势'!$AW$4:$AW$5</c:f>
              <c:strCache>
                <c:ptCount val="1"/>
                <c:pt idx="0">
                  <c:v>07BC7</c:v>
                </c:pt>
              </c:strCache>
            </c:strRef>
          </c:tx>
          <c:spPr>
            <a:ln w="28575" cap="rnd" cmpd="sng" algn="ctr">
              <a:solidFill>
                <a:schemeClr val="accent6">
                  <a:lumMod val="70000"/>
                  <a:lumOff val="3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'[2021自贡分子网络结果20220224.xls]17-21分子簇增长趋势'!$AW$6:$AW$11</c:f>
              <c:numCache>
                <c:formatCode>General</c:formatCode>
                <c:ptCount val="5"/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</c:ser>
        <c:ser>
          <c:idx val="42"/>
          <c:order val="42"/>
          <c:tx>
            <c:strRef>
              <c:f>'[2021自贡分子网络结果20220224.xls]17-21分子簇增长趋势'!$AX$4:$AX$5</c:f>
              <c:strCache>
                <c:ptCount val="1"/>
                <c:pt idx="0">
                  <c:v>07BC8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'[2021自贡分子网络结果20220224.xls]17-21分子簇增长趋势'!$AX$6:$AX$11</c:f>
              <c:numCache>
                <c:formatCode>General</c:formatCode>
                <c:ptCount val="5"/>
                <c:pt idx="2">
                  <c:v>1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</c:ser>
        <c:ser>
          <c:idx val="43"/>
          <c:order val="43"/>
          <c:tx>
            <c:strRef>
              <c:f>'[2021自贡分子网络结果20220224.xls]17-21分子簇增长趋势'!$AY$4:$AY$5</c:f>
              <c:strCache>
                <c:ptCount val="1"/>
                <c:pt idx="0">
                  <c:v>07BC9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'[2021自贡分子网络结果20220224.xls]17-21分子簇增长趋势'!$AY$6:$AY$11</c:f>
              <c:numCache>
                <c:formatCode>General</c:formatCode>
                <c:ptCount val="5"/>
                <c:pt idx="3">
                  <c:v>2</c:v>
                </c:pt>
                <c:pt idx="4">
                  <c:v>3</c:v>
                </c:pt>
              </c:numCache>
            </c:numRef>
          </c:val>
          <c:smooth val="0"/>
        </c:ser>
        <c:ser>
          <c:idx val="44"/>
          <c:order val="44"/>
          <c:tx>
            <c:strRef>
              <c:f>'[2021自贡分子网络结果20220224.xls]17-21分子簇增长趋势'!$AZ$4:$AZ$5</c:f>
              <c:strCache>
                <c:ptCount val="1"/>
                <c:pt idx="0">
                  <c:v>08BC1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'[2021自贡分子网络结果20220224.xls]17-21分子簇增长趋势'!$AZ$6:$AZ$11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8</c:v>
                </c:pt>
              </c:numCache>
            </c:numRef>
          </c:val>
          <c:smooth val="0"/>
        </c:ser>
        <c:ser>
          <c:idx val="45"/>
          <c:order val="45"/>
          <c:tx>
            <c:strRef>
              <c:f>'[2021自贡分子网络结果20220224.xls]17-21分子簇增长趋势'!$BA$4:$BA$5</c:f>
              <c:strCache>
                <c:ptCount val="1"/>
                <c:pt idx="0">
                  <c:v>08BC10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'[2021自贡分子网络结果20220224.xls]17-21分子簇增长趋势'!$BA$6:$BA$11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smooth val="0"/>
        </c:ser>
        <c:ser>
          <c:idx val="46"/>
          <c:order val="46"/>
          <c:tx>
            <c:strRef>
              <c:f>'[2021自贡分子网络结果20220224.xls]17-21分子簇增长趋势'!$BB$4:$BB$5</c:f>
              <c:strCache>
                <c:ptCount val="1"/>
                <c:pt idx="0">
                  <c:v>08BC11</c:v>
                </c:pt>
              </c:strCache>
            </c:strRef>
          </c:tx>
          <c:spPr>
            <a:ln w="28575" cap="rnd" cmpd="sng" algn="ctr">
              <a:solidFill>
                <a:schemeClr val="accent5">
                  <a:lumMod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'[2021自贡分子网络结果20220224.xls]17-21分子簇增长趋势'!$BB$6:$BB$11</c:f>
              <c:numCache>
                <c:formatCode>General</c:formatCode>
                <c:ptCount val="5"/>
                <c:pt idx="1">
                  <c:v>1</c:v>
                </c:pt>
                <c:pt idx="4">
                  <c:v>2</c:v>
                </c:pt>
              </c:numCache>
            </c:numRef>
          </c:val>
          <c:smooth val="0"/>
        </c:ser>
        <c:ser>
          <c:idx val="47"/>
          <c:order val="47"/>
          <c:tx>
            <c:strRef>
              <c:f>'[2021自贡分子网络结果20220224.xls]17-21分子簇增长趋势'!$BC$4:$BC$5</c:f>
              <c:strCache>
                <c:ptCount val="1"/>
                <c:pt idx="0">
                  <c:v>08BC12</c:v>
                </c:pt>
              </c:strCache>
            </c:strRef>
          </c:tx>
          <c:spPr>
            <a:ln w="28575" cap="rnd" cmpd="sng" algn="ctr">
              <a:solidFill>
                <a:schemeClr val="accent6">
                  <a:lumMod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'[2021自贡分子网络结果20220224.xls]17-21分子簇增长趋势'!$BC$6:$BC$11</c:f>
              <c:numCache>
                <c:formatCode>General</c:formatCode>
                <c:ptCount val="5"/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</c:ser>
        <c:ser>
          <c:idx val="48"/>
          <c:order val="48"/>
          <c:tx>
            <c:strRef>
              <c:f>'[2021自贡分子网络结果20220224.xls]17-21分子簇增长趋势'!$BD$4:$BD$5</c:f>
              <c:strCache>
                <c:ptCount val="1"/>
                <c:pt idx="0">
                  <c:v>08BC13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'[2021自贡分子网络结果20220224.xls]17-21分子簇增长趋势'!$BD$6:$BD$11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smooth val="0"/>
        </c:ser>
        <c:ser>
          <c:idx val="49"/>
          <c:order val="49"/>
          <c:tx>
            <c:strRef>
              <c:f>'[2021自贡分子网络结果20220224.xls]17-21分子簇增长趋势'!$BE$4:$BE$5</c:f>
              <c:strCache>
                <c:ptCount val="1"/>
                <c:pt idx="0">
                  <c:v>08BC2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'[2021自贡分子网络结果20220224.xls]17-21分子簇增长趋势'!$BE$6:$BE$11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smooth val="0"/>
        </c:ser>
        <c:ser>
          <c:idx val="50"/>
          <c:order val="50"/>
          <c:tx>
            <c:strRef>
              <c:f>'[2021自贡分子网络结果20220224.xls]17-21分子簇增长趋势'!$BF$4:$BF$5</c:f>
              <c:strCache>
                <c:ptCount val="1"/>
                <c:pt idx="0">
                  <c:v>08BC3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'[2021自贡分子网络结果20220224.xls]17-21分子簇增长趋势'!$BF$6:$BF$11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</c:ser>
        <c:ser>
          <c:idx val="51"/>
          <c:order val="51"/>
          <c:tx>
            <c:strRef>
              <c:f>'[2021自贡分子网络结果20220224.xls]17-21分子簇增长趋势'!$BG$4:$BG$5</c:f>
              <c:strCache>
                <c:ptCount val="1"/>
                <c:pt idx="0">
                  <c:v>08BC4</c:v>
                </c:pt>
              </c:strCache>
            </c:strRef>
          </c:tx>
          <c:spPr>
            <a:ln w="28575" cap="rnd" cmpd="sng" algn="ctr">
              <a:solidFill>
                <a:schemeClr val="accent4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'[2021自贡分子网络结果20220224.xls]17-21分子簇增长趋势'!$BG$6:$BG$11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4">
                  <c:v>2</c:v>
                </c:pt>
              </c:numCache>
            </c:numRef>
          </c:val>
          <c:smooth val="0"/>
        </c:ser>
        <c:ser>
          <c:idx val="52"/>
          <c:order val="52"/>
          <c:tx>
            <c:strRef>
              <c:f>'[2021自贡分子网络结果20220224.xls]17-21分子簇增长趋势'!$BH$4:$BH$5</c:f>
              <c:strCache>
                <c:ptCount val="1"/>
                <c:pt idx="0">
                  <c:v>08BC5</c:v>
                </c:pt>
              </c:strCache>
            </c:strRef>
          </c:tx>
          <c:spPr>
            <a:ln w="28575" cap="rnd" cmpd="sng" algn="ctr">
              <a:solidFill>
                <a:schemeClr val="accent5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'[2021自贡分子网络结果20220224.xls]17-21分子簇增长趋势'!$BH$6:$BH$11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smooth val="0"/>
        </c:ser>
        <c:ser>
          <c:idx val="53"/>
          <c:order val="53"/>
          <c:tx>
            <c:strRef>
              <c:f>'[2021自贡分子网络结果20220224.xls]17-21分子簇增长趋势'!$BI$4:$BI$5</c:f>
              <c:strCache>
                <c:ptCount val="1"/>
                <c:pt idx="0">
                  <c:v>08BC6</c:v>
                </c:pt>
              </c:strCache>
            </c:strRef>
          </c:tx>
          <c:spPr>
            <a:ln w="28575" cap="rnd" cmpd="sng" algn="ctr">
              <a:solidFill>
                <a:schemeClr val="accent6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'[2021自贡分子网络结果20220224.xls]17-21分子簇增长趋势'!$BI$6:$BI$11</c:f>
              <c:numCache>
                <c:formatCode>General</c:formatCode>
                <c:ptCount val="5"/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7</c:v>
                </c:pt>
              </c:numCache>
            </c:numRef>
          </c:val>
          <c:smooth val="0"/>
        </c:ser>
        <c:ser>
          <c:idx val="54"/>
          <c:order val="54"/>
          <c:tx>
            <c:strRef>
              <c:f>'[2021自贡分子网络结果20220224.xls]17-21分子簇增长趋势'!$BJ$4:$BJ$5</c:f>
              <c:strCache>
                <c:ptCount val="1"/>
                <c:pt idx="0">
                  <c:v>08BC7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'[2021自贡分子网络结果20220224.xls]17-21分子簇增长趋势'!$BJ$6:$BJ$11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ser>
          <c:idx val="55"/>
          <c:order val="55"/>
          <c:tx>
            <c:strRef>
              <c:f>'[2021自贡分子网络结果20220224.xls]17-21分子簇增长趋势'!$BK$4:$BK$5</c:f>
              <c:strCache>
                <c:ptCount val="1"/>
                <c:pt idx="0">
                  <c:v>08BC8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'[2021自贡分子网络结果20220224.xls]17-21分子簇增长趋势'!$BK$6:$BK$11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smooth val="0"/>
        </c:ser>
        <c:ser>
          <c:idx val="56"/>
          <c:order val="56"/>
          <c:tx>
            <c:strRef>
              <c:f>'[2021自贡分子网络结果20220224.xls]17-21分子簇增长趋势'!$BL$4:$BL$5</c:f>
              <c:strCache>
                <c:ptCount val="1"/>
                <c:pt idx="0">
                  <c:v>08BC9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'[2021自贡分子网络结果20220224.xls]17-21分子簇增长趋势'!$BL$6:$BL$11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smooth val="0"/>
        </c:ser>
        <c:ser>
          <c:idx val="57"/>
          <c:order val="57"/>
          <c:tx>
            <c:strRef>
              <c:f>'[2021自贡分子网络结果20220224.xls]17-21分子簇增长趋势'!$BM$4:$BM$5</c:f>
              <c:strCache>
                <c:ptCount val="1"/>
                <c:pt idx="0">
                  <c:v>85BC1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'[2021自贡分子网络结果20220224.xls]17-21分子簇增长趋势'!$BM$6:$BM$11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smooth val="0"/>
        </c:ser>
        <c:ser>
          <c:idx val="58"/>
          <c:order val="58"/>
          <c:tx>
            <c:strRef>
              <c:f>'[2021自贡分子网络结果20220224.xls]17-21分子簇增长趋势'!$BN$4:$BN$5</c:f>
              <c:strCache>
                <c:ptCount val="1"/>
                <c:pt idx="0">
                  <c:v>85BC2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'[2021自贡分子网络结果20220224.xls]17-21分子簇增长趋势'!$G$6:$G$11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'[2021自贡分子网络结果20220224.xls]17-21分子簇增长趋势'!$BN$6:$BN$11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36924988"/>
        <c:axId val="98650050"/>
      </c:lineChart>
      <c:catAx>
        <c:axId val="2369249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8650050"/>
        <c:crosses val="autoZero"/>
        <c:auto val="1"/>
        <c:lblAlgn val="ctr"/>
        <c:lblOffset val="100"/>
        <c:noMultiLvlLbl val="0"/>
      </c:catAx>
      <c:valAx>
        <c:axId val="9865005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369249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 wrap="square"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fontAlgn="base"/>
            <a:endParaRPr strike="noStrike" noProof="1">
              <a:ea typeface="宋体" panose="02010600030101010101" pitchFamily="2" charset="-122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 fontAlgn="base"/>
            <a:endParaRPr strike="noStrike" noProof="1">
              <a:ea typeface="宋体" panose="02010600030101010101" pitchFamily="2" charset="-122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468313" y="1773238"/>
            <a:ext cx="8207375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buClrTx/>
              <a:buSzTx/>
              <a:buFontTx/>
              <a:defRPr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468313" y="2997200"/>
            <a:ext cx="8212137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1pPr>
            <a:lvl2pPr marL="457200" lvl="1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468313" y="1773238"/>
            <a:ext cx="8207375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buClrTx/>
              <a:buSzTx/>
              <a:buFontTx/>
              <a:defRPr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468313" y="2997200"/>
            <a:ext cx="8212137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1pPr>
            <a:lvl2pPr marL="457200" lvl="1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05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05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tags" Target="../tags/tag1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tags" Target="../tags/tag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副标题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8229600" cy="2260600"/>
          </a:xfrm>
        </p:spPr>
        <p:txBody>
          <a:bodyPr anchor="t" anchorCtr="0"/>
          <a:lstStyle>
            <a:lvl1pPr marL="0" lvl="0" indent="0" algn="ctr">
              <a:buClrTx/>
              <a:buSzTx/>
              <a:buFontTx/>
              <a:defRPr/>
            </a:lvl1pPr>
            <a:lvl2pPr marL="457200" lvl="1" indent="0" algn="ctr">
              <a:buClrTx/>
              <a:buSzTx/>
              <a:buFontTx/>
              <a:defRPr/>
            </a:lvl2pPr>
            <a:lvl3pPr marL="914400" lvl="2" indent="0" algn="ctr">
              <a:buClrTx/>
              <a:buSzTx/>
              <a:buFontTx/>
              <a:defRPr/>
            </a:lvl3pPr>
            <a:lvl4pPr marL="1371600" lvl="3" indent="0" algn="ctr">
              <a:buClrTx/>
              <a:buSzTx/>
              <a:buFontTx/>
              <a:defRPr/>
            </a:lvl4pPr>
            <a:lvl5pPr marL="1828800" lvl="4" indent="0" algn="ctr">
              <a:buClrTx/>
              <a:buSzTx/>
              <a:buFontTx/>
              <a:defRPr/>
            </a:lvl5pPr>
          </a:lstStyle>
          <a:p>
            <a:pPr marL="0" lvl="0" indent="0" algn="ctr">
              <a:buSzTx/>
              <a:buNone/>
            </a:pPr>
            <a:r>
              <a:rPr lang="en-US" altLang="zh-CN" dirty="0"/>
              <a:t>                                  </a:t>
            </a:r>
            <a:endParaRPr lang="en-US" altLang="zh-CN" dirty="0"/>
          </a:p>
          <a:p>
            <a:pPr marL="0" lvl="0" indent="0" algn="ctr">
              <a:buSzTx/>
              <a:buNone/>
            </a:pPr>
            <a:r>
              <a:rPr lang="en-US" altLang="zh-CN" dirty="0"/>
              <a:t>                                     </a:t>
            </a:r>
            <a:r>
              <a:rPr lang="zh-CN" altLang="en-US" dirty="0"/>
              <a:t>自贡市疾控中心</a:t>
            </a:r>
            <a:endParaRPr lang="zh-CN" altLang="en-US" dirty="0"/>
          </a:p>
          <a:p>
            <a:pPr marL="0" lvl="0" indent="0" algn="ctr">
              <a:buSzTx/>
              <a:buNone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       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            </a:t>
            </a:r>
            <a:r>
              <a:rPr lang="zh-CN" altLang="en-US" dirty="0"/>
              <a:t>张</a:t>
            </a:r>
            <a:r>
              <a:rPr lang="en-US" altLang="zh-CN" dirty="0"/>
              <a:t>  </a:t>
            </a:r>
            <a:r>
              <a:rPr lang="zh-CN" altLang="en-US" dirty="0"/>
              <a:t>英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algn="ctr">
              <a:buSzTx/>
              <a:buNone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        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dirty="0"/>
              <a:t>   2022.9.23 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           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140335" y="1549400"/>
            <a:ext cx="8089265" cy="1427480"/>
          </a:xfrm>
        </p:spPr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b="1" spc="300" dirty="0">
                <a:solidFill>
                  <a:schemeClr val="tx1"/>
                </a:solidFill>
                <a:cs typeface="+mn-ea"/>
                <a:sym typeface="+mn-lt"/>
              </a:rPr>
              <a:t>自贡市</a:t>
            </a:r>
            <a:r>
              <a:rPr lang="en-US" altLang="zh-CN" b="1" spc="300" dirty="0">
                <a:solidFill>
                  <a:schemeClr val="tx1"/>
                </a:solidFill>
                <a:cs typeface="+mn-ea"/>
                <a:sym typeface="+mn-lt"/>
              </a:rPr>
              <a:t>HIV</a:t>
            </a:r>
            <a:r>
              <a:rPr lang="zh-CN" altLang="en-US" b="1" spc="300" dirty="0">
                <a:solidFill>
                  <a:schemeClr val="tx1"/>
                </a:solidFill>
                <a:cs typeface="+mn-ea"/>
                <a:sym typeface="+mn-lt"/>
              </a:rPr>
              <a:t>新发感染检测促进感染者发现工作培训</a:t>
            </a:r>
            <a:endParaRPr lang="en-US" altLang="zh-CN" b="1" kern="1200" spc="300" baseline="0" dirty="0">
              <a:solidFill>
                <a:schemeClr val="tx1"/>
              </a:solidFill>
              <a:latin typeface="+mj-lt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工作进度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lvl="1" algn="l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 dirty="0">
                <a:cs typeface="+mn-ea"/>
              </a:rPr>
              <a:t>2021年6月成功申报自贡市科技局课题</a:t>
            </a:r>
            <a:endParaRPr lang="zh-CN" altLang="en-US" dirty="0">
              <a:cs typeface="+mn-ea"/>
            </a:endParaRPr>
          </a:p>
          <a:p>
            <a:pPr marL="457200" lvl="1" algn="l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dirty="0">
                <a:cs typeface="+mn-ea"/>
              </a:rPr>
              <a:t>2、2021年7月、</a:t>
            </a:r>
            <a:r>
              <a:rPr lang="en-US" altLang="zh-CN" dirty="0">
                <a:cs typeface="+mn-ea"/>
              </a:rPr>
              <a:t>12</a:t>
            </a:r>
            <a:r>
              <a:rPr lang="zh-CN" altLang="en-US" dirty="0">
                <a:cs typeface="+mn-ea"/>
              </a:rPr>
              <a:t>月召开区县艾防人员和检验人员培训会，并下发上半年新发阳性病例名单。</a:t>
            </a:r>
            <a:endParaRPr lang="zh-CN" altLang="en-US" dirty="0">
              <a:cs typeface="+mn-ea"/>
            </a:endParaRPr>
          </a:p>
          <a:p>
            <a:pPr marL="457200" lvl="1" algn="l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dirty="0">
                <a:cs typeface="+mn-ea"/>
                <a:sym typeface="+mn-ea"/>
              </a:rPr>
              <a:t>3、已完成</a:t>
            </a:r>
            <a:r>
              <a:rPr lang="en-US" altLang="zh-CN" dirty="0">
                <a:cs typeface="+mn-ea"/>
                <a:sym typeface="+mn-ea"/>
              </a:rPr>
              <a:t>2021</a:t>
            </a:r>
            <a:r>
              <a:rPr lang="zh-CN" altLang="en-US" dirty="0">
                <a:cs typeface="+mn-ea"/>
                <a:sym typeface="+mn-ea"/>
              </a:rPr>
              <a:t>年下半年至</a:t>
            </a:r>
            <a:r>
              <a:rPr lang="en-US" altLang="zh-CN" dirty="0">
                <a:cs typeface="+mn-ea"/>
                <a:sym typeface="+mn-ea"/>
              </a:rPr>
              <a:t>2022</a:t>
            </a:r>
            <a:r>
              <a:rPr lang="zh-CN" altLang="en-US" dirty="0">
                <a:cs typeface="+mn-ea"/>
                <a:sym typeface="+mn-ea"/>
              </a:rPr>
              <a:t>年上半年新报告阳性样本的新发检测工作，新报告样本已全部上送至省疾控中心测序入网。</a:t>
            </a:r>
            <a:endParaRPr lang="zh-CN" altLang="en-US" dirty="0">
              <a:cs typeface="+mn-ea"/>
            </a:endParaRPr>
          </a:p>
          <a:p>
            <a:pPr marL="457200" lvl="1" algn="l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dirty="0">
                <a:cs typeface="+mn-ea"/>
              </a:rPr>
              <a:t>4、各区县完成溯源性调查表的填写（</a:t>
            </a:r>
            <a:r>
              <a:rPr lang="zh-CN" altLang="en-US" dirty="0">
                <a:solidFill>
                  <a:srgbClr val="FF0000"/>
                </a:solidFill>
                <a:cs typeface="+mn-ea"/>
              </a:rPr>
              <a:t>工作滞后</a:t>
            </a:r>
            <a:r>
              <a:rPr lang="zh-CN" altLang="en-US" dirty="0">
                <a:cs typeface="+mn-ea"/>
              </a:rPr>
              <a:t>）</a:t>
            </a:r>
            <a:endParaRPr lang="zh-CN" altLang="en-US" dirty="0">
              <a:cs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80060" y="893445"/>
            <a:ext cx="8130540" cy="5178425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1.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组织管理：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各区县疾控中心组织并收集审核调查表，审核后交给专人收集整理上报。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2.注重调查环境和调查技巧：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按照随访管理要求，建立单独的一对一的空间环境；注意交流的方式方法，积极倾听、提问、正确运用非语言行为、共情、归纳总结 ，留存多种联系方式，与患者日常多交流，朋友相待，电话、QQ、微信等方式。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3.及时审核溯源调查问卷：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注重问卷的逻辑性和及时性，发现问题及时与随访管理人员沟通，提出解决办法和建议。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4.建立长效机制：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持续开展溯源调查工作，结合后续的相关CD4检测和病毒载量检测结果在后续随访中补充调查。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688975" y="26463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cs typeface="+mn-ea"/>
                <a:sym typeface="+mn-lt"/>
              </a:rPr>
              <a:t>方案</a:t>
            </a:r>
            <a:endParaRPr lang="zh-CN" alt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人员培训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l"/>
            <a:r>
              <a:rPr lang="en-US" dirty="0" smtClean="0">
                <a:sym typeface="+mn-ea"/>
              </a:rPr>
              <a:t>1</a:t>
            </a:r>
            <a:r>
              <a:rPr lang="zh-CN" altLang="en-US" dirty="0" smtClean="0">
                <a:sym typeface="+mn-ea"/>
              </a:rPr>
              <a:t>、实验室人员培训：市疾控中心负责对参与项目实验室人员进行样本处理及保存的培训，以保证准确的实验结果和较好的样本质量。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ym typeface="+mn-ea"/>
              </a:rPr>
              <a:t>2</a:t>
            </a:r>
            <a:r>
              <a:rPr lang="zh-CN" altLang="en-US" dirty="0" smtClean="0">
                <a:sym typeface="+mn-ea"/>
              </a:rPr>
              <a:t>、流调人员培训：需要对参与项目的流调人员进行培训，包括新发感染检测结果的告知、获得感染者同伴信息的溯源调查技巧、对感染者同伴的动员检测技巧。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培训</a:t>
            </a:r>
            <a:endParaRPr lang="zh-CN" altLang="en-US"/>
          </a:p>
        </p:txBody>
      </p:sp>
      <p:pic>
        <p:nvPicPr>
          <p:cNvPr id="4" name="内容占位符 3" descr="QQ图片20210331103258(1)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1743710"/>
            <a:ext cx="8229600" cy="38144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职责分工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l"/>
            <a:r>
              <a:rPr lang="en-US" altLang="zh-CN" sz="2800" dirty="0">
                <a:cs typeface="+mn-ea"/>
                <a:sym typeface="+mn-lt"/>
              </a:rPr>
              <a:t>1</a:t>
            </a:r>
            <a:r>
              <a:rPr lang="zh-CN" altLang="en-US" sz="2800" dirty="0">
                <a:cs typeface="+mn-ea"/>
                <a:sym typeface="+mn-lt"/>
              </a:rPr>
              <a:t>、</a:t>
            </a:r>
            <a:r>
              <a:rPr lang="zh-CN" altLang="en-US" sz="2800" dirty="0" smtClean="0">
                <a:sym typeface="+mn-ea"/>
              </a:rPr>
              <a:t>自贡市疾控中心艾防所、疾病检测所：牵头新发溯源性工作，制定工作方案。组织人员培训，进行病毒载量和耐药序列检测，项目结果的分析和评估。</a:t>
            </a:r>
            <a:endParaRPr lang="zh-CN" alt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ym typeface="+mn-ea"/>
              </a:rPr>
              <a:t>2</a:t>
            </a:r>
            <a:r>
              <a:rPr lang="zh-CN" altLang="en-US" sz="2800" dirty="0" smtClean="0">
                <a:sym typeface="+mn-ea"/>
              </a:rPr>
              <a:t>、各区县疾控中心：具体实施工作方案。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dirty="0" smtClean="0">
                <a:sym typeface="+mn-ea"/>
              </a:rPr>
              <a:t>实验室：筛查和确证检测，</a:t>
            </a:r>
            <a:r>
              <a:rPr lang="en-US" altLang="zh-CN" sz="2800" dirty="0" smtClean="0">
                <a:sym typeface="+mn-ea"/>
              </a:rPr>
              <a:t>CD4</a:t>
            </a:r>
            <a:r>
              <a:rPr lang="zh-CN" altLang="en-US" sz="2800" dirty="0" smtClean="0">
                <a:sym typeface="+mn-ea"/>
              </a:rPr>
              <a:t>检测。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2800" dirty="0" smtClean="0">
                <a:sym typeface="+mn-ea"/>
              </a:rPr>
              <a:t>艾防科：感染者和阳性同伴的首次流调和溯源、对感染者同伴的动员检测，收集整理该工作所需相关数据 。</a:t>
            </a:r>
            <a:endParaRPr lang="zh-CN" alt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4321175"/>
          </a:xfrm>
        </p:spPr>
        <p:txBody>
          <a:bodyPr/>
          <a:p>
            <a:pPr algn="ctr"/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三、数据汇总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09295" y="1736090"/>
          <a:ext cx="7679690" cy="368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295"/>
                <a:gridCol w="1056640"/>
                <a:gridCol w="1032510"/>
                <a:gridCol w="1179195"/>
                <a:gridCol w="1254760"/>
                <a:gridCol w="1812290"/>
              </a:tblGrid>
              <a:tr h="76009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年份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新发</a:t>
                      </a:r>
                      <a:endParaRPr lang="zh-CN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既往</a:t>
                      </a:r>
                      <a:endParaRPr lang="zh-CN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937895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病例数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比例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病例数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比例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6731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2021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77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18.08%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349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81.92%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426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616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2022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12.1%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363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87.9%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413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701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127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15.13%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712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84.86%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839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sp>
        <p:nvSpPr>
          <p:cNvPr id="4" name="标题 1"/>
          <p:cNvSpPr>
            <a:spLocks noGrp="1"/>
          </p:cNvSpPr>
          <p:nvPr/>
        </p:nvSpPr>
        <p:spPr>
          <a:xfrm>
            <a:off x="189865" y="304800"/>
            <a:ext cx="429895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新报告病例情况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89230" y="1568450"/>
          <a:ext cx="4429125" cy="340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615"/>
                <a:gridCol w="1350010"/>
                <a:gridCol w="1714500"/>
              </a:tblGrid>
              <a:tr h="659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年龄组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人数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构成比（</a:t>
                      </a:r>
                      <a:r>
                        <a:rPr lang="en-US" altLang="zh-CN"/>
                        <a:t>%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91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＜20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2.36%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91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20-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8.66%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91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30-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5.51%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91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40-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11.02%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91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50-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25.98%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91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59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46.46%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91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100.00%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802505" y="1568450"/>
          <a:ext cx="4321810" cy="350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440"/>
                <a:gridCol w="1362075"/>
                <a:gridCol w="1217295"/>
              </a:tblGrid>
              <a:tr h="518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文化程度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人数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构成比（</a:t>
                      </a:r>
                      <a:r>
                        <a:rPr lang="en-US" altLang="zh-CN"/>
                        <a:t>%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7581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小学+文盲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67.71%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6826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初中或高中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25.98%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7245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中专及以上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6.30%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6972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100.00%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sp>
        <p:nvSpPr>
          <p:cNvPr id="4" name="标题 1"/>
          <p:cNvSpPr>
            <a:spLocks noGrp="1"/>
          </p:cNvSpPr>
          <p:nvPr/>
        </p:nvSpPr>
        <p:spPr>
          <a:xfrm>
            <a:off x="189865" y="135890"/>
            <a:ext cx="3578860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新报告病例情况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89230" y="1568450"/>
          <a:ext cx="4429125" cy="32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615"/>
                <a:gridCol w="1350010"/>
                <a:gridCol w="1714500"/>
              </a:tblGrid>
              <a:tr h="746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婚姻状况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人数</a:t>
                      </a:r>
                      <a:endParaRPr lang="zh-CN" altLang="en-US" sz="20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构成比（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%</a:t>
                      </a: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）</a:t>
                      </a:r>
                      <a:endParaRPr lang="zh-CN" altLang="en-US" sz="20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anchor="ctr" anchorCtr="0"/>
                </a:tc>
              </a:tr>
              <a:tr h="492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未婚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11.02%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92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已婚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60.63%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92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离异或丧偶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12.59%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92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不详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15.75%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92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100.00%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802505" y="1568450"/>
          <a:ext cx="4321810" cy="3207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440"/>
                <a:gridCol w="1362075"/>
                <a:gridCol w="1217295"/>
              </a:tblGrid>
              <a:tr h="8242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性别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人数</a:t>
                      </a:r>
                      <a:endParaRPr lang="zh-CN" altLang="en-US" sz="20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构成比（</a:t>
                      </a:r>
                      <a:r>
                        <a:rPr lang="en-US" altLang="zh-CN" sz="2000" b="1"/>
                        <a:t>%</a:t>
                      </a:r>
                      <a:r>
                        <a:rPr lang="zh-CN" altLang="en-US" sz="2000" b="1"/>
                        <a:t>）</a:t>
                      </a:r>
                      <a:endParaRPr lang="zh-CN" altLang="en-US" sz="2000" b="1"/>
                    </a:p>
                  </a:txBody>
                  <a:tcPr anchor="ctr" anchorCtr="0"/>
                </a:tc>
              </a:tr>
              <a:tr h="7702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89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70.01%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878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29.99%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7340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127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100.00%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sp>
        <p:nvSpPr>
          <p:cNvPr id="4" name="标题 1"/>
          <p:cNvSpPr>
            <a:spLocks noGrp="1"/>
          </p:cNvSpPr>
          <p:nvPr/>
        </p:nvSpPr>
        <p:spPr>
          <a:xfrm>
            <a:off x="189865" y="135890"/>
            <a:ext cx="3578860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新报告病例情况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63600" y="1292225"/>
          <a:ext cx="7512685" cy="460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015"/>
                <a:gridCol w="1012825"/>
                <a:gridCol w="1069975"/>
                <a:gridCol w="1126490"/>
                <a:gridCol w="1254125"/>
                <a:gridCol w="1532255"/>
              </a:tblGrid>
              <a:tr h="67945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2000">
                          <a:solidFill>
                            <a:srgbClr val="000000"/>
                          </a:solidFill>
                        </a:rPr>
                        <a:t>现住址分布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zh-CN" sz="2000">
                          <a:solidFill>
                            <a:srgbClr val="000000"/>
                          </a:solidFill>
                          <a:sym typeface="+mn-ea"/>
                        </a:rPr>
                        <a:t>       新发</a:t>
                      </a:r>
                      <a:endParaRPr lang="zh-CN" altLang="zh-CN" sz="2000">
                        <a:solidFill>
                          <a:srgbClr val="000000"/>
                        </a:solidFill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sym typeface="+mn-ea"/>
                        </a:rPr>
                        <a:t>         </a:t>
                      </a:r>
                      <a:r>
                        <a:rPr lang="zh-CN" altLang="zh-CN" sz="2000">
                          <a:solidFill>
                            <a:srgbClr val="000000"/>
                          </a:solidFill>
                          <a:sym typeface="+mn-ea"/>
                        </a:rPr>
                        <a:t>既往</a:t>
                      </a:r>
                      <a:endParaRPr lang="zh-CN" altLang="zh-CN" sz="2000">
                        <a:solidFill>
                          <a:srgbClr val="000000"/>
                        </a:solidFill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2000">
                          <a:solidFill>
                            <a:srgbClr val="000000"/>
                          </a:solidFill>
                        </a:rPr>
                        <a:t>合计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508000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病例数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比例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病例数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比例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4787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自流井区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8.00%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69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92.00%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75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92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大安区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17.65%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84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82.35%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102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24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贡井区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17.57%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61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82.43%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74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987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沿滩区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21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20.59%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81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79.41%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102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121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富顺县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37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15.10%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208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84.90%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245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81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荣县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11.76%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88.24%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170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5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外地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16.90%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59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83.10%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71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86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839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sp>
        <p:nvSpPr>
          <p:cNvPr id="4" name="标题 1"/>
          <p:cNvSpPr>
            <a:spLocks noGrp="1"/>
          </p:cNvSpPr>
          <p:nvPr/>
        </p:nvSpPr>
        <p:spPr>
          <a:xfrm>
            <a:off x="189865" y="135890"/>
            <a:ext cx="3748405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新报告病例情况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新发感染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 dirty="0">
                <a:sym typeface="+mn-ea"/>
              </a:rPr>
              <a:t>亲和力检测新发感染率（</a:t>
            </a:r>
            <a:r>
              <a:rPr lang="en-US" altLang="zh-CN" sz="3200" dirty="0" smtClean="0">
                <a:sym typeface="+mn-ea"/>
              </a:rPr>
              <a:t>R~</a:t>
            </a:r>
            <a:r>
              <a:rPr lang="zh-CN" altLang="en-US" sz="3200" dirty="0" smtClean="0">
                <a:sym typeface="+mn-ea"/>
              </a:rPr>
              <a:t>）</a:t>
            </a:r>
            <a:endParaRPr lang="en-US" altLang="zh-CN" sz="3200" dirty="0"/>
          </a:p>
          <a:p>
            <a:pPr lvl="1">
              <a:buSzPct val="50000"/>
              <a:buFont typeface="Wingdings" panose="05000000000000000000" pitchFamily="2" charset="2"/>
              <a:buChar char="ü"/>
            </a:pPr>
            <a:r>
              <a:rPr lang="zh-CN" altLang="zh-CN" sz="3200" dirty="0">
                <a:sym typeface="+mn-ea"/>
              </a:rPr>
              <a:t>艾滋病是一种慢性传染病，</a:t>
            </a:r>
            <a:r>
              <a:rPr lang="zh-CN" altLang="zh-CN" sz="3200" b="1" dirty="0">
                <a:sym typeface="+mn-ea"/>
              </a:rPr>
              <a:t>发病率</a:t>
            </a:r>
            <a:r>
              <a:rPr lang="zh-CN" altLang="zh-CN" sz="3200" dirty="0">
                <a:sym typeface="+mn-ea"/>
              </a:rPr>
              <a:t>的观察一直是</a:t>
            </a:r>
            <a:r>
              <a:rPr lang="zh-CN" altLang="zh-CN" sz="3200" dirty="0" smtClean="0">
                <a:sym typeface="+mn-ea"/>
              </a:rPr>
              <a:t>瓶颈</a:t>
            </a:r>
            <a:r>
              <a:rPr lang="zh-CN" altLang="en-US" sz="3200" dirty="0">
                <a:sym typeface="+mn-ea"/>
              </a:rPr>
              <a:t>，</a:t>
            </a:r>
            <a:r>
              <a:rPr lang="zh-CN" altLang="en-US" sz="3200" dirty="0" smtClean="0">
                <a:sym typeface="+mn-ea"/>
              </a:rPr>
              <a:t>“新发感染率”更适合衡量防治工作效果。</a:t>
            </a:r>
            <a:r>
              <a:rPr lang="zh-CN" altLang="zh-CN" sz="3200" b="1" dirty="0" smtClean="0">
                <a:sym typeface="+mn-ea"/>
              </a:rPr>
              <a:t>发病率</a:t>
            </a:r>
            <a:r>
              <a:rPr lang="en-US" altLang="zh-CN" sz="3200" b="1" dirty="0" smtClean="0">
                <a:sym typeface="+mn-ea"/>
              </a:rPr>
              <a:t>=</a:t>
            </a:r>
            <a:r>
              <a:rPr lang="zh-CN" altLang="en-US" sz="3200" b="1" dirty="0" smtClean="0">
                <a:sym typeface="+mn-ea"/>
              </a:rPr>
              <a:t>年发病人数</a:t>
            </a:r>
            <a:r>
              <a:rPr lang="en-US" altLang="zh-CN" sz="3200" b="1" dirty="0" smtClean="0">
                <a:sym typeface="+mn-ea"/>
              </a:rPr>
              <a:t>÷</a:t>
            </a:r>
            <a:r>
              <a:rPr lang="zh-CN" altLang="en-US" sz="3200" b="1" dirty="0" smtClean="0">
                <a:sym typeface="+mn-ea"/>
              </a:rPr>
              <a:t>同期该地区所有易感人数</a:t>
            </a:r>
            <a:endParaRPr lang="en-US" altLang="zh-CN" sz="3200" dirty="0" smtClean="0"/>
          </a:p>
          <a:p>
            <a:pPr lvl="1">
              <a:buSzPct val="50000"/>
              <a:buFont typeface="Wingdings" panose="05000000000000000000" pitchFamily="2" charset="2"/>
              <a:buChar char="ü"/>
            </a:pPr>
            <a:r>
              <a:rPr lang="zh-CN" altLang="zh-CN" sz="3200" dirty="0" smtClean="0">
                <a:sym typeface="+mn-ea"/>
              </a:rPr>
              <a:t>实验室</a:t>
            </a:r>
            <a:r>
              <a:rPr lang="zh-CN" altLang="zh-CN" sz="3200" dirty="0">
                <a:sym typeface="+mn-ea"/>
              </a:rPr>
              <a:t>亲和力检测方法能够区分</a:t>
            </a:r>
            <a:r>
              <a:rPr lang="en-US" altLang="zh-CN" sz="3200" dirty="0">
                <a:solidFill>
                  <a:schemeClr val="accent1"/>
                </a:solidFill>
                <a:sym typeface="+mn-ea"/>
              </a:rPr>
              <a:t>130</a:t>
            </a:r>
            <a:r>
              <a:rPr lang="zh-CN" altLang="zh-CN" sz="3200" dirty="0">
                <a:solidFill>
                  <a:schemeClr val="accent1"/>
                </a:solidFill>
                <a:sym typeface="+mn-ea"/>
              </a:rPr>
              <a:t>天</a:t>
            </a:r>
            <a:r>
              <a:rPr lang="zh-CN" altLang="zh-CN" sz="3200" dirty="0">
                <a:sym typeface="+mn-ea"/>
              </a:rPr>
              <a:t>内感染的</a:t>
            </a:r>
            <a:r>
              <a:rPr lang="zh-CN" altLang="zh-CN" sz="3200" dirty="0" smtClean="0">
                <a:sym typeface="+mn-ea"/>
              </a:rPr>
              <a:t>病例</a:t>
            </a:r>
            <a:r>
              <a:rPr lang="zh-CN" altLang="en-US" sz="3200" dirty="0" smtClean="0">
                <a:sym typeface="+mn-ea"/>
              </a:rPr>
              <a:t>，通过公式计算“年新发感染率”。</a:t>
            </a:r>
            <a:endParaRPr lang="en-US" altLang="zh-CN" sz="3200" dirty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371600" y="2112645"/>
          <a:ext cx="6633210" cy="284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535"/>
                <a:gridCol w="1105535"/>
                <a:gridCol w="1105535"/>
                <a:gridCol w="1105535"/>
                <a:gridCol w="1105535"/>
                <a:gridCol w="1105535"/>
              </a:tblGrid>
              <a:tr h="4057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年份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01AE1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01AE2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01AE3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07BC1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07BC3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57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2017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57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2018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16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57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2019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57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2020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57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2021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23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57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总计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68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48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43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46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28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41070" y="1213485"/>
            <a:ext cx="766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自贡市</a:t>
            </a:r>
            <a:r>
              <a:rPr lang="en-US" altLang="zh-CN" sz="3200"/>
              <a:t>HIV</a:t>
            </a:r>
            <a:r>
              <a:rPr lang="zh-CN" altLang="en-US" sz="3200"/>
              <a:t>感染亚型主要为</a:t>
            </a:r>
            <a:r>
              <a:rPr lang="en-US" altLang="zh-CN" sz="3200"/>
              <a:t>01AE</a:t>
            </a:r>
            <a:r>
              <a:rPr lang="zh-CN" altLang="en-US" sz="3200"/>
              <a:t>和</a:t>
            </a:r>
            <a:r>
              <a:rPr lang="en-US" altLang="zh-CN" sz="3200"/>
              <a:t>07BC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2650490" y="5432425"/>
            <a:ext cx="5305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highlight>
                  <a:srgbClr val="FFFF00"/>
                </a:highlight>
              </a:rPr>
              <a:t>还要重点关注</a:t>
            </a:r>
            <a:r>
              <a:rPr lang="en-US" altLang="zh-CN" sz="2400">
                <a:highlight>
                  <a:srgbClr val="FFFF00"/>
                </a:highlight>
              </a:rPr>
              <a:t>01AE11</a:t>
            </a:r>
            <a:r>
              <a:rPr lang="zh-CN" altLang="en-US" sz="2400">
                <a:highlight>
                  <a:srgbClr val="FFFF00"/>
                </a:highlight>
              </a:rPr>
              <a:t>亚型（在荣县），提示男同活跃。</a:t>
            </a:r>
            <a:endParaRPr lang="zh-CN" altLang="en-US" sz="24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955" name="图表 1"/>
          <p:cNvGraphicFramePr/>
          <p:nvPr/>
        </p:nvGraphicFramePr>
        <p:xfrm>
          <a:off x="536575" y="1088390"/>
          <a:ext cx="8098155" cy="512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40385" y="1562735"/>
          <a:ext cx="7727315" cy="507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35"/>
                <a:gridCol w="948690"/>
                <a:gridCol w="708025"/>
                <a:gridCol w="678815"/>
                <a:gridCol w="829310"/>
                <a:gridCol w="910590"/>
                <a:gridCol w="732155"/>
                <a:gridCol w="793115"/>
                <a:gridCol w="1046480"/>
              </a:tblGrid>
              <a:tr h="13347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地区</a:t>
                      </a:r>
                      <a:endParaRPr lang="zh-CN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新报告16岁及以上病例数</a:t>
                      </a:r>
                      <a:endParaRPr lang="zh-CN" altLang="en-US" sz="1400"/>
                    </a:p>
                  </a:txBody>
                  <a:tcPr marL="68580" marR="68580" marT="0" marB="0" vert="horz"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开展溯源调查人数</a:t>
                      </a:r>
                      <a:endParaRPr lang="zh-CN" altLang="en-US" sz="1400"/>
                    </a:p>
                  </a:txBody>
                  <a:tcPr marL="68580" marR="68580" marT="0" marB="0" vert="horz"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提名的高危行为接触者人数</a:t>
                      </a:r>
                      <a:endParaRPr lang="zh-CN" altLang="en-US" sz="1400"/>
                    </a:p>
                  </a:txBody>
                  <a:tcPr marL="68580" marR="68580" marT="0" marB="0" vert="horz"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追踪到的高危行为接触者人数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高危行为接触者</a:t>
                      </a:r>
                      <a:endParaRPr lang="zh-CN" altLang="en-US" sz="1400"/>
                    </a:p>
                    <a:p>
                      <a:pPr algn="ctr">
                        <a:buNone/>
                      </a:pPr>
                      <a:r>
                        <a:rPr lang="zh-CN" altLang="en-US" sz="1400"/>
                        <a:t>完成HIV抗体检测人数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筛查阳性人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确诊阳性人数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开展第二轮及以上溯源调查人数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自流井区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94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22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</a:tr>
              <a:tr h="5448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贡井区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29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29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5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</a:tr>
              <a:tr h="5448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大安区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13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9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4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4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</a:tr>
              <a:tr h="5435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沿滩区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44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33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30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4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4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</a:tr>
              <a:tr h="46418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荣县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89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89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39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39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39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19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19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</a:tr>
              <a:tr h="5454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富顺县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130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47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30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13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13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10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</a:tr>
              <a:tr h="5441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自贡市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399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229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103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98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37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37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/>
                        <a:t>11</a:t>
                      </a:r>
                      <a:endParaRPr lang="en-US" altLang="zh-CN" sz="1800" b="0"/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03580" y="861060"/>
            <a:ext cx="7470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000" b="1">
                <a:latin typeface="仿宋" panose="02010609060101010101" pitchFamily="1" charset="-122"/>
                <a:sym typeface="+mn-ea"/>
              </a:rPr>
              <a:t>2022</a:t>
            </a:r>
            <a:r>
              <a:rPr lang="zh-CN" sz="2000" b="1">
                <a:latin typeface="仿宋" panose="02010609060101010101" pitchFamily="1" charset="-122"/>
                <a:sym typeface="+mn-ea"/>
              </a:rPr>
              <a:t>年</a:t>
            </a:r>
            <a:r>
              <a:rPr lang="zh-CN" altLang="en-US" sz="2000" b="1">
                <a:latin typeface="仿宋" panose="02010609060101010101" pitchFamily="1" charset="-122"/>
                <a:sym typeface="+mn-ea"/>
              </a:rPr>
              <a:t>上半年</a:t>
            </a:r>
            <a:r>
              <a:rPr lang="zh-CN" sz="2000" b="1">
                <a:sym typeface="+mn-ea"/>
              </a:rPr>
              <a:t>自贡市新报告HIV/AIDS溯源调查信息汇总表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8823325" y="34283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4307840"/>
          </a:xfrm>
        </p:spPr>
        <p:txBody>
          <a:bodyPr/>
          <a:p>
            <a:pPr algn="ctr"/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四、案例分享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84200" y="1369060"/>
            <a:ext cx="7914640" cy="4312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患儿陈某某，男，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8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岁，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2020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年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2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月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16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日因开具新冠肺炎疫情期间外出所需的健康证明，确证为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HIV-1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抗体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阳性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爷爷、奶奶、父亲、母亲、妹妹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HIV-1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抗体检测结果均为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阴性</a:t>
            </a:r>
            <a:r>
              <a:rPr lang="zh-CN" altLang="en-US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。</a:t>
            </a:r>
            <a:endParaRPr lang="zh-CN" altLang="en-US" sz="2800" kern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除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2018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年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8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月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13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日在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XD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区</a:t>
            </a:r>
            <a:r>
              <a:rPr lang="en-US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B</a:t>
            </a:r>
            <a:r>
              <a:rPr lang="zh-CN" altLang="zh-CN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医院接受过包皮环切手术</a:t>
            </a:r>
            <a:r>
              <a:rPr lang="zh-CN" altLang="en-US" sz="2800" kern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外无其它高危暴露可能。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zh-CN" altLang="en-US" sz="280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584200" y="317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b="1"/>
              <a:t>案列分享</a:t>
            </a:r>
            <a:r>
              <a:rPr lang="en-US" altLang="zh-CN" b="1"/>
              <a:t>1</a:t>
            </a:r>
            <a:endParaRPr lang="en-US" altLang="zh-CN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242692" name="组合 4"/>
          <p:cNvGrpSpPr/>
          <p:nvPr/>
        </p:nvGrpSpPr>
        <p:grpSpPr>
          <a:xfrm>
            <a:off x="250825" y="260350"/>
            <a:ext cx="8713788" cy="4681538"/>
            <a:chOff x="15762" y="20344"/>
            <a:chExt cx="8298" cy="7012"/>
          </a:xfrm>
        </p:grpSpPr>
        <p:pic>
          <p:nvPicPr>
            <p:cNvPr id="242693" name="图片 2" descr="分型进化树无数字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762" y="20344"/>
              <a:ext cx="8299" cy="70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2694" name="矩形 3"/>
            <p:cNvSpPr/>
            <p:nvPr/>
          </p:nvSpPr>
          <p:spPr>
            <a:xfrm>
              <a:off x="20625" y="22550"/>
              <a:ext cx="1440" cy="375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7200" y="5264785"/>
            <a:ext cx="8507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陈某某样本标号为</a:t>
            </a:r>
            <a:r>
              <a:rPr lang="en-US" altLang="zh-CN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A1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,</a:t>
            </a:r>
            <a:r>
              <a:rPr lang="zh-CN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王某样本编号为</a:t>
            </a:r>
            <a:r>
              <a:rPr lang="en-US" altLang="zh-CN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A2 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 HIV-1 </a:t>
            </a:r>
            <a:r>
              <a:rPr lang="en-US" altLang="zh-CN" b="1" i="1" kern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pol</a:t>
            </a:r>
            <a:r>
              <a:rPr lang="zh-CN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基因</a:t>
            </a:r>
            <a:r>
              <a:rPr lang="en-US" altLang="zh-CN" b="1" kern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Neighbour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 - joining</a:t>
            </a:r>
            <a:r>
              <a:rPr lang="zh-CN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进化树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，</a:t>
            </a:r>
            <a:r>
              <a:rPr lang="zh-CN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毒株的亚型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均</a:t>
            </a:r>
            <a:r>
              <a:rPr lang="zh-CN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为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CRF01_AE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，</a:t>
            </a:r>
            <a:r>
              <a:rPr lang="zh-CN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基因距离为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0.011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，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A2</a:t>
            </a:r>
            <a:r>
              <a:rPr lang="zh-CN" altLang="zh-CN" b="1" kern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更加靠近祖先株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44740" name="图片 3" descr="J:\分析软件\一例疑似医院手术发生感染的案例分析\传播网络2.png传播网络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190183"/>
            <a:ext cx="6121400" cy="643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4741" name="Rectangle 6"/>
          <p:cNvSpPr/>
          <p:nvPr/>
        </p:nvSpPr>
        <p:spPr>
          <a:xfrm>
            <a:off x="4140200" y="3860800"/>
            <a:ext cx="719138" cy="13684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4738" name="内容占位符 2"/>
          <p:cNvSpPr>
            <a:spLocks noGrp="1"/>
          </p:cNvSpPr>
          <p:nvPr>
            <p:ph idx="1"/>
          </p:nvPr>
        </p:nvSpPr>
        <p:spPr>
          <a:xfrm>
            <a:off x="6443980" y="1055370"/>
            <a:ext cx="2254250" cy="3221990"/>
          </a:xfrm>
        </p:spPr>
        <p:txBody>
          <a:bodyPr vert="horz" wrap="square" lIns="91440" tIns="45720" rIns="91440" bIns="45720" anchor="t"/>
          <a:p>
            <a:r>
              <a:rPr lang="zh-CN" altLang="zh-CN" sz="2400" dirty="0"/>
              <a:t>患儿陈某某某和手术医生王某的样本</a:t>
            </a:r>
            <a:r>
              <a:rPr lang="en-US" altLang="zh-CN" sz="2400" dirty="0"/>
              <a:t>A1</a:t>
            </a:r>
            <a:r>
              <a:rPr lang="zh-CN" altLang="zh-CN" sz="2400" dirty="0"/>
              <a:t>、</a:t>
            </a:r>
            <a:r>
              <a:rPr lang="en-US" altLang="zh-CN" sz="2400" dirty="0"/>
              <a:t>A2</a:t>
            </a:r>
            <a:r>
              <a:rPr lang="zh-CN" altLang="zh-CN" sz="2400" dirty="0"/>
              <a:t>为两两成簇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 b="1"/>
              <a:t>案列分享</a:t>
            </a:r>
            <a:r>
              <a:rPr lang="en-US" altLang="zh-CN" b="1"/>
              <a:t>1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CD4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886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/µl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病毒载量为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4.22×10</a:t>
            </a:r>
            <a:r>
              <a:rPr kumimoji="0" lang="en-US" altLang="zh-CN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cps/ 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A2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CD4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/µl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病毒载量为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1.31×10</a:t>
            </a:r>
            <a:r>
              <a:rPr kumimoji="0" lang="en-US" altLang="zh-CN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cps/ 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推测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谁先感染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患儿高度疑似医源性感染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HIV??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879475"/>
          </a:xfrm>
        </p:spPr>
        <p:txBody>
          <a:bodyPr/>
          <a:p>
            <a:r>
              <a:rPr lang="zh-CN" altLang="en-US"/>
              <a:t>对不明原因的传播链进行补充和证明。</a:t>
            </a:r>
            <a:endParaRPr lang="zh-CN" altLang="en-US"/>
          </a:p>
        </p:txBody>
      </p:sp>
      <p:pic>
        <p:nvPicPr>
          <p:cNvPr id="3" name="图片 2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0655" y="1385570"/>
            <a:ext cx="6141720" cy="40862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0" y="0"/>
            <a:ext cx="2832735" cy="109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案例分享</a:t>
            </a:r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altLang="zh-CN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160" y="1097915"/>
            <a:ext cx="849884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2000" b="1"/>
              <a:t>首发病例漆某</a:t>
            </a:r>
            <a:r>
              <a:rPr lang="zh-CN" sz="2000"/>
              <a:t>，女性，68岁，在2020年9月</a:t>
            </a:r>
            <a:r>
              <a:rPr lang="en-US" altLang="zh-CN" sz="2000"/>
              <a:t>8</a:t>
            </a:r>
            <a:r>
              <a:rPr lang="zh-CN" sz="2000"/>
              <a:t>日婚检</a:t>
            </a:r>
            <a:r>
              <a:rPr lang="en-US" altLang="zh-CN" sz="2000"/>
              <a:t>HIV</a:t>
            </a:r>
            <a:r>
              <a:rPr lang="zh-CN" sz="2000"/>
              <a:t>阳性。漆某本人有认知障碍，不能正常与人交流，不会主动与人发生性行为，</a:t>
            </a:r>
            <a:r>
              <a:rPr lang="zh-CN" sz="2000">
                <a:solidFill>
                  <a:srgbClr val="FF0000"/>
                </a:solidFill>
              </a:rPr>
              <a:t>也不拒绝</a:t>
            </a:r>
            <a:r>
              <a:rPr lang="zh-CN" sz="2000"/>
              <a:t>。</a:t>
            </a:r>
            <a:endParaRPr lang="zh-CN" sz="2000"/>
          </a:p>
          <a:p>
            <a:pPr algn="just">
              <a:lnSpc>
                <a:spcPct val="150000"/>
              </a:lnSpc>
            </a:pPr>
            <a:r>
              <a:rPr lang="zh-CN" sz="2000" b="1">
                <a:sym typeface="+mn-ea"/>
              </a:rPr>
              <a:t>婚姻：</a:t>
            </a:r>
            <a:r>
              <a:rPr lang="zh-CN" sz="2000">
                <a:sym typeface="+mn-ea"/>
              </a:rPr>
              <a:t>有过3次婚姻，目前婚姻状况为已婚有配偶。第一任丈夫</a:t>
            </a:r>
            <a:r>
              <a:rPr lang="zh-CN" sz="2000" b="1">
                <a:sym typeface="+mn-ea"/>
              </a:rPr>
              <a:t>肖某</a:t>
            </a:r>
            <a:r>
              <a:rPr lang="zh-CN" sz="2000">
                <a:sym typeface="+mn-ea"/>
              </a:rPr>
              <a:t>，其HIV感染情况未知。第二任丈夫</a:t>
            </a:r>
            <a:r>
              <a:rPr lang="zh-CN" sz="2000" b="1">
                <a:sym typeface="+mn-ea"/>
              </a:rPr>
              <a:t>陈某</a:t>
            </a:r>
            <a:r>
              <a:rPr lang="zh-CN" sz="2000">
                <a:sym typeface="+mn-ea"/>
              </a:rPr>
              <a:t>，</a:t>
            </a:r>
            <a:r>
              <a:rPr lang="en-US" altLang="zh-CN" sz="2000">
                <a:sym typeface="+mn-ea"/>
              </a:rPr>
              <a:t>20</a:t>
            </a:r>
            <a:r>
              <a:rPr lang="en-US" altLang="zh-CN" sz="2000">
                <a:sym typeface="+mn-ea"/>
              </a:rPr>
              <a:t>20</a:t>
            </a:r>
            <a:r>
              <a:rPr lang="zh-CN" altLang="en-US" sz="2000">
                <a:sym typeface="+mn-ea"/>
              </a:rPr>
              <a:t>年</a:t>
            </a:r>
            <a:r>
              <a:rPr lang="en-US" altLang="zh-CN" sz="2000">
                <a:sym typeface="+mn-ea"/>
              </a:rPr>
              <a:t>7</a:t>
            </a:r>
            <a:r>
              <a:rPr lang="zh-CN" altLang="en-US" sz="2000">
                <a:sym typeface="+mn-ea"/>
              </a:rPr>
              <a:t>月住院筛查</a:t>
            </a:r>
            <a:r>
              <a:rPr lang="zh-CN" sz="2000">
                <a:sym typeface="+mn-ea"/>
              </a:rPr>
              <a:t>HIV检测阴性。第三任丈夫</a:t>
            </a:r>
            <a:r>
              <a:rPr lang="zh-CN" sz="2000" b="1">
                <a:sym typeface="+mn-ea"/>
              </a:rPr>
              <a:t>曾某</a:t>
            </a:r>
            <a:r>
              <a:rPr lang="zh-CN" sz="2000">
                <a:sym typeface="+mn-ea"/>
              </a:rPr>
              <a:t>，与漆某2020年9月结婚，</a:t>
            </a:r>
            <a:r>
              <a:rPr lang="en-US" altLang="zh-CN" sz="2000">
                <a:sym typeface="+mn-ea"/>
              </a:rPr>
              <a:t>2020</a:t>
            </a:r>
            <a:r>
              <a:rPr lang="zh-CN" altLang="en-US" sz="2000">
                <a:sym typeface="+mn-ea"/>
              </a:rPr>
              <a:t>年</a:t>
            </a:r>
            <a:r>
              <a:rPr lang="en-US" altLang="zh-CN" sz="2000">
                <a:sym typeface="+mn-ea"/>
              </a:rPr>
              <a:t>10</a:t>
            </a:r>
            <a:r>
              <a:rPr lang="zh-CN" altLang="en-US" sz="2000">
                <a:sym typeface="+mn-ea"/>
              </a:rPr>
              <a:t>月筛查</a:t>
            </a:r>
            <a:r>
              <a:rPr lang="zh-CN" sz="2000">
                <a:sym typeface="+mn-ea"/>
              </a:rPr>
              <a:t>HIV感染阳性。</a:t>
            </a:r>
            <a:endParaRPr lang="zh-CN" sz="2000"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sz="2000" b="1">
                <a:sym typeface="+mn-ea"/>
              </a:rPr>
              <a:t>高危性行为史：</a:t>
            </a:r>
            <a:r>
              <a:rPr lang="zh-CN" sz="2000">
                <a:sym typeface="+mn-ea"/>
              </a:rPr>
              <a:t>第一任丈夫去世，无人照顾，同村多个单身汉与其发生性行为。入院后与同院老人陈某结婚。 2018年7月，漆某曾遭由敬老院收留的流浪汉庞某强奸。第二任丈夫陈某2020年7月死亡后，同院老人姚某多次进入漆传会房间过夜。</a:t>
            </a:r>
            <a:r>
              <a:rPr lang="en-US" altLang="zh-CN" sz="2000">
                <a:sym typeface="+mn-ea"/>
              </a:rPr>
              <a:t>9</a:t>
            </a:r>
            <a:r>
              <a:rPr lang="zh-CN" altLang="en-US" sz="2000">
                <a:sym typeface="+mn-ea"/>
              </a:rPr>
              <a:t>月与第三任在丈夫曾某结婚</a:t>
            </a:r>
            <a:endParaRPr lang="zh-CN" sz="2000"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sz="2000" b="1">
                <a:sym typeface="+mn-ea"/>
              </a:rPr>
              <a:t>HIV检测史：</a:t>
            </a:r>
            <a:r>
              <a:rPr lang="zh-CN" sz="2000">
                <a:sym typeface="+mn-ea"/>
              </a:rPr>
              <a:t>2017年5月12日、2018年10月8日HIV抗体初筛均为阴性，2020年9月8日婚检初筛阳性。</a:t>
            </a:r>
            <a:endParaRPr lang="zh-CN" sz="2000"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sz="2000" b="1">
                <a:sym typeface="+mn-ea"/>
              </a:rPr>
              <a:t>实验室检查：</a:t>
            </a:r>
            <a:r>
              <a:rPr lang="zh-CN" sz="2000">
                <a:sym typeface="+mn-ea"/>
              </a:rPr>
              <a:t>CD4细胞516个/ul，新发快检阳性，确证没做。</a:t>
            </a:r>
            <a:endParaRPr lang="zh-CN" sz="20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174750"/>
            <a:ext cx="8229600" cy="4953000"/>
          </a:xfrm>
        </p:spPr>
        <p:txBody>
          <a:bodyPr anchor="ctr" anchorCtr="0"/>
          <a:p>
            <a:pPr marL="0" indent="0" algn="ctr">
              <a:buNone/>
            </a:pPr>
            <a:r>
              <a:rPr lang="zh-CN" altLang="en-US" sz="40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一、工作背景和目的</a:t>
            </a:r>
            <a:endParaRPr lang="zh-CN" altLang="en-US" sz="4000" b="1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75920" y="1306195"/>
            <a:ext cx="8528050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2000" b="1"/>
              <a:t>肖某：</a:t>
            </a:r>
            <a:r>
              <a:rPr lang="zh-CN" sz="2000"/>
              <a:t>男性，年龄不详，漆某第一任丈夫，在漆某入敬老院前已经去世，感染情况未知。</a:t>
            </a:r>
            <a:endParaRPr lang="zh-CN" sz="2000"/>
          </a:p>
          <a:p>
            <a:pPr algn="just">
              <a:lnSpc>
                <a:spcPct val="150000"/>
              </a:lnSpc>
            </a:pPr>
            <a:r>
              <a:rPr lang="zh-CN" sz="2000" b="1"/>
              <a:t>陈某：</a:t>
            </a:r>
            <a:r>
              <a:rPr lang="zh-CN" sz="2000"/>
              <a:t>男性，68岁，漆某第二任丈夫，2020年7月24日去世。去世前一年长期住院，住院期间漆某一直入院陪同，2020年7月6日住院初筛HIV抗体阴性。</a:t>
            </a:r>
            <a:endParaRPr lang="zh-CN" sz="2000"/>
          </a:p>
          <a:p>
            <a:pPr algn="just">
              <a:lnSpc>
                <a:spcPct val="150000"/>
              </a:lnSpc>
            </a:pPr>
            <a:r>
              <a:rPr lang="zh-CN" sz="2000" b="1"/>
              <a:t>曾某</a:t>
            </a:r>
            <a:r>
              <a:rPr lang="zh-CN" sz="2000"/>
              <a:t>：男性，67岁，漆某现配偶。2020年10月12日进行配偶检测时初筛阳性，10月15日确证结果为HIV-1抗体阳性。</a:t>
            </a:r>
            <a:endParaRPr lang="zh-CN" sz="2000"/>
          </a:p>
          <a:p>
            <a:pPr algn="just">
              <a:lnSpc>
                <a:spcPct val="150000"/>
              </a:lnSpc>
            </a:pPr>
            <a:r>
              <a:rPr lang="zh-CN" sz="2000" b="1">
                <a:solidFill>
                  <a:schemeClr val="tx1"/>
                </a:solidFill>
              </a:rPr>
              <a:t>婚姻情况：</a:t>
            </a:r>
            <a:r>
              <a:rPr lang="zh-CN" sz="2000">
                <a:solidFill>
                  <a:schemeClr val="tx1"/>
                </a:solidFill>
              </a:rPr>
              <a:t>与漆某是首婚，之前一直未婚。无高危行为史。</a:t>
            </a:r>
            <a:endParaRPr lang="zh-CN" sz="20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sz="2000" b="1">
                <a:solidFill>
                  <a:schemeClr val="tx1"/>
                </a:solidFill>
              </a:rPr>
              <a:t>HIV检测史：</a:t>
            </a:r>
            <a:r>
              <a:rPr lang="zh-CN" sz="2000">
                <a:solidFill>
                  <a:schemeClr val="tx1"/>
                </a:solidFill>
              </a:rPr>
              <a:t>2020年6月住院筛查HIV抗体阴性，2020年9月8日婚检阴性，2020年10月13日配偶检测阳性。</a:t>
            </a:r>
            <a:endParaRPr lang="zh-CN" sz="20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sz="2000" b="1">
                <a:solidFill>
                  <a:schemeClr val="tx1"/>
                </a:solidFill>
              </a:rPr>
              <a:t>实验室检查：</a:t>
            </a:r>
            <a:r>
              <a:rPr lang="zh-CN" sz="2000">
                <a:solidFill>
                  <a:schemeClr val="tx1"/>
                </a:solidFill>
              </a:rPr>
              <a:t>新发确证阳性。CD4细胞671个/ul。</a:t>
            </a:r>
            <a:endParaRPr lang="zh-CN" sz="20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0" y="0"/>
            <a:ext cx="2832735" cy="109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案例分享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75920" y="1306195"/>
            <a:ext cx="876808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800" b="1"/>
              <a:t>姚某：</a:t>
            </a:r>
            <a:r>
              <a:rPr lang="zh-CN" sz="1800"/>
              <a:t>既往确证病例，男性，65岁，与漆某为同一敬老院人员，2020年</a:t>
            </a:r>
            <a:r>
              <a:rPr lang="zh-CN" sz="1800">
                <a:sym typeface="+mn-ea"/>
              </a:rPr>
              <a:t>7月2日</a:t>
            </a:r>
            <a:r>
              <a:rPr lang="zh-CN" sz="1800"/>
              <a:t>住院筛查HIV抗体阳性，已确证。</a:t>
            </a:r>
            <a:endParaRPr lang="zh-CN" sz="1800"/>
          </a:p>
          <a:p>
            <a:pPr algn="just">
              <a:lnSpc>
                <a:spcPct val="150000"/>
              </a:lnSpc>
            </a:pPr>
            <a:r>
              <a:rPr lang="zh-CN" sz="1800" b="1"/>
              <a:t>婚姻情况：</a:t>
            </a:r>
            <a:r>
              <a:rPr lang="zh-CN" sz="1800"/>
              <a:t>未婚。</a:t>
            </a:r>
            <a:endParaRPr lang="zh-CN" sz="1800"/>
          </a:p>
          <a:p>
            <a:pPr algn="just">
              <a:lnSpc>
                <a:spcPct val="150000"/>
              </a:lnSpc>
            </a:pPr>
            <a:r>
              <a:rPr lang="zh-CN" sz="1800" b="1"/>
              <a:t>高危行为史：</a:t>
            </a:r>
            <a:r>
              <a:rPr lang="zh-CN" sz="1800"/>
              <a:t>有嫖娼史。在漆传会第二任配偶陈某死后（2020年7月死亡），多次与漆传会发生性行为。</a:t>
            </a:r>
            <a:endParaRPr lang="zh-CN" sz="1800"/>
          </a:p>
          <a:p>
            <a:pPr algn="just">
              <a:lnSpc>
                <a:spcPct val="150000"/>
              </a:lnSpc>
            </a:pPr>
            <a:r>
              <a:rPr lang="zh-CN" sz="1800" b="1"/>
              <a:t>HIV检测史：</a:t>
            </a:r>
            <a:r>
              <a:rPr lang="zh-CN" sz="1800"/>
              <a:t>2018年10月8日初筛HIV抗体阴性，2020年7月2日住院确证为HIV阳性。</a:t>
            </a:r>
            <a:endParaRPr lang="zh-CN" sz="1800"/>
          </a:p>
          <a:p>
            <a:pPr algn="just">
              <a:lnSpc>
                <a:spcPct val="150000"/>
              </a:lnSpc>
            </a:pPr>
            <a:r>
              <a:rPr lang="zh-CN" sz="1800" b="1"/>
              <a:t>实验室检查：</a:t>
            </a:r>
            <a:r>
              <a:rPr lang="zh-CN" sz="1800"/>
              <a:t>CD4细胞918个/ul。新发快速检测阳性。</a:t>
            </a:r>
            <a:endParaRPr lang="zh-CN" sz="1800"/>
          </a:p>
        </p:txBody>
      </p:sp>
      <p:sp>
        <p:nvSpPr>
          <p:cNvPr id="3" name="文本框 2"/>
          <p:cNvSpPr txBox="1"/>
          <p:nvPr/>
        </p:nvSpPr>
        <p:spPr>
          <a:xfrm>
            <a:off x="375920" y="4305300"/>
            <a:ext cx="86283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buClrTx/>
              <a:buSzTx/>
              <a:buNone/>
            </a:pPr>
            <a:r>
              <a:rPr lang="zh-CN" sz="1800"/>
              <a:t>在发现3例HIV阳性老人后，敬老院开展全员检测，其中又新发1人敖某，既往1人肖某。</a:t>
            </a:r>
            <a:endParaRPr lang="zh-CN" sz="1800"/>
          </a:p>
        </p:txBody>
      </p:sp>
      <p:sp>
        <p:nvSpPr>
          <p:cNvPr id="4" name="文本框 3"/>
          <p:cNvSpPr txBox="1"/>
          <p:nvPr/>
        </p:nvSpPr>
        <p:spPr>
          <a:xfrm>
            <a:off x="375920" y="5347335"/>
            <a:ext cx="86283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800"/>
              <a:t>漆某、曾某、姚某，三人原就住于彭庙敬老院，敖某和肖某就住于永年桂花敬老院。两院相距甚远。两敬老院在</a:t>
            </a:r>
            <a:r>
              <a:rPr lang="zh-CN" sz="1800">
                <a:sym typeface="+mn-ea"/>
              </a:rPr>
              <a:t>10月11日合并。</a:t>
            </a:r>
            <a:endParaRPr lang="zh-CN" altLang="en-US" sz="20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0" y="0"/>
            <a:ext cx="2832735" cy="109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案例分享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75920" y="1306195"/>
            <a:ext cx="862965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800" b="1"/>
              <a:t>敖某</a:t>
            </a:r>
            <a:r>
              <a:rPr lang="zh-CN" sz="1800"/>
              <a:t>，男性，76岁。30岁开始一直入住永年桂花敬老院。</a:t>
            </a:r>
            <a:endParaRPr lang="zh-CN" sz="1800"/>
          </a:p>
          <a:p>
            <a:pPr algn="just">
              <a:lnSpc>
                <a:spcPct val="150000"/>
              </a:lnSpc>
            </a:pPr>
            <a:r>
              <a:rPr lang="zh-CN" sz="1800" b="1"/>
              <a:t>婚姻情况</a:t>
            </a:r>
            <a:r>
              <a:rPr lang="zh-CN" sz="1800"/>
              <a:t>：未婚，20岁前交往过两个女朋友。</a:t>
            </a:r>
            <a:endParaRPr lang="zh-CN" sz="1800"/>
          </a:p>
          <a:p>
            <a:pPr algn="just">
              <a:lnSpc>
                <a:spcPct val="150000"/>
              </a:lnSpc>
            </a:pPr>
            <a:r>
              <a:rPr lang="zh-CN" sz="1800" b="1"/>
              <a:t>高危行为史</a:t>
            </a:r>
            <a:r>
              <a:rPr lang="zh-CN" sz="1800"/>
              <a:t>：有嫖娼史，2018年前经常与同院老人陈某德（男性，66岁）前往</a:t>
            </a:r>
            <a:r>
              <a:rPr lang="zh-CN" sz="1800" u="sng">
                <a:solidFill>
                  <a:srgbClr val="FF0000"/>
                </a:solidFill>
              </a:rPr>
              <a:t>沿滩邓关街道</a:t>
            </a:r>
            <a:r>
              <a:rPr lang="zh-CN" sz="1800"/>
              <a:t>低档场所嫖娼。除与暗娼发生过性行为外，未与其他人发生性行为。（陈永德2019、2020初筛阴性）</a:t>
            </a:r>
            <a:endParaRPr lang="zh-CN" sz="1800"/>
          </a:p>
          <a:p>
            <a:pPr algn="just">
              <a:lnSpc>
                <a:spcPct val="150000"/>
              </a:lnSpc>
            </a:pPr>
            <a:r>
              <a:rPr lang="zh-CN" sz="1800" b="1"/>
              <a:t>实验室检查：</a:t>
            </a:r>
            <a:r>
              <a:rPr lang="zh-CN" sz="1800"/>
              <a:t>新发感染快速检测阳性，CD4细胞276个/ul。</a:t>
            </a:r>
            <a:endParaRPr lang="zh-CN" sz="1800"/>
          </a:p>
        </p:txBody>
      </p:sp>
      <p:sp>
        <p:nvSpPr>
          <p:cNvPr id="3" name="文本框 2"/>
          <p:cNvSpPr txBox="1"/>
          <p:nvPr/>
        </p:nvSpPr>
        <p:spPr>
          <a:xfrm>
            <a:off x="417830" y="3832225"/>
            <a:ext cx="841184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1800" b="1"/>
              <a:t>肖某</a:t>
            </a:r>
            <a:r>
              <a:rPr lang="zh-CN" sz="1800"/>
              <a:t>：既往确证感染病例，男性，67岁，单身，2016年4月6日进入永年桂花敬老院，一直居住于此，2018年10月19日HIV确证阳性，传染病报告卡显示接触史与2人有商业性行为。目前在永年卫生院住院，耳聋，文盲，无法开展相应流调工作。</a:t>
            </a:r>
            <a:endParaRPr lang="zh-CN" sz="1800"/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0" y="0"/>
            <a:ext cx="2832735" cy="109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案例分享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z="1050" smtClean="0"/>
            </a:fld>
            <a:endParaRPr lang="zh-CN" altLang="en-US" sz="1050"/>
          </a:p>
        </p:txBody>
      </p:sp>
      <p:grpSp>
        <p:nvGrpSpPr>
          <p:cNvPr id="25" name="组合 24"/>
          <p:cNvGrpSpPr/>
          <p:nvPr/>
        </p:nvGrpSpPr>
        <p:grpSpPr>
          <a:xfrm>
            <a:off x="2982754" y="2600166"/>
            <a:ext cx="993934" cy="1443514"/>
            <a:chOff x="1095" y="879"/>
            <a:chExt cx="2087" cy="3031"/>
          </a:xfrm>
        </p:grpSpPr>
        <p:sp>
          <p:nvSpPr>
            <p:cNvPr id="23" name="female-silhouette_39534"/>
            <p:cNvSpPr>
              <a:spLocks noChangeAspect="1"/>
            </p:cNvSpPr>
            <p:nvPr/>
          </p:nvSpPr>
          <p:spPr bwMode="auto">
            <a:xfrm>
              <a:off x="1095" y="879"/>
              <a:ext cx="2087" cy="3031"/>
            </a:xfrm>
            <a:custGeom>
              <a:avLst/>
              <a:gdLst>
                <a:gd name="connsiteX0" fmla="*/ 145850 w 416689"/>
                <a:gd name="connsiteY0" fmla="*/ 156020 h 605028"/>
                <a:gd name="connsiteX1" fmla="*/ 270840 w 416689"/>
                <a:gd name="connsiteY1" fmla="*/ 156020 h 605028"/>
                <a:gd name="connsiteX2" fmla="*/ 328141 w 416689"/>
                <a:gd name="connsiteY2" fmla="*/ 190784 h 605028"/>
                <a:gd name="connsiteX3" fmla="*/ 411495 w 416689"/>
                <a:gd name="connsiteY3" fmla="*/ 315576 h 605028"/>
                <a:gd name="connsiteX4" fmla="*/ 416689 w 416689"/>
                <a:gd name="connsiteY4" fmla="*/ 332836 h 605028"/>
                <a:gd name="connsiteX5" fmla="*/ 407599 w 416689"/>
                <a:gd name="connsiteY5" fmla="*/ 354877 h 605028"/>
                <a:gd name="connsiteX6" fmla="*/ 385442 w 416689"/>
                <a:gd name="connsiteY6" fmla="*/ 364034 h 605028"/>
                <a:gd name="connsiteX7" fmla="*/ 359388 w 416689"/>
                <a:gd name="connsiteY7" fmla="*/ 350015 h 605028"/>
                <a:gd name="connsiteX8" fmla="*/ 285530 w 416689"/>
                <a:gd name="connsiteY8" fmla="*/ 239242 h 605028"/>
                <a:gd name="connsiteX9" fmla="*/ 270840 w 416689"/>
                <a:gd name="connsiteY9" fmla="*/ 238918 h 605028"/>
                <a:gd name="connsiteX10" fmla="*/ 351272 w 416689"/>
                <a:gd name="connsiteY10" fmla="*/ 448714 h 605028"/>
                <a:gd name="connsiteX11" fmla="*/ 354194 w 416689"/>
                <a:gd name="connsiteY11" fmla="*/ 459491 h 605028"/>
                <a:gd name="connsiteX12" fmla="*/ 348026 w 416689"/>
                <a:gd name="connsiteY12" fmla="*/ 474078 h 605028"/>
                <a:gd name="connsiteX13" fmla="*/ 333335 w 416689"/>
                <a:gd name="connsiteY13" fmla="*/ 480236 h 605028"/>
                <a:gd name="connsiteX14" fmla="*/ 270840 w 416689"/>
                <a:gd name="connsiteY14" fmla="*/ 480236 h 605028"/>
                <a:gd name="connsiteX15" fmla="*/ 270840 w 416689"/>
                <a:gd name="connsiteY15" fmla="*/ 568644 h 605028"/>
                <a:gd name="connsiteX16" fmla="*/ 260127 w 416689"/>
                <a:gd name="connsiteY16" fmla="*/ 594332 h 605028"/>
                <a:gd name="connsiteX17" fmla="*/ 234398 w 416689"/>
                <a:gd name="connsiteY17" fmla="*/ 605028 h 605028"/>
                <a:gd name="connsiteX18" fmla="*/ 182292 w 416689"/>
                <a:gd name="connsiteY18" fmla="*/ 605028 h 605028"/>
                <a:gd name="connsiteX19" fmla="*/ 156563 w 416689"/>
                <a:gd name="connsiteY19" fmla="*/ 594332 h 605028"/>
                <a:gd name="connsiteX20" fmla="*/ 145850 w 416689"/>
                <a:gd name="connsiteY20" fmla="*/ 568644 h 605028"/>
                <a:gd name="connsiteX21" fmla="*/ 145850 w 416689"/>
                <a:gd name="connsiteY21" fmla="*/ 480236 h 605028"/>
                <a:gd name="connsiteX22" fmla="*/ 83354 w 416689"/>
                <a:gd name="connsiteY22" fmla="*/ 480236 h 605028"/>
                <a:gd name="connsiteX23" fmla="*/ 68745 w 416689"/>
                <a:gd name="connsiteY23" fmla="*/ 474078 h 605028"/>
                <a:gd name="connsiteX24" fmla="*/ 62495 w 416689"/>
                <a:gd name="connsiteY24" fmla="*/ 459491 h 605028"/>
                <a:gd name="connsiteX25" fmla="*/ 65417 w 416689"/>
                <a:gd name="connsiteY25" fmla="*/ 448714 h 605028"/>
                <a:gd name="connsiteX26" fmla="*/ 145850 w 416689"/>
                <a:gd name="connsiteY26" fmla="*/ 238918 h 605028"/>
                <a:gd name="connsiteX27" fmla="*/ 131240 w 416689"/>
                <a:gd name="connsiteY27" fmla="*/ 239242 h 605028"/>
                <a:gd name="connsiteX28" fmla="*/ 57301 w 416689"/>
                <a:gd name="connsiteY28" fmla="*/ 350015 h 605028"/>
                <a:gd name="connsiteX29" fmla="*/ 31247 w 416689"/>
                <a:gd name="connsiteY29" fmla="*/ 364034 h 605028"/>
                <a:gd name="connsiteX30" fmla="*/ 9171 w 416689"/>
                <a:gd name="connsiteY30" fmla="*/ 354877 h 605028"/>
                <a:gd name="connsiteX31" fmla="*/ 0 w 416689"/>
                <a:gd name="connsiteY31" fmla="*/ 332836 h 605028"/>
                <a:gd name="connsiteX32" fmla="*/ 5275 w 416689"/>
                <a:gd name="connsiteY32" fmla="*/ 315576 h 605028"/>
                <a:gd name="connsiteX33" fmla="*/ 88548 w 416689"/>
                <a:gd name="connsiteY33" fmla="*/ 190784 h 605028"/>
                <a:gd name="connsiteX34" fmla="*/ 145850 w 416689"/>
                <a:gd name="connsiteY34" fmla="*/ 156020 h 605028"/>
                <a:gd name="connsiteX35" fmla="*/ 208380 w 416689"/>
                <a:gd name="connsiteY35" fmla="*/ 0 h 605028"/>
                <a:gd name="connsiteX36" fmla="*/ 260007 w 416689"/>
                <a:gd name="connsiteY36" fmla="*/ 21316 h 605028"/>
                <a:gd name="connsiteX37" fmla="*/ 281274 w 416689"/>
                <a:gd name="connsiteY37" fmla="*/ 72783 h 605028"/>
                <a:gd name="connsiteX38" fmla="*/ 260007 w 416689"/>
                <a:gd name="connsiteY38" fmla="*/ 124331 h 605028"/>
                <a:gd name="connsiteX39" fmla="*/ 208380 w 416689"/>
                <a:gd name="connsiteY39" fmla="*/ 145647 h 605028"/>
                <a:gd name="connsiteX40" fmla="*/ 156754 w 416689"/>
                <a:gd name="connsiteY40" fmla="*/ 124331 h 605028"/>
                <a:gd name="connsiteX41" fmla="*/ 135486 w 416689"/>
                <a:gd name="connsiteY41" fmla="*/ 72783 h 605028"/>
                <a:gd name="connsiteX42" fmla="*/ 156754 w 416689"/>
                <a:gd name="connsiteY42" fmla="*/ 21316 h 605028"/>
                <a:gd name="connsiteX43" fmla="*/ 208380 w 416689"/>
                <a:gd name="connsiteY43" fmla="*/ 0 h 60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16689" h="605028">
                  <a:moveTo>
                    <a:pt x="145850" y="156020"/>
                  </a:moveTo>
                  <a:lnTo>
                    <a:pt x="270840" y="156020"/>
                  </a:lnTo>
                  <a:cubicBezTo>
                    <a:pt x="293160" y="156020"/>
                    <a:pt x="312314" y="167608"/>
                    <a:pt x="328141" y="190784"/>
                  </a:cubicBezTo>
                  <a:lnTo>
                    <a:pt x="411495" y="315576"/>
                  </a:lnTo>
                  <a:cubicBezTo>
                    <a:pt x="414985" y="320762"/>
                    <a:pt x="416689" y="326515"/>
                    <a:pt x="416689" y="332836"/>
                  </a:cubicBezTo>
                  <a:cubicBezTo>
                    <a:pt x="416689" y="341506"/>
                    <a:pt x="413686" y="348880"/>
                    <a:pt x="407599" y="354877"/>
                  </a:cubicBezTo>
                  <a:cubicBezTo>
                    <a:pt x="401512" y="360954"/>
                    <a:pt x="394126" y="364034"/>
                    <a:pt x="385442" y="364034"/>
                  </a:cubicBezTo>
                  <a:cubicBezTo>
                    <a:pt x="374403" y="364034"/>
                    <a:pt x="365719" y="359334"/>
                    <a:pt x="359388" y="350015"/>
                  </a:cubicBezTo>
                  <a:lnTo>
                    <a:pt x="285530" y="239242"/>
                  </a:lnTo>
                  <a:lnTo>
                    <a:pt x="270840" y="238918"/>
                  </a:lnTo>
                  <a:lnTo>
                    <a:pt x="351272" y="448714"/>
                  </a:lnTo>
                  <a:cubicBezTo>
                    <a:pt x="353220" y="451955"/>
                    <a:pt x="354194" y="455602"/>
                    <a:pt x="354194" y="459491"/>
                  </a:cubicBezTo>
                  <a:cubicBezTo>
                    <a:pt x="354194" y="465083"/>
                    <a:pt x="352165" y="469945"/>
                    <a:pt x="348026" y="474078"/>
                  </a:cubicBezTo>
                  <a:cubicBezTo>
                    <a:pt x="343886" y="478210"/>
                    <a:pt x="339017" y="480236"/>
                    <a:pt x="333335" y="480236"/>
                  </a:cubicBezTo>
                  <a:lnTo>
                    <a:pt x="270840" y="480236"/>
                  </a:lnTo>
                  <a:lnTo>
                    <a:pt x="270840" y="568644"/>
                  </a:lnTo>
                  <a:cubicBezTo>
                    <a:pt x="270840" y="578611"/>
                    <a:pt x="267269" y="587201"/>
                    <a:pt x="260127" y="594332"/>
                  </a:cubicBezTo>
                  <a:cubicBezTo>
                    <a:pt x="252984" y="601463"/>
                    <a:pt x="244381" y="605028"/>
                    <a:pt x="234398" y="605028"/>
                  </a:cubicBezTo>
                  <a:lnTo>
                    <a:pt x="182292" y="605028"/>
                  </a:lnTo>
                  <a:cubicBezTo>
                    <a:pt x="172309" y="605028"/>
                    <a:pt x="163786" y="601463"/>
                    <a:pt x="156563" y="594332"/>
                  </a:cubicBezTo>
                  <a:cubicBezTo>
                    <a:pt x="149421" y="587201"/>
                    <a:pt x="145850" y="578611"/>
                    <a:pt x="145850" y="568644"/>
                  </a:cubicBezTo>
                  <a:lnTo>
                    <a:pt x="145850" y="480236"/>
                  </a:lnTo>
                  <a:lnTo>
                    <a:pt x="83354" y="480236"/>
                  </a:lnTo>
                  <a:cubicBezTo>
                    <a:pt x="77754" y="480236"/>
                    <a:pt x="72803" y="478210"/>
                    <a:pt x="68745" y="474078"/>
                  </a:cubicBezTo>
                  <a:cubicBezTo>
                    <a:pt x="64605" y="469945"/>
                    <a:pt x="62495" y="465083"/>
                    <a:pt x="62495" y="459491"/>
                  </a:cubicBezTo>
                  <a:cubicBezTo>
                    <a:pt x="62495" y="455602"/>
                    <a:pt x="63469" y="451955"/>
                    <a:pt x="65417" y="448714"/>
                  </a:cubicBezTo>
                  <a:lnTo>
                    <a:pt x="145850" y="238918"/>
                  </a:lnTo>
                  <a:lnTo>
                    <a:pt x="131240" y="239242"/>
                  </a:lnTo>
                  <a:lnTo>
                    <a:pt x="57301" y="350015"/>
                  </a:lnTo>
                  <a:cubicBezTo>
                    <a:pt x="51051" y="359334"/>
                    <a:pt x="42367" y="364034"/>
                    <a:pt x="31247" y="364034"/>
                  </a:cubicBezTo>
                  <a:cubicBezTo>
                    <a:pt x="22563" y="364034"/>
                    <a:pt x="15177" y="360954"/>
                    <a:pt x="9171" y="354877"/>
                  </a:cubicBezTo>
                  <a:cubicBezTo>
                    <a:pt x="3084" y="348880"/>
                    <a:pt x="0" y="341506"/>
                    <a:pt x="0" y="332836"/>
                  </a:cubicBezTo>
                  <a:cubicBezTo>
                    <a:pt x="0" y="326515"/>
                    <a:pt x="1785" y="320762"/>
                    <a:pt x="5275" y="315576"/>
                  </a:cubicBezTo>
                  <a:lnTo>
                    <a:pt x="88548" y="190784"/>
                  </a:lnTo>
                  <a:cubicBezTo>
                    <a:pt x="104375" y="167608"/>
                    <a:pt x="123529" y="156020"/>
                    <a:pt x="145850" y="156020"/>
                  </a:cubicBezTo>
                  <a:close/>
                  <a:moveTo>
                    <a:pt x="208380" y="0"/>
                  </a:moveTo>
                  <a:cubicBezTo>
                    <a:pt x="228593" y="0"/>
                    <a:pt x="245801" y="7132"/>
                    <a:pt x="260007" y="21316"/>
                  </a:cubicBezTo>
                  <a:cubicBezTo>
                    <a:pt x="274212" y="35500"/>
                    <a:pt x="281274" y="52683"/>
                    <a:pt x="281274" y="72783"/>
                  </a:cubicBezTo>
                  <a:cubicBezTo>
                    <a:pt x="281274" y="92965"/>
                    <a:pt x="274212" y="110147"/>
                    <a:pt x="260007" y="124331"/>
                  </a:cubicBezTo>
                  <a:cubicBezTo>
                    <a:pt x="245801" y="138515"/>
                    <a:pt x="228593" y="145647"/>
                    <a:pt x="208380" y="145647"/>
                  </a:cubicBezTo>
                  <a:cubicBezTo>
                    <a:pt x="188168" y="145647"/>
                    <a:pt x="171040" y="138515"/>
                    <a:pt x="156754" y="124331"/>
                  </a:cubicBezTo>
                  <a:cubicBezTo>
                    <a:pt x="142548" y="110147"/>
                    <a:pt x="135486" y="92965"/>
                    <a:pt x="135486" y="72783"/>
                  </a:cubicBezTo>
                  <a:cubicBezTo>
                    <a:pt x="135486" y="52683"/>
                    <a:pt x="142548" y="35500"/>
                    <a:pt x="156754" y="21316"/>
                  </a:cubicBezTo>
                  <a:cubicBezTo>
                    <a:pt x="171040" y="7132"/>
                    <a:pt x="188168" y="0"/>
                    <a:pt x="2083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56" y="1815"/>
              <a:ext cx="766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 b="1">
                  <a:solidFill>
                    <a:schemeClr val="bg1"/>
                  </a:solidFill>
                </a:rPr>
                <a:t>漆</a:t>
              </a:r>
              <a:endParaRPr lang="zh-CN" altLang="en-US" sz="1800" b="1">
                <a:solidFill>
                  <a:schemeClr val="bg1"/>
                </a:solidFill>
              </a:endParaRPr>
            </a:p>
            <a:p>
              <a:r>
                <a:rPr lang="zh-CN" altLang="en-US" sz="1800" b="1">
                  <a:solidFill>
                    <a:schemeClr val="bg1"/>
                  </a:solidFill>
                </a:rPr>
                <a:t>某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91539" y="921544"/>
            <a:ext cx="734854" cy="1443038"/>
            <a:chOff x="6961" y="460"/>
            <a:chExt cx="1543" cy="3030"/>
          </a:xfrm>
        </p:grpSpPr>
        <p:sp>
          <p:nvSpPr>
            <p:cNvPr id="21" name="men_97096"/>
            <p:cNvSpPr>
              <a:spLocks noChangeAspect="1"/>
            </p:cNvSpPr>
            <p:nvPr/>
          </p:nvSpPr>
          <p:spPr bwMode="auto">
            <a:xfrm>
              <a:off x="6961" y="460"/>
              <a:ext cx="1543" cy="3030"/>
            </a:xfrm>
            <a:custGeom>
              <a:avLst/>
              <a:gdLst>
                <a:gd name="T0" fmla="*/ 1413 w 2012"/>
                <a:gd name="T1" fmla="*/ 873 h 3960"/>
                <a:gd name="T2" fmla="*/ 1264 w 2012"/>
                <a:gd name="T3" fmla="*/ 873 h 3960"/>
                <a:gd name="T4" fmla="*/ 1480 w 2012"/>
                <a:gd name="T5" fmla="*/ 475 h 3960"/>
                <a:gd name="T6" fmla="*/ 1006 w 2012"/>
                <a:gd name="T7" fmla="*/ 0 h 3960"/>
                <a:gd name="T8" fmla="*/ 532 w 2012"/>
                <a:gd name="T9" fmla="*/ 475 h 3960"/>
                <a:gd name="T10" fmla="*/ 748 w 2012"/>
                <a:gd name="T11" fmla="*/ 873 h 3960"/>
                <a:gd name="T12" fmla="*/ 599 w 2012"/>
                <a:gd name="T13" fmla="*/ 873 h 3960"/>
                <a:gd name="T14" fmla="*/ 0 w 2012"/>
                <a:gd name="T15" fmla="*/ 1473 h 3960"/>
                <a:gd name="T16" fmla="*/ 0 w 2012"/>
                <a:gd name="T17" fmla="*/ 2398 h 3960"/>
                <a:gd name="T18" fmla="*/ 132 w 2012"/>
                <a:gd name="T19" fmla="*/ 2530 h 3960"/>
                <a:gd name="T20" fmla="*/ 391 w 2012"/>
                <a:gd name="T21" fmla="*/ 2530 h 3960"/>
                <a:gd name="T22" fmla="*/ 391 w 2012"/>
                <a:gd name="T23" fmla="*/ 3828 h 3960"/>
                <a:gd name="T24" fmla="*/ 524 w 2012"/>
                <a:gd name="T25" fmla="*/ 3960 h 3960"/>
                <a:gd name="T26" fmla="*/ 1489 w 2012"/>
                <a:gd name="T27" fmla="*/ 3960 h 3960"/>
                <a:gd name="T28" fmla="*/ 1621 w 2012"/>
                <a:gd name="T29" fmla="*/ 3828 h 3960"/>
                <a:gd name="T30" fmla="*/ 1621 w 2012"/>
                <a:gd name="T31" fmla="*/ 2530 h 3960"/>
                <a:gd name="T32" fmla="*/ 1880 w 2012"/>
                <a:gd name="T33" fmla="*/ 2530 h 3960"/>
                <a:gd name="T34" fmla="*/ 2012 w 2012"/>
                <a:gd name="T35" fmla="*/ 2398 h 3960"/>
                <a:gd name="T36" fmla="*/ 2012 w 2012"/>
                <a:gd name="T37" fmla="*/ 1473 h 3960"/>
                <a:gd name="T38" fmla="*/ 1413 w 2012"/>
                <a:gd name="T39" fmla="*/ 873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2" h="3960">
                  <a:moveTo>
                    <a:pt x="1413" y="873"/>
                  </a:moveTo>
                  <a:lnTo>
                    <a:pt x="1264" y="873"/>
                  </a:lnTo>
                  <a:cubicBezTo>
                    <a:pt x="1394" y="789"/>
                    <a:pt x="1480" y="642"/>
                    <a:pt x="1480" y="475"/>
                  </a:cubicBezTo>
                  <a:cubicBezTo>
                    <a:pt x="1480" y="213"/>
                    <a:pt x="1267" y="0"/>
                    <a:pt x="1006" y="0"/>
                  </a:cubicBezTo>
                  <a:cubicBezTo>
                    <a:pt x="745" y="0"/>
                    <a:pt x="532" y="213"/>
                    <a:pt x="532" y="475"/>
                  </a:cubicBezTo>
                  <a:cubicBezTo>
                    <a:pt x="532" y="642"/>
                    <a:pt x="618" y="789"/>
                    <a:pt x="748" y="873"/>
                  </a:cubicBezTo>
                  <a:lnTo>
                    <a:pt x="599" y="873"/>
                  </a:lnTo>
                  <a:cubicBezTo>
                    <a:pt x="269" y="873"/>
                    <a:pt x="0" y="1142"/>
                    <a:pt x="0" y="1473"/>
                  </a:cubicBezTo>
                  <a:lnTo>
                    <a:pt x="0" y="2398"/>
                  </a:lnTo>
                  <a:cubicBezTo>
                    <a:pt x="0" y="2471"/>
                    <a:pt x="59" y="2530"/>
                    <a:pt x="132" y="2530"/>
                  </a:cubicBezTo>
                  <a:lnTo>
                    <a:pt x="391" y="2530"/>
                  </a:lnTo>
                  <a:lnTo>
                    <a:pt x="391" y="3828"/>
                  </a:lnTo>
                  <a:cubicBezTo>
                    <a:pt x="391" y="3901"/>
                    <a:pt x="450" y="3960"/>
                    <a:pt x="524" y="3960"/>
                  </a:cubicBezTo>
                  <a:lnTo>
                    <a:pt x="1489" y="3960"/>
                  </a:lnTo>
                  <a:cubicBezTo>
                    <a:pt x="1562" y="3960"/>
                    <a:pt x="1621" y="3901"/>
                    <a:pt x="1621" y="3828"/>
                  </a:cubicBezTo>
                  <a:lnTo>
                    <a:pt x="1621" y="2530"/>
                  </a:lnTo>
                  <a:lnTo>
                    <a:pt x="1880" y="2530"/>
                  </a:lnTo>
                  <a:cubicBezTo>
                    <a:pt x="1953" y="2530"/>
                    <a:pt x="2012" y="2471"/>
                    <a:pt x="2012" y="2398"/>
                  </a:cubicBezTo>
                  <a:lnTo>
                    <a:pt x="2012" y="1473"/>
                  </a:lnTo>
                  <a:cubicBezTo>
                    <a:pt x="2012" y="1142"/>
                    <a:pt x="1743" y="873"/>
                    <a:pt x="1413" y="8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文本框 26"/>
            <p:cNvSpPr txBox="1"/>
            <p:nvPr/>
          </p:nvSpPr>
          <p:spPr>
            <a:xfrm>
              <a:off x="7351" y="1401"/>
              <a:ext cx="867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800" b="1">
                  <a:solidFill>
                    <a:schemeClr val="bg1"/>
                  </a:solidFill>
                </a:rPr>
                <a:t>曾</a:t>
              </a:r>
              <a:endParaRPr lang="zh-CN" altLang="en-US" sz="1800" b="1">
                <a:solidFill>
                  <a:schemeClr val="bg1"/>
                </a:solidFill>
              </a:endParaRPr>
            </a:p>
            <a:p>
              <a:r>
                <a:rPr lang="zh-CN" altLang="en-US" sz="1800" b="1">
                  <a:solidFill>
                    <a:schemeClr val="bg1"/>
                  </a:solidFill>
                </a:rPr>
                <a:t>某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91539" y="4154329"/>
            <a:ext cx="734854" cy="1443038"/>
            <a:chOff x="6961" y="460"/>
            <a:chExt cx="1543" cy="3030"/>
          </a:xfrm>
        </p:grpSpPr>
        <p:sp>
          <p:nvSpPr>
            <p:cNvPr id="30" name="men_97096"/>
            <p:cNvSpPr>
              <a:spLocks noChangeAspect="1"/>
            </p:cNvSpPr>
            <p:nvPr/>
          </p:nvSpPr>
          <p:spPr bwMode="auto">
            <a:xfrm>
              <a:off x="6961" y="460"/>
              <a:ext cx="1543" cy="3030"/>
            </a:xfrm>
            <a:custGeom>
              <a:avLst/>
              <a:gdLst>
                <a:gd name="T0" fmla="*/ 1413 w 2012"/>
                <a:gd name="T1" fmla="*/ 873 h 3960"/>
                <a:gd name="T2" fmla="*/ 1264 w 2012"/>
                <a:gd name="T3" fmla="*/ 873 h 3960"/>
                <a:gd name="T4" fmla="*/ 1480 w 2012"/>
                <a:gd name="T5" fmla="*/ 475 h 3960"/>
                <a:gd name="T6" fmla="*/ 1006 w 2012"/>
                <a:gd name="T7" fmla="*/ 0 h 3960"/>
                <a:gd name="T8" fmla="*/ 532 w 2012"/>
                <a:gd name="T9" fmla="*/ 475 h 3960"/>
                <a:gd name="T10" fmla="*/ 748 w 2012"/>
                <a:gd name="T11" fmla="*/ 873 h 3960"/>
                <a:gd name="T12" fmla="*/ 599 w 2012"/>
                <a:gd name="T13" fmla="*/ 873 h 3960"/>
                <a:gd name="T14" fmla="*/ 0 w 2012"/>
                <a:gd name="T15" fmla="*/ 1473 h 3960"/>
                <a:gd name="T16" fmla="*/ 0 w 2012"/>
                <a:gd name="T17" fmla="*/ 2398 h 3960"/>
                <a:gd name="T18" fmla="*/ 132 w 2012"/>
                <a:gd name="T19" fmla="*/ 2530 h 3960"/>
                <a:gd name="T20" fmla="*/ 391 w 2012"/>
                <a:gd name="T21" fmla="*/ 2530 h 3960"/>
                <a:gd name="T22" fmla="*/ 391 w 2012"/>
                <a:gd name="T23" fmla="*/ 3828 h 3960"/>
                <a:gd name="T24" fmla="*/ 524 w 2012"/>
                <a:gd name="T25" fmla="*/ 3960 h 3960"/>
                <a:gd name="T26" fmla="*/ 1489 w 2012"/>
                <a:gd name="T27" fmla="*/ 3960 h 3960"/>
                <a:gd name="T28" fmla="*/ 1621 w 2012"/>
                <a:gd name="T29" fmla="*/ 3828 h 3960"/>
                <a:gd name="T30" fmla="*/ 1621 w 2012"/>
                <a:gd name="T31" fmla="*/ 2530 h 3960"/>
                <a:gd name="T32" fmla="*/ 1880 w 2012"/>
                <a:gd name="T33" fmla="*/ 2530 h 3960"/>
                <a:gd name="T34" fmla="*/ 2012 w 2012"/>
                <a:gd name="T35" fmla="*/ 2398 h 3960"/>
                <a:gd name="T36" fmla="*/ 2012 w 2012"/>
                <a:gd name="T37" fmla="*/ 1473 h 3960"/>
                <a:gd name="T38" fmla="*/ 1413 w 2012"/>
                <a:gd name="T39" fmla="*/ 873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2" h="3960">
                  <a:moveTo>
                    <a:pt x="1413" y="873"/>
                  </a:moveTo>
                  <a:lnTo>
                    <a:pt x="1264" y="873"/>
                  </a:lnTo>
                  <a:cubicBezTo>
                    <a:pt x="1394" y="789"/>
                    <a:pt x="1480" y="642"/>
                    <a:pt x="1480" y="475"/>
                  </a:cubicBezTo>
                  <a:cubicBezTo>
                    <a:pt x="1480" y="213"/>
                    <a:pt x="1267" y="0"/>
                    <a:pt x="1006" y="0"/>
                  </a:cubicBezTo>
                  <a:cubicBezTo>
                    <a:pt x="745" y="0"/>
                    <a:pt x="532" y="213"/>
                    <a:pt x="532" y="475"/>
                  </a:cubicBezTo>
                  <a:cubicBezTo>
                    <a:pt x="532" y="642"/>
                    <a:pt x="618" y="789"/>
                    <a:pt x="748" y="873"/>
                  </a:cubicBezTo>
                  <a:lnTo>
                    <a:pt x="599" y="873"/>
                  </a:lnTo>
                  <a:cubicBezTo>
                    <a:pt x="269" y="873"/>
                    <a:pt x="0" y="1142"/>
                    <a:pt x="0" y="1473"/>
                  </a:cubicBezTo>
                  <a:lnTo>
                    <a:pt x="0" y="2398"/>
                  </a:lnTo>
                  <a:cubicBezTo>
                    <a:pt x="0" y="2471"/>
                    <a:pt x="59" y="2530"/>
                    <a:pt x="132" y="2530"/>
                  </a:cubicBezTo>
                  <a:lnTo>
                    <a:pt x="391" y="2530"/>
                  </a:lnTo>
                  <a:lnTo>
                    <a:pt x="391" y="3828"/>
                  </a:lnTo>
                  <a:cubicBezTo>
                    <a:pt x="391" y="3901"/>
                    <a:pt x="450" y="3960"/>
                    <a:pt x="524" y="3960"/>
                  </a:cubicBezTo>
                  <a:lnTo>
                    <a:pt x="1489" y="3960"/>
                  </a:lnTo>
                  <a:cubicBezTo>
                    <a:pt x="1562" y="3960"/>
                    <a:pt x="1621" y="3901"/>
                    <a:pt x="1621" y="3828"/>
                  </a:cubicBezTo>
                  <a:lnTo>
                    <a:pt x="1621" y="2530"/>
                  </a:lnTo>
                  <a:lnTo>
                    <a:pt x="1880" y="2530"/>
                  </a:lnTo>
                  <a:cubicBezTo>
                    <a:pt x="1953" y="2530"/>
                    <a:pt x="2012" y="2471"/>
                    <a:pt x="2012" y="2398"/>
                  </a:cubicBezTo>
                  <a:lnTo>
                    <a:pt x="2012" y="1473"/>
                  </a:lnTo>
                  <a:cubicBezTo>
                    <a:pt x="2012" y="1142"/>
                    <a:pt x="1743" y="873"/>
                    <a:pt x="1413" y="8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文本框 30"/>
            <p:cNvSpPr txBox="1"/>
            <p:nvPr/>
          </p:nvSpPr>
          <p:spPr>
            <a:xfrm>
              <a:off x="7351" y="1401"/>
              <a:ext cx="867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800" b="1">
                  <a:solidFill>
                    <a:schemeClr val="bg1"/>
                  </a:solidFill>
                </a:rPr>
                <a:t>姚</a:t>
              </a:r>
              <a:endParaRPr lang="zh-CN" altLang="en-US" sz="1800" b="1">
                <a:solidFill>
                  <a:schemeClr val="bg1"/>
                </a:solidFill>
              </a:endParaRPr>
            </a:p>
            <a:p>
              <a:r>
                <a:rPr lang="zh-CN" altLang="en-US" sz="1800" b="1">
                  <a:solidFill>
                    <a:schemeClr val="bg1"/>
                  </a:solidFill>
                </a:rPr>
                <a:t>某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91539" y="2507456"/>
            <a:ext cx="734854" cy="1443038"/>
            <a:chOff x="6961" y="460"/>
            <a:chExt cx="1543" cy="3030"/>
          </a:xfrm>
        </p:grpSpPr>
        <p:sp>
          <p:nvSpPr>
            <p:cNvPr id="33" name="men_97096"/>
            <p:cNvSpPr>
              <a:spLocks noChangeAspect="1"/>
            </p:cNvSpPr>
            <p:nvPr/>
          </p:nvSpPr>
          <p:spPr bwMode="auto">
            <a:xfrm>
              <a:off x="6961" y="460"/>
              <a:ext cx="1543" cy="3030"/>
            </a:xfrm>
            <a:custGeom>
              <a:avLst/>
              <a:gdLst>
                <a:gd name="T0" fmla="*/ 1413 w 2012"/>
                <a:gd name="T1" fmla="*/ 873 h 3960"/>
                <a:gd name="T2" fmla="*/ 1264 w 2012"/>
                <a:gd name="T3" fmla="*/ 873 h 3960"/>
                <a:gd name="T4" fmla="*/ 1480 w 2012"/>
                <a:gd name="T5" fmla="*/ 475 h 3960"/>
                <a:gd name="T6" fmla="*/ 1006 w 2012"/>
                <a:gd name="T7" fmla="*/ 0 h 3960"/>
                <a:gd name="T8" fmla="*/ 532 w 2012"/>
                <a:gd name="T9" fmla="*/ 475 h 3960"/>
                <a:gd name="T10" fmla="*/ 748 w 2012"/>
                <a:gd name="T11" fmla="*/ 873 h 3960"/>
                <a:gd name="T12" fmla="*/ 599 w 2012"/>
                <a:gd name="T13" fmla="*/ 873 h 3960"/>
                <a:gd name="T14" fmla="*/ 0 w 2012"/>
                <a:gd name="T15" fmla="*/ 1473 h 3960"/>
                <a:gd name="T16" fmla="*/ 0 w 2012"/>
                <a:gd name="T17" fmla="*/ 2398 h 3960"/>
                <a:gd name="T18" fmla="*/ 132 w 2012"/>
                <a:gd name="T19" fmla="*/ 2530 h 3960"/>
                <a:gd name="T20" fmla="*/ 391 w 2012"/>
                <a:gd name="T21" fmla="*/ 2530 h 3960"/>
                <a:gd name="T22" fmla="*/ 391 w 2012"/>
                <a:gd name="T23" fmla="*/ 3828 h 3960"/>
                <a:gd name="T24" fmla="*/ 524 w 2012"/>
                <a:gd name="T25" fmla="*/ 3960 h 3960"/>
                <a:gd name="T26" fmla="*/ 1489 w 2012"/>
                <a:gd name="T27" fmla="*/ 3960 h 3960"/>
                <a:gd name="T28" fmla="*/ 1621 w 2012"/>
                <a:gd name="T29" fmla="*/ 3828 h 3960"/>
                <a:gd name="T30" fmla="*/ 1621 w 2012"/>
                <a:gd name="T31" fmla="*/ 2530 h 3960"/>
                <a:gd name="T32" fmla="*/ 1880 w 2012"/>
                <a:gd name="T33" fmla="*/ 2530 h 3960"/>
                <a:gd name="T34" fmla="*/ 2012 w 2012"/>
                <a:gd name="T35" fmla="*/ 2398 h 3960"/>
                <a:gd name="T36" fmla="*/ 2012 w 2012"/>
                <a:gd name="T37" fmla="*/ 1473 h 3960"/>
                <a:gd name="T38" fmla="*/ 1413 w 2012"/>
                <a:gd name="T39" fmla="*/ 873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2" h="3960">
                  <a:moveTo>
                    <a:pt x="1413" y="873"/>
                  </a:moveTo>
                  <a:lnTo>
                    <a:pt x="1264" y="873"/>
                  </a:lnTo>
                  <a:cubicBezTo>
                    <a:pt x="1394" y="789"/>
                    <a:pt x="1480" y="642"/>
                    <a:pt x="1480" y="475"/>
                  </a:cubicBezTo>
                  <a:cubicBezTo>
                    <a:pt x="1480" y="213"/>
                    <a:pt x="1267" y="0"/>
                    <a:pt x="1006" y="0"/>
                  </a:cubicBezTo>
                  <a:cubicBezTo>
                    <a:pt x="745" y="0"/>
                    <a:pt x="532" y="213"/>
                    <a:pt x="532" y="475"/>
                  </a:cubicBezTo>
                  <a:cubicBezTo>
                    <a:pt x="532" y="642"/>
                    <a:pt x="618" y="789"/>
                    <a:pt x="748" y="873"/>
                  </a:cubicBezTo>
                  <a:lnTo>
                    <a:pt x="599" y="873"/>
                  </a:lnTo>
                  <a:cubicBezTo>
                    <a:pt x="269" y="873"/>
                    <a:pt x="0" y="1142"/>
                    <a:pt x="0" y="1473"/>
                  </a:cubicBezTo>
                  <a:lnTo>
                    <a:pt x="0" y="2398"/>
                  </a:lnTo>
                  <a:cubicBezTo>
                    <a:pt x="0" y="2471"/>
                    <a:pt x="59" y="2530"/>
                    <a:pt x="132" y="2530"/>
                  </a:cubicBezTo>
                  <a:lnTo>
                    <a:pt x="391" y="2530"/>
                  </a:lnTo>
                  <a:lnTo>
                    <a:pt x="391" y="3828"/>
                  </a:lnTo>
                  <a:cubicBezTo>
                    <a:pt x="391" y="3901"/>
                    <a:pt x="450" y="3960"/>
                    <a:pt x="524" y="3960"/>
                  </a:cubicBezTo>
                  <a:lnTo>
                    <a:pt x="1489" y="3960"/>
                  </a:lnTo>
                  <a:cubicBezTo>
                    <a:pt x="1562" y="3960"/>
                    <a:pt x="1621" y="3901"/>
                    <a:pt x="1621" y="3828"/>
                  </a:cubicBezTo>
                  <a:lnTo>
                    <a:pt x="1621" y="2530"/>
                  </a:lnTo>
                  <a:lnTo>
                    <a:pt x="1880" y="2530"/>
                  </a:lnTo>
                  <a:cubicBezTo>
                    <a:pt x="1953" y="2530"/>
                    <a:pt x="2012" y="2471"/>
                    <a:pt x="2012" y="2398"/>
                  </a:cubicBezTo>
                  <a:lnTo>
                    <a:pt x="2012" y="1473"/>
                  </a:lnTo>
                  <a:cubicBezTo>
                    <a:pt x="2012" y="1142"/>
                    <a:pt x="1743" y="873"/>
                    <a:pt x="1413" y="8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文本框 33"/>
            <p:cNvSpPr txBox="1"/>
            <p:nvPr/>
          </p:nvSpPr>
          <p:spPr>
            <a:xfrm>
              <a:off x="7351" y="1401"/>
              <a:ext cx="867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800" b="1">
                  <a:solidFill>
                    <a:schemeClr val="bg1"/>
                  </a:solidFill>
                </a:rPr>
                <a:t>敖</a:t>
              </a:r>
              <a:endParaRPr lang="zh-CN" altLang="en-US" sz="1800" b="1">
                <a:solidFill>
                  <a:schemeClr val="bg1"/>
                </a:solidFill>
              </a:endParaRPr>
            </a:p>
            <a:p>
              <a:r>
                <a:rPr lang="zh-CN" altLang="en-US" sz="1800" b="1">
                  <a:solidFill>
                    <a:schemeClr val="bg1"/>
                  </a:solidFill>
                </a:rPr>
                <a:t>某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6" name="iconfont-11265-5328296"/>
          <p:cNvSpPr>
            <a:spLocks noChangeAspect="1"/>
          </p:cNvSpPr>
          <p:nvPr/>
        </p:nvSpPr>
        <p:spPr bwMode="auto">
          <a:xfrm>
            <a:off x="3258820" y="2108200"/>
            <a:ext cx="417195" cy="469900"/>
          </a:xfrm>
          <a:custGeom>
            <a:avLst/>
            <a:gdLst>
              <a:gd name="T0" fmla="*/ 2927 w 5201"/>
              <a:gd name="T1" fmla="*/ 257 h 7809"/>
              <a:gd name="T2" fmla="*/ 5039 w 5201"/>
              <a:gd name="T3" fmla="*/ 2331 h 7809"/>
              <a:gd name="T4" fmla="*/ 5039 w 5201"/>
              <a:gd name="T5" fmla="*/ 2913 h 7809"/>
              <a:gd name="T6" fmla="*/ 4469 w 5201"/>
              <a:gd name="T7" fmla="*/ 2913 h 7809"/>
              <a:gd name="T8" fmla="*/ 3010 w 5201"/>
              <a:gd name="T9" fmla="*/ 1537 h 7809"/>
              <a:gd name="T10" fmla="*/ 3010 w 5201"/>
              <a:gd name="T11" fmla="*/ 7348 h 7809"/>
              <a:gd name="T12" fmla="*/ 2604 w 5201"/>
              <a:gd name="T13" fmla="*/ 7809 h 7809"/>
              <a:gd name="T14" fmla="*/ 2197 w 5201"/>
              <a:gd name="T15" fmla="*/ 7348 h 7809"/>
              <a:gd name="T16" fmla="*/ 2197 w 5201"/>
              <a:gd name="T17" fmla="*/ 1537 h 7809"/>
              <a:gd name="T18" fmla="*/ 732 w 5201"/>
              <a:gd name="T19" fmla="*/ 3022 h 7809"/>
              <a:gd name="T20" fmla="*/ 162 w 5201"/>
              <a:gd name="T21" fmla="*/ 2939 h 7809"/>
              <a:gd name="T22" fmla="*/ 162 w 5201"/>
              <a:gd name="T23" fmla="*/ 2356 h 7809"/>
              <a:gd name="T24" fmla="*/ 2197 w 5201"/>
              <a:gd name="T25" fmla="*/ 257 h 7809"/>
              <a:gd name="T26" fmla="*/ 2927 w 5201"/>
              <a:gd name="T27" fmla="*/ 257 h 7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01" h="7809">
                <a:moveTo>
                  <a:pt x="2927" y="257"/>
                </a:moveTo>
                <a:lnTo>
                  <a:pt x="5039" y="2331"/>
                </a:lnTo>
                <a:cubicBezTo>
                  <a:pt x="5201" y="2491"/>
                  <a:pt x="5201" y="2753"/>
                  <a:pt x="5039" y="2913"/>
                </a:cubicBezTo>
                <a:cubicBezTo>
                  <a:pt x="4886" y="3082"/>
                  <a:pt x="4622" y="3082"/>
                  <a:pt x="4469" y="2913"/>
                </a:cubicBezTo>
                <a:lnTo>
                  <a:pt x="3010" y="1537"/>
                </a:lnTo>
                <a:lnTo>
                  <a:pt x="3010" y="7348"/>
                </a:lnTo>
                <a:cubicBezTo>
                  <a:pt x="3041" y="7593"/>
                  <a:pt x="2850" y="7809"/>
                  <a:pt x="2604" y="7809"/>
                </a:cubicBezTo>
                <a:cubicBezTo>
                  <a:pt x="2357" y="7809"/>
                  <a:pt x="2166" y="7593"/>
                  <a:pt x="2197" y="7348"/>
                </a:cubicBezTo>
                <a:lnTo>
                  <a:pt x="2197" y="1537"/>
                </a:lnTo>
                <a:lnTo>
                  <a:pt x="732" y="3022"/>
                </a:lnTo>
                <a:cubicBezTo>
                  <a:pt x="544" y="3119"/>
                  <a:pt x="314" y="3086"/>
                  <a:pt x="162" y="2939"/>
                </a:cubicBezTo>
                <a:cubicBezTo>
                  <a:pt x="0" y="2778"/>
                  <a:pt x="0" y="2517"/>
                  <a:pt x="162" y="2356"/>
                </a:cubicBezTo>
                <a:lnTo>
                  <a:pt x="2197" y="257"/>
                </a:lnTo>
                <a:cubicBezTo>
                  <a:pt x="2373" y="0"/>
                  <a:pt x="2751" y="0"/>
                  <a:pt x="2927" y="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iconfont-11265-5328296"/>
          <p:cNvSpPr>
            <a:spLocks noChangeAspect="1"/>
          </p:cNvSpPr>
          <p:nvPr/>
        </p:nvSpPr>
        <p:spPr bwMode="auto">
          <a:xfrm flipV="1">
            <a:off x="3303905" y="4143375"/>
            <a:ext cx="372745" cy="650875"/>
          </a:xfrm>
          <a:custGeom>
            <a:avLst/>
            <a:gdLst>
              <a:gd name="T0" fmla="*/ 2927 w 5201"/>
              <a:gd name="T1" fmla="*/ 257 h 7809"/>
              <a:gd name="T2" fmla="*/ 5039 w 5201"/>
              <a:gd name="T3" fmla="*/ 2331 h 7809"/>
              <a:gd name="T4" fmla="*/ 5039 w 5201"/>
              <a:gd name="T5" fmla="*/ 2913 h 7809"/>
              <a:gd name="T6" fmla="*/ 4469 w 5201"/>
              <a:gd name="T7" fmla="*/ 2913 h 7809"/>
              <a:gd name="T8" fmla="*/ 3010 w 5201"/>
              <a:gd name="T9" fmla="*/ 1537 h 7809"/>
              <a:gd name="T10" fmla="*/ 3010 w 5201"/>
              <a:gd name="T11" fmla="*/ 7348 h 7809"/>
              <a:gd name="T12" fmla="*/ 2604 w 5201"/>
              <a:gd name="T13" fmla="*/ 7809 h 7809"/>
              <a:gd name="T14" fmla="*/ 2197 w 5201"/>
              <a:gd name="T15" fmla="*/ 7348 h 7809"/>
              <a:gd name="T16" fmla="*/ 2197 w 5201"/>
              <a:gd name="T17" fmla="*/ 1537 h 7809"/>
              <a:gd name="T18" fmla="*/ 732 w 5201"/>
              <a:gd name="T19" fmla="*/ 3022 h 7809"/>
              <a:gd name="T20" fmla="*/ 162 w 5201"/>
              <a:gd name="T21" fmla="*/ 2939 h 7809"/>
              <a:gd name="T22" fmla="*/ 162 w 5201"/>
              <a:gd name="T23" fmla="*/ 2356 h 7809"/>
              <a:gd name="T24" fmla="*/ 2197 w 5201"/>
              <a:gd name="T25" fmla="*/ 257 h 7809"/>
              <a:gd name="T26" fmla="*/ 2927 w 5201"/>
              <a:gd name="T27" fmla="*/ 257 h 7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01" h="7809">
                <a:moveTo>
                  <a:pt x="2927" y="257"/>
                </a:moveTo>
                <a:lnTo>
                  <a:pt x="5039" y="2331"/>
                </a:lnTo>
                <a:cubicBezTo>
                  <a:pt x="5201" y="2491"/>
                  <a:pt x="5201" y="2753"/>
                  <a:pt x="5039" y="2913"/>
                </a:cubicBezTo>
                <a:cubicBezTo>
                  <a:pt x="4886" y="3082"/>
                  <a:pt x="4622" y="3082"/>
                  <a:pt x="4469" y="2913"/>
                </a:cubicBezTo>
                <a:lnTo>
                  <a:pt x="3010" y="1537"/>
                </a:lnTo>
                <a:lnTo>
                  <a:pt x="3010" y="7348"/>
                </a:lnTo>
                <a:cubicBezTo>
                  <a:pt x="3041" y="7593"/>
                  <a:pt x="2850" y="7809"/>
                  <a:pt x="2604" y="7809"/>
                </a:cubicBezTo>
                <a:cubicBezTo>
                  <a:pt x="2357" y="7809"/>
                  <a:pt x="2166" y="7593"/>
                  <a:pt x="2197" y="7348"/>
                </a:cubicBezTo>
                <a:lnTo>
                  <a:pt x="2197" y="1537"/>
                </a:lnTo>
                <a:lnTo>
                  <a:pt x="732" y="3022"/>
                </a:lnTo>
                <a:cubicBezTo>
                  <a:pt x="544" y="3119"/>
                  <a:pt x="314" y="3086"/>
                  <a:pt x="162" y="2939"/>
                </a:cubicBezTo>
                <a:cubicBezTo>
                  <a:pt x="0" y="2778"/>
                  <a:pt x="0" y="2517"/>
                  <a:pt x="162" y="2356"/>
                </a:cubicBezTo>
                <a:lnTo>
                  <a:pt x="2197" y="257"/>
                </a:lnTo>
                <a:cubicBezTo>
                  <a:pt x="2373" y="0"/>
                  <a:pt x="2751" y="0"/>
                  <a:pt x="2927" y="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iconfont-11265-5328296"/>
          <p:cNvSpPr>
            <a:spLocks noChangeAspect="1"/>
          </p:cNvSpPr>
          <p:nvPr/>
        </p:nvSpPr>
        <p:spPr bwMode="auto">
          <a:xfrm rot="3420000">
            <a:off x="4169410" y="1880870"/>
            <a:ext cx="385445" cy="1167765"/>
          </a:xfrm>
          <a:custGeom>
            <a:avLst/>
            <a:gdLst>
              <a:gd name="T0" fmla="*/ 2927 w 5201"/>
              <a:gd name="T1" fmla="*/ 257 h 7809"/>
              <a:gd name="T2" fmla="*/ 5039 w 5201"/>
              <a:gd name="T3" fmla="*/ 2331 h 7809"/>
              <a:gd name="T4" fmla="*/ 5039 w 5201"/>
              <a:gd name="T5" fmla="*/ 2913 h 7809"/>
              <a:gd name="T6" fmla="*/ 4469 w 5201"/>
              <a:gd name="T7" fmla="*/ 2913 h 7809"/>
              <a:gd name="T8" fmla="*/ 3010 w 5201"/>
              <a:gd name="T9" fmla="*/ 1537 h 7809"/>
              <a:gd name="T10" fmla="*/ 3010 w 5201"/>
              <a:gd name="T11" fmla="*/ 7348 h 7809"/>
              <a:gd name="T12" fmla="*/ 2604 w 5201"/>
              <a:gd name="T13" fmla="*/ 7809 h 7809"/>
              <a:gd name="T14" fmla="*/ 2197 w 5201"/>
              <a:gd name="T15" fmla="*/ 7348 h 7809"/>
              <a:gd name="T16" fmla="*/ 2197 w 5201"/>
              <a:gd name="T17" fmla="*/ 1537 h 7809"/>
              <a:gd name="T18" fmla="*/ 732 w 5201"/>
              <a:gd name="T19" fmla="*/ 3022 h 7809"/>
              <a:gd name="T20" fmla="*/ 162 w 5201"/>
              <a:gd name="T21" fmla="*/ 2939 h 7809"/>
              <a:gd name="T22" fmla="*/ 162 w 5201"/>
              <a:gd name="T23" fmla="*/ 2356 h 7809"/>
              <a:gd name="T24" fmla="*/ 2197 w 5201"/>
              <a:gd name="T25" fmla="*/ 257 h 7809"/>
              <a:gd name="T26" fmla="*/ 2927 w 5201"/>
              <a:gd name="T27" fmla="*/ 257 h 7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01" h="7809">
                <a:moveTo>
                  <a:pt x="2927" y="257"/>
                </a:moveTo>
                <a:lnTo>
                  <a:pt x="5039" y="2331"/>
                </a:lnTo>
                <a:cubicBezTo>
                  <a:pt x="5201" y="2491"/>
                  <a:pt x="5201" y="2753"/>
                  <a:pt x="5039" y="2913"/>
                </a:cubicBezTo>
                <a:cubicBezTo>
                  <a:pt x="4886" y="3082"/>
                  <a:pt x="4622" y="3082"/>
                  <a:pt x="4469" y="2913"/>
                </a:cubicBezTo>
                <a:lnTo>
                  <a:pt x="3010" y="1537"/>
                </a:lnTo>
                <a:lnTo>
                  <a:pt x="3010" y="7348"/>
                </a:lnTo>
                <a:cubicBezTo>
                  <a:pt x="3041" y="7593"/>
                  <a:pt x="2850" y="7809"/>
                  <a:pt x="2604" y="7809"/>
                </a:cubicBezTo>
                <a:cubicBezTo>
                  <a:pt x="2357" y="7809"/>
                  <a:pt x="2166" y="7593"/>
                  <a:pt x="2197" y="7348"/>
                </a:cubicBezTo>
                <a:lnTo>
                  <a:pt x="2197" y="1537"/>
                </a:lnTo>
                <a:lnTo>
                  <a:pt x="732" y="3022"/>
                </a:lnTo>
                <a:cubicBezTo>
                  <a:pt x="544" y="3119"/>
                  <a:pt x="314" y="3086"/>
                  <a:pt x="162" y="2939"/>
                </a:cubicBezTo>
                <a:cubicBezTo>
                  <a:pt x="0" y="2778"/>
                  <a:pt x="0" y="2517"/>
                  <a:pt x="162" y="2356"/>
                </a:cubicBezTo>
                <a:lnTo>
                  <a:pt x="2197" y="257"/>
                </a:lnTo>
                <a:cubicBezTo>
                  <a:pt x="2373" y="0"/>
                  <a:pt x="2751" y="0"/>
                  <a:pt x="2927" y="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iconfont-11265-5328296"/>
          <p:cNvSpPr>
            <a:spLocks noChangeAspect="1"/>
          </p:cNvSpPr>
          <p:nvPr/>
        </p:nvSpPr>
        <p:spPr bwMode="auto">
          <a:xfrm rot="18180000" flipV="1">
            <a:off x="3964305" y="3810000"/>
            <a:ext cx="426085" cy="1094740"/>
          </a:xfrm>
          <a:custGeom>
            <a:avLst/>
            <a:gdLst>
              <a:gd name="T0" fmla="*/ 2927 w 5201"/>
              <a:gd name="T1" fmla="*/ 257 h 7809"/>
              <a:gd name="T2" fmla="*/ 5039 w 5201"/>
              <a:gd name="T3" fmla="*/ 2331 h 7809"/>
              <a:gd name="T4" fmla="*/ 5039 w 5201"/>
              <a:gd name="T5" fmla="*/ 2913 h 7809"/>
              <a:gd name="T6" fmla="*/ 4469 w 5201"/>
              <a:gd name="T7" fmla="*/ 2913 h 7809"/>
              <a:gd name="T8" fmla="*/ 3010 w 5201"/>
              <a:gd name="T9" fmla="*/ 1537 h 7809"/>
              <a:gd name="T10" fmla="*/ 3010 w 5201"/>
              <a:gd name="T11" fmla="*/ 7348 h 7809"/>
              <a:gd name="T12" fmla="*/ 2604 w 5201"/>
              <a:gd name="T13" fmla="*/ 7809 h 7809"/>
              <a:gd name="T14" fmla="*/ 2197 w 5201"/>
              <a:gd name="T15" fmla="*/ 7348 h 7809"/>
              <a:gd name="T16" fmla="*/ 2197 w 5201"/>
              <a:gd name="T17" fmla="*/ 1537 h 7809"/>
              <a:gd name="T18" fmla="*/ 732 w 5201"/>
              <a:gd name="T19" fmla="*/ 3022 h 7809"/>
              <a:gd name="T20" fmla="*/ 162 w 5201"/>
              <a:gd name="T21" fmla="*/ 2939 h 7809"/>
              <a:gd name="T22" fmla="*/ 162 w 5201"/>
              <a:gd name="T23" fmla="*/ 2356 h 7809"/>
              <a:gd name="T24" fmla="*/ 2197 w 5201"/>
              <a:gd name="T25" fmla="*/ 257 h 7809"/>
              <a:gd name="T26" fmla="*/ 2927 w 5201"/>
              <a:gd name="T27" fmla="*/ 257 h 7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01" h="7809">
                <a:moveTo>
                  <a:pt x="2927" y="257"/>
                </a:moveTo>
                <a:lnTo>
                  <a:pt x="5039" y="2331"/>
                </a:lnTo>
                <a:cubicBezTo>
                  <a:pt x="5201" y="2491"/>
                  <a:pt x="5201" y="2753"/>
                  <a:pt x="5039" y="2913"/>
                </a:cubicBezTo>
                <a:cubicBezTo>
                  <a:pt x="4886" y="3082"/>
                  <a:pt x="4622" y="3082"/>
                  <a:pt x="4469" y="2913"/>
                </a:cubicBezTo>
                <a:lnTo>
                  <a:pt x="3010" y="1537"/>
                </a:lnTo>
                <a:lnTo>
                  <a:pt x="3010" y="7348"/>
                </a:lnTo>
                <a:cubicBezTo>
                  <a:pt x="3041" y="7593"/>
                  <a:pt x="2850" y="7809"/>
                  <a:pt x="2604" y="7809"/>
                </a:cubicBezTo>
                <a:cubicBezTo>
                  <a:pt x="2357" y="7809"/>
                  <a:pt x="2166" y="7593"/>
                  <a:pt x="2197" y="7348"/>
                </a:cubicBezTo>
                <a:lnTo>
                  <a:pt x="2197" y="1537"/>
                </a:lnTo>
                <a:lnTo>
                  <a:pt x="732" y="3022"/>
                </a:lnTo>
                <a:cubicBezTo>
                  <a:pt x="544" y="3119"/>
                  <a:pt x="314" y="3086"/>
                  <a:pt x="162" y="2939"/>
                </a:cubicBezTo>
                <a:cubicBezTo>
                  <a:pt x="0" y="2778"/>
                  <a:pt x="0" y="2517"/>
                  <a:pt x="162" y="2356"/>
                </a:cubicBezTo>
                <a:lnTo>
                  <a:pt x="2197" y="257"/>
                </a:lnTo>
                <a:cubicBezTo>
                  <a:pt x="2373" y="0"/>
                  <a:pt x="2751" y="0"/>
                  <a:pt x="2927" y="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43" name="组合 42"/>
          <p:cNvGrpSpPr/>
          <p:nvPr/>
        </p:nvGrpSpPr>
        <p:grpSpPr>
          <a:xfrm>
            <a:off x="3185160" y="889000"/>
            <a:ext cx="619760" cy="1211580"/>
            <a:chOff x="5727" y="0"/>
            <a:chExt cx="1234" cy="2248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grpSpPr>
        <p:grpSp>
          <p:nvGrpSpPr>
            <p:cNvPr id="36" name="组合 35"/>
            <p:cNvGrpSpPr/>
            <p:nvPr/>
          </p:nvGrpSpPr>
          <p:grpSpPr>
            <a:xfrm>
              <a:off x="5727" y="0"/>
              <a:ext cx="1234" cy="2248"/>
              <a:chOff x="6961" y="460"/>
              <a:chExt cx="1543" cy="3030"/>
            </a:xfrm>
            <a:grpFill/>
          </p:grpSpPr>
          <p:sp>
            <p:nvSpPr>
              <p:cNvPr id="37" name="men_97096"/>
              <p:cNvSpPr>
                <a:spLocks noChangeAspect="1"/>
              </p:cNvSpPr>
              <p:nvPr/>
            </p:nvSpPr>
            <p:spPr bwMode="auto">
              <a:xfrm>
                <a:off x="6961" y="460"/>
                <a:ext cx="1543" cy="3030"/>
              </a:xfrm>
              <a:custGeom>
                <a:avLst/>
                <a:gdLst>
                  <a:gd name="T0" fmla="*/ 1413 w 2012"/>
                  <a:gd name="T1" fmla="*/ 873 h 3960"/>
                  <a:gd name="T2" fmla="*/ 1264 w 2012"/>
                  <a:gd name="T3" fmla="*/ 873 h 3960"/>
                  <a:gd name="T4" fmla="*/ 1480 w 2012"/>
                  <a:gd name="T5" fmla="*/ 475 h 3960"/>
                  <a:gd name="T6" fmla="*/ 1006 w 2012"/>
                  <a:gd name="T7" fmla="*/ 0 h 3960"/>
                  <a:gd name="T8" fmla="*/ 532 w 2012"/>
                  <a:gd name="T9" fmla="*/ 475 h 3960"/>
                  <a:gd name="T10" fmla="*/ 748 w 2012"/>
                  <a:gd name="T11" fmla="*/ 873 h 3960"/>
                  <a:gd name="T12" fmla="*/ 599 w 2012"/>
                  <a:gd name="T13" fmla="*/ 873 h 3960"/>
                  <a:gd name="T14" fmla="*/ 0 w 2012"/>
                  <a:gd name="T15" fmla="*/ 1473 h 3960"/>
                  <a:gd name="T16" fmla="*/ 0 w 2012"/>
                  <a:gd name="T17" fmla="*/ 2398 h 3960"/>
                  <a:gd name="T18" fmla="*/ 132 w 2012"/>
                  <a:gd name="T19" fmla="*/ 2530 h 3960"/>
                  <a:gd name="T20" fmla="*/ 391 w 2012"/>
                  <a:gd name="T21" fmla="*/ 2530 h 3960"/>
                  <a:gd name="T22" fmla="*/ 391 w 2012"/>
                  <a:gd name="T23" fmla="*/ 3828 h 3960"/>
                  <a:gd name="T24" fmla="*/ 524 w 2012"/>
                  <a:gd name="T25" fmla="*/ 3960 h 3960"/>
                  <a:gd name="T26" fmla="*/ 1489 w 2012"/>
                  <a:gd name="T27" fmla="*/ 3960 h 3960"/>
                  <a:gd name="T28" fmla="*/ 1621 w 2012"/>
                  <a:gd name="T29" fmla="*/ 3828 h 3960"/>
                  <a:gd name="T30" fmla="*/ 1621 w 2012"/>
                  <a:gd name="T31" fmla="*/ 2530 h 3960"/>
                  <a:gd name="T32" fmla="*/ 1880 w 2012"/>
                  <a:gd name="T33" fmla="*/ 2530 h 3960"/>
                  <a:gd name="T34" fmla="*/ 2012 w 2012"/>
                  <a:gd name="T35" fmla="*/ 2398 h 3960"/>
                  <a:gd name="T36" fmla="*/ 2012 w 2012"/>
                  <a:gd name="T37" fmla="*/ 1473 h 3960"/>
                  <a:gd name="T38" fmla="*/ 1413 w 2012"/>
                  <a:gd name="T39" fmla="*/ 873 h 3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12" h="3960">
                    <a:moveTo>
                      <a:pt x="1413" y="873"/>
                    </a:moveTo>
                    <a:lnTo>
                      <a:pt x="1264" y="873"/>
                    </a:lnTo>
                    <a:cubicBezTo>
                      <a:pt x="1394" y="789"/>
                      <a:pt x="1480" y="642"/>
                      <a:pt x="1480" y="475"/>
                    </a:cubicBezTo>
                    <a:cubicBezTo>
                      <a:pt x="1480" y="213"/>
                      <a:pt x="1267" y="0"/>
                      <a:pt x="1006" y="0"/>
                    </a:cubicBezTo>
                    <a:cubicBezTo>
                      <a:pt x="745" y="0"/>
                      <a:pt x="532" y="213"/>
                      <a:pt x="532" y="475"/>
                    </a:cubicBezTo>
                    <a:cubicBezTo>
                      <a:pt x="532" y="642"/>
                      <a:pt x="618" y="789"/>
                      <a:pt x="748" y="873"/>
                    </a:cubicBezTo>
                    <a:lnTo>
                      <a:pt x="599" y="873"/>
                    </a:lnTo>
                    <a:cubicBezTo>
                      <a:pt x="269" y="873"/>
                      <a:pt x="0" y="1142"/>
                      <a:pt x="0" y="1473"/>
                    </a:cubicBezTo>
                    <a:lnTo>
                      <a:pt x="0" y="2398"/>
                    </a:lnTo>
                    <a:cubicBezTo>
                      <a:pt x="0" y="2471"/>
                      <a:pt x="59" y="2530"/>
                      <a:pt x="132" y="2530"/>
                    </a:cubicBezTo>
                    <a:lnTo>
                      <a:pt x="391" y="2530"/>
                    </a:lnTo>
                    <a:lnTo>
                      <a:pt x="391" y="3828"/>
                    </a:lnTo>
                    <a:cubicBezTo>
                      <a:pt x="391" y="3901"/>
                      <a:pt x="450" y="3960"/>
                      <a:pt x="524" y="3960"/>
                    </a:cubicBezTo>
                    <a:lnTo>
                      <a:pt x="1489" y="3960"/>
                    </a:lnTo>
                    <a:cubicBezTo>
                      <a:pt x="1562" y="3960"/>
                      <a:pt x="1621" y="3901"/>
                      <a:pt x="1621" y="3828"/>
                    </a:cubicBezTo>
                    <a:lnTo>
                      <a:pt x="1621" y="2530"/>
                    </a:lnTo>
                    <a:lnTo>
                      <a:pt x="1880" y="2530"/>
                    </a:lnTo>
                    <a:cubicBezTo>
                      <a:pt x="1953" y="2530"/>
                      <a:pt x="2012" y="2471"/>
                      <a:pt x="2012" y="2398"/>
                    </a:cubicBezTo>
                    <a:lnTo>
                      <a:pt x="2012" y="1473"/>
                    </a:lnTo>
                    <a:cubicBezTo>
                      <a:pt x="2012" y="1142"/>
                      <a:pt x="1743" y="873"/>
                      <a:pt x="1413" y="8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8" name="文本框 37"/>
              <p:cNvSpPr txBox="1"/>
              <p:nvPr/>
            </p:nvSpPr>
            <p:spPr>
              <a:xfrm>
                <a:off x="7303" y="1447"/>
                <a:ext cx="768" cy="138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</a:rPr>
                  <a:t>陈某</a:t>
                </a:r>
                <a:endParaRPr lang="zh-CN" altLang="en-US" sz="1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011" y="75"/>
              <a:ext cx="747" cy="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675" b="1">
                  <a:solidFill>
                    <a:schemeClr val="bg1"/>
                  </a:solidFill>
                </a:rPr>
                <a:t>——</a:t>
              </a:r>
              <a:endParaRPr lang="en-US" altLang="zh-CN" sz="675" b="1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104515" y="4983480"/>
            <a:ext cx="700405" cy="1223645"/>
            <a:chOff x="5727" y="0"/>
            <a:chExt cx="1234" cy="2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5727" y="0"/>
              <a:ext cx="1234" cy="2248"/>
              <a:chOff x="6961" y="460"/>
              <a:chExt cx="1543" cy="3030"/>
            </a:xfrm>
          </p:grpSpPr>
          <p:sp>
            <p:nvSpPr>
              <p:cNvPr id="46" name="men_97096"/>
              <p:cNvSpPr>
                <a:spLocks noChangeAspect="1"/>
              </p:cNvSpPr>
              <p:nvPr/>
            </p:nvSpPr>
            <p:spPr bwMode="auto">
              <a:xfrm>
                <a:off x="6961" y="460"/>
                <a:ext cx="1543" cy="3030"/>
              </a:xfrm>
              <a:custGeom>
                <a:avLst/>
                <a:gdLst>
                  <a:gd name="T0" fmla="*/ 1413 w 2012"/>
                  <a:gd name="T1" fmla="*/ 873 h 3960"/>
                  <a:gd name="T2" fmla="*/ 1264 w 2012"/>
                  <a:gd name="T3" fmla="*/ 873 h 3960"/>
                  <a:gd name="T4" fmla="*/ 1480 w 2012"/>
                  <a:gd name="T5" fmla="*/ 475 h 3960"/>
                  <a:gd name="T6" fmla="*/ 1006 w 2012"/>
                  <a:gd name="T7" fmla="*/ 0 h 3960"/>
                  <a:gd name="T8" fmla="*/ 532 w 2012"/>
                  <a:gd name="T9" fmla="*/ 475 h 3960"/>
                  <a:gd name="T10" fmla="*/ 748 w 2012"/>
                  <a:gd name="T11" fmla="*/ 873 h 3960"/>
                  <a:gd name="T12" fmla="*/ 599 w 2012"/>
                  <a:gd name="T13" fmla="*/ 873 h 3960"/>
                  <a:gd name="T14" fmla="*/ 0 w 2012"/>
                  <a:gd name="T15" fmla="*/ 1473 h 3960"/>
                  <a:gd name="T16" fmla="*/ 0 w 2012"/>
                  <a:gd name="T17" fmla="*/ 2398 h 3960"/>
                  <a:gd name="T18" fmla="*/ 132 w 2012"/>
                  <a:gd name="T19" fmla="*/ 2530 h 3960"/>
                  <a:gd name="T20" fmla="*/ 391 w 2012"/>
                  <a:gd name="T21" fmla="*/ 2530 h 3960"/>
                  <a:gd name="T22" fmla="*/ 391 w 2012"/>
                  <a:gd name="T23" fmla="*/ 3828 h 3960"/>
                  <a:gd name="T24" fmla="*/ 524 w 2012"/>
                  <a:gd name="T25" fmla="*/ 3960 h 3960"/>
                  <a:gd name="T26" fmla="*/ 1489 w 2012"/>
                  <a:gd name="T27" fmla="*/ 3960 h 3960"/>
                  <a:gd name="T28" fmla="*/ 1621 w 2012"/>
                  <a:gd name="T29" fmla="*/ 3828 h 3960"/>
                  <a:gd name="T30" fmla="*/ 1621 w 2012"/>
                  <a:gd name="T31" fmla="*/ 2530 h 3960"/>
                  <a:gd name="T32" fmla="*/ 1880 w 2012"/>
                  <a:gd name="T33" fmla="*/ 2530 h 3960"/>
                  <a:gd name="T34" fmla="*/ 2012 w 2012"/>
                  <a:gd name="T35" fmla="*/ 2398 h 3960"/>
                  <a:gd name="T36" fmla="*/ 2012 w 2012"/>
                  <a:gd name="T37" fmla="*/ 1473 h 3960"/>
                  <a:gd name="T38" fmla="*/ 1413 w 2012"/>
                  <a:gd name="T39" fmla="*/ 873 h 3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12" h="3960">
                    <a:moveTo>
                      <a:pt x="1413" y="873"/>
                    </a:moveTo>
                    <a:lnTo>
                      <a:pt x="1264" y="873"/>
                    </a:lnTo>
                    <a:cubicBezTo>
                      <a:pt x="1394" y="789"/>
                      <a:pt x="1480" y="642"/>
                      <a:pt x="1480" y="475"/>
                    </a:cubicBezTo>
                    <a:cubicBezTo>
                      <a:pt x="1480" y="213"/>
                      <a:pt x="1267" y="0"/>
                      <a:pt x="1006" y="0"/>
                    </a:cubicBezTo>
                    <a:cubicBezTo>
                      <a:pt x="745" y="0"/>
                      <a:pt x="532" y="213"/>
                      <a:pt x="532" y="475"/>
                    </a:cubicBezTo>
                    <a:cubicBezTo>
                      <a:pt x="532" y="642"/>
                      <a:pt x="618" y="789"/>
                      <a:pt x="748" y="873"/>
                    </a:cubicBezTo>
                    <a:lnTo>
                      <a:pt x="599" y="873"/>
                    </a:lnTo>
                    <a:cubicBezTo>
                      <a:pt x="269" y="873"/>
                      <a:pt x="0" y="1142"/>
                      <a:pt x="0" y="1473"/>
                    </a:cubicBezTo>
                    <a:lnTo>
                      <a:pt x="0" y="2398"/>
                    </a:lnTo>
                    <a:cubicBezTo>
                      <a:pt x="0" y="2471"/>
                      <a:pt x="59" y="2530"/>
                      <a:pt x="132" y="2530"/>
                    </a:cubicBezTo>
                    <a:lnTo>
                      <a:pt x="391" y="2530"/>
                    </a:lnTo>
                    <a:lnTo>
                      <a:pt x="391" y="3828"/>
                    </a:lnTo>
                    <a:cubicBezTo>
                      <a:pt x="391" y="3901"/>
                      <a:pt x="450" y="3960"/>
                      <a:pt x="524" y="3960"/>
                    </a:cubicBezTo>
                    <a:lnTo>
                      <a:pt x="1489" y="3960"/>
                    </a:lnTo>
                    <a:cubicBezTo>
                      <a:pt x="1562" y="3960"/>
                      <a:pt x="1621" y="3901"/>
                      <a:pt x="1621" y="3828"/>
                    </a:cubicBezTo>
                    <a:lnTo>
                      <a:pt x="1621" y="2530"/>
                    </a:lnTo>
                    <a:lnTo>
                      <a:pt x="1880" y="2530"/>
                    </a:lnTo>
                    <a:cubicBezTo>
                      <a:pt x="1953" y="2530"/>
                      <a:pt x="2012" y="2471"/>
                      <a:pt x="2012" y="2398"/>
                    </a:cubicBezTo>
                    <a:lnTo>
                      <a:pt x="2012" y="1473"/>
                    </a:lnTo>
                    <a:cubicBezTo>
                      <a:pt x="2012" y="1142"/>
                      <a:pt x="1743" y="873"/>
                      <a:pt x="1413" y="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7" name="文本框 46"/>
              <p:cNvSpPr txBox="1"/>
              <p:nvPr/>
            </p:nvSpPr>
            <p:spPr>
              <a:xfrm>
                <a:off x="7303" y="1447"/>
                <a:ext cx="768" cy="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</a:rPr>
                  <a:t>庞某</a:t>
                </a:r>
                <a:endParaRPr lang="zh-CN" altLang="en-US" sz="1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6078" y="0"/>
              <a:ext cx="412" cy="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？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220980" y="1000125"/>
            <a:ext cx="2885440" cy="11080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00000"/>
              </a:lnSpc>
            </a:pPr>
            <a:r>
              <a:rPr lang="zh-CN">
                <a:solidFill>
                  <a:schemeClr val="tx1"/>
                </a:solidFill>
              </a:rPr>
              <a:t>漆某前夫，</a:t>
            </a:r>
            <a:r>
              <a:rPr>
                <a:solidFill>
                  <a:schemeClr val="tx1"/>
                </a:solidFill>
              </a:rPr>
              <a:t>7</a:t>
            </a:r>
            <a:r>
              <a:rPr lang="zh-CN">
                <a:solidFill>
                  <a:schemeClr val="tx1"/>
                </a:solidFill>
              </a:rPr>
              <a:t>月</a:t>
            </a:r>
            <a:r>
              <a:rPr>
                <a:solidFill>
                  <a:schemeClr val="tx1"/>
                </a:solidFill>
              </a:rPr>
              <a:t>24</a:t>
            </a:r>
            <a:r>
              <a:rPr lang="zh-CN">
                <a:solidFill>
                  <a:schemeClr val="tx1"/>
                </a:solidFill>
              </a:rPr>
              <a:t>日</a:t>
            </a:r>
            <a:r>
              <a:rPr>
                <a:solidFill>
                  <a:schemeClr val="tx1"/>
                </a:solidFill>
              </a:rPr>
              <a:t>死亡</a:t>
            </a:r>
            <a:r>
              <a:rPr lang="zh-CN">
                <a:solidFill>
                  <a:schemeClr val="tx1"/>
                </a:solidFill>
              </a:rPr>
              <a:t>，</a:t>
            </a:r>
            <a:endParaRPr lang="zh-CN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7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日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HIV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抗体检测阴性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40665" y="2593340"/>
            <a:ext cx="2863215" cy="11804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女性，</a:t>
            </a:r>
            <a:r>
              <a:rPr lang="en-US" altLang="zh-CN">
                <a:solidFill>
                  <a:schemeClr val="tx1"/>
                </a:solidFill>
              </a:rPr>
              <a:t>68</a:t>
            </a:r>
            <a:r>
              <a:rPr lang="zh-CN" altLang="en-US">
                <a:solidFill>
                  <a:schemeClr val="tx1"/>
                </a:solidFill>
              </a:rPr>
              <a:t>岁，存在认知障碍</a:t>
            </a:r>
            <a:endParaRPr lang="zh-CN" altLang="en-US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确证时间：</a:t>
            </a:r>
            <a:r>
              <a:rPr lang="en-US" altLang="zh-CN">
                <a:solidFill>
                  <a:schemeClr val="tx1"/>
                </a:solidFill>
              </a:rPr>
              <a:t>9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10</a:t>
            </a:r>
            <a:r>
              <a:rPr lang="zh-CN" altLang="en-US">
                <a:solidFill>
                  <a:schemeClr val="tx1"/>
                </a:solidFill>
              </a:rPr>
              <a:t>日（婚检）</a:t>
            </a:r>
            <a:r>
              <a:rPr lang="en-US" altLang="zh-CN">
                <a:solidFill>
                  <a:schemeClr val="tx1"/>
                </a:solidFill>
              </a:rPr>
              <a:t>CD4:516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35255" y="4846955"/>
            <a:ext cx="3049270" cy="1473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00000"/>
              </a:lnSpc>
            </a:pPr>
            <a:r>
              <a:rPr lang="zh-CN">
                <a:solidFill>
                  <a:schemeClr val="tx1"/>
                </a:solidFill>
              </a:rPr>
              <a:t>流浪汉，哑巴，</a:t>
            </a:r>
            <a:r>
              <a:rPr lang="en-US" altLang="zh-CN">
                <a:solidFill>
                  <a:schemeClr val="tx1"/>
                </a:solidFill>
              </a:rPr>
              <a:t>2018</a:t>
            </a:r>
            <a:r>
              <a:rPr lang="zh-CN" altLang="en-US">
                <a:solidFill>
                  <a:schemeClr val="tx1"/>
                </a:solidFill>
              </a:rPr>
              <a:t>年将漆某强奸，被当地派出所带走后，不知去向，感染情况不详。大疫情网查无此人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581015" y="1051560"/>
            <a:ext cx="3422015" cy="11823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曾某，男性，现配偶</a:t>
            </a:r>
            <a:endParaRPr lang="zh-CN" altLang="en-US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确证时间：</a:t>
            </a:r>
            <a:r>
              <a:rPr lang="en-US" altLang="zh-CN">
                <a:solidFill>
                  <a:schemeClr val="tx1"/>
                </a:solidFill>
              </a:rPr>
              <a:t>10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15</a:t>
            </a:r>
            <a:r>
              <a:rPr lang="zh-CN" altLang="en-US">
                <a:solidFill>
                  <a:schemeClr val="tx1"/>
                </a:solidFill>
              </a:rPr>
              <a:t>日</a:t>
            </a:r>
            <a:r>
              <a:rPr lang="zh-CN" altLang="en-US" b="1">
                <a:solidFill>
                  <a:srgbClr val="FF0000"/>
                </a:solidFill>
              </a:rPr>
              <a:t>（新发）</a:t>
            </a:r>
            <a:endParaRPr lang="zh-CN" altLang="en-US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altLang="zh-CN">
                <a:solidFill>
                  <a:schemeClr val="tx1"/>
                </a:solidFill>
              </a:rPr>
              <a:t>9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10</a:t>
            </a:r>
            <a:r>
              <a:rPr lang="zh-CN" altLang="en-US">
                <a:solidFill>
                  <a:schemeClr val="tx1"/>
                </a:solidFill>
              </a:rPr>
              <a:t>日（婚检）和</a:t>
            </a:r>
            <a:r>
              <a:rPr lang="en-US" altLang="zh-CN">
                <a:solidFill>
                  <a:schemeClr val="tx1"/>
                </a:solidFill>
              </a:rPr>
              <a:t>6</a:t>
            </a:r>
            <a:r>
              <a:rPr lang="zh-CN" altLang="en-US">
                <a:solidFill>
                  <a:schemeClr val="tx1"/>
                </a:solidFill>
              </a:rPr>
              <a:t>月份筛查均为阴性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527040" y="2593340"/>
            <a:ext cx="3551555" cy="10763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敖某，男性，未与漆某发生性行为</a:t>
            </a:r>
            <a:endParaRPr lang="zh-CN" altLang="en-US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确证时间：</a:t>
            </a:r>
            <a:r>
              <a:rPr lang="en-US" altLang="zh-CN">
                <a:solidFill>
                  <a:schemeClr val="tx1"/>
                </a:solidFill>
              </a:rPr>
              <a:t>10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22</a:t>
            </a:r>
            <a:r>
              <a:rPr lang="zh-CN" altLang="en-US">
                <a:solidFill>
                  <a:schemeClr val="tx1"/>
                </a:solidFill>
              </a:rPr>
              <a:t>日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（新发）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26710" y="4153535"/>
            <a:ext cx="3432810" cy="23133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男性，临时性伴</a:t>
            </a:r>
            <a:endParaRPr lang="zh-CN" altLang="en-US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确证时间：</a:t>
            </a:r>
            <a:r>
              <a:rPr lang="en-US" altLang="zh-CN">
                <a:solidFill>
                  <a:schemeClr val="tx1"/>
                </a:solidFill>
              </a:rPr>
              <a:t>7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日（住院筛查）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（新发）</a:t>
            </a:r>
            <a:endParaRPr lang="zh-CN" altLang="en-US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在漆原配偶陈死后，有发现翻窗进漆某房间，也有喝板板茶的爱好</a:t>
            </a:r>
            <a:endParaRPr lang="zh-CN" altLang="en-US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此人在精神病院，性格孤僻，不怎么说话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/>
          <p:cNvCxnSpPr/>
          <p:nvPr/>
        </p:nvCxnSpPr>
        <p:spPr>
          <a:xfrm>
            <a:off x="474821" y="3269933"/>
            <a:ext cx="8472488" cy="0"/>
          </a:xfrm>
          <a:prstGeom prst="straightConnector1">
            <a:avLst/>
          </a:prstGeom>
          <a:ln w="762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0011" y="1563053"/>
            <a:ext cx="239395" cy="1066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00"/>
              <a:t>2017.5.12</a:t>
            </a:r>
            <a:endParaRPr lang="zh-CN" altLang="en-US" sz="100"/>
          </a:p>
        </p:txBody>
      </p:sp>
      <p:sp>
        <p:nvSpPr>
          <p:cNvPr id="7" name="文本框 6"/>
          <p:cNvSpPr txBox="1"/>
          <p:nvPr/>
        </p:nvSpPr>
        <p:spPr>
          <a:xfrm>
            <a:off x="545148" y="4938713"/>
            <a:ext cx="694690" cy="121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00"/>
              <a:t>2018</a:t>
            </a:r>
            <a:r>
              <a:rPr lang="zh-CN" altLang="en-US" sz="100"/>
              <a:t>年</a:t>
            </a:r>
            <a:endParaRPr lang="zh-CN" altLang="en-US" sz="100"/>
          </a:p>
          <a:p>
            <a:r>
              <a:rPr lang="zh-CN" altLang="en-US" sz="100"/>
              <a:t>庞某强奸漆某</a:t>
            </a:r>
            <a:endParaRPr lang="zh-CN" altLang="en-US" sz="100"/>
          </a:p>
        </p:txBody>
      </p:sp>
      <p:sp>
        <p:nvSpPr>
          <p:cNvPr id="8" name="文本框 7"/>
          <p:cNvSpPr txBox="1"/>
          <p:nvPr/>
        </p:nvSpPr>
        <p:spPr>
          <a:xfrm>
            <a:off x="1216660" y="1355408"/>
            <a:ext cx="1286828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"/>
              <a:t>2018.10.08</a:t>
            </a:r>
            <a:r>
              <a:rPr lang="zh-CN" altLang="en-US" sz="100"/>
              <a:t>，全院筛查阴性</a:t>
            </a:r>
            <a:endParaRPr lang="zh-CN" altLang="en-US" sz="100"/>
          </a:p>
        </p:txBody>
      </p:sp>
      <p:sp>
        <p:nvSpPr>
          <p:cNvPr id="10" name="文本框 9"/>
          <p:cNvSpPr txBox="1"/>
          <p:nvPr/>
        </p:nvSpPr>
        <p:spPr>
          <a:xfrm>
            <a:off x="2715895" y="4603115"/>
            <a:ext cx="894715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"/>
              <a:t>漆某前夫</a:t>
            </a:r>
            <a:r>
              <a:rPr lang="en-US" altLang="zh-CN" sz="100"/>
              <a:t>2020.7.6</a:t>
            </a:r>
            <a:r>
              <a:rPr lang="zh-CN" altLang="en-US" sz="100"/>
              <a:t>住院筛查阴性</a:t>
            </a:r>
            <a:endParaRPr lang="zh-CN" altLang="en-US" sz="100"/>
          </a:p>
        </p:txBody>
      </p:sp>
      <p:sp>
        <p:nvSpPr>
          <p:cNvPr id="11" name="文本框 10"/>
          <p:cNvSpPr txBox="1"/>
          <p:nvPr/>
        </p:nvSpPr>
        <p:spPr>
          <a:xfrm>
            <a:off x="3690938" y="5018246"/>
            <a:ext cx="239395" cy="121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00"/>
              <a:t>2020.7.24</a:t>
            </a:r>
            <a:endParaRPr lang="en-US" altLang="zh-CN" sz="100"/>
          </a:p>
          <a:p>
            <a:r>
              <a:rPr lang="zh-CN" altLang="en-US" sz="100"/>
              <a:t>陈某去世</a:t>
            </a:r>
            <a:endParaRPr lang="zh-CN" altLang="en-US" sz="100"/>
          </a:p>
        </p:txBody>
      </p:sp>
      <p:sp>
        <p:nvSpPr>
          <p:cNvPr id="12" name="文本框 11"/>
          <p:cNvSpPr txBox="1"/>
          <p:nvPr/>
        </p:nvSpPr>
        <p:spPr>
          <a:xfrm>
            <a:off x="5671185" y="1355408"/>
            <a:ext cx="259080" cy="121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00"/>
              <a:t>2020.9.8</a:t>
            </a:r>
            <a:endParaRPr lang="en-US" altLang="zh-CN" sz="100"/>
          </a:p>
          <a:p>
            <a:r>
              <a:rPr lang="zh-CN" altLang="en-US" sz="100"/>
              <a:t>婚检一阴一阳</a:t>
            </a:r>
            <a:endParaRPr lang="zh-CN" altLang="en-US" sz="100"/>
          </a:p>
        </p:txBody>
      </p:sp>
      <p:sp>
        <p:nvSpPr>
          <p:cNvPr id="14" name="文本框 13"/>
          <p:cNvSpPr txBox="1"/>
          <p:nvPr/>
        </p:nvSpPr>
        <p:spPr>
          <a:xfrm>
            <a:off x="2368868" y="1370648"/>
            <a:ext cx="1322070" cy="121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00"/>
              <a:t>2020.6</a:t>
            </a:r>
            <a:endParaRPr lang="zh-CN" altLang="en-US" sz="100"/>
          </a:p>
          <a:p>
            <a:r>
              <a:rPr lang="zh-CN" altLang="en-US" sz="100"/>
              <a:t>住院筛查阴性</a:t>
            </a:r>
            <a:endParaRPr lang="zh-CN" altLang="en-US" sz="100"/>
          </a:p>
        </p:txBody>
      </p:sp>
      <p:sp>
        <p:nvSpPr>
          <p:cNvPr id="15" name="文本框 14"/>
          <p:cNvSpPr txBox="1"/>
          <p:nvPr/>
        </p:nvSpPr>
        <p:spPr>
          <a:xfrm>
            <a:off x="7493953" y="1297781"/>
            <a:ext cx="246380" cy="121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00"/>
              <a:t>2020.10.15</a:t>
            </a:r>
            <a:endParaRPr lang="en-US" altLang="zh-CN" sz="100"/>
          </a:p>
          <a:p>
            <a:pPr algn="ctr"/>
            <a:r>
              <a:rPr lang="zh-CN" sz="100"/>
              <a:t>配偶检测</a:t>
            </a:r>
            <a:endParaRPr lang="zh-CN" altLang="en-US" sz="100"/>
          </a:p>
        </p:txBody>
      </p:sp>
      <p:grpSp>
        <p:nvGrpSpPr>
          <p:cNvPr id="25" name="组合 24"/>
          <p:cNvGrpSpPr/>
          <p:nvPr/>
        </p:nvGrpSpPr>
        <p:grpSpPr>
          <a:xfrm>
            <a:off x="191770" y="1854200"/>
            <a:ext cx="737235" cy="662940"/>
            <a:chOff x="3559" y="1332"/>
            <a:chExt cx="1548" cy="144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female-student-silhouette_46498"/>
            <p:cNvSpPr>
              <a:spLocks noChangeAspect="1"/>
            </p:cNvSpPr>
            <p:nvPr/>
          </p:nvSpPr>
          <p:spPr bwMode="auto">
            <a:xfrm>
              <a:off x="3559" y="1332"/>
              <a:ext cx="1548" cy="1449"/>
            </a:xfrm>
            <a:custGeom>
              <a:avLst/>
              <a:gdLst>
                <a:gd name="T0" fmla="*/ 632 w 693"/>
                <a:gd name="T1" fmla="*/ 539 h 648"/>
                <a:gd name="T2" fmla="*/ 516 w 693"/>
                <a:gd name="T3" fmla="*/ 498 h 648"/>
                <a:gd name="T4" fmla="*/ 487 w 693"/>
                <a:gd name="T5" fmla="*/ 478 h 648"/>
                <a:gd name="T6" fmla="*/ 473 w 693"/>
                <a:gd name="T7" fmla="*/ 471 h 648"/>
                <a:gd name="T8" fmla="*/ 443 w 693"/>
                <a:gd name="T9" fmla="*/ 449 h 648"/>
                <a:gd name="T10" fmla="*/ 438 w 693"/>
                <a:gd name="T11" fmla="*/ 389 h 648"/>
                <a:gd name="T12" fmla="*/ 440 w 693"/>
                <a:gd name="T13" fmla="*/ 385 h 648"/>
                <a:gd name="T14" fmla="*/ 441 w 693"/>
                <a:gd name="T15" fmla="*/ 381 h 648"/>
                <a:gd name="T16" fmla="*/ 442 w 693"/>
                <a:gd name="T17" fmla="*/ 380 h 648"/>
                <a:gd name="T18" fmla="*/ 444 w 693"/>
                <a:gd name="T19" fmla="*/ 377 h 648"/>
                <a:gd name="T20" fmla="*/ 446 w 693"/>
                <a:gd name="T21" fmla="*/ 375 h 648"/>
                <a:gd name="T22" fmla="*/ 448 w 693"/>
                <a:gd name="T23" fmla="*/ 373 h 648"/>
                <a:gd name="T24" fmla="*/ 454 w 693"/>
                <a:gd name="T25" fmla="*/ 371 h 648"/>
                <a:gd name="T26" fmla="*/ 454 w 693"/>
                <a:gd name="T27" fmla="*/ 371 h 648"/>
                <a:gd name="T28" fmla="*/ 459 w 693"/>
                <a:gd name="T29" fmla="*/ 369 h 648"/>
                <a:gd name="T30" fmla="*/ 542 w 693"/>
                <a:gd name="T31" fmla="*/ 350 h 648"/>
                <a:gd name="T32" fmla="*/ 548 w 693"/>
                <a:gd name="T33" fmla="*/ 348 h 648"/>
                <a:gd name="T34" fmla="*/ 559 w 693"/>
                <a:gd name="T35" fmla="*/ 324 h 648"/>
                <a:gd name="T36" fmla="*/ 523 w 693"/>
                <a:gd name="T37" fmla="*/ 190 h 648"/>
                <a:gd name="T38" fmla="*/ 508 w 693"/>
                <a:gd name="T39" fmla="*/ 85 h 648"/>
                <a:gd name="T40" fmla="*/ 412 w 693"/>
                <a:gd name="T41" fmla="*/ 8 h 648"/>
                <a:gd name="T42" fmla="*/ 347 w 693"/>
                <a:gd name="T43" fmla="*/ 12 h 648"/>
                <a:gd name="T44" fmla="*/ 346 w 693"/>
                <a:gd name="T45" fmla="*/ 12 h 648"/>
                <a:gd name="T46" fmla="*/ 334 w 693"/>
                <a:gd name="T47" fmla="*/ 12 h 648"/>
                <a:gd name="T48" fmla="*/ 185 w 693"/>
                <a:gd name="T49" fmla="*/ 85 h 648"/>
                <a:gd name="T50" fmla="*/ 169 w 693"/>
                <a:gd name="T51" fmla="*/ 190 h 648"/>
                <a:gd name="T52" fmla="*/ 134 w 693"/>
                <a:gd name="T53" fmla="*/ 324 h 648"/>
                <a:gd name="T54" fmla="*/ 145 w 693"/>
                <a:gd name="T55" fmla="*/ 348 h 648"/>
                <a:gd name="T56" fmla="*/ 238 w 693"/>
                <a:gd name="T57" fmla="*/ 371 h 648"/>
                <a:gd name="T58" fmla="*/ 254 w 693"/>
                <a:gd name="T59" fmla="*/ 389 h 648"/>
                <a:gd name="T60" fmla="*/ 250 w 693"/>
                <a:gd name="T61" fmla="*/ 449 h 648"/>
                <a:gd name="T62" fmla="*/ 220 w 693"/>
                <a:gd name="T63" fmla="*/ 471 h 648"/>
                <a:gd name="T64" fmla="*/ 205 w 693"/>
                <a:gd name="T65" fmla="*/ 478 h 648"/>
                <a:gd name="T66" fmla="*/ 176 w 693"/>
                <a:gd name="T67" fmla="*/ 498 h 648"/>
                <a:gd name="T68" fmla="*/ 60 w 693"/>
                <a:gd name="T69" fmla="*/ 539 h 648"/>
                <a:gd name="T70" fmla="*/ 13 w 693"/>
                <a:gd name="T71" fmla="*/ 648 h 648"/>
                <a:gd name="T72" fmla="*/ 346 w 693"/>
                <a:gd name="T73" fmla="*/ 648 h 648"/>
                <a:gd name="T74" fmla="*/ 346 w 693"/>
                <a:gd name="T75" fmla="*/ 648 h 648"/>
                <a:gd name="T76" fmla="*/ 347 w 693"/>
                <a:gd name="T77" fmla="*/ 648 h 648"/>
                <a:gd name="T78" fmla="*/ 680 w 693"/>
                <a:gd name="T79" fmla="*/ 648 h 648"/>
                <a:gd name="T80" fmla="*/ 632 w 693"/>
                <a:gd name="T81" fmla="*/ 53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48">
                  <a:moveTo>
                    <a:pt x="632" y="539"/>
                  </a:moveTo>
                  <a:cubicBezTo>
                    <a:pt x="593" y="527"/>
                    <a:pt x="554" y="513"/>
                    <a:pt x="516" y="498"/>
                  </a:cubicBezTo>
                  <a:cubicBezTo>
                    <a:pt x="505" y="493"/>
                    <a:pt x="497" y="484"/>
                    <a:pt x="487" y="478"/>
                  </a:cubicBezTo>
                  <a:cubicBezTo>
                    <a:pt x="483" y="475"/>
                    <a:pt x="478" y="472"/>
                    <a:pt x="473" y="471"/>
                  </a:cubicBezTo>
                  <a:cubicBezTo>
                    <a:pt x="455" y="469"/>
                    <a:pt x="447" y="464"/>
                    <a:pt x="443" y="449"/>
                  </a:cubicBezTo>
                  <a:cubicBezTo>
                    <a:pt x="437" y="429"/>
                    <a:pt x="433" y="409"/>
                    <a:pt x="438" y="389"/>
                  </a:cubicBezTo>
                  <a:cubicBezTo>
                    <a:pt x="439" y="387"/>
                    <a:pt x="439" y="386"/>
                    <a:pt x="440" y="385"/>
                  </a:cubicBezTo>
                  <a:cubicBezTo>
                    <a:pt x="440" y="383"/>
                    <a:pt x="441" y="382"/>
                    <a:pt x="441" y="381"/>
                  </a:cubicBezTo>
                  <a:cubicBezTo>
                    <a:pt x="442" y="380"/>
                    <a:pt x="442" y="380"/>
                    <a:pt x="442" y="380"/>
                  </a:cubicBezTo>
                  <a:cubicBezTo>
                    <a:pt x="443" y="379"/>
                    <a:pt x="443" y="378"/>
                    <a:pt x="444" y="377"/>
                  </a:cubicBezTo>
                  <a:cubicBezTo>
                    <a:pt x="445" y="376"/>
                    <a:pt x="445" y="376"/>
                    <a:pt x="446" y="375"/>
                  </a:cubicBezTo>
                  <a:cubicBezTo>
                    <a:pt x="447" y="375"/>
                    <a:pt x="448" y="374"/>
                    <a:pt x="448" y="373"/>
                  </a:cubicBezTo>
                  <a:cubicBezTo>
                    <a:pt x="450" y="372"/>
                    <a:pt x="452" y="372"/>
                    <a:pt x="454" y="371"/>
                  </a:cubicBezTo>
                  <a:cubicBezTo>
                    <a:pt x="454" y="371"/>
                    <a:pt x="454" y="371"/>
                    <a:pt x="454" y="371"/>
                  </a:cubicBezTo>
                  <a:cubicBezTo>
                    <a:pt x="456" y="370"/>
                    <a:pt x="457" y="370"/>
                    <a:pt x="459" y="369"/>
                  </a:cubicBezTo>
                  <a:cubicBezTo>
                    <a:pt x="480" y="363"/>
                    <a:pt x="520" y="357"/>
                    <a:pt x="542" y="350"/>
                  </a:cubicBezTo>
                  <a:cubicBezTo>
                    <a:pt x="544" y="349"/>
                    <a:pt x="546" y="349"/>
                    <a:pt x="548" y="348"/>
                  </a:cubicBezTo>
                  <a:cubicBezTo>
                    <a:pt x="564" y="343"/>
                    <a:pt x="564" y="338"/>
                    <a:pt x="559" y="324"/>
                  </a:cubicBezTo>
                  <a:cubicBezTo>
                    <a:pt x="541" y="281"/>
                    <a:pt x="528" y="236"/>
                    <a:pt x="523" y="190"/>
                  </a:cubicBezTo>
                  <a:cubicBezTo>
                    <a:pt x="520" y="155"/>
                    <a:pt x="523" y="119"/>
                    <a:pt x="508" y="85"/>
                  </a:cubicBezTo>
                  <a:cubicBezTo>
                    <a:pt x="500" y="66"/>
                    <a:pt x="479" y="17"/>
                    <a:pt x="412" y="8"/>
                  </a:cubicBezTo>
                  <a:cubicBezTo>
                    <a:pt x="396" y="5"/>
                    <a:pt x="376" y="6"/>
                    <a:pt x="347" y="12"/>
                  </a:cubicBezTo>
                  <a:cubicBezTo>
                    <a:pt x="347" y="12"/>
                    <a:pt x="347" y="12"/>
                    <a:pt x="346" y="12"/>
                  </a:cubicBezTo>
                  <a:cubicBezTo>
                    <a:pt x="345" y="12"/>
                    <a:pt x="337" y="12"/>
                    <a:pt x="334" y="12"/>
                  </a:cubicBezTo>
                  <a:cubicBezTo>
                    <a:pt x="235" y="0"/>
                    <a:pt x="195" y="62"/>
                    <a:pt x="185" y="85"/>
                  </a:cubicBezTo>
                  <a:cubicBezTo>
                    <a:pt x="170" y="119"/>
                    <a:pt x="173" y="155"/>
                    <a:pt x="169" y="190"/>
                  </a:cubicBezTo>
                  <a:cubicBezTo>
                    <a:pt x="165" y="236"/>
                    <a:pt x="152" y="281"/>
                    <a:pt x="134" y="324"/>
                  </a:cubicBezTo>
                  <a:cubicBezTo>
                    <a:pt x="128" y="338"/>
                    <a:pt x="129" y="343"/>
                    <a:pt x="145" y="348"/>
                  </a:cubicBezTo>
                  <a:cubicBezTo>
                    <a:pt x="165" y="356"/>
                    <a:pt x="217" y="364"/>
                    <a:pt x="238" y="371"/>
                  </a:cubicBezTo>
                  <a:cubicBezTo>
                    <a:pt x="249" y="374"/>
                    <a:pt x="252" y="380"/>
                    <a:pt x="254" y="389"/>
                  </a:cubicBezTo>
                  <a:cubicBezTo>
                    <a:pt x="259" y="409"/>
                    <a:pt x="255" y="429"/>
                    <a:pt x="250" y="449"/>
                  </a:cubicBezTo>
                  <a:cubicBezTo>
                    <a:pt x="246" y="464"/>
                    <a:pt x="238" y="469"/>
                    <a:pt x="220" y="471"/>
                  </a:cubicBezTo>
                  <a:cubicBezTo>
                    <a:pt x="215" y="472"/>
                    <a:pt x="210" y="475"/>
                    <a:pt x="205" y="478"/>
                  </a:cubicBezTo>
                  <a:cubicBezTo>
                    <a:pt x="195" y="484"/>
                    <a:pt x="187" y="493"/>
                    <a:pt x="176" y="498"/>
                  </a:cubicBezTo>
                  <a:cubicBezTo>
                    <a:pt x="138" y="513"/>
                    <a:pt x="100" y="527"/>
                    <a:pt x="60" y="539"/>
                  </a:cubicBezTo>
                  <a:cubicBezTo>
                    <a:pt x="0" y="559"/>
                    <a:pt x="23" y="592"/>
                    <a:pt x="13" y="648"/>
                  </a:cubicBezTo>
                  <a:lnTo>
                    <a:pt x="346" y="648"/>
                  </a:lnTo>
                  <a:lnTo>
                    <a:pt x="346" y="648"/>
                  </a:lnTo>
                  <a:lnTo>
                    <a:pt x="347" y="648"/>
                  </a:lnTo>
                  <a:lnTo>
                    <a:pt x="680" y="648"/>
                  </a:lnTo>
                  <a:cubicBezTo>
                    <a:pt x="670" y="592"/>
                    <a:pt x="693" y="559"/>
                    <a:pt x="632" y="53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文本框 18"/>
            <p:cNvSpPr txBox="1"/>
            <p:nvPr/>
          </p:nvSpPr>
          <p:spPr>
            <a:xfrm>
              <a:off x="3829" y="1477"/>
              <a:ext cx="440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漆某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8" y="2266"/>
              <a:ext cx="467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（</a:t>
              </a:r>
              <a:r>
                <a:rPr lang="en-US" altLang="zh-CN" sz="100" b="1">
                  <a:solidFill>
                    <a:schemeClr val="bg1"/>
                  </a:solidFill>
                </a:rPr>
                <a:t>—</a:t>
              </a:r>
              <a:r>
                <a:rPr lang="zh-CN" altLang="en-US" sz="100" b="1">
                  <a:solidFill>
                    <a:schemeClr val="bg1"/>
                  </a:solidFill>
                </a:rPr>
                <a:t>）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38726" y="1915478"/>
            <a:ext cx="737235" cy="690086"/>
            <a:chOff x="3559" y="1332"/>
            <a:chExt cx="1548" cy="144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emale-student-silhouette_46498"/>
            <p:cNvSpPr>
              <a:spLocks noChangeAspect="1"/>
            </p:cNvSpPr>
            <p:nvPr/>
          </p:nvSpPr>
          <p:spPr bwMode="auto">
            <a:xfrm>
              <a:off x="3559" y="1332"/>
              <a:ext cx="1548" cy="1449"/>
            </a:xfrm>
            <a:custGeom>
              <a:avLst/>
              <a:gdLst>
                <a:gd name="T0" fmla="*/ 632 w 693"/>
                <a:gd name="T1" fmla="*/ 539 h 648"/>
                <a:gd name="T2" fmla="*/ 516 w 693"/>
                <a:gd name="T3" fmla="*/ 498 h 648"/>
                <a:gd name="T4" fmla="*/ 487 w 693"/>
                <a:gd name="T5" fmla="*/ 478 h 648"/>
                <a:gd name="T6" fmla="*/ 473 w 693"/>
                <a:gd name="T7" fmla="*/ 471 h 648"/>
                <a:gd name="T8" fmla="*/ 443 w 693"/>
                <a:gd name="T9" fmla="*/ 449 h 648"/>
                <a:gd name="T10" fmla="*/ 438 w 693"/>
                <a:gd name="T11" fmla="*/ 389 h 648"/>
                <a:gd name="T12" fmla="*/ 440 w 693"/>
                <a:gd name="T13" fmla="*/ 385 h 648"/>
                <a:gd name="T14" fmla="*/ 441 w 693"/>
                <a:gd name="T15" fmla="*/ 381 h 648"/>
                <a:gd name="T16" fmla="*/ 442 w 693"/>
                <a:gd name="T17" fmla="*/ 380 h 648"/>
                <a:gd name="T18" fmla="*/ 444 w 693"/>
                <a:gd name="T19" fmla="*/ 377 h 648"/>
                <a:gd name="T20" fmla="*/ 446 w 693"/>
                <a:gd name="T21" fmla="*/ 375 h 648"/>
                <a:gd name="T22" fmla="*/ 448 w 693"/>
                <a:gd name="T23" fmla="*/ 373 h 648"/>
                <a:gd name="T24" fmla="*/ 454 w 693"/>
                <a:gd name="T25" fmla="*/ 371 h 648"/>
                <a:gd name="T26" fmla="*/ 454 w 693"/>
                <a:gd name="T27" fmla="*/ 371 h 648"/>
                <a:gd name="T28" fmla="*/ 459 w 693"/>
                <a:gd name="T29" fmla="*/ 369 h 648"/>
                <a:gd name="T30" fmla="*/ 542 w 693"/>
                <a:gd name="T31" fmla="*/ 350 h 648"/>
                <a:gd name="T32" fmla="*/ 548 w 693"/>
                <a:gd name="T33" fmla="*/ 348 h 648"/>
                <a:gd name="T34" fmla="*/ 559 w 693"/>
                <a:gd name="T35" fmla="*/ 324 h 648"/>
                <a:gd name="T36" fmla="*/ 523 w 693"/>
                <a:gd name="T37" fmla="*/ 190 h 648"/>
                <a:gd name="T38" fmla="*/ 508 w 693"/>
                <a:gd name="T39" fmla="*/ 85 h 648"/>
                <a:gd name="T40" fmla="*/ 412 w 693"/>
                <a:gd name="T41" fmla="*/ 8 h 648"/>
                <a:gd name="T42" fmla="*/ 347 w 693"/>
                <a:gd name="T43" fmla="*/ 12 h 648"/>
                <a:gd name="T44" fmla="*/ 346 w 693"/>
                <a:gd name="T45" fmla="*/ 12 h 648"/>
                <a:gd name="T46" fmla="*/ 334 w 693"/>
                <a:gd name="T47" fmla="*/ 12 h 648"/>
                <a:gd name="T48" fmla="*/ 185 w 693"/>
                <a:gd name="T49" fmla="*/ 85 h 648"/>
                <a:gd name="T50" fmla="*/ 169 w 693"/>
                <a:gd name="T51" fmla="*/ 190 h 648"/>
                <a:gd name="T52" fmla="*/ 134 w 693"/>
                <a:gd name="T53" fmla="*/ 324 h 648"/>
                <a:gd name="T54" fmla="*/ 145 w 693"/>
                <a:gd name="T55" fmla="*/ 348 h 648"/>
                <a:gd name="T56" fmla="*/ 238 w 693"/>
                <a:gd name="T57" fmla="*/ 371 h 648"/>
                <a:gd name="T58" fmla="*/ 254 w 693"/>
                <a:gd name="T59" fmla="*/ 389 h 648"/>
                <a:gd name="T60" fmla="*/ 250 w 693"/>
                <a:gd name="T61" fmla="*/ 449 h 648"/>
                <a:gd name="T62" fmla="*/ 220 w 693"/>
                <a:gd name="T63" fmla="*/ 471 h 648"/>
                <a:gd name="T64" fmla="*/ 205 w 693"/>
                <a:gd name="T65" fmla="*/ 478 h 648"/>
                <a:gd name="T66" fmla="*/ 176 w 693"/>
                <a:gd name="T67" fmla="*/ 498 h 648"/>
                <a:gd name="T68" fmla="*/ 60 w 693"/>
                <a:gd name="T69" fmla="*/ 539 h 648"/>
                <a:gd name="T70" fmla="*/ 13 w 693"/>
                <a:gd name="T71" fmla="*/ 648 h 648"/>
                <a:gd name="T72" fmla="*/ 346 w 693"/>
                <a:gd name="T73" fmla="*/ 648 h 648"/>
                <a:gd name="T74" fmla="*/ 346 w 693"/>
                <a:gd name="T75" fmla="*/ 648 h 648"/>
                <a:gd name="T76" fmla="*/ 347 w 693"/>
                <a:gd name="T77" fmla="*/ 648 h 648"/>
                <a:gd name="T78" fmla="*/ 680 w 693"/>
                <a:gd name="T79" fmla="*/ 648 h 648"/>
                <a:gd name="T80" fmla="*/ 632 w 693"/>
                <a:gd name="T81" fmla="*/ 53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48">
                  <a:moveTo>
                    <a:pt x="632" y="539"/>
                  </a:moveTo>
                  <a:cubicBezTo>
                    <a:pt x="593" y="527"/>
                    <a:pt x="554" y="513"/>
                    <a:pt x="516" y="498"/>
                  </a:cubicBezTo>
                  <a:cubicBezTo>
                    <a:pt x="505" y="493"/>
                    <a:pt x="497" y="484"/>
                    <a:pt x="487" y="478"/>
                  </a:cubicBezTo>
                  <a:cubicBezTo>
                    <a:pt x="483" y="475"/>
                    <a:pt x="478" y="472"/>
                    <a:pt x="473" y="471"/>
                  </a:cubicBezTo>
                  <a:cubicBezTo>
                    <a:pt x="455" y="469"/>
                    <a:pt x="447" y="464"/>
                    <a:pt x="443" y="449"/>
                  </a:cubicBezTo>
                  <a:cubicBezTo>
                    <a:pt x="437" y="429"/>
                    <a:pt x="433" y="409"/>
                    <a:pt x="438" y="389"/>
                  </a:cubicBezTo>
                  <a:cubicBezTo>
                    <a:pt x="439" y="387"/>
                    <a:pt x="439" y="386"/>
                    <a:pt x="440" y="385"/>
                  </a:cubicBezTo>
                  <a:cubicBezTo>
                    <a:pt x="440" y="383"/>
                    <a:pt x="441" y="382"/>
                    <a:pt x="441" y="381"/>
                  </a:cubicBezTo>
                  <a:cubicBezTo>
                    <a:pt x="442" y="380"/>
                    <a:pt x="442" y="380"/>
                    <a:pt x="442" y="380"/>
                  </a:cubicBezTo>
                  <a:cubicBezTo>
                    <a:pt x="443" y="379"/>
                    <a:pt x="443" y="378"/>
                    <a:pt x="444" y="377"/>
                  </a:cubicBezTo>
                  <a:cubicBezTo>
                    <a:pt x="445" y="376"/>
                    <a:pt x="445" y="376"/>
                    <a:pt x="446" y="375"/>
                  </a:cubicBezTo>
                  <a:cubicBezTo>
                    <a:pt x="447" y="375"/>
                    <a:pt x="448" y="374"/>
                    <a:pt x="448" y="373"/>
                  </a:cubicBezTo>
                  <a:cubicBezTo>
                    <a:pt x="450" y="372"/>
                    <a:pt x="452" y="372"/>
                    <a:pt x="454" y="371"/>
                  </a:cubicBezTo>
                  <a:cubicBezTo>
                    <a:pt x="454" y="371"/>
                    <a:pt x="454" y="371"/>
                    <a:pt x="454" y="371"/>
                  </a:cubicBezTo>
                  <a:cubicBezTo>
                    <a:pt x="456" y="370"/>
                    <a:pt x="457" y="370"/>
                    <a:pt x="459" y="369"/>
                  </a:cubicBezTo>
                  <a:cubicBezTo>
                    <a:pt x="480" y="363"/>
                    <a:pt x="520" y="357"/>
                    <a:pt x="542" y="350"/>
                  </a:cubicBezTo>
                  <a:cubicBezTo>
                    <a:pt x="544" y="349"/>
                    <a:pt x="546" y="349"/>
                    <a:pt x="548" y="348"/>
                  </a:cubicBezTo>
                  <a:cubicBezTo>
                    <a:pt x="564" y="343"/>
                    <a:pt x="564" y="338"/>
                    <a:pt x="559" y="324"/>
                  </a:cubicBezTo>
                  <a:cubicBezTo>
                    <a:pt x="541" y="281"/>
                    <a:pt x="528" y="236"/>
                    <a:pt x="523" y="190"/>
                  </a:cubicBezTo>
                  <a:cubicBezTo>
                    <a:pt x="520" y="155"/>
                    <a:pt x="523" y="119"/>
                    <a:pt x="508" y="85"/>
                  </a:cubicBezTo>
                  <a:cubicBezTo>
                    <a:pt x="500" y="66"/>
                    <a:pt x="479" y="17"/>
                    <a:pt x="412" y="8"/>
                  </a:cubicBezTo>
                  <a:cubicBezTo>
                    <a:pt x="396" y="5"/>
                    <a:pt x="376" y="6"/>
                    <a:pt x="347" y="12"/>
                  </a:cubicBezTo>
                  <a:cubicBezTo>
                    <a:pt x="347" y="12"/>
                    <a:pt x="347" y="12"/>
                    <a:pt x="346" y="12"/>
                  </a:cubicBezTo>
                  <a:cubicBezTo>
                    <a:pt x="345" y="12"/>
                    <a:pt x="337" y="12"/>
                    <a:pt x="334" y="12"/>
                  </a:cubicBezTo>
                  <a:cubicBezTo>
                    <a:pt x="235" y="0"/>
                    <a:pt x="195" y="62"/>
                    <a:pt x="185" y="85"/>
                  </a:cubicBezTo>
                  <a:cubicBezTo>
                    <a:pt x="170" y="119"/>
                    <a:pt x="173" y="155"/>
                    <a:pt x="169" y="190"/>
                  </a:cubicBezTo>
                  <a:cubicBezTo>
                    <a:pt x="165" y="236"/>
                    <a:pt x="152" y="281"/>
                    <a:pt x="134" y="324"/>
                  </a:cubicBezTo>
                  <a:cubicBezTo>
                    <a:pt x="128" y="338"/>
                    <a:pt x="129" y="343"/>
                    <a:pt x="145" y="348"/>
                  </a:cubicBezTo>
                  <a:cubicBezTo>
                    <a:pt x="165" y="356"/>
                    <a:pt x="217" y="364"/>
                    <a:pt x="238" y="371"/>
                  </a:cubicBezTo>
                  <a:cubicBezTo>
                    <a:pt x="249" y="374"/>
                    <a:pt x="252" y="380"/>
                    <a:pt x="254" y="389"/>
                  </a:cubicBezTo>
                  <a:cubicBezTo>
                    <a:pt x="259" y="409"/>
                    <a:pt x="255" y="429"/>
                    <a:pt x="250" y="449"/>
                  </a:cubicBezTo>
                  <a:cubicBezTo>
                    <a:pt x="246" y="464"/>
                    <a:pt x="238" y="469"/>
                    <a:pt x="220" y="471"/>
                  </a:cubicBezTo>
                  <a:cubicBezTo>
                    <a:pt x="215" y="472"/>
                    <a:pt x="210" y="475"/>
                    <a:pt x="205" y="478"/>
                  </a:cubicBezTo>
                  <a:cubicBezTo>
                    <a:pt x="195" y="484"/>
                    <a:pt x="187" y="493"/>
                    <a:pt x="176" y="498"/>
                  </a:cubicBezTo>
                  <a:cubicBezTo>
                    <a:pt x="138" y="513"/>
                    <a:pt x="100" y="527"/>
                    <a:pt x="60" y="539"/>
                  </a:cubicBezTo>
                  <a:cubicBezTo>
                    <a:pt x="0" y="559"/>
                    <a:pt x="23" y="592"/>
                    <a:pt x="13" y="648"/>
                  </a:cubicBezTo>
                  <a:lnTo>
                    <a:pt x="346" y="648"/>
                  </a:lnTo>
                  <a:lnTo>
                    <a:pt x="346" y="648"/>
                  </a:lnTo>
                  <a:lnTo>
                    <a:pt x="347" y="648"/>
                  </a:lnTo>
                  <a:lnTo>
                    <a:pt x="680" y="648"/>
                  </a:lnTo>
                  <a:cubicBezTo>
                    <a:pt x="670" y="592"/>
                    <a:pt x="693" y="559"/>
                    <a:pt x="632" y="53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文本框 25"/>
            <p:cNvSpPr txBox="1"/>
            <p:nvPr/>
          </p:nvSpPr>
          <p:spPr>
            <a:xfrm>
              <a:off x="3829" y="1477"/>
              <a:ext cx="4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漆某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628" y="2266"/>
              <a:ext cx="467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（</a:t>
              </a:r>
              <a:r>
                <a:rPr lang="en-US" altLang="zh-CN" sz="100" b="1">
                  <a:solidFill>
                    <a:schemeClr val="bg1"/>
                  </a:solidFill>
                </a:rPr>
                <a:t>—</a:t>
              </a:r>
              <a:r>
                <a:rPr lang="zh-CN" altLang="en-US" sz="100" b="1">
                  <a:solidFill>
                    <a:schemeClr val="bg1"/>
                  </a:solidFill>
                </a:rPr>
                <a:t>）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1038" y="4076224"/>
            <a:ext cx="557689" cy="695801"/>
            <a:chOff x="861" y="7301"/>
            <a:chExt cx="1171" cy="1461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grpSpPr>
        <p:sp>
          <p:nvSpPr>
            <p:cNvPr id="28" name="user-male-silhouette_45324"/>
            <p:cNvSpPr>
              <a:spLocks noChangeAspect="1"/>
            </p:cNvSpPr>
            <p:nvPr/>
          </p:nvSpPr>
          <p:spPr bwMode="auto">
            <a:xfrm>
              <a:off x="861" y="7301"/>
              <a:ext cx="1171" cy="1461"/>
            </a:xfrm>
            <a:custGeom>
              <a:avLst/>
              <a:gdLst>
                <a:gd name="connsiteX0" fmla="*/ 38807 w 571086"/>
                <a:gd name="connsiteY0" fmla="*/ 342807 h 608556"/>
                <a:gd name="connsiteX1" fmla="*/ 143399 w 571086"/>
                <a:gd name="connsiteY1" fmla="*/ 342807 h 608556"/>
                <a:gd name="connsiteX2" fmla="*/ 162399 w 571086"/>
                <a:gd name="connsiteY2" fmla="*/ 350236 h 608556"/>
                <a:gd name="connsiteX3" fmla="*/ 285543 w 571086"/>
                <a:gd name="connsiteY3" fmla="*/ 396781 h 608556"/>
                <a:gd name="connsiteX4" fmla="*/ 408687 w 571086"/>
                <a:gd name="connsiteY4" fmla="*/ 350236 h 608556"/>
                <a:gd name="connsiteX5" fmla="*/ 427687 w 571086"/>
                <a:gd name="connsiteY5" fmla="*/ 342807 h 608556"/>
                <a:gd name="connsiteX6" fmla="*/ 532279 w 571086"/>
                <a:gd name="connsiteY6" fmla="*/ 342807 h 608556"/>
                <a:gd name="connsiteX7" fmla="*/ 571086 w 571086"/>
                <a:gd name="connsiteY7" fmla="*/ 381475 h 608556"/>
                <a:gd name="connsiteX8" fmla="*/ 571086 w 571086"/>
                <a:gd name="connsiteY8" fmla="*/ 569889 h 608556"/>
                <a:gd name="connsiteX9" fmla="*/ 532279 w 571086"/>
                <a:gd name="connsiteY9" fmla="*/ 608556 h 608556"/>
                <a:gd name="connsiteX10" fmla="*/ 38807 w 571086"/>
                <a:gd name="connsiteY10" fmla="*/ 608556 h 608556"/>
                <a:gd name="connsiteX11" fmla="*/ 0 w 571086"/>
                <a:gd name="connsiteY11" fmla="*/ 569889 h 608556"/>
                <a:gd name="connsiteX12" fmla="*/ 0 w 571086"/>
                <a:gd name="connsiteY12" fmla="*/ 381475 h 608556"/>
                <a:gd name="connsiteX13" fmla="*/ 38807 w 571086"/>
                <a:gd name="connsiteY13" fmla="*/ 342807 h 608556"/>
                <a:gd name="connsiteX14" fmla="*/ 285508 w 571086"/>
                <a:gd name="connsiteY14" fmla="*/ 0 h 608556"/>
                <a:gd name="connsiteX15" fmla="*/ 460183 w 571086"/>
                <a:gd name="connsiteY15" fmla="*/ 169123 h 608556"/>
                <a:gd name="connsiteX16" fmla="*/ 490924 w 571086"/>
                <a:gd name="connsiteY16" fmla="*/ 211716 h 608556"/>
                <a:gd name="connsiteX17" fmla="*/ 448622 w 571086"/>
                <a:gd name="connsiteY17" fmla="*/ 256637 h 608556"/>
                <a:gd name="connsiteX18" fmla="*/ 285508 w 571086"/>
                <a:gd name="connsiteY18" fmla="*/ 374843 h 608556"/>
                <a:gd name="connsiteX19" fmla="*/ 122394 w 571086"/>
                <a:gd name="connsiteY19" fmla="*/ 256637 h 608556"/>
                <a:gd name="connsiteX20" fmla="*/ 80092 w 571086"/>
                <a:gd name="connsiteY20" fmla="*/ 211716 h 608556"/>
                <a:gd name="connsiteX21" fmla="*/ 110833 w 571086"/>
                <a:gd name="connsiteY21" fmla="*/ 169123 h 608556"/>
                <a:gd name="connsiteX22" fmla="*/ 285508 w 571086"/>
                <a:gd name="connsiteY22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086" h="608556">
                  <a:moveTo>
                    <a:pt x="38807" y="342807"/>
                  </a:moveTo>
                  <a:lnTo>
                    <a:pt x="143399" y="342807"/>
                  </a:lnTo>
                  <a:cubicBezTo>
                    <a:pt x="149493" y="342807"/>
                    <a:pt x="157828" y="346298"/>
                    <a:pt x="162399" y="350236"/>
                  </a:cubicBezTo>
                  <a:cubicBezTo>
                    <a:pt x="195291" y="379147"/>
                    <a:pt x="238311" y="396781"/>
                    <a:pt x="285543" y="396781"/>
                  </a:cubicBezTo>
                  <a:cubicBezTo>
                    <a:pt x="332775" y="396781"/>
                    <a:pt x="375795" y="379147"/>
                    <a:pt x="408687" y="350236"/>
                  </a:cubicBezTo>
                  <a:cubicBezTo>
                    <a:pt x="413258" y="346298"/>
                    <a:pt x="421593" y="342807"/>
                    <a:pt x="427687" y="342807"/>
                  </a:cubicBezTo>
                  <a:lnTo>
                    <a:pt x="532279" y="342807"/>
                  </a:lnTo>
                  <a:cubicBezTo>
                    <a:pt x="553699" y="342807"/>
                    <a:pt x="571086" y="360082"/>
                    <a:pt x="571086" y="381475"/>
                  </a:cubicBezTo>
                  <a:lnTo>
                    <a:pt x="571086" y="569889"/>
                  </a:lnTo>
                  <a:cubicBezTo>
                    <a:pt x="571086" y="591192"/>
                    <a:pt x="553699" y="608556"/>
                    <a:pt x="532279" y="608556"/>
                  </a:cubicBezTo>
                  <a:lnTo>
                    <a:pt x="38807" y="608556"/>
                  </a:lnTo>
                  <a:cubicBezTo>
                    <a:pt x="17387" y="608556"/>
                    <a:pt x="0" y="591192"/>
                    <a:pt x="0" y="569889"/>
                  </a:cubicBezTo>
                  <a:lnTo>
                    <a:pt x="0" y="381475"/>
                  </a:lnTo>
                  <a:cubicBezTo>
                    <a:pt x="0" y="360082"/>
                    <a:pt x="17387" y="342807"/>
                    <a:pt x="38807" y="342807"/>
                  </a:cubicBezTo>
                  <a:close/>
                  <a:moveTo>
                    <a:pt x="285508" y="0"/>
                  </a:moveTo>
                  <a:cubicBezTo>
                    <a:pt x="376655" y="0"/>
                    <a:pt x="451580" y="74181"/>
                    <a:pt x="460183" y="169123"/>
                  </a:cubicBezTo>
                  <a:cubicBezTo>
                    <a:pt x="478018" y="175118"/>
                    <a:pt x="490924" y="191941"/>
                    <a:pt x="490924" y="211716"/>
                  </a:cubicBezTo>
                  <a:cubicBezTo>
                    <a:pt x="490924" y="235698"/>
                    <a:pt x="472193" y="255205"/>
                    <a:pt x="448622" y="256637"/>
                  </a:cubicBezTo>
                  <a:cubicBezTo>
                    <a:pt x="422811" y="325896"/>
                    <a:pt x="359537" y="374843"/>
                    <a:pt x="285508" y="374843"/>
                  </a:cubicBezTo>
                  <a:cubicBezTo>
                    <a:pt x="211479" y="374843"/>
                    <a:pt x="148206" y="325896"/>
                    <a:pt x="122394" y="256637"/>
                  </a:cubicBezTo>
                  <a:cubicBezTo>
                    <a:pt x="98823" y="255205"/>
                    <a:pt x="80092" y="235698"/>
                    <a:pt x="80092" y="211716"/>
                  </a:cubicBezTo>
                  <a:cubicBezTo>
                    <a:pt x="80092" y="191941"/>
                    <a:pt x="92998" y="175118"/>
                    <a:pt x="110833" y="169123"/>
                  </a:cubicBezTo>
                  <a:cubicBezTo>
                    <a:pt x="119437" y="74181"/>
                    <a:pt x="194361" y="0"/>
                    <a:pt x="28550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文本框 28"/>
            <p:cNvSpPr txBox="1"/>
            <p:nvPr/>
          </p:nvSpPr>
          <p:spPr>
            <a:xfrm>
              <a:off x="942" y="8182"/>
              <a:ext cx="440" cy="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庞某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99" y="7474"/>
              <a:ext cx="787" cy="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500" b="1">
                  <a:solidFill>
                    <a:schemeClr val="bg1"/>
                  </a:solidFill>
                </a:rPr>
                <a:t>？</a:t>
              </a:r>
              <a:endParaRPr lang="zh-CN" altLang="en-US" sz="15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61198" y="1845469"/>
            <a:ext cx="627221" cy="760095"/>
            <a:chOff x="860" y="7166"/>
            <a:chExt cx="1317" cy="15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7" name="user-male-silhouette_45324"/>
            <p:cNvSpPr>
              <a:spLocks noChangeAspect="1"/>
            </p:cNvSpPr>
            <p:nvPr/>
          </p:nvSpPr>
          <p:spPr bwMode="auto">
            <a:xfrm>
              <a:off x="861" y="7301"/>
              <a:ext cx="1171" cy="1461"/>
            </a:xfrm>
            <a:custGeom>
              <a:avLst/>
              <a:gdLst>
                <a:gd name="connsiteX0" fmla="*/ 38807 w 571086"/>
                <a:gd name="connsiteY0" fmla="*/ 342807 h 608556"/>
                <a:gd name="connsiteX1" fmla="*/ 143399 w 571086"/>
                <a:gd name="connsiteY1" fmla="*/ 342807 h 608556"/>
                <a:gd name="connsiteX2" fmla="*/ 162399 w 571086"/>
                <a:gd name="connsiteY2" fmla="*/ 350236 h 608556"/>
                <a:gd name="connsiteX3" fmla="*/ 285543 w 571086"/>
                <a:gd name="connsiteY3" fmla="*/ 396781 h 608556"/>
                <a:gd name="connsiteX4" fmla="*/ 408687 w 571086"/>
                <a:gd name="connsiteY4" fmla="*/ 350236 h 608556"/>
                <a:gd name="connsiteX5" fmla="*/ 427687 w 571086"/>
                <a:gd name="connsiteY5" fmla="*/ 342807 h 608556"/>
                <a:gd name="connsiteX6" fmla="*/ 532279 w 571086"/>
                <a:gd name="connsiteY6" fmla="*/ 342807 h 608556"/>
                <a:gd name="connsiteX7" fmla="*/ 571086 w 571086"/>
                <a:gd name="connsiteY7" fmla="*/ 381475 h 608556"/>
                <a:gd name="connsiteX8" fmla="*/ 571086 w 571086"/>
                <a:gd name="connsiteY8" fmla="*/ 569889 h 608556"/>
                <a:gd name="connsiteX9" fmla="*/ 532279 w 571086"/>
                <a:gd name="connsiteY9" fmla="*/ 608556 h 608556"/>
                <a:gd name="connsiteX10" fmla="*/ 38807 w 571086"/>
                <a:gd name="connsiteY10" fmla="*/ 608556 h 608556"/>
                <a:gd name="connsiteX11" fmla="*/ 0 w 571086"/>
                <a:gd name="connsiteY11" fmla="*/ 569889 h 608556"/>
                <a:gd name="connsiteX12" fmla="*/ 0 w 571086"/>
                <a:gd name="connsiteY12" fmla="*/ 381475 h 608556"/>
                <a:gd name="connsiteX13" fmla="*/ 38807 w 571086"/>
                <a:gd name="connsiteY13" fmla="*/ 342807 h 608556"/>
                <a:gd name="connsiteX14" fmla="*/ 285508 w 571086"/>
                <a:gd name="connsiteY14" fmla="*/ 0 h 608556"/>
                <a:gd name="connsiteX15" fmla="*/ 460183 w 571086"/>
                <a:gd name="connsiteY15" fmla="*/ 169123 h 608556"/>
                <a:gd name="connsiteX16" fmla="*/ 490924 w 571086"/>
                <a:gd name="connsiteY16" fmla="*/ 211716 h 608556"/>
                <a:gd name="connsiteX17" fmla="*/ 448622 w 571086"/>
                <a:gd name="connsiteY17" fmla="*/ 256637 h 608556"/>
                <a:gd name="connsiteX18" fmla="*/ 285508 w 571086"/>
                <a:gd name="connsiteY18" fmla="*/ 374843 h 608556"/>
                <a:gd name="connsiteX19" fmla="*/ 122394 w 571086"/>
                <a:gd name="connsiteY19" fmla="*/ 256637 h 608556"/>
                <a:gd name="connsiteX20" fmla="*/ 80092 w 571086"/>
                <a:gd name="connsiteY20" fmla="*/ 211716 h 608556"/>
                <a:gd name="connsiteX21" fmla="*/ 110833 w 571086"/>
                <a:gd name="connsiteY21" fmla="*/ 169123 h 608556"/>
                <a:gd name="connsiteX22" fmla="*/ 285508 w 571086"/>
                <a:gd name="connsiteY22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086" h="608556">
                  <a:moveTo>
                    <a:pt x="38807" y="342807"/>
                  </a:moveTo>
                  <a:lnTo>
                    <a:pt x="143399" y="342807"/>
                  </a:lnTo>
                  <a:cubicBezTo>
                    <a:pt x="149493" y="342807"/>
                    <a:pt x="157828" y="346298"/>
                    <a:pt x="162399" y="350236"/>
                  </a:cubicBezTo>
                  <a:cubicBezTo>
                    <a:pt x="195291" y="379147"/>
                    <a:pt x="238311" y="396781"/>
                    <a:pt x="285543" y="396781"/>
                  </a:cubicBezTo>
                  <a:cubicBezTo>
                    <a:pt x="332775" y="396781"/>
                    <a:pt x="375795" y="379147"/>
                    <a:pt x="408687" y="350236"/>
                  </a:cubicBezTo>
                  <a:cubicBezTo>
                    <a:pt x="413258" y="346298"/>
                    <a:pt x="421593" y="342807"/>
                    <a:pt x="427687" y="342807"/>
                  </a:cubicBezTo>
                  <a:lnTo>
                    <a:pt x="532279" y="342807"/>
                  </a:lnTo>
                  <a:cubicBezTo>
                    <a:pt x="553699" y="342807"/>
                    <a:pt x="571086" y="360082"/>
                    <a:pt x="571086" y="381475"/>
                  </a:cubicBezTo>
                  <a:lnTo>
                    <a:pt x="571086" y="569889"/>
                  </a:lnTo>
                  <a:cubicBezTo>
                    <a:pt x="571086" y="591192"/>
                    <a:pt x="553699" y="608556"/>
                    <a:pt x="532279" y="608556"/>
                  </a:cubicBezTo>
                  <a:lnTo>
                    <a:pt x="38807" y="608556"/>
                  </a:lnTo>
                  <a:cubicBezTo>
                    <a:pt x="17387" y="608556"/>
                    <a:pt x="0" y="591192"/>
                    <a:pt x="0" y="569889"/>
                  </a:cubicBezTo>
                  <a:lnTo>
                    <a:pt x="0" y="381475"/>
                  </a:lnTo>
                  <a:cubicBezTo>
                    <a:pt x="0" y="360082"/>
                    <a:pt x="17387" y="342807"/>
                    <a:pt x="38807" y="342807"/>
                  </a:cubicBezTo>
                  <a:close/>
                  <a:moveTo>
                    <a:pt x="285508" y="0"/>
                  </a:moveTo>
                  <a:cubicBezTo>
                    <a:pt x="376655" y="0"/>
                    <a:pt x="451580" y="74181"/>
                    <a:pt x="460183" y="169123"/>
                  </a:cubicBezTo>
                  <a:cubicBezTo>
                    <a:pt x="478018" y="175118"/>
                    <a:pt x="490924" y="191941"/>
                    <a:pt x="490924" y="211716"/>
                  </a:cubicBezTo>
                  <a:cubicBezTo>
                    <a:pt x="490924" y="235698"/>
                    <a:pt x="472193" y="255205"/>
                    <a:pt x="448622" y="256637"/>
                  </a:cubicBezTo>
                  <a:cubicBezTo>
                    <a:pt x="422811" y="325896"/>
                    <a:pt x="359537" y="374843"/>
                    <a:pt x="285508" y="374843"/>
                  </a:cubicBezTo>
                  <a:cubicBezTo>
                    <a:pt x="211479" y="374843"/>
                    <a:pt x="148206" y="325896"/>
                    <a:pt x="122394" y="256637"/>
                  </a:cubicBezTo>
                  <a:cubicBezTo>
                    <a:pt x="98823" y="255205"/>
                    <a:pt x="80092" y="235698"/>
                    <a:pt x="80092" y="211716"/>
                  </a:cubicBezTo>
                  <a:cubicBezTo>
                    <a:pt x="80092" y="191941"/>
                    <a:pt x="92998" y="175118"/>
                    <a:pt x="110833" y="169123"/>
                  </a:cubicBezTo>
                  <a:cubicBezTo>
                    <a:pt x="119437" y="74181"/>
                    <a:pt x="194361" y="0"/>
                    <a:pt x="28550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文本框 37"/>
            <p:cNvSpPr txBox="1"/>
            <p:nvPr/>
          </p:nvSpPr>
          <p:spPr>
            <a:xfrm>
              <a:off x="942" y="8182"/>
              <a:ext cx="440" cy="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姚某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60" y="7166"/>
              <a:ext cx="1317" cy="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pPr algn="l"/>
              <a:r>
                <a:rPr lang="zh-CN" sz="1200" b="1">
                  <a:solidFill>
                    <a:srgbClr val="FF0000"/>
                  </a:solidFill>
                  <a:sym typeface="+mn-ea"/>
                </a:rPr>
                <a:t>（</a:t>
              </a:r>
              <a:r>
                <a:rPr lang="en-US" altLang="zh-CN" sz="1200" b="1">
                  <a:solidFill>
                    <a:srgbClr val="FF0000"/>
                  </a:solidFill>
                  <a:sym typeface="+mn-ea"/>
                </a:rPr>
                <a:t>—</a:t>
              </a:r>
              <a:r>
                <a:rPr lang="zh-CN" altLang="en-US" sz="1200" b="1">
                  <a:solidFill>
                    <a:srgbClr val="FF0000"/>
                  </a:solidFill>
                  <a:sym typeface="+mn-ea"/>
                </a:rPr>
                <a:t>）</a:t>
              </a:r>
              <a:endParaRPr lang="zh-CN" altLang="en-US" sz="1200" b="1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844165" y="4076224"/>
            <a:ext cx="732473" cy="695801"/>
            <a:chOff x="640" y="7301"/>
            <a:chExt cx="1538" cy="146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user-male-silhouette_45324"/>
            <p:cNvSpPr>
              <a:spLocks noChangeAspect="1"/>
            </p:cNvSpPr>
            <p:nvPr/>
          </p:nvSpPr>
          <p:spPr bwMode="auto">
            <a:xfrm>
              <a:off x="861" y="7301"/>
              <a:ext cx="1171" cy="1461"/>
            </a:xfrm>
            <a:custGeom>
              <a:avLst/>
              <a:gdLst>
                <a:gd name="connsiteX0" fmla="*/ 38807 w 571086"/>
                <a:gd name="connsiteY0" fmla="*/ 342807 h 608556"/>
                <a:gd name="connsiteX1" fmla="*/ 143399 w 571086"/>
                <a:gd name="connsiteY1" fmla="*/ 342807 h 608556"/>
                <a:gd name="connsiteX2" fmla="*/ 162399 w 571086"/>
                <a:gd name="connsiteY2" fmla="*/ 350236 h 608556"/>
                <a:gd name="connsiteX3" fmla="*/ 285543 w 571086"/>
                <a:gd name="connsiteY3" fmla="*/ 396781 h 608556"/>
                <a:gd name="connsiteX4" fmla="*/ 408687 w 571086"/>
                <a:gd name="connsiteY4" fmla="*/ 350236 h 608556"/>
                <a:gd name="connsiteX5" fmla="*/ 427687 w 571086"/>
                <a:gd name="connsiteY5" fmla="*/ 342807 h 608556"/>
                <a:gd name="connsiteX6" fmla="*/ 532279 w 571086"/>
                <a:gd name="connsiteY6" fmla="*/ 342807 h 608556"/>
                <a:gd name="connsiteX7" fmla="*/ 571086 w 571086"/>
                <a:gd name="connsiteY7" fmla="*/ 381475 h 608556"/>
                <a:gd name="connsiteX8" fmla="*/ 571086 w 571086"/>
                <a:gd name="connsiteY8" fmla="*/ 569889 h 608556"/>
                <a:gd name="connsiteX9" fmla="*/ 532279 w 571086"/>
                <a:gd name="connsiteY9" fmla="*/ 608556 h 608556"/>
                <a:gd name="connsiteX10" fmla="*/ 38807 w 571086"/>
                <a:gd name="connsiteY10" fmla="*/ 608556 h 608556"/>
                <a:gd name="connsiteX11" fmla="*/ 0 w 571086"/>
                <a:gd name="connsiteY11" fmla="*/ 569889 h 608556"/>
                <a:gd name="connsiteX12" fmla="*/ 0 w 571086"/>
                <a:gd name="connsiteY12" fmla="*/ 381475 h 608556"/>
                <a:gd name="connsiteX13" fmla="*/ 38807 w 571086"/>
                <a:gd name="connsiteY13" fmla="*/ 342807 h 608556"/>
                <a:gd name="connsiteX14" fmla="*/ 285508 w 571086"/>
                <a:gd name="connsiteY14" fmla="*/ 0 h 608556"/>
                <a:gd name="connsiteX15" fmla="*/ 460183 w 571086"/>
                <a:gd name="connsiteY15" fmla="*/ 169123 h 608556"/>
                <a:gd name="connsiteX16" fmla="*/ 490924 w 571086"/>
                <a:gd name="connsiteY16" fmla="*/ 211716 h 608556"/>
                <a:gd name="connsiteX17" fmla="*/ 448622 w 571086"/>
                <a:gd name="connsiteY17" fmla="*/ 256637 h 608556"/>
                <a:gd name="connsiteX18" fmla="*/ 285508 w 571086"/>
                <a:gd name="connsiteY18" fmla="*/ 374843 h 608556"/>
                <a:gd name="connsiteX19" fmla="*/ 122394 w 571086"/>
                <a:gd name="connsiteY19" fmla="*/ 256637 h 608556"/>
                <a:gd name="connsiteX20" fmla="*/ 80092 w 571086"/>
                <a:gd name="connsiteY20" fmla="*/ 211716 h 608556"/>
                <a:gd name="connsiteX21" fmla="*/ 110833 w 571086"/>
                <a:gd name="connsiteY21" fmla="*/ 169123 h 608556"/>
                <a:gd name="connsiteX22" fmla="*/ 285508 w 571086"/>
                <a:gd name="connsiteY22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086" h="608556">
                  <a:moveTo>
                    <a:pt x="38807" y="342807"/>
                  </a:moveTo>
                  <a:lnTo>
                    <a:pt x="143399" y="342807"/>
                  </a:lnTo>
                  <a:cubicBezTo>
                    <a:pt x="149493" y="342807"/>
                    <a:pt x="157828" y="346298"/>
                    <a:pt x="162399" y="350236"/>
                  </a:cubicBezTo>
                  <a:cubicBezTo>
                    <a:pt x="195291" y="379147"/>
                    <a:pt x="238311" y="396781"/>
                    <a:pt x="285543" y="396781"/>
                  </a:cubicBezTo>
                  <a:cubicBezTo>
                    <a:pt x="332775" y="396781"/>
                    <a:pt x="375795" y="379147"/>
                    <a:pt x="408687" y="350236"/>
                  </a:cubicBezTo>
                  <a:cubicBezTo>
                    <a:pt x="413258" y="346298"/>
                    <a:pt x="421593" y="342807"/>
                    <a:pt x="427687" y="342807"/>
                  </a:cubicBezTo>
                  <a:lnTo>
                    <a:pt x="532279" y="342807"/>
                  </a:lnTo>
                  <a:cubicBezTo>
                    <a:pt x="553699" y="342807"/>
                    <a:pt x="571086" y="360082"/>
                    <a:pt x="571086" y="381475"/>
                  </a:cubicBezTo>
                  <a:lnTo>
                    <a:pt x="571086" y="569889"/>
                  </a:lnTo>
                  <a:cubicBezTo>
                    <a:pt x="571086" y="591192"/>
                    <a:pt x="553699" y="608556"/>
                    <a:pt x="532279" y="608556"/>
                  </a:cubicBezTo>
                  <a:lnTo>
                    <a:pt x="38807" y="608556"/>
                  </a:lnTo>
                  <a:cubicBezTo>
                    <a:pt x="17387" y="608556"/>
                    <a:pt x="0" y="591192"/>
                    <a:pt x="0" y="569889"/>
                  </a:cubicBezTo>
                  <a:lnTo>
                    <a:pt x="0" y="381475"/>
                  </a:lnTo>
                  <a:cubicBezTo>
                    <a:pt x="0" y="360082"/>
                    <a:pt x="17387" y="342807"/>
                    <a:pt x="38807" y="342807"/>
                  </a:cubicBezTo>
                  <a:close/>
                  <a:moveTo>
                    <a:pt x="285508" y="0"/>
                  </a:moveTo>
                  <a:cubicBezTo>
                    <a:pt x="376655" y="0"/>
                    <a:pt x="451580" y="74181"/>
                    <a:pt x="460183" y="169123"/>
                  </a:cubicBezTo>
                  <a:cubicBezTo>
                    <a:pt x="478018" y="175118"/>
                    <a:pt x="490924" y="191941"/>
                    <a:pt x="490924" y="211716"/>
                  </a:cubicBezTo>
                  <a:cubicBezTo>
                    <a:pt x="490924" y="235698"/>
                    <a:pt x="472193" y="255205"/>
                    <a:pt x="448622" y="256637"/>
                  </a:cubicBezTo>
                  <a:cubicBezTo>
                    <a:pt x="422811" y="325896"/>
                    <a:pt x="359537" y="374843"/>
                    <a:pt x="285508" y="374843"/>
                  </a:cubicBezTo>
                  <a:cubicBezTo>
                    <a:pt x="211479" y="374843"/>
                    <a:pt x="148206" y="325896"/>
                    <a:pt x="122394" y="256637"/>
                  </a:cubicBezTo>
                  <a:cubicBezTo>
                    <a:pt x="98823" y="255205"/>
                    <a:pt x="80092" y="235698"/>
                    <a:pt x="80092" y="211716"/>
                  </a:cubicBezTo>
                  <a:cubicBezTo>
                    <a:pt x="80092" y="191941"/>
                    <a:pt x="92998" y="175118"/>
                    <a:pt x="110833" y="169123"/>
                  </a:cubicBezTo>
                  <a:cubicBezTo>
                    <a:pt x="119437" y="74181"/>
                    <a:pt x="194361" y="0"/>
                    <a:pt x="28550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文本框 53"/>
            <p:cNvSpPr txBox="1"/>
            <p:nvPr/>
          </p:nvSpPr>
          <p:spPr>
            <a:xfrm>
              <a:off x="640" y="8360"/>
              <a:ext cx="1317" cy="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陈某陈某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31" y="7474"/>
              <a:ext cx="1347" cy="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p>
              <a:pPr algn="l"/>
              <a:r>
                <a:rPr lang="zh-CN" sz="1200" b="1">
                  <a:solidFill>
                    <a:schemeClr val="bg1"/>
                  </a:solidFill>
                  <a:sym typeface="+mn-ea"/>
                </a:rPr>
                <a:t>（</a:t>
              </a:r>
              <a:r>
                <a:rPr lang="en-US" altLang="zh-CN" sz="1200" b="1">
                  <a:solidFill>
                    <a:schemeClr val="bg1"/>
                  </a:solidFill>
                  <a:sym typeface="+mn-ea"/>
                </a:rPr>
                <a:t>—</a:t>
              </a:r>
              <a:r>
                <a:rPr lang="zh-CN" altLang="en-US" sz="1200" b="1">
                  <a:solidFill>
                    <a:schemeClr val="bg1"/>
                  </a:solidFill>
                  <a:sym typeface="+mn-ea"/>
                </a:rPr>
                <a:t>）</a:t>
              </a:r>
              <a:endParaRPr lang="zh-CN" altLang="en-US" sz="12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736658" y="4076224"/>
            <a:ext cx="557689" cy="695801"/>
            <a:chOff x="884" y="7324"/>
            <a:chExt cx="1171" cy="1461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grpSpPr>
        <p:sp>
          <p:nvSpPr>
            <p:cNvPr id="57" name="user-male-silhouette_45324"/>
            <p:cNvSpPr>
              <a:spLocks noChangeAspect="1"/>
            </p:cNvSpPr>
            <p:nvPr/>
          </p:nvSpPr>
          <p:spPr bwMode="auto">
            <a:xfrm>
              <a:off x="884" y="7324"/>
              <a:ext cx="1171" cy="1461"/>
            </a:xfrm>
            <a:custGeom>
              <a:avLst/>
              <a:gdLst>
                <a:gd name="connsiteX0" fmla="*/ 38807 w 571086"/>
                <a:gd name="connsiteY0" fmla="*/ 342807 h 608556"/>
                <a:gd name="connsiteX1" fmla="*/ 143399 w 571086"/>
                <a:gd name="connsiteY1" fmla="*/ 342807 h 608556"/>
                <a:gd name="connsiteX2" fmla="*/ 162399 w 571086"/>
                <a:gd name="connsiteY2" fmla="*/ 350236 h 608556"/>
                <a:gd name="connsiteX3" fmla="*/ 285543 w 571086"/>
                <a:gd name="connsiteY3" fmla="*/ 396781 h 608556"/>
                <a:gd name="connsiteX4" fmla="*/ 408687 w 571086"/>
                <a:gd name="connsiteY4" fmla="*/ 350236 h 608556"/>
                <a:gd name="connsiteX5" fmla="*/ 427687 w 571086"/>
                <a:gd name="connsiteY5" fmla="*/ 342807 h 608556"/>
                <a:gd name="connsiteX6" fmla="*/ 532279 w 571086"/>
                <a:gd name="connsiteY6" fmla="*/ 342807 h 608556"/>
                <a:gd name="connsiteX7" fmla="*/ 571086 w 571086"/>
                <a:gd name="connsiteY7" fmla="*/ 381475 h 608556"/>
                <a:gd name="connsiteX8" fmla="*/ 571086 w 571086"/>
                <a:gd name="connsiteY8" fmla="*/ 569889 h 608556"/>
                <a:gd name="connsiteX9" fmla="*/ 532279 w 571086"/>
                <a:gd name="connsiteY9" fmla="*/ 608556 h 608556"/>
                <a:gd name="connsiteX10" fmla="*/ 38807 w 571086"/>
                <a:gd name="connsiteY10" fmla="*/ 608556 h 608556"/>
                <a:gd name="connsiteX11" fmla="*/ 0 w 571086"/>
                <a:gd name="connsiteY11" fmla="*/ 569889 h 608556"/>
                <a:gd name="connsiteX12" fmla="*/ 0 w 571086"/>
                <a:gd name="connsiteY12" fmla="*/ 381475 h 608556"/>
                <a:gd name="connsiteX13" fmla="*/ 38807 w 571086"/>
                <a:gd name="connsiteY13" fmla="*/ 342807 h 608556"/>
                <a:gd name="connsiteX14" fmla="*/ 285508 w 571086"/>
                <a:gd name="connsiteY14" fmla="*/ 0 h 608556"/>
                <a:gd name="connsiteX15" fmla="*/ 460183 w 571086"/>
                <a:gd name="connsiteY15" fmla="*/ 169123 h 608556"/>
                <a:gd name="connsiteX16" fmla="*/ 490924 w 571086"/>
                <a:gd name="connsiteY16" fmla="*/ 211716 h 608556"/>
                <a:gd name="connsiteX17" fmla="*/ 448622 w 571086"/>
                <a:gd name="connsiteY17" fmla="*/ 256637 h 608556"/>
                <a:gd name="connsiteX18" fmla="*/ 285508 w 571086"/>
                <a:gd name="connsiteY18" fmla="*/ 374843 h 608556"/>
                <a:gd name="connsiteX19" fmla="*/ 122394 w 571086"/>
                <a:gd name="connsiteY19" fmla="*/ 256637 h 608556"/>
                <a:gd name="connsiteX20" fmla="*/ 80092 w 571086"/>
                <a:gd name="connsiteY20" fmla="*/ 211716 h 608556"/>
                <a:gd name="connsiteX21" fmla="*/ 110833 w 571086"/>
                <a:gd name="connsiteY21" fmla="*/ 169123 h 608556"/>
                <a:gd name="connsiteX22" fmla="*/ 285508 w 571086"/>
                <a:gd name="connsiteY22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086" h="608556">
                  <a:moveTo>
                    <a:pt x="38807" y="342807"/>
                  </a:moveTo>
                  <a:lnTo>
                    <a:pt x="143399" y="342807"/>
                  </a:lnTo>
                  <a:cubicBezTo>
                    <a:pt x="149493" y="342807"/>
                    <a:pt x="157828" y="346298"/>
                    <a:pt x="162399" y="350236"/>
                  </a:cubicBezTo>
                  <a:cubicBezTo>
                    <a:pt x="195291" y="379147"/>
                    <a:pt x="238311" y="396781"/>
                    <a:pt x="285543" y="396781"/>
                  </a:cubicBezTo>
                  <a:cubicBezTo>
                    <a:pt x="332775" y="396781"/>
                    <a:pt x="375795" y="379147"/>
                    <a:pt x="408687" y="350236"/>
                  </a:cubicBezTo>
                  <a:cubicBezTo>
                    <a:pt x="413258" y="346298"/>
                    <a:pt x="421593" y="342807"/>
                    <a:pt x="427687" y="342807"/>
                  </a:cubicBezTo>
                  <a:lnTo>
                    <a:pt x="532279" y="342807"/>
                  </a:lnTo>
                  <a:cubicBezTo>
                    <a:pt x="553699" y="342807"/>
                    <a:pt x="571086" y="360082"/>
                    <a:pt x="571086" y="381475"/>
                  </a:cubicBezTo>
                  <a:lnTo>
                    <a:pt x="571086" y="569889"/>
                  </a:lnTo>
                  <a:cubicBezTo>
                    <a:pt x="571086" y="591192"/>
                    <a:pt x="553699" y="608556"/>
                    <a:pt x="532279" y="608556"/>
                  </a:cubicBezTo>
                  <a:lnTo>
                    <a:pt x="38807" y="608556"/>
                  </a:lnTo>
                  <a:cubicBezTo>
                    <a:pt x="17387" y="608556"/>
                    <a:pt x="0" y="591192"/>
                    <a:pt x="0" y="569889"/>
                  </a:cubicBezTo>
                  <a:lnTo>
                    <a:pt x="0" y="381475"/>
                  </a:lnTo>
                  <a:cubicBezTo>
                    <a:pt x="0" y="360082"/>
                    <a:pt x="17387" y="342807"/>
                    <a:pt x="38807" y="342807"/>
                  </a:cubicBezTo>
                  <a:close/>
                  <a:moveTo>
                    <a:pt x="285508" y="0"/>
                  </a:moveTo>
                  <a:cubicBezTo>
                    <a:pt x="376655" y="0"/>
                    <a:pt x="451580" y="74181"/>
                    <a:pt x="460183" y="169123"/>
                  </a:cubicBezTo>
                  <a:cubicBezTo>
                    <a:pt x="478018" y="175118"/>
                    <a:pt x="490924" y="191941"/>
                    <a:pt x="490924" y="211716"/>
                  </a:cubicBezTo>
                  <a:cubicBezTo>
                    <a:pt x="490924" y="235698"/>
                    <a:pt x="472193" y="255205"/>
                    <a:pt x="448622" y="256637"/>
                  </a:cubicBezTo>
                  <a:cubicBezTo>
                    <a:pt x="422811" y="325896"/>
                    <a:pt x="359537" y="374843"/>
                    <a:pt x="285508" y="374843"/>
                  </a:cubicBezTo>
                  <a:cubicBezTo>
                    <a:pt x="211479" y="374843"/>
                    <a:pt x="148206" y="325896"/>
                    <a:pt x="122394" y="256637"/>
                  </a:cubicBezTo>
                  <a:cubicBezTo>
                    <a:pt x="98823" y="255205"/>
                    <a:pt x="80092" y="235698"/>
                    <a:pt x="80092" y="211716"/>
                  </a:cubicBezTo>
                  <a:cubicBezTo>
                    <a:pt x="80092" y="191941"/>
                    <a:pt x="92998" y="175118"/>
                    <a:pt x="110833" y="169123"/>
                  </a:cubicBezTo>
                  <a:cubicBezTo>
                    <a:pt x="119437" y="74181"/>
                    <a:pt x="194361" y="0"/>
                    <a:pt x="28550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文本框 57"/>
            <p:cNvSpPr txBox="1"/>
            <p:nvPr/>
          </p:nvSpPr>
          <p:spPr>
            <a:xfrm>
              <a:off x="942" y="8182"/>
              <a:ext cx="440" cy="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陈某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176" y="7474"/>
              <a:ext cx="651" cy="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500" b="1">
                  <a:solidFill>
                    <a:schemeClr val="bg1"/>
                  </a:solidFill>
                </a:rPr>
                <a:t>X</a:t>
              </a:r>
              <a:endParaRPr lang="en-US" altLang="zh-CN" sz="15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677478" y="1779270"/>
            <a:ext cx="934879" cy="840105"/>
            <a:chOff x="861" y="6998"/>
            <a:chExt cx="1963" cy="176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1" name="user-male-silhouette_45324"/>
            <p:cNvSpPr>
              <a:spLocks noChangeAspect="1"/>
            </p:cNvSpPr>
            <p:nvPr/>
          </p:nvSpPr>
          <p:spPr bwMode="auto">
            <a:xfrm>
              <a:off x="861" y="7301"/>
              <a:ext cx="1171" cy="1461"/>
            </a:xfrm>
            <a:custGeom>
              <a:avLst/>
              <a:gdLst>
                <a:gd name="connsiteX0" fmla="*/ 38807 w 571086"/>
                <a:gd name="connsiteY0" fmla="*/ 342807 h 608556"/>
                <a:gd name="connsiteX1" fmla="*/ 143399 w 571086"/>
                <a:gd name="connsiteY1" fmla="*/ 342807 h 608556"/>
                <a:gd name="connsiteX2" fmla="*/ 162399 w 571086"/>
                <a:gd name="connsiteY2" fmla="*/ 350236 h 608556"/>
                <a:gd name="connsiteX3" fmla="*/ 285543 w 571086"/>
                <a:gd name="connsiteY3" fmla="*/ 396781 h 608556"/>
                <a:gd name="connsiteX4" fmla="*/ 408687 w 571086"/>
                <a:gd name="connsiteY4" fmla="*/ 350236 h 608556"/>
                <a:gd name="connsiteX5" fmla="*/ 427687 w 571086"/>
                <a:gd name="connsiteY5" fmla="*/ 342807 h 608556"/>
                <a:gd name="connsiteX6" fmla="*/ 532279 w 571086"/>
                <a:gd name="connsiteY6" fmla="*/ 342807 h 608556"/>
                <a:gd name="connsiteX7" fmla="*/ 571086 w 571086"/>
                <a:gd name="connsiteY7" fmla="*/ 381475 h 608556"/>
                <a:gd name="connsiteX8" fmla="*/ 571086 w 571086"/>
                <a:gd name="connsiteY8" fmla="*/ 569889 h 608556"/>
                <a:gd name="connsiteX9" fmla="*/ 532279 w 571086"/>
                <a:gd name="connsiteY9" fmla="*/ 608556 h 608556"/>
                <a:gd name="connsiteX10" fmla="*/ 38807 w 571086"/>
                <a:gd name="connsiteY10" fmla="*/ 608556 h 608556"/>
                <a:gd name="connsiteX11" fmla="*/ 0 w 571086"/>
                <a:gd name="connsiteY11" fmla="*/ 569889 h 608556"/>
                <a:gd name="connsiteX12" fmla="*/ 0 w 571086"/>
                <a:gd name="connsiteY12" fmla="*/ 381475 h 608556"/>
                <a:gd name="connsiteX13" fmla="*/ 38807 w 571086"/>
                <a:gd name="connsiteY13" fmla="*/ 342807 h 608556"/>
                <a:gd name="connsiteX14" fmla="*/ 285508 w 571086"/>
                <a:gd name="connsiteY14" fmla="*/ 0 h 608556"/>
                <a:gd name="connsiteX15" fmla="*/ 460183 w 571086"/>
                <a:gd name="connsiteY15" fmla="*/ 169123 h 608556"/>
                <a:gd name="connsiteX16" fmla="*/ 490924 w 571086"/>
                <a:gd name="connsiteY16" fmla="*/ 211716 h 608556"/>
                <a:gd name="connsiteX17" fmla="*/ 448622 w 571086"/>
                <a:gd name="connsiteY17" fmla="*/ 256637 h 608556"/>
                <a:gd name="connsiteX18" fmla="*/ 285508 w 571086"/>
                <a:gd name="connsiteY18" fmla="*/ 374843 h 608556"/>
                <a:gd name="connsiteX19" fmla="*/ 122394 w 571086"/>
                <a:gd name="connsiteY19" fmla="*/ 256637 h 608556"/>
                <a:gd name="connsiteX20" fmla="*/ 80092 w 571086"/>
                <a:gd name="connsiteY20" fmla="*/ 211716 h 608556"/>
                <a:gd name="connsiteX21" fmla="*/ 110833 w 571086"/>
                <a:gd name="connsiteY21" fmla="*/ 169123 h 608556"/>
                <a:gd name="connsiteX22" fmla="*/ 285508 w 571086"/>
                <a:gd name="connsiteY22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086" h="608556">
                  <a:moveTo>
                    <a:pt x="38807" y="342807"/>
                  </a:moveTo>
                  <a:lnTo>
                    <a:pt x="143399" y="342807"/>
                  </a:lnTo>
                  <a:cubicBezTo>
                    <a:pt x="149493" y="342807"/>
                    <a:pt x="157828" y="346298"/>
                    <a:pt x="162399" y="350236"/>
                  </a:cubicBezTo>
                  <a:cubicBezTo>
                    <a:pt x="195291" y="379147"/>
                    <a:pt x="238311" y="396781"/>
                    <a:pt x="285543" y="396781"/>
                  </a:cubicBezTo>
                  <a:cubicBezTo>
                    <a:pt x="332775" y="396781"/>
                    <a:pt x="375795" y="379147"/>
                    <a:pt x="408687" y="350236"/>
                  </a:cubicBezTo>
                  <a:cubicBezTo>
                    <a:pt x="413258" y="346298"/>
                    <a:pt x="421593" y="342807"/>
                    <a:pt x="427687" y="342807"/>
                  </a:cubicBezTo>
                  <a:lnTo>
                    <a:pt x="532279" y="342807"/>
                  </a:lnTo>
                  <a:cubicBezTo>
                    <a:pt x="553699" y="342807"/>
                    <a:pt x="571086" y="360082"/>
                    <a:pt x="571086" y="381475"/>
                  </a:cubicBezTo>
                  <a:lnTo>
                    <a:pt x="571086" y="569889"/>
                  </a:lnTo>
                  <a:cubicBezTo>
                    <a:pt x="571086" y="591192"/>
                    <a:pt x="553699" y="608556"/>
                    <a:pt x="532279" y="608556"/>
                  </a:cubicBezTo>
                  <a:lnTo>
                    <a:pt x="38807" y="608556"/>
                  </a:lnTo>
                  <a:cubicBezTo>
                    <a:pt x="17387" y="608556"/>
                    <a:pt x="0" y="591192"/>
                    <a:pt x="0" y="569889"/>
                  </a:cubicBezTo>
                  <a:lnTo>
                    <a:pt x="0" y="381475"/>
                  </a:lnTo>
                  <a:cubicBezTo>
                    <a:pt x="0" y="360082"/>
                    <a:pt x="17387" y="342807"/>
                    <a:pt x="38807" y="342807"/>
                  </a:cubicBezTo>
                  <a:close/>
                  <a:moveTo>
                    <a:pt x="285508" y="0"/>
                  </a:moveTo>
                  <a:cubicBezTo>
                    <a:pt x="376655" y="0"/>
                    <a:pt x="451580" y="74181"/>
                    <a:pt x="460183" y="169123"/>
                  </a:cubicBezTo>
                  <a:cubicBezTo>
                    <a:pt x="478018" y="175118"/>
                    <a:pt x="490924" y="191941"/>
                    <a:pt x="490924" y="211716"/>
                  </a:cubicBezTo>
                  <a:cubicBezTo>
                    <a:pt x="490924" y="235698"/>
                    <a:pt x="472193" y="255205"/>
                    <a:pt x="448622" y="256637"/>
                  </a:cubicBezTo>
                  <a:cubicBezTo>
                    <a:pt x="422811" y="325896"/>
                    <a:pt x="359537" y="374843"/>
                    <a:pt x="285508" y="374843"/>
                  </a:cubicBezTo>
                  <a:cubicBezTo>
                    <a:pt x="211479" y="374843"/>
                    <a:pt x="148206" y="325896"/>
                    <a:pt x="122394" y="256637"/>
                  </a:cubicBezTo>
                  <a:cubicBezTo>
                    <a:pt x="98823" y="255205"/>
                    <a:pt x="80092" y="235698"/>
                    <a:pt x="80092" y="211716"/>
                  </a:cubicBezTo>
                  <a:cubicBezTo>
                    <a:pt x="80092" y="191941"/>
                    <a:pt x="92998" y="175118"/>
                    <a:pt x="110833" y="169123"/>
                  </a:cubicBezTo>
                  <a:cubicBezTo>
                    <a:pt x="119437" y="74181"/>
                    <a:pt x="194361" y="0"/>
                    <a:pt x="28550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文本框 61"/>
            <p:cNvSpPr txBox="1"/>
            <p:nvPr/>
          </p:nvSpPr>
          <p:spPr>
            <a:xfrm>
              <a:off x="942" y="8182"/>
              <a:ext cx="440" cy="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曾某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944" y="6998"/>
              <a:ext cx="1880" cy="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pPr algn="l"/>
              <a:r>
                <a:rPr lang="zh-CN" sz="1200" b="1">
                  <a:solidFill>
                    <a:srgbClr val="FF0000"/>
                  </a:solidFill>
                  <a:sym typeface="+mn-ea"/>
                </a:rPr>
                <a:t>（</a:t>
              </a:r>
              <a:r>
                <a:rPr lang="en-US" altLang="zh-CN" sz="1200" b="1">
                  <a:solidFill>
                    <a:srgbClr val="FF0000"/>
                  </a:solidFill>
                  <a:sym typeface="+mn-ea"/>
                </a:rPr>
                <a:t>—</a:t>
              </a:r>
              <a:r>
                <a:rPr lang="zh-CN" altLang="en-US" sz="1200" b="1">
                  <a:solidFill>
                    <a:srgbClr val="FF0000"/>
                  </a:solidFill>
                  <a:sym typeface="+mn-ea"/>
                </a:rPr>
                <a:t>）</a:t>
              </a:r>
              <a:endParaRPr lang="zh-CN" altLang="en-US" sz="1200" b="1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186613" y="1879759"/>
            <a:ext cx="587216" cy="695801"/>
            <a:chOff x="861" y="7301"/>
            <a:chExt cx="1233" cy="1461"/>
          </a:xfrm>
          <a:solidFill>
            <a:srgbClr val="FF0000"/>
          </a:solidFill>
        </p:grpSpPr>
        <p:sp>
          <p:nvSpPr>
            <p:cNvPr id="72" name="user-male-silhouette_45324"/>
            <p:cNvSpPr>
              <a:spLocks noChangeAspect="1"/>
            </p:cNvSpPr>
            <p:nvPr/>
          </p:nvSpPr>
          <p:spPr bwMode="auto">
            <a:xfrm>
              <a:off x="861" y="7301"/>
              <a:ext cx="1171" cy="1461"/>
            </a:xfrm>
            <a:custGeom>
              <a:avLst/>
              <a:gdLst>
                <a:gd name="connsiteX0" fmla="*/ 38807 w 571086"/>
                <a:gd name="connsiteY0" fmla="*/ 342807 h 608556"/>
                <a:gd name="connsiteX1" fmla="*/ 143399 w 571086"/>
                <a:gd name="connsiteY1" fmla="*/ 342807 h 608556"/>
                <a:gd name="connsiteX2" fmla="*/ 162399 w 571086"/>
                <a:gd name="connsiteY2" fmla="*/ 350236 h 608556"/>
                <a:gd name="connsiteX3" fmla="*/ 285543 w 571086"/>
                <a:gd name="connsiteY3" fmla="*/ 396781 h 608556"/>
                <a:gd name="connsiteX4" fmla="*/ 408687 w 571086"/>
                <a:gd name="connsiteY4" fmla="*/ 350236 h 608556"/>
                <a:gd name="connsiteX5" fmla="*/ 427687 w 571086"/>
                <a:gd name="connsiteY5" fmla="*/ 342807 h 608556"/>
                <a:gd name="connsiteX6" fmla="*/ 532279 w 571086"/>
                <a:gd name="connsiteY6" fmla="*/ 342807 h 608556"/>
                <a:gd name="connsiteX7" fmla="*/ 571086 w 571086"/>
                <a:gd name="connsiteY7" fmla="*/ 381475 h 608556"/>
                <a:gd name="connsiteX8" fmla="*/ 571086 w 571086"/>
                <a:gd name="connsiteY8" fmla="*/ 569889 h 608556"/>
                <a:gd name="connsiteX9" fmla="*/ 532279 w 571086"/>
                <a:gd name="connsiteY9" fmla="*/ 608556 h 608556"/>
                <a:gd name="connsiteX10" fmla="*/ 38807 w 571086"/>
                <a:gd name="connsiteY10" fmla="*/ 608556 h 608556"/>
                <a:gd name="connsiteX11" fmla="*/ 0 w 571086"/>
                <a:gd name="connsiteY11" fmla="*/ 569889 h 608556"/>
                <a:gd name="connsiteX12" fmla="*/ 0 w 571086"/>
                <a:gd name="connsiteY12" fmla="*/ 381475 h 608556"/>
                <a:gd name="connsiteX13" fmla="*/ 38807 w 571086"/>
                <a:gd name="connsiteY13" fmla="*/ 342807 h 608556"/>
                <a:gd name="connsiteX14" fmla="*/ 285508 w 571086"/>
                <a:gd name="connsiteY14" fmla="*/ 0 h 608556"/>
                <a:gd name="connsiteX15" fmla="*/ 460183 w 571086"/>
                <a:gd name="connsiteY15" fmla="*/ 169123 h 608556"/>
                <a:gd name="connsiteX16" fmla="*/ 490924 w 571086"/>
                <a:gd name="connsiteY16" fmla="*/ 211716 h 608556"/>
                <a:gd name="connsiteX17" fmla="*/ 448622 w 571086"/>
                <a:gd name="connsiteY17" fmla="*/ 256637 h 608556"/>
                <a:gd name="connsiteX18" fmla="*/ 285508 w 571086"/>
                <a:gd name="connsiteY18" fmla="*/ 374843 h 608556"/>
                <a:gd name="connsiteX19" fmla="*/ 122394 w 571086"/>
                <a:gd name="connsiteY19" fmla="*/ 256637 h 608556"/>
                <a:gd name="connsiteX20" fmla="*/ 80092 w 571086"/>
                <a:gd name="connsiteY20" fmla="*/ 211716 h 608556"/>
                <a:gd name="connsiteX21" fmla="*/ 110833 w 571086"/>
                <a:gd name="connsiteY21" fmla="*/ 169123 h 608556"/>
                <a:gd name="connsiteX22" fmla="*/ 285508 w 571086"/>
                <a:gd name="connsiteY22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086" h="608556">
                  <a:moveTo>
                    <a:pt x="38807" y="342807"/>
                  </a:moveTo>
                  <a:lnTo>
                    <a:pt x="143399" y="342807"/>
                  </a:lnTo>
                  <a:cubicBezTo>
                    <a:pt x="149493" y="342807"/>
                    <a:pt x="157828" y="346298"/>
                    <a:pt x="162399" y="350236"/>
                  </a:cubicBezTo>
                  <a:cubicBezTo>
                    <a:pt x="195291" y="379147"/>
                    <a:pt x="238311" y="396781"/>
                    <a:pt x="285543" y="396781"/>
                  </a:cubicBezTo>
                  <a:cubicBezTo>
                    <a:pt x="332775" y="396781"/>
                    <a:pt x="375795" y="379147"/>
                    <a:pt x="408687" y="350236"/>
                  </a:cubicBezTo>
                  <a:cubicBezTo>
                    <a:pt x="413258" y="346298"/>
                    <a:pt x="421593" y="342807"/>
                    <a:pt x="427687" y="342807"/>
                  </a:cubicBezTo>
                  <a:lnTo>
                    <a:pt x="532279" y="342807"/>
                  </a:lnTo>
                  <a:cubicBezTo>
                    <a:pt x="553699" y="342807"/>
                    <a:pt x="571086" y="360082"/>
                    <a:pt x="571086" y="381475"/>
                  </a:cubicBezTo>
                  <a:lnTo>
                    <a:pt x="571086" y="569889"/>
                  </a:lnTo>
                  <a:cubicBezTo>
                    <a:pt x="571086" y="591192"/>
                    <a:pt x="553699" y="608556"/>
                    <a:pt x="532279" y="608556"/>
                  </a:cubicBezTo>
                  <a:lnTo>
                    <a:pt x="38807" y="608556"/>
                  </a:lnTo>
                  <a:cubicBezTo>
                    <a:pt x="17387" y="608556"/>
                    <a:pt x="0" y="591192"/>
                    <a:pt x="0" y="569889"/>
                  </a:cubicBezTo>
                  <a:lnTo>
                    <a:pt x="0" y="381475"/>
                  </a:lnTo>
                  <a:cubicBezTo>
                    <a:pt x="0" y="360082"/>
                    <a:pt x="17387" y="342807"/>
                    <a:pt x="38807" y="342807"/>
                  </a:cubicBezTo>
                  <a:close/>
                  <a:moveTo>
                    <a:pt x="285508" y="0"/>
                  </a:moveTo>
                  <a:cubicBezTo>
                    <a:pt x="376655" y="0"/>
                    <a:pt x="451580" y="74181"/>
                    <a:pt x="460183" y="169123"/>
                  </a:cubicBezTo>
                  <a:cubicBezTo>
                    <a:pt x="478018" y="175118"/>
                    <a:pt x="490924" y="191941"/>
                    <a:pt x="490924" y="211716"/>
                  </a:cubicBezTo>
                  <a:cubicBezTo>
                    <a:pt x="490924" y="235698"/>
                    <a:pt x="472193" y="255205"/>
                    <a:pt x="448622" y="256637"/>
                  </a:cubicBezTo>
                  <a:cubicBezTo>
                    <a:pt x="422811" y="325896"/>
                    <a:pt x="359537" y="374843"/>
                    <a:pt x="285508" y="374843"/>
                  </a:cubicBezTo>
                  <a:cubicBezTo>
                    <a:pt x="211479" y="374843"/>
                    <a:pt x="148206" y="325896"/>
                    <a:pt x="122394" y="256637"/>
                  </a:cubicBezTo>
                  <a:cubicBezTo>
                    <a:pt x="98823" y="255205"/>
                    <a:pt x="80092" y="235698"/>
                    <a:pt x="80092" y="211716"/>
                  </a:cubicBezTo>
                  <a:cubicBezTo>
                    <a:pt x="80092" y="191941"/>
                    <a:pt x="92998" y="175118"/>
                    <a:pt x="110833" y="169123"/>
                  </a:cubicBezTo>
                  <a:cubicBezTo>
                    <a:pt x="119437" y="74181"/>
                    <a:pt x="194361" y="0"/>
                    <a:pt x="28550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文本框 72"/>
            <p:cNvSpPr txBox="1"/>
            <p:nvPr/>
          </p:nvSpPr>
          <p:spPr>
            <a:xfrm>
              <a:off x="942" y="8182"/>
              <a:ext cx="440" cy="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曾某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81" y="7424"/>
              <a:ext cx="1213" cy="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p>
              <a:pPr algn="l"/>
              <a:r>
                <a:rPr lang="zh-CN" sz="1200" b="1">
                  <a:solidFill>
                    <a:schemeClr val="bg1"/>
                  </a:solidFill>
                  <a:sym typeface="+mn-ea"/>
                </a:rPr>
                <a:t>（</a:t>
              </a:r>
              <a:r>
                <a:rPr lang="en-US" altLang="zh-CN" sz="1200" b="1">
                  <a:solidFill>
                    <a:schemeClr val="bg1"/>
                  </a:solidFill>
                  <a:sym typeface="+mn-ea"/>
                </a:rPr>
                <a:t>+</a:t>
              </a:r>
              <a:r>
                <a:rPr lang="zh-CN" altLang="en-US" sz="1200" b="1">
                  <a:solidFill>
                    <a:schemeClr val="bg1"/>
                  </a:solidFill>
                  <a:sym typeface="+mn-ea"/>
                </a:rPr>
                <a:t>）</a:t>
              </a:r>
              <a:endParaRPr lang="zh-CN" altLang="en-US" sz="12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4821" y="2636520"/>
            <a:ext cx="159068" cy="712470"/>
            <a:chOff x="997" y="3736"/>
            <a:chExt cx="334" cy="1496"/>
          </a:xfrm>
        </p:grpSpPr>
        <p:sp>
          <p:nvSpPr>
            <p:cNvPr id="2" name="椭圆 1"/>
            <p:cNvSpPr/>
            <p:nvPr/>
          </p:nvSpPr>
          <p:spPr>
            <a:xfrm>
              <a:off x="997" y="4898"/>
              <a:ext cx="335" cy="3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H="1" flipV="1">
              <a:off x="1154" y="3736"/>
              <a:ext cx="13" cy="1162"/>
            </a:xfrm>
            <a:prstGeom prst="straightConnector1">
              <a:avLst/>
            </a:prstGeom>
            <a:ln w="571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926306" y="3218021"/>
            <a:ext cx="159068" cy="712946"/>
            <a:chOff x="3162" y="4898"/>
            <a:chExt cx="334" cy="1497"/>
          </a:xfrm>
          <a:solidFill>
            <a:srgbClr val="FF0000"/>
          </a:solidFill>
        </p:grpSpPr>
        <p:cxnSp>
          <p:nvCxnSpPr>
            <p:cNvPr id="4" name="直接箭头连接符 3"/>
            <p:cNvCxnSpPr/>
            <p:nvPr/>
          </p:nvCxnSpPr>
          <p:spPr>
            <a:xfrm flipH="1">
              <a:off x="3323" y="5233"/>
              <a:ext cx="13" cy="1162"/>
            </a:xfrm>
            <a:prstGeom prst="straightConnector1">
              <a:avLst/>
            </a:prstGeom>
            <a:grpFill/>
            <a:ln w="57150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162" y="4898"/>
              <a:ext cx="335" cy="33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19238" y="2604135"/>
            <a:ext cx="159068" cy="712470"/>
            <a:chOff x="997" y="3736"/>
            <a:chExt cx="334" cy="1496"/>
          </a:xfrm>
        </p:grpSpPr>
        <p:sp>
          <p:nvSpPr>
            <p:cNvPr id="33" name="椭圆 32"/>
            <p:cNvSpPr/>
            <p:nvPr/>
          </p:nvSpPr>
          <p:spPr>
            <a:xfrm>
              <a:off x="997" y="4898"/>
              <a:ext cx="335" cy="3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cxnSp>
          <p:nvCxnSpPr>
            <p:cNvPr id="34" name="直接箭头连接符 33"/>
            <p:cNvCxnSpPr/>
            <p:nvPr/>
          </p:nvCxnSpPr>
          <p:spPr>
            <a:xfrm flipH="1" flipV="1">
              <a:off x="1154" y="3736"/>
              <a:ext cx="13" cy="1162"/>
            </a:xfrm>
            <a:prstGeom prst="straightConnector1">
              <a:avLst/>
            </a:prstGeom>
            <a:ln w="571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2106930" y="2621280"/>
            <a:ext cx="159068" cy="712470"/>
            <a:chOff x="997" y="3736"/>
            <a:chExt cx="334" cy="1496"/>
          </a:xfrm>
        </p:grpSpPr>
        <p:sp>
          <p:nvSpPr>
            <p:cNvPr id="69" name="椭圆 68"/>
            <p:cNvSpPr/>
            <p:nvPr/>
          </p:nvSpPr>
          <p:spPr>
            <a:xfrm>
              <a:off x="997" y="4898"/>
              <a:ext cx="335" cy="3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cxnSp>
          <p:nvCxnSpPr>
            <p:cNvPr id="70" name="直接箭头连接符 69"/>
            <p:cNvCxnSpPr/>
            <p:nvPr/>
          </p:nvCxnSpPr>
          <p:spPr>
            <a:xfrm flipH="1" flipV="1">
              <a:off x="1154" y="3736"/>
              <a:ext cx="13" cy="1162"/>
            </a:xfrm>
            <a:prstGeom prst="straightConnector1">
              <a:avLst/>
            </a:prstGeom>
            <a:ln w="571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/>
          <p:cNvGrpSpPr/>
          <p:nvPr/>
        </p:nvGrpSpPr>
        <p:grpSpPr>
          <a:xfrm>
            <a:off x="3947160" y="3228975"/>
            <a:ext cx="159068" cy="712946"/>
            <a:chOff x="3162" y="4898"/>
            <a:chExt cx="334" cy="1497"/>
          </a:xfrm>
          <a:solidFill>
            <a:srgbClr val="FF0000"/>
          </a:solidFill>
        </p:grpSpPr>
        <p:cxnSp>
          <p:nvCxnSpPr>
            <p:cNvPr id="83" name="直接箭头连接符 82"/>
            <p:cNvCxnSpPr/>
            <p:nvPr/>
          </p:nvCxnSpPr>
          <p:spPr>
            <a:xfrm flipH="1">
              <a:off x="3323" y="5233"/>
              <a:ext cx="13" cy="1162"/>
            </a:xfrm>
            <a:prstGeom prst="straightConnector1">
              <a:avLst/>
            </a:prstGeom>
            <a:grpFill/>
            <a:ln w="57150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椭圆 83"/>
            <p:cNvSpPr/>
            <p:nvPr/>
          </p:nvSpPr>
          <p:spPr>
            <a:xfrm>
              <a:off x="3162" y="4898"/>
              <a:ext cx="335" cy="33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</p:grpSp>
      <p:grpSp>
        <p:nvGrpSpPr>
          <p:cNvPr id="85" name="组合 84"/>
          <p:cNvGrpSpPr/>
          <p:nvPr/>
        </p:nvGrpSpPr>
        <p:grpSpPr>
          <a:xfrm flipV="1">
            <a:off x="3212783" y="3218498"/>
            <a:ext cx="159068" cy="712470"/>
            <a:chOff x="997" y="3736"/>
            <a:chExt cx="334" cy="1496"/>
          </a:xfrm>
        </p:grpSpPr>
        <p:sp>
          <p:nvSpPr>
            <p:cNvPr id="86" name="椭圆 85"/>
            <p:cNvSpPr/>
            <p:nvPr/>
          </p:nvSpPr>
          <p:spPr>
            <a:xfrm>
              <a:off x="997" y="4898"/>
              <a:ext cx="335" cy="3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cxnSp>
          <p:nvCxnSpPr>
            <p:cNvPr id="87" name="直接箭头连接符 86"/>
            <p:cNvCxnSpPr/>
            <p:nvPr/>
          </p:nvCxnSpPr>
          <p:spPr>
            <a:xfrm flipH="1" flipV="1">
              <a:off x="1154" y="3736"/>
              <a:ext cx="13" cy="1162"/>
            </a:xfrm>
            <a:prstGeom prst="straightConnector1">
              <a:avLst/>
            </a:prstGeom>
            <a:ln w="571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>
            <a:off x="5544026" y="1854518"/>
            <a:ext cx="737235" cy="690086"/>
            <a:chOff x="3559" y="1332"/>
            <a:chExt cx="1548" cy="1449"/>
          </a:xfrm>
          <a:solidFill>
            <a:srgbClr val="FF0000"/>
          </a:solidFill>
        </p:grpSpPr>
        <p:sp>
          <p:nvSpPr>
            <p:cNvPr id="89" name="female-student-silhouette_46498"/>
            <p:cNvSpPr>
              <a:spLocks noChangeAspect="1"/>
            </p:cNvSpPr>
            <p:nvPr/>
          </p:nvSpPr>
          <p:spPr bwMode="auto">
            <a:xfrm>
              <a:off x="3559" y="1332"/>
              <a:ext cx="1548" cy="1449"/>
            </a:xfrm>
            <a:custGeom>
              <a:avLst/>
              <a:gdLst>
                <a:gd name="T0" fmla="*/ 632 w 693"/>
                <a:gd name="T1" fmla="*/ 539 h 648"/>
                <a:gd name="T2" fmla="*/ 516 w 693"/>
                <a:gd name="T3" fmla="*/ 498 h 648"/>
                <a:gd name="T4" fmla="*/ 487 w 693"/>
                <a:gd name="T5" fmla="*/ 478 h 648"/>
                <a:gd name="T6" fmla="*/ 473 w 693"/>
                <a:gd name="T7" fmla="*/ 471 h 648"/>
                <a:gd name="T8" fmla="*/ 443 w 693"/>
                <a:gd name="T9" fmla="*/ 449 h 648"/>
                <a:gd name="T10" fmla="*/ 438 w 693"/>
                <a:gd name="T11" fmla="*/ 389 h 648"/>
                <a:gd name="T12" fmla="*/ 440 w 693"/>
                <a:gd name="T13" fmla="*/ 385 h 648"/>
                <a:gd name="T14" fmla="*/ 441 w 693"/>
                <a:gd name="T15" fmla="*/ 381 h 648"/>
                <a:gd name="T16" fmla="*/ 442 w 693"/>
                <a:gd name="T17" fmla="*/ 380 h 648"/>
                <a:gd name="T18" fmla="*/ 444 w 693"/>
                <a:gd name="T19" fmla="*/ 377 h 648"/>
                <a:gd name="T20" fmla="*/ 446 w 693"/>
                <a:gd name="T21" fmla="*/ 375 h 648"/>
                <a:gd name="T22" fmla="*/ 448 w 693"/>
                <a:gd name="T23" fmla="*/ 373 h 648"/>
                <a:gd name="T24" fmla="*/ 454 w 693"/>
                <a:gd name="T25" fmla="*/ 371 h 648"/>
                <a:gd name="T26" fmla="*/ 454 w 693"/>
                <a:gd name="T27" fmla="*/ 371 h 648"/>
                <a:gd name="T28" fmla="*/ 459 w 693"/>
                <a:gd name="T29" fmla="*/ 369 h 648"/>
                <a:gd name="T30" fmla="*/ 542 w 693"/>
                <a:gd name="T31" fmla="*/ 350 h 648"/>
                <a:gd name="T32" fmla="*/ 548 w 693"/>
                <a:gd name="T33" fmla="*/ 348 h 648"/>
                <a:gd name="T34" fmla="*/ 559 w 693"/>
                <a:gd name="T35" fmla="*/ 324 h 648"/>
                <a:gd name="T36" fmla="*/ 523 w 693"/>
                <a:gd name="T37" fmla="*/ 190 h 648"/>
                <a:gd name="T38" fmla="*/ 508 w 693"/>
                <a:gd name="T39" fmla="*/ 85 h 648"/>
                <a:gd name="T40" fmla="*/ 412 w 693"/>
                <a:gd name="T41" fmla="*/ 8 h 648"/>
                <a:gd name="T42" fmla="*/ 347 w 693"/>
                <a:gd name="T43" fmla="*/ 12 h 648"/>
                <a:gd name="T44" fmla="*/ 346 w 693"/>
                <a:gd name="T45" fmla="*/ 12 h 648"/>
                <a:gd name="T46" fmla="*/ 334 w 693"/>
                <a:gd name="T47" fmla="*/ 12 h 648"/>
                <a:gd name="T48" fmla="*/ 185 w 693"/>
                <a:gd name="T49" fmla="*/ 85 h 648"/>
                <a:gd name="T50" fmla="*/ 169 w 693"/>
                <a:gd name="T51" fmla="*/ 190 h 648"/>
                <a:gd name="T52" fmla="*/ 134 w 693"/>
                <a:gd name="T53" fmla="*/ 324 h 648"/>
                <a:gd name="T54" fmla="*/ 145 w 693"/>
                <a:gd name="T55" fmla="*/ 348 h 648"/>
                <a:gd name="T56" fmla="*/ 238 w 693"/>
                <a:gd name="T57" fmla="*/ 371 h 648"/>
                <a:gd name="T58" fmla="*/ 254 w 693"/>
                <a:gd name="T59" fmla="*/ 389 h 648"/>
                <a:gd name="T60" fmla="*/ 250 w 693"/>
                <a:gd name="T61" fmla="*/ 449 h 648"/>
                <a:gd name="T62" fmla="*/ 220 w 693"/>
                <a:gd name="T63" fmla="*/ 471 h 648"/>
                <a:gd name="T64" fmla="*/ 205 w 693"/>
                <a:gd name="T65" fmla="*/ 478 h 648"/>
                <a:gd name="T66" fmla="*/ 176 w 693"/>
                <a:gd name="T67" fmla="*/ 498 h 648"/>
                <a:gd name="T68" fmla="*/ 60 w 693"/>
                <a:gd name="T69" fmla="*/ 539 h 648"/>
                <a:gd name="T70" fmla="*/ 13 w 693"/>
                <a:gd name="T71" fmla="*/ 648 h 648"/>
                <a:gd name="T72" fmla="*/ 346 w 693"/>
                <a:gd name="T73" fmla="*/ 648 h 648"/>
                <a:gd name="T74" fmla="*/ 346 w 693"/>
                <a:gd name="T75" fmla="*/ 648 h 648"/>
                <a:gd name="T76" fmla="*/ 347 w 693"/>
                <a:gd name="T77" fmla="*/ 648 h 648"/>
                <a:gd name="T78" fmla="*/ 680 w 693"/>
                <a:gd name="T79" fmla="*/ 648 h 648"/>
                <a:gd name="T80" fmla="*/ 632 w 693"/>
                <a:gd name="T81" fmla="*/ 53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48">
                  <a:moveTo>
                    <a:pt x="632" y="539"/>
                  </a:moveTo>
                  <a:cubicBezTo>
                    <a:pt x="593" y="527"/>
                    <a:pt x="554" y="513"/>
                    <a:pt x="516" y="498"/>
                  </a:cubicBezTo>
                  <a:cubicBezTo>
                    <a:pt x="505" y="493"/>
                    <a:pt x="497" y="484"/>
                    <a:pt x="487" y="478"/>
                  </a:cubicBezTo>
                  <a:cubicBezTo>
                    <a:pt x="483" y="475"/>
                    <a:pt x="478" y="472"/>
                    <a:pt x="473" y="471"/>
                  </a:cubicBezTo>
                  <a:cubicBezTo>
                    <a:pt x="455" y="469"/>
                    <a:pt x="447" y="464"/>
                    <a:pt x="443" y="449"/>
                  </a:cubicBezTo>
                  <a:cubicBezTo>
                    <a:pt x="437" y="429"/>
                    <a:pt x="433" y="409"/>
                    <a:pt x="438" y="389"/>
                  </a:cubicBezTo>
                  <a:cubicBezTo>
                    <a:pt x="439" y="387"/>
                    <a:pt x="439" y="386"/>
                    <a:pt x="440" y="385"/>
                  </a:cubicBezTo>
                  <a:cubicBezTo>
                    <a:pt x="440" y="383"/>
                    <a:pt x="441" y="382"/>
                    <a:pt x="441" y="381"/>
                  </a:cubicBezTo>
                  <a:cubicBezTo>
                    <a:pt x="442" y="380"/>
                    <a:pt x="442" y="380"/>
                    <a:pt x="442" y="380"/>
                  </a:cubicBezTo>
                  <a:cubicBezTo>
                    <a:pt x="443" y="379"/>
                    <a:pt x="443" y="378"/>
                    <a:pt x="444" y="377"/>
                  </a:cubicBezTo>
                  <a:cubicBezTo>
                    <a:pt x="445" y="376"/>
                    <a:pt x="445" y="376"/>
                    <a:pt x="446" y="375"/>
                  </a:cubicBezTo>
                  <a:cubicBezTo>
                    <a:pt x="447" y="375"/>
                    <a:pt x="448" y="374"/>
                    <a:pt x="448" y="373"/>
                  </a:cubicBezTo>
                  <a:cubicBezTo>
                    <a:pt x="450" y="372"/>
                    <a:pt x="452" y="372"/>
                    <a:pt x="454" y="371"/>
                  </a:cubicBezTo>
                  <a:cubicBezTo>
                    <a:pt x="454" y="371"/>
                    <a:pt x="454" y="371"/>
                    <a:pt x="454" y="371"/>
                  </a:cubicBezTo>
                  <a:cubicBezTo>
                    <a:pt x="456" y="370"/>
                    <a:pt x="457" y="370"/>
                    <a:pt x="459" y="369"/>
                  </a:cubicBezTo>
                  <a:cubicBezTo>
                    <a:pt x="480" y="363"/>
                    <a:pt x="520" y="357"/>
                    <a:pt x="542" y="350"/>
                  </a:cubicBezTo>
                  <a:cubicBezTo>
                    <a:pt x="544" y="349"/>
                    <a:pt x="546" y="349"/>
                    <a:pt x="548" y="348"/>
                  </a:cubicBezTo>
                  <a:cubicBezTo>
                    <a:pt x="564" y="343"/>
                    <a:pt x="564" y="338"/>
                    <a:pt x="559" y="324"/>
                  </a:cubicBezTo>
                  <a:cubicBezTo>
                    <a:pt x="541" y="281"/>
                    <a:pt x="528" y="236"/>
                    <a:pt x="523" y="190"/>
                  </a:cubicBezTo>
                  <a:cubicBezTo>
                    <a:pt x="520" y="155"/>
                    <a:pt x="523" y="119"/>
                    <a:pt x="508" y="85"/>
                  </a:cubicBezTo>
                  <a:cubicBezTo>
                    <a:pt x="500" y="66"/>
                    <a:pt x="479" y="17"/>
                    <a:pt x="412" y="8"/>
                  </a:cubicBezTo>
                  <a:cubicBezTo>
                    <a:pt x="396" y="5"/>
                    <a:pt x="376" y="6"/>
                    <a:pt x="347" y="12"/>
                  </a:cubicBezTo>
                  <a:cubicBezTo>
                    <a:pt x="347" y="12"/>
                    <a:pt x="347" y="12"/>
                    <a:pt x="346" y="12"/>
                  </a:cubicBezTo>
                  <a:cubicBezTo>
                    <a:pt x="345" y="12"/>
                    <a:pt x="337" y="12"/>
                    <a:pt x="334" y="12"/>
                  </a:cubicBezTo>
                  <a:cubicBezTo>
                    <a:pt x="235" y="0"/>
                    <a:pt x="195" y="62"/>
                    <a:pt x="185" y="85"/>
                  </a:cubicBezTo>
                  <a:cubicBezTo>
                    <a:pt x="170" y="119"/>
                    <a:pt x="173" y="155"/>
                    <a:pt x="169" y="190"/>
                  </a:cubicBezTo>
                  <a:cubicBezTo>
                    <a:pt x="165" y="236"/>
                    <a:pt x="152" y="281"/>
                    <a:pt x="134" y="324"/>
                  </a:cubicBezTo>
                  <a:cubicBezTo>
                    <a:pt x="128" y="338"/>
                    <a:pt x="129" y="343"/>
                    <a:pt x="145" y="348"/>
                  </a:cubicBezTo>
                  <a:cubicBezTo>
                    <a:pt x="165" y="356"/>
                    <a:pt x="217" y="364"/>
                    <a:pt x="238" y="371"/>
                  </a:cubicBezTo>
                  <a:cubicBezTo>
                    <a:pt x="249" y="374"/>
                    <a:pt x="252" y="380"/>
                    <a:pt x="254" y="389"/>
                  </a:cubicBezTo>
                  <a:cubicBezTo>
                    <a:pt x="259" y="409"/>
                    <a:pt x="255" y="429"/>
                    <a:pt x="250" y="449"/>
                  </a:cubicBezTo>
                  <a:cubicBezTo>
                    <a:pt x="246" y="464"/>
                    <a:pt x="238" y="469"/>
                    <a:pt x="220" y="471"/>
                  </a:cubicBezTo>
                  <a:cubicBezTo>
                    <a:pt x="215" y="472"/>
                    <a:pt x="210" y="475"/>
                    <a:pt x="205" y="478"/>
                  </a:cubicBezTo>
                  <a:cubicBezTo>
                    <a:pt x="195" y="484"/>
                    <a:pt x="187" y="493"/>
                    <a:pt x="176" y="498"/>
                  </a:cubicBezTo>
                  <a:cubicBezTo>
                    <a:pt x="138" y="513"/>
                    <a:pt x="100" y="527"/>
                    <a:pt x="60" y="539"/>
                  </a:cubicBezTo>
                  <a:cubicBezTo>
                    <a:pt x="0" y="559"/>
                    <a:pt x="23" y="592"/>
                    <a:pt x="13" y="648"/>
                  </a:cubicBezTo>
                  <a:lnTo>
                    <a:pt x="346" y="648"/>
                  </a:lnTo>
                  <a:lnTo>
                    <a:pt x="346" y="648"/>
                  </a:lnTo>
                  <a:lnTo>
                    <a:pt x="347" y="648"/>
                  </a:lnTo>
                  <a:lnTo>
                    <a:pt x="680" y="648"/>
                  </a:lnTo>
                  <a:cubicBezTo>
                    <a:pt x="670" y="592"/>
                    <a:pt x="693" y="559"/>
                    <a:pt x="632" y="53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文本框 89"/>
            <p:cNvSpPr txBox="1"/>
            <p:nvPr/>
          </p:nvSpPr>
          <p:spPr>
            <a:xfrm>
              <a:off x="3829" y="1477"/>
              <a:ext cx="440" cy="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漆某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3703" y="2266"/>
              <a:ext cx="456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（</a:t>
              </a:r>
              <a:r>
                <a:rPr lang="en-US" altLang="zh-CN" sz="100" b="1">
                  <a:solidFill>
                    <a:schemeClr val="bg1"/>
                  </a:solidFill>
                </a:rPr>
                <a:t>+</a:t>
              </a:r>
              <a:r>
                <a:rPr lang="zh-CN" altLang="en-US" sz="100" b="1">
                  <a:solidFill>
                    <a:schemeClr val="bg1"/>
                  </a:solidFill>
                </a:rPr>
                <a:t>）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304121" y="1879759"/>
            <a:ext cx="641509" cy="695801"/>
            <a:chOff x="831" y="7301"/>
            <a:chExt cx="1347" cy="146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3" name="user-male-silhouette_45324"/>
            <p:cNvSpPr>
              <a:spLocks noChangeAspect="1"/>
            </p:cNvSpPr>
            <p:nvPr/>
          </p:nvSpPr>
          <p:spPr bwMode="auto">
            <a:xfrm>
              <a:off x="861" y="7301"/>
              <a:ext cx="1171" cy="1461"/>
            </a:xfrm>
            <a:custGeom>
              <a:avLst/>
              <a:gdLst>
                <a:gd name="connsiteX0" fmla="*/ 38807 w 571086"/>
                <a:gd name="connsiteY0" fmla="*/ 342807 h 608556"/>
                <a:gd name="connsiteX1" fmla="*/ 143399 w 571086"/>
                <a:gd name="connsiteY1" fmla="*/ 342807 h 608556"/>
                <a:gd name="connsiteX2" fmla="*/ 162399 w 571086"/>
                <a:gd name="connsiteY2" fmla="*/ 350236 h 608556"/>
                <a:gd name="connsiteX3" fmla="*/ 285543 w 571086"/>
                <a:gd name="connsiteY3" fmla="*/ 396781 h 608556"/>
                <a:gd name="connsiteX4" fmla="*/ 408687 w 571086"/>
                <a:gd name="connsiteY4" fmla="*/ 350236 h 608556"/>
                <a:gd name="connsiteX5" fmla="*/ 427687 w 571086"/>
                <a:gd name="connsiteY5" fmla="*/ 342807 h 608556"/>
                <a:gd name="connsiteX6" fmla="*/ 532279 w 571086"/>
                <a:gd name="connsiteY6" fmla="*/ 342807 h 608556"/>
                <a:gd name="connsiteX7" fmla="*/ 571086 w 571086"/>
                <a:gd name="connsiteY7" fmla="*/ 381475 h 608556"/>
                <a:gd name="connsiteX8" fmla="*/ 571086 w 571086"/>
                <a:gd name="connsiteY8" fmla="*/ 569889 h 608556"/>
                <a:gd name="connsiteX9" fmla="*/ 532279 w 571086"/>
                <a:gd name="connsiteY9" fmla="*/ 608556 h 608556"/>
                <a:gd name="connsiteX10" fmla="*/ 38807 w 571086"/>
                <a:gd name="connsiteY10" fmla="*/ 608556 h 608556"/>
                <a:gd name="connsiteX11" fmla="*/ 0 w 571086"/>
                <a:gd name="connsiteY11" fmla="*/ 569889 h 608556"/>
                <a:gd name="connsiteX12" fmla="*/ 0 w 571086"/>
                <a:gd name="connsiteY12" fmla="*/ 381475 h 608556"/>
                <a:gd name="connsiteX13" fmla="*/ 38807 w 571086"/>
                <a:gd name="connsiteY13" fmla="*/ 342807 h 608556"/>
                <a:gd name="connsiteX14" fmla="*/ 285508 w 571086"/>
                <a:gd name="connsiteY14" fmla="*/ 0 h 608556"/>
                <a:gd name="connsiteX15" fmla="*/ 460183 w 571086"/>
                <a:gd name="connsiteY15" fmla="*/ 169123 h 608556"/>
                <a:gd name="connsiteX16" fmla="*/ 490924 w 571086"/>
                <a:gd name="connsiteY16" fmla="*/ 211716 h 608556"/>
                <a:gd name="connsiteX17" fmla="*/ 448622 w 571086"/>
                <a:gd name="connsiteY17" fmla="*/ 256637 h 608556"/>
                <a:gd name="connsiteX18" fmla="*/ 285508 w 571086"/>
                <a:gd name="connsiteY18" fmla="*/ 374843 h 608556"/>
                <a:gd name="connsiteX19" fmla="*/ 122394 w 571086"/>
                <a:gd name="connsiteY19" fmla="*/ 256637 h 608556"/>
                <a:gd name="connsiteX20" fmla="*/ 80092 w 571086"/>
                <a:gd name="connsiteY20" fmla="*/ 211716 h 608556"/>
                <a:gd name="connsiteX21" fmla="*/ 110833 w 571086"/>
                <a:gd name="connsiteY21" fmla="*/ 169123 h 608556"/>
                <a:gd name="connsiteX22" fmla="*/ 285508 w 571086"/>
                <a:gd name="connsiteY22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086" h="608556">
                  <a:moveTo>
                    <a:pt x="38807" y="342807"/>
                  </a:moveTo>
                  <a:lnTo>
                    <a:pt x="143399" y="342807"/>
                  </a:lnTo>
                  <a:cubicBezTo>
                    <a:pt x="149493" y="342807"/>
                    <a:pt x="157828" y="346298"/>
                    <a:pt x="162399" y="350236"/>
                  </a:cubicBezTo>
                  <a:cubicBezTo>
                    <a:pt x="195291" y="379147"/>
                    <a:pt x="238311" y="396781"/>
                    <a:pt x="285543" y="396781"/>
                  </a:cubicBezTo>
                  <a:cubicBezTo>
                    <a:pt x="332775" y="396781"/>
                    <a:pt x="375795" y="379147"/>
                    <a:pt x="408687" y="350236"/>
                  </a:cubicBezTo>
                  <a:cubicBezTo>
                    <a:pt x="413258" y="346298"/>
                    <a:pt x="421593" y="342807"/>
                    <a:pt x="427687" y="342807"/>
                  </a:cubicBezTo>
                  <a:lnTo>
                    <a:pt x="532279" y="342807"/>
                  </a:lnTo>
                  <a:cubicBezTo>
                    <a:pt x="553699" y="342807"/>
                    <a:pt x="571086" y="360082"/>
                    <a:pt x="571086" y="381475"/>
                  </a:cubicBezTo>
                  <a:lnTo>
                    <a:pt x="571086" y="569889"/>
                  </a:lnTo>
                  <a:cubicBezTo>
                    <a:pt x="571086" y="591192"/>
                    <a:pt x="553699" y="608556"/>
                    <a:pt x="532279" y="608556"/>
                  </a:cubicBezTo>
                  <a:lnTo>
                    <a:pt x="38807" y="608556"/>
                  </a:lnTo>
                  <a:cubicBezTo>
                    <a:pt x="17387" y="608556"/>
                    <a:pt x="0" y="591192"/>
                    <a:pt x="0" y="569889"/>
                  </a:cubicBezTo>
                  <a:lnTo>
                    <a:pt x="0" y="381475"/>
                  </a:lnTo>
                  <a:cubicBezTo>
                    <a:pt x="0" y="360082"/>
                    <a:pt x="17387" y="342807"/>
                    <a:pt x="38807" y="342807"/>
                  </a:cubicBezTo>
                  <a:close/>
                  <a:moveTo>
                    <a:pt x="285508" y="0"/>
                  </a:moveTo>
                  <a:cubicBezTo>
                    <a:pt x="376655" y="0"/>
                    <a:pt x="451580" y="74181"/>
                    <a:pt x="460183" y="169123"/>
                  </a:cubicBezTo>
                  <a:cubicBezTo>
                    <a:pt x="478018" y="175118"/>
                    <a:pt x="490924" y="191941"/>
                    <a:pt x="490924" y="211716"/>
                  </a:cubicBezTo>
                  <a:cubicBezTo>
                    <a:pt x="490924" y="235698"/>
                    <a:pt x="472193" y="255205"/>
                    <a:pt x="448622" y="256637"/>
                  </a:cubicBezTo>
                  <a:cubicBezTo>
                    <a:pt x="422811" y="325896"/>
                    <a:pt x="359537" y="374843"/>
                    <a:pt x="285508" y="374843"/>
                  </a:cubicBezTo>
                  <a:cubicBezTo>
                    <a:pt x="211479" y="374843"/>
                    <a:pt x="148206" y="325896"/>
                    <a:pt x="122394" y="256637"/>
                  </a:cubicBezTo>
                  <a:cubicBezTo>
                    <a:pt x="98823" y="255205"/>
                    <a:pt x="80092" y="235698"/>
                    <a:pt x="80092" y="211716"/>
                  </a:cubicBezTo>
                  <a:cubicBezTo>
                    <a:pt x="80092" y="191941"/>
                    <a:pt x="92998" y="175118"/>
                    <a:pt x="110833" y="169123"/>
                  </a:cubicBezTo>
                  <a:cubicBezTo>
                    <a:pt x="119437" y="74181"/>
                    <a:pt x="194361" y="0"/>
                    <a:pt x="28550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文本框 93"/>
            <p:cNvSpPr txBox="1"/>
            <p:nvPr/>
          </p:nvSpPr>
          <p:spPr>
            <a:xfrm>
              <a:off x="942" y="8182"/>
              <a:ext cx="440" cy="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曾某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831" y="7474"/>
              <a:ext cx="1347" cy="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p>
              <a:pPr algn="l"/>
              <a:r>
                <a:rPr lang="zh-CN" sz="1200" b="1">
                  <a:solidFill>
                    <a:schemeClr val="bg1"/>
                  </a:solidFill>
                  <a:sym typeface="+mn-ea"/>
                </a:rPr>
                <a:t>（</a:t>
              </a:r>
              <a:r>
                <a:rPr lang="en-US" altLang="zh-CN" sz="1200" b="1">
                  <a:solidFill>
                    <a:schemeClr val="bg1"/>
                  </a:solidFill>
                  <a:sym typeface="+mn-ea"/>
                </a:rPr>
                <a:t>—</a:t>
              </a:r>
              <a:r>
                <a:rPr lang="zh-CN" altLang="en-US" sz="1200" b="1">
                  <a:solidFill>
                    <a:schemeClr val="bg1"/>
                  </a:solidFill>
                  <a:sym typeface="+mn-ea"/>
                </a:rPr>
                <a:t>）</a:t>
              </a:r>
              <a:endParaRPr lang="zh-CN" altLang="en-US" sz="12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843689" y="2628424"/>
            <a:ext cx="159068" cy="712470"/>
            <a:chOff x="997" y="3736"/>
            <a:chExt cx="334" cy="1496"/>
          </a:xfrm>
        </p:grpSpPr>
        <p:sp>
          <p:nvSpPr>
            <p:cNvPr id="101" name="椭圆 100"/>
            <p:cNvSpPr/>
            <p:nvPr/>
          </p:nvSpPr>
          <p:spPr>
            <a:xfrm>
              <a:off x="997" y="4898"/>
              <a:ext cx="335" cy="3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cxnSp>
          <p:nvCxnSpPr>
            <p:cNvPr id="102" name="直接箭头连接符 101"/>
            <p:cNvCxnSpPr/>
            <p:nvPr/>
          </p:nvCxnSpPr>
          <p:spPr>
            <a:xfrm flipH="1" flipV="1">
              <a:off x="1154" y="3736"/>
              <a:ext cx="13" cy="1162"/>
            </a:xfrm>
            <a:prstGeom prst="straightConnector1">
              <a:avLst/>
            </a:prstGeom>
            <a:ln w="571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直接连接符 102"/>
          <p:cNvCxnSpPr/>
          <p:nvPr/>
        </p:nvCxnSpPr>
        <p:spPr>
          <a:xfrm>
            <a:off x="4634389" y="857250"/>
            <a:ext cx="0" cy="5081588"/>
          </a:xfrm>
          <a:prstGeom prst="line">
            <a:avLst/>
          </a:prstGeom>
          <a:ln w="762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/>
          <p:cNvGrpSpPr/>
          <p:nvPr/>
        </p:nvGrpSpPr>
        <p:grpSpPr>
          <a:xfrm>
            <a:off x="5824538" y="2604135"/>
            <a:ext cx="159068" cy="712470"/>
            <a:chOff x="997" y="3736"/>
            <a:chExt cx="334" cy="1496"/>
          </a:xfrm>
        </p:grpSpPr>
        <p:sp>
          <p:nvSpPr>
            <p:cNvPr id="105" name="椭圆 104"/>
            <p:cNvSpPr/>
            <p:nvPr/>
          </p:nvSpPr>
          <p:spPr>
            <a:xfrm>
              <a:off x="997" y="4898"/>
              <a:ext cx="335" cy="3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cxnSp>
          <p:nvCxnSpPr>
            <p:cNvPr id="106" name="直接箭头连接符 105"/>
            <p:cNvCxnSpPr/>
            <p:nvPr/>
          </p:nvCxnSpPr>
          <p:spPr>
            <a:xfrm flipH="1" flipV="1">
              <a:off x="1154" y="3736"/>
              <a:ext cx="13" cy="116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组合 131"/>
          <p:cNvGrpSpPr/>
          <p:nvPr/>
        </p:nvGrpSpPr>
        <p:grpSpPr>
          <a:xfrm>
            <a:off x="6518910" y="2611755"/>
            <a:ext cx="159068" cy="712470"/>
            <a:chOff x="13688" y="3630"/>
            <a:chExt cx="334" cy="1496"/>
          </a:xfrm>
        </p:grpSpPr>
        <p:sp>
          <p:nvSpPr>
            <p:cNvPr id="108" name="椭圆 107"/>
            <p:cNvSpPr/>
            <p:nvPr/>
          </p:nvSpPr>
          <p:spPr>
            <a:xfrm>
              <a:off x="13688" y="4792"/>
              <a:ext cx="335" cy="3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cxnSp>
          <p:nvCxnSpPr>
            <p:cNvPr id="109" name="直接箭头连接符 108"/>
            <p:cNvCxnSpPr/>
            <p:nvPr/>
          </p:nvCxnSpPr>
          <p:spPr>
            <a:xfrm flipH="1" flipV="1">
              <a:off x="13855" y="3630"/>
              <a:ext cx="13" cy="1162"/>
            </a:xfrm>
            <a:prstGeom prst="straightConnector1">
              <a:avLst/>
            </a:prstGeom>
            <a:ln w="571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圆角矩形 109"/>
          <p:cNvSpPr/>
          <p:nvPr/>
        </p:nvSpPr>
        <p:spPr>
          <a:xfrm>
            <a:off x="5544026" y="1297781"/>
            <a:ext cx="1442085" cy="17311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grpSp>
        <p:nvGrpSpPr>
          <p:cNvPr id="111" name="组合 110"/>
          <p:cNvGrpSpPr/>
          <p:nvPr/>
        </p:nvGrpSpPr>
        <p:grpSpPr>
          <a:xfrm>
            <a:off x="7387114" y="2586038"/>
            <a:ext cx="159068" cy="712470"/>
            <a:chOff x="997" y="3736"/>
            <a:chExt cx="334" cy="1496"/>
          </a:xfrm>
        </p:grpSpPr>
        <p:sp>
          <p:nvSpPr>
            <p:cNvPr id="112" name="椭圆 111"/>
            <p:cNvSpPr/>
            <p:nvPr/>
          </p:nvSpPr>
          <p:spPr>
            <a:xfrm>
              <a:off x="997" y="4898"/>
              <a:ext cx="335" cy="3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cxnSp>
          <p:nvCxnSpPr>
            <p:cNvPr id="113" name="直接箭头连接符 112"/>
            <p:cNvCxnSpPr/>
            <p:nvPr/>
          </p:nvCxnSpPr>
          <p:spPr>
            <a:xfrm flipH="1" flipV="1">
              <a:off x="1154" y="3736"/>
              <a:ext cx="13" cy="116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7943374" y="3218021"/>
            <a:ext cx="159068" cy="712946"/>
            <a:chOff x="3162" y="4898"/>
            <a:chExt cx="334" cy="1497"/>
          </a:xfrm>
          <a:solidFill>
            <a:srgbClr val="FF0000"/>
          </a:solidFill>
        </p:grpSpPr>
        <p:cxnSp>
          <p:nvCxnSpPr>
            <p:cNvPr id="116" name="直接箭头连接符 115"/>
            <p:cNvCxnSpPr/>
            <p:nvPr/>
          </p:nvCxnSpPr>
          <p:spPr>
            <a:xfrm flipH="1">
              <a:off x="3323" y="5233"/>
              <a:ext cx="13" cy="1162"/>
            </a:xfrm>
            <a:prstGeom prst="straightConnector1">
              <a:avLst/>
            </a:prstGeom>
            <a:grpFill/>
            <a:ln w="57150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椭圆 116"/>
            <p:cNvSpPr/>
            <p:nvPr/>
          </p:nvSpPr>
          <p:spPr>
            <a:xfrm>
              <a:off x="3162" y="4898"/>
              <a:ext cx="335" cy="33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786789" y="1854518"/>
            <a:ext cx="587216" cy="695801"/>
            <a:chOff x="861" y="7301"/>
            <a:chExt cx="1233" cy="1461"/>
          </a:xfrm>
          <a:solidFill>
            <a:srgbClr val="FF0000"/>
          </a:solidFill>
        </p:grpSpPr>
        <p:sp>
          <p:nvSpPr>
            <p:cNvPr id="119" name="user-male-silhouette_45324"/>
            <p:cNvSpPr>
              <a:spLocks noChangeAspect="1"/>
            </p:cNvSpPr>
            <p:nvPr/>
          </p:nvSpPr>
          <p:spPr bwMode="auto">
            <a:xfrm>
              <a:off x="861" y="7301"/>
              <a:ext cx="1171" cy="1461"/>
            </a:xfrm>
            <a:custGeom>
              <a:avLst/>
              <a:gdLst>
                <a:gd name="connsiteX0" fmla="*/ 38807 w 571086"/>
                <a:gd name="connsiteY0" fmla="*/ 342807 h 608556"/>
                <a:gd name="connsiteX1" fmla="*/ 143399 w 571086"/>
                <a:gd name="connsiteY1" fmla="*/ 342807 h 608556"/>
                <a:gd name="connsiteX2" fmla="*/ 162399 w 571086"/>
                <a:gd name="connsiteY2" fmla="*/ 350236 h 608556"/>
                <a:gd name="connsiteX3" fmla="*/ 285543 w 571086"/>
                <a:gd name="connsiteY3" fmla="*/ 396781 h 608556"/>
                <a:gd name="connsiteX4" fmla="*/ 408687 w 571086"/>
                <a:gd name="connsiteY4" fmla="*/ 350236 h 608556"/>
                <a:gd name="connsiteX5" fmla="*/ 427687 w 571086"/>
                <a:gd name="connsiteY5" fmla="*/ 342807 h 608556"/>
                <a:gd name="connsiteX6" fmla="*/ 532279 w 571086"/>
                <a:gd name="connsiteY6" fmla="*/ 342807 h 608556"/>
                <a:gd name="connsiteX7" fmla="*/ 571086 w 571086"/>
                <a:gd name="connsiteY7" fmla="*/ 381475 h 608556"/>
                <a:gd name="connsiteX8" fmla="*/ 571086 w 571086"/>
                <a:gd name="connsiteY8" fmla="*/ 569889 h 608556"/>
                <a:gd name="connsiteX9" fmla="*/ 532279 w 571086"/>
                <a:gd name="connsiteY9" fmla="*/ 608556 h 608556"/>
                <a:gd name="connsiteX10" fmla="*/ 38807 w 571086"/>
                <a:gd name="connsiteY10" fmla="*/ 608556 h 608556"/>
                <a:gd name="connsiteX11" fmla="*/ 0 w 571086"/>
                <a:gd name="connsiteY11" fmla="*/ 569889 h 608556"/>
                <a:gd name="connsiteX12" fmla="*/ 0 w 571086"/>
                <a:gd name="connsiteY12" fmla="*/ 381475 h 608556"/>
                <a:gd name="connsiteX13" fmla="*/ 38807 w 571086"/>
                <a:gd name="connsiteY13" fmla="*/ 342807 h 608556"/>
                <a:gd name="connsiteX14" fmla="*/ 285508 w 571086"/>
                <a:gd name="connsiteY14" fmla="*/ 0 h 608556"/>
                <a:gd name="connsiteX15" fmla="*/ 460183 w 571086"/>
                <a:gd name="connsiteY15" fmla="*/ 169123 h 608556"/>
                <a:gd name="connsiteX16" fmla="*/ 490924 w 571086"/>
                <a:gd name="connsiteY16" fmla="*/ 211716 h 608556"/>
                <a:gd name="connsiteX17" fmla="*/ 448622 w 571086"/>
                <a:gd name="connsiteY17" fmla="*/ 256637 h 608556"/>
                <a:gd name="connsiteX18" fmla="*/ 285508 w 571086"/>
                <a:gd name="connsiteY18" fmla="*/ 374843 h 608556"/>
                <a:gd name="connsiteX19" fmla="*/ 122394 w 571086"/>
                <a:gd name="connsiteY19" fmla="*/ 256637 h 608556"/>
                <a:gd name="connsiteX20" fmla="*/ 80092 w 571086"/>
                <a:gd name="connsiteY20" fmla="*/ 211716 h 608556"/>
                <a:gd name="connsiteX21" fmla="*/ 110833 w 571086"/>
                <a:gd name="connsiteY21" fmla="*/ 169123 h 608556"/>
                <a:gd name="connsiteX22" fmla="*/ 285508 w 571086"/>
                <a:gd name="connsiteY22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086" h="608556">
                  <a:moveTo>
                    <a:pt x="38807" y="342807"/>
                  </a:moveTo>
                  <a:lnTo>
                    <a:pt x="143399" y="342807"/>
                  </a:lnTo>
                  <a:cubicBezTo>
                    <a:pt x="149493" y="342807"/>
                    <a:pt x="157828" y="346298"/>
                    <a:pt x="162399" y="350236"/>
                  </a:cubicBezTo>
                  <a:cubicBezTo>
                    <a:pt x="195291" y="379147"/>
                    <a:pt x="238311" y="396781"/>
                    <a:pt x="285543" y="396781"/>
                  </a:cubicBezTo>
                  <a:cubicBezTo>
                    <a:pt x="332775" y="396781"/>
                    <a:pt x="375795" y="379147"/>
                    <a:pt x="408687" y="350236"/>
                  </a:cubicBezTo>
                  <a:cubicBezTo>
                    <a:pt x="413258" y="346298"/>
                    <a:pt x="421593" y="342807"/>
                    <a:pt x="427687" y="342807"/>
                  </a:cubicBezTo>
                  <a:lnTo>
                    <a:pt x="532279" y="342807"/>
                  </a:lnTo>
                  <a:cubicBezTo>
                    <a:pt x="553699" y="342807"/>
                    <a:pt x="571086" y="360082"/>
                    <a:pt x="571086" y="381475"/>
                  </a:cubicBezTo>
                  <a:lnTo>
                    <a:pt x="571086" y="569889"/>
                  </a:lnTo>
                  <a:cubicBezTo>
                    <a:pt x="571086" y="591192"/>
                    <a:pt x="553699" y="608556"/>
                    <a:pt x="532279" y="608556"/>
                  </a:cubicBezTo>
                  <a:lnTo>
                    <a:pt x="38807" y="608556"/>
                  </a:lnTo>
                  <a:cubicBezTo>
                    <a:pt x="17387" y="608556"/>
                    <a:pt x="0" y="591192"/>
                    <a:pt x="0" y="569889"/>
                  </a:cubicBezTo>
                  <a:lnTo>
                    <a:pt x="0" y="381475"/>
                  </a:lnTo>
                  <a:cubicBezTo>
                    <a:pt x="0" y="360082"/>
                    <a:pt x="17387" y="342807"/>
                    <a:pt x="38807" y="342807"/>
                  </a:cubicBezTo>
                  <a:close/>
                  <a:moveTo>
                    <a:pt x="285508" y="0"/>
                  </a:moveTo>
                  <a:cubicBezTo>
                    <a:pt x="376655" y="0"/>
                    <a:pt x="451580" y="74181"/>
                    <a:pt x="460183" y="169123"/>
                  </a:cubicBezTo>
                  <a:cubicBezTo>
                    <a:pt x="478018" y="175118"/>
                    <a:pt x="490924" y="191941"/>
                    <a:pt x="490924" y="211716"/>
                  </a:cubicBezTo>
                  <a:cubicBezTo>
                    <a:pt x="490924" y="235698"/>
                    <a:pt x="472193" y="255205"/>
                    <a:pt x="448622" y="256637"/>
                  </a:cubicBezTo>
                  <a:cubicBezTo>
                    <a:pt x="422811" y="325896"/>
                    <a:pt x="359537" y="374843"/>
                    <a:pt x="285508" y="374843"/>
                  </a:cubicBezTo>
                  <a:cubicBezTo>
                    <a:pt x="211479" y="374843"/>
                    <a:pt x="148206" y="325896"/>
                    <a:pt x="122394" y="256637"/>
                  </a:cubicBezTo>
                  <a:cubicBezTo>
                    <a:pt x="98823" y="255205"/>
                    <a:pt x="80092" y="235698"/>
                    <a:pt x="80092" y="211716"/>
                  </a:cubicBezTo>
                  <a:cubicBezTo>
                    <a:pt x="80092" y="191941"/>
                    <a:pt x="92998" y="175118"/>
                    <a:pt x="110833" y="169123"/>
                  </a:cubicBezTo>
                  <a:cubicBezTo>
                    <a:pt x="119437" y="74181"/>
                    <a:pt x="194361" y="0"/>
                    <a:pt x="28550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0" name="文本框 119"/>
            <p:cNvSpPr txBox="1"/>
            <p:nvPr/>
          </p:nvSpPr>
          <p:spPr>
            <a:xfrm>
              <a:off x="942" y="8182"/>
              <a:ext cx="440" cy="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姚某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881" y="7424"/>
              <a:ext cx="1213" cy="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p>
              <a:pPr algn="l"/>
              <a:r>
                <a:rPr lang="zh-CN" sz="1200" b="1">
                  <a:solidFill>
                    <a:schemeClr val="bg1"/>
                  </a:solidFill>
                  <a:sym typeface="+mn-ea"/>
                </a:rPr>
                <a:t>（</a:t>
              </a:r>
              <a:r>
                <a:rPr lang="en-US" altLang="zh-CN" sz="1200" b="1">
                  <a:solidFill>
                    <a:schemeClr val="bg1"/>
                  </a:solidFill>
                  <a:sym typeface="+mn-ea"/>
                </a:rPr>
                <a:t>+</a:t>
              </a:r>
              <a:r>
                <a:rPr lang="zh-CN" altLang="en-US" sz="1200" b="1">
                  <a:solidFill>
                    <a:schemeClr val="bg1"/>
                  </a:solidFill>
                  <a:sym typeface="+mn-ea"/>
                </a:rPr>
                <a:t>）</a:t>
              </a:r>
              <a:endParaRPr lang="zh-CN" altLang="en-US" sz="1200" b="1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7319486" y="4761071"/>
            <a:ext cx="1628299" cy="106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00">
                <a:sym typeface="+mn-ea"/>
              </a:rPr>
              <a:t>2020</a:t>
            </a:r>
            <a:r>
              <a:rPr lang="zh-CN" altLang="en-US" sz="100">
                <a:sym typeface="+mn-ea"/>
              </a:rPr>
              <a:t>年</a:t>
            </a:r>
            <a:r>
              <a:rPr lang="en-US" altLang="zh-CN" sz="100">
                <a:sym typeface="+mn-ea"/>
              </a:rPr>
              <a:t>10</a:t>
            </a:r>
            <a:r>
              <a:rPr lang="zh-CN" altLang="en-US" sz="100">
                <a:sym typeface="+mn-ea"/>
              </a:rPr>
              <a:t>月养老院全院筛查</a:t>
            </a:r>
            <a:r>
              <a:rPr lang="en-US" altLang="zh-CN" sz="100">
                <a:sym typeface="+mn-ea"/>
              </a:rPr>
              <a:t>2</a:t>
            </a:r>
            <a:r>
              <a:rPr lang="zh-CN" altLang="en-US" sz="100">
                <a:sym typeface="+mn-ea"/>
              </a:rPr>
              <a:t>例，其中肖某</a:t>
            </a:r>
            <a:r>
              <a:rPr lang="en-US" altLang="zh-CN" sz="100">
                <a:sym typeface="+mn-ea"/>
              </a:rPr>
              <a:t>2018</a:t>
            </a:r>
            <a:r>
              <a:rPr lang="zh-CN" altLang="en-US" sz="100">
                <a:sym typeface="+mn-ea"/>
              </a:rPr>
              <a:t>年已确证</a:t>
            </a:r>
            <a:endParaRPr lang="zh-CN" altLang="en-US" sz="100">
              <a:sym typeface="+mn-ea"/>
            </a:endParaRPr>
          </a:p>
        </p:txBody>
      </p:sp>
      <p:grpSp>
        <p:nvGrpSpPr>
          <p:cNvPr id="123" name="组合 122"/>
          <p:cNvGrpSpPr/>
          <p:nvPr/>
        </p:nvGrpSpPr>
        <p:grpSpPr>
          <a:xfrm rot="10800000">
            <a:off x="4986338" y="2586355"/>
            <a:ext cx="159068" cy="712946"/>
            <a:chOff x="3162" y="4898"/>
            <a:chExt cx="334" cy="1497"/>
          </a:xfrm>
          <a:solidFill>
            <a:srgbClr val="FF0000"/>
          </a:solidFill>
        </p:grpSpPr>
        <p:cxnSp>
          <p:nvCxnSpPr>
            <p:cNvPr id="124" name="直接箭头连接符 123"/>
            <p:cNvCxnSpPr/>
            <p:nvPr/>
          </p:nvCxnSpPr>
          <p:spPr>
            <a:xfrm flipH="1">
              <a:off x="3323" y="5233"/>
              <a:ext cx="13" cy="1162"/>
            </a:xfrm>
            <a:prstGeom prst="straightConnector1">
              <a:avLst/>
            </a:prstGeom>
            <a:grpFill/>
            <a:ln w="57150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椭圆 124"/>
            <p:cNvSpPr/>
            <p:nvPr/>
          </p:nvSpPr>
          <p:spPr>
            <a:xfrm>
              <a:off x="3162" y="4898"/>
              <a:ext cx="335" cy="33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7744301" y="3960495"/>
            <a:ext cx="587216" cy="695801"/>
            <a:chOff x="861" y="7301"/>
            <a:chExt cx="1233" cy="1461"/>
          </a:xfrm>
          <a:solidFill>
            <a:srgbClr val="FF0000"/>
          </a:solidFill>
        </p:grpSpPr>
        <p:sp>
          <p:nvSpPr>
            <p:cNvPr id="127" name="user-male-silhouette_45324"/>
            <p:cNvSpPr>
              <a:spLocks noChangeAspect="1"/>
            </p:cNvSpPr>
            <p:nvPr/>
          </p:nvSpPr>
          <p:spPr bwMode="auto">
            <a:xfrm>
              <a:off x="861" y="7301"/>
              <a:ext cx="1171" cy="1461"/>
            </a:xfrm>
            <a:custGeom>
              <a:avLst/>
              <a:gdLst>
                <a:gd name="connsiteX0" fmla="*/ 38807 w 571086"/>
                <a:gd name="connsiteY0" fmla="*/ 342807 h 608556"/>
                <a:gd name="connsiteX1" fmla="*/ 143399 w 571086"/>
                <a:gd name="connsiteY1" fmla="*/ 342807 h 608556"/>
                <a:gd name="connsiteX2" fmla="*/ 162399 w 571086"/>
                <a:gd name="connsiteY2" fmla="*/ 350236 h 608556"/>
                <a:gd name="connsiteX3" fmla="*/ 285543 w 571086"/>
                <a:gd name="connsiteY3" fmla="*/ 396781 h 608556"/>
                <a:gd name="connsiteX4" fmla="*/ 408687 w 571086"/>
                <a:gd name="connsiteY4" fmla="*/ 350236 h 608556"/>
                <a:gd name="connsiteX5" fmla="*/ 427687 w 571086"/>
                <a:gd name="connsiteY5" fmla="*/ 342807 h 608556"/>
                <a:gd name="connsiteX6" fmla="*/ 532279 w 571086"/>
                <a:gd name="connsiteY6" fmla="*/ 342807 h 608556"/>
                <a:gd name="connsiteX7" fmla="*/ 571086 w 571086"/>
                <a:gd name="connsiteY7" fmla="*/ 381475 h 608556"/>
                <a:gd name="connsiteX8" fmla="*/ 571086 w 571086"/>
                <a:gd name="connsiteY8" fmla="*/ 569889 h 608556"/>
                <a:gd name="connsiteX9" fmla="*/ 532279 w 571086"/>
                <a:gd name="connsiteY9" fmla="*/ 608556 h 608556"/>
                <a:gd name="connsiteX10" fmla="*/ 38807 w 571086"/>
                <a:gd name="connsiteY10" fmla="*/ 608556 h 608556"/>
                <a:gd name="connsiteX11" fmla="*/ 0 w 571086"/>
                <a:gd name="connsiteY11" fmla="*/ 569889 h 608556"/>
                <a:gd name="connsiteX12" fmla="*/ 0 w 571086"/>
                <a:gd name="connsiteY12" fmla="*/ 381475 h 608556"/>
                <a:gd name="connsiteX13" fmla="*/ 38807 w 571086"/>
                <a:gd name="connsiteY13" fmla="*/ 342807 h 608556"/>
                <a:gd name="connsiteX14" fmla="*/ 285508 w 571086"/>
                <a:gd name="connsiteY14" fmla="*/ 0 h 608556"/>
                <a:gd name="connsiteX15" fmla="*/ 460183 w 571086"/>
                <a:gd name="connsiteY15" fmla="*/ 169123 h 608556"/>
                <a:gd name="connsiteX16" fmla="*/ 490924 w 571086"/>
                <a:gd name="connsiteY16" fmla="*/ 211716 h 608556"/>
                <a:gd name="connsiteX17" fmla="*/ 448622 w 571086"/>
                <a:gd name="connsiteY17" fmla="*/ 256637 h 608556"/>
                <a:gd name="connsiteX18" fmla="*/ 285508 w 571086"/>
                <a:gd name="connsiteY18" fmla="*/ 374843 h 608556"/>
                <a:gd name="connsiteX19" fmla="*/ 122394 w 571086"/>
                <a:gd name="connsiteY19" fmla="*/ 256637 h 608556"/>
                <a:gd name="connsiteX20" fmla="*/ 80092 w 571086"/>
                <a:gd name="connsiteY20" fmla="*/ 211716 h 608556"/>
                <a:gd name="connsiteX21" fmla="*/ 110833 w 571086"/>
                <a:gd name="connsiteY21" fmla="*/ 169123 h 608556"/>
                <a:gd name="connsiteX22" fmla="*/ 285508 w 571086"/>
                <a:gd name="connsiteY22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086" h="608556">
                  <a:moveTo>
                    <a:pt x="38807" y="342807"/>
                  </a:moveTo>
                  <a:lnTo>
                    <a:pt x="143399" y="342807"/>
                  </a:lnTo>
                  <a:cubicBezTo>
                    <a:pt x="149493" y="342807"/>
                    <a:pt x="157828" y="346298"/>
                    <a:pt x="162399" y="350236"/>
                  </a:cubicBezTo>
                  <a:cubicBezTo>
                    <a:pt x="195291" y="379147"/>
                    <a:pt x="238311" y="396781"/>
                    <a:pt x="285543" y="396781"/>
                  </a:cubicBezTo>
                  <a:cubicBezTo>
                    <a:pt x="332775" y="396781"/>
                    <a:pt x="375795" y="379147"/>
                    <a:pt x="408687" y="350236"/>
                  </a:cubicBezTo>
                  <a:cubicBezTo>
                    <a:pt x="413258" y="346298"/>
                    <a:pt x="421593" y="342807"/>
                    <a:pt x="427687" y="342807"/>
                  </a:cubicBezTo>
                  <a:lnTo>
                    <a:pt x="532279" y="342807"/>
                  </a:lnTo>
                  <a:cubicBezTo>
                    <a:pt x="553699" y="342807"/>
                    <a:pt x="571086" y="360082"/>
                    <a:pt x="571086" y="381475"/>
                  </a:cubicBezTo>
                  <a:lnTo>
                    <a:pt x="571086" y="569889"/>
                  </a:lnTo>
                  <a:cubicBezTo>
                    <a:pt x="571086" y="591192"/>
                    <a:pt x="553699" y="608556"/>
                    <a:pt x="532279" y="608556"/>
                  </a:cubicBezTo>
                  <a:lnTo>
                    <a:pt x="38807" y="608556"/>
                  </a:lnTo>
                  <a:cubicBezTo>
                    <a:pt x="17387" y="608556"/>
                    <a:pt x="0" y="591192"/>
                    <a:pt x="0" y="569889"/>
                  </a:cubicBezTo>
                  <a:lnTo>
                    <a:pt x="0" y="381475"/>
                  </a:lnTo>
                  <a:cubicBezTo>
                    <a:pt x="0" y="360082"/>
                    <a:pt x="17387" y="342807"/>
                    <a:pt x="38807" y="342807"/>
                  </a:cubicBezTo>
                  <a:close/>
                  <a:moveTo>
                    <a:pt x="285508" y="0"/>
                  </a:moveTo>
                  <a:cubicBezTo>
                    <a:pt x="376655" y="0"/>
                    <a:pt x="451580" y="74181"/>
                    <a:pt x="460183" y="169123"/>
                  </a:cubicBezTo>
                  <a:cubicBezTo>
                    <a:pt x="478018" y="175118"/>
                    <a:pt x="490924" y="191941"/>
                    <a:pt x="490924" y="211716"/>
                  </a:cubicBezTo>
                  <a:cubicBezTo>
                    <a:pt x="490924" y="235698"/>
                    <a:pt x="472193" y="255205"/>
                    <a:pt x="448622" y="256637"/>
                  </a:cubicBezTo>
                  <a:cubicBezTo>
                    <a:pt x="422811" y="325896"/>
                    <a:pt x="359537" y="374843"/>
                    <a:pt x="285508" y="374843"/>
                  </a:cubicBezTo>
                  <a:cubicBezTo>
                    <a:pt x="211479" y="374843"/>
                    <a:pt x="148206" y="325896"/>
                    <a:pt x="122394" y="256637"/>
                  </a:cubicBezTo>
                  <a:cubicBezTo>
                    <a:pt x="98823" y="255205"/>
                    <a:pt x="80092" y="235698"/>
                    <a:pt x="80092" y="211716"/>
                  </a:cubicBezTo>
                  <a:cubicBezTo>
                    <a:pt x="80092" y="191941"/>
                    <a:pt x="92998" y="175118"/>
                    <a:pt x="110833" y="169123"/>
                  </a:cubicBezTo>
                  <a:cubicBezTo>
                    <a:pt x="119437" y="74181"/>
                    <a:pt x="194361" y="0"/>
                    <a:pt x="28550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8" name="文本框 127"/>
            <p:cNvSpPr txBox="1"/>
            <p:nvPr/>
          </p:nvSpPr>
          <p:spPr>
            <a:xfrm>
              <a:off x="942" y="8182"/>
              <a:ext cx="440" cy="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敖某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881" y="7424"/>
              <a:ext cx="1213" cy="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p>
              <a:pPr algn="l"/>
              <a:r>
                <a:rPr lang="zh-CN" sz="1200" b="1">
                  <a:solidFill>
                    <a:schemeClr val="bg1"/>
                  </a:solidFill>
                  <a:sym typeface="+mn-ea"/>
                </a:rPr>
                <a:t>（</a:t>
              </a:r>
              <a:r>
                <a:rPr lang="en-US" altLang="zh-CN" sz="1200" b="1">
                  <a:solidFill>
                    <a:schemeClr val="bg1"/>
                  </a:solidFill>
                  <a:sym typeface="+mn-ea"/>
                </a:rPr>
                <a:t>+</a:t>
              </a:r>
              <a:r>
                <a:rPr lang="zh-CN" altLang="en-US" sz="1200" b="1">
                  <a:solidFill>
                    <a:schemeClr val="bg1"/>
                  </a:solidFill>
                  <a:sym typeface="+mn-ea"/>
                </a:rPr>
                <a:t>）</a:t>
              </a:r>
              <a:endParaRPr lang="zh-CN" altLang="en-US" sz="1200" b="1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130" name="文本框 129"/>
          <p:cNvSpPr txBox="1"/>
          <p:nvPr/>
        </p:nvSpPr>
        <p:spPr>
          <a:xfrm>
            <a:off x="4646771" y="4076224"/>
            <a:ext cx="1337310" cy="106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00">
                <a:sym typeface="+mn-ea"/>
              </a:rPr>
              <a:t>2020</a:t>
            </a:r>
            <a:r>
              <a:rPr lang="zh-CN" altLang="en-US" sz="100">
                <a:sym typeface="+mn-ea"/>
              </a:rPr>
              <a:t>年</a:t>
            </a:r>
            <a:r>
              <a:rPr lang="en-US" altLang="zh-CN" sz="100">
                <a:sym typeface="+mn-ea"/>
              </a:rPr>
              <a:t>7</a:t>
            </a:r>
            <a:r>
              <a:rPr lang="zh-CN" altLang="en-US" sz="100">
                <a:sym typeface="+mn-ea"/>
              </a:rPr>
              <a:t>月</a:t>
            </a:r>
            <a:r>
              <a:rPr lang="en-US" altLang="zh-CN" sz="100">
                <a:sym typeface="+mn-ea"/>
              </a:rPr>
              <a:t>2</a:t>
            </a:r>
            <a:r>
              <a:rPr lang="zh-CN" altLang="en-US" sz="100">
                <a:sym typeface="+mn-ea"/>
              </a:rPr>
              <a:t>日住院筛查阳性</a:t>
            </a:r>
            <a:endParaRPr lang="zh-CN" altLang="en-US" sz="100"/>
          </a:p>
        </p:txBody>
      </p:sp>
      <p:sp>
        <p:nvSpPr>
          <p:cNvPr id="131" name="文本框 130"/>
          <p:cNvSpPr txBox="1"/>
          <p:nvPr/>
        </p:nvSpPr>
        <p:spPr>
          <a:xfrm>
            <a:off x="4796155" y="3377565"/>
            <a:ext cx="1988185" cy="121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">
                <a:sym typeface="+mn-ea"/>
              </a:rPr>
              <a:t>在漆某原配偶，陈某死后，有发现翻窗进漆某房间，</a:t>
            </a:r>
            <a:endParaRPr lang="zh-CN" altLang="en-US" sz="100">
              <a:sym typeface="+mn-ea"/>
            </a:endParaRPr>
          </a:p>
          <a:p>
            <a:r>
              <a:rPr lang="zh-CN" altLang="en-US" sz="100">
                <a:sym typeface="+mn-ea"/>
              </a:rPr>
              <a:t>也有喝板板茶的爱好</a:t>
            </a:r>
            <a:endParaRPr lang="zh-CN" altLang="en-US" sz="100"/>
          </a:p>
        </p:txBody>
      </p:sp>
      <p:grpSp>
        <p:nvGrpSpPr>
          <p:cNvPr id="3" name="组合 2"/>
          <p:cNvGrpSpPr/>
          <p:nvPr/>
        </p:nvGrpSpPr>
        <p:grpSpPr>
          <a:xfrm>
            <a:off x="8497729" y="3218021"/>
            <a:ext cx="159068" cy="712946"/>
            <a:chOff x="3162" y="4898"/>
            <a:chExt cx="334" cy="1497"/>
          </a:xfrm>
          <a:solidFill>
            <a:srgbClr val="FF0000"/>
          </a:solidFill>
        </p:grpSpPr>
        <p:cxnSp>
          <p:nvCxnSpPr>
            <p:cNvPr id="16" name="直接箭头连接符 15"/>
            <p:cNvCxnSpPr/>
            <p:nvPr/>
          </p:nvCxnSpPr>
          <p:spPr>
            <a:xfrm flipH="1">
              <a:off x="3323" y="5233"/>
              <a:ext cx="13" cy="1162"/>
            </a:xfrm>
            <a:prstGeom prst="straightConnector1">
              <a:avLst/>
            </a:prstGeom>
            <a:grpFill/>
            <a:ln w="57150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3162" y="4898"/>
              <a:ext cx="335" cy="33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98656" y="3960495"/>
            <a:ext cx="587216" cy="695801"/>
            <a:chOff x="861" y="7301"/>
            <a:chExt cx="1233" cy="1461"/>
          </a:xfrm>
          <a:solidFill>
            <a:srgbClr val="FF0000"/>
          </a:solidFill>
        </p:grpSpPr>
        <p:sp>
          <p:nvSpPr>
            <p:cNvPr id="40" name="user-male-silhouette_45324"/>
            <p:cNvSpPr>
              <a:spLocks noChangeAspect="1"/>
            </p:cNvSpPr>
            <p:nvPr/>
          </p:nvSpPr>
          <p:spPr bwMode="auto">
            <a:xfrm>
              <a:off x="861" y="7301"/>
              <a:ext cx="1171" cy="1461"/>
            </a:xfrm>
            <a:custGeom>
              <a:avLst/>
              <a:gdLst>
                <a:gd name="connsiteX0" fmla="*/ 38807 w 571086"/>
                <a:gd name="connsiteY0" fmla="*/ 342807 h 608556"/>
                <a:gd name="connsiteX1" fmla="*/ 143399 w 571086"/>
                <a:gd name="connsiteY1" fmla="*/ 342807 h 608556"/>
                <a:gd name="connsiteX2" fmla="*/ 162399 w 571086"/>
                <a:gd name="connsiteY2" fmla="*/ 350236 h 608556"/>
                <a:gd name="connsiteX3" fmla="*/ 285543 w 571086"/>
                <a:gd name="connsiteY3" fmla="*/ 396781 h 608556"/>
                <a:gd name="connsiteX4" fmla="*/ 408687 w 571086"/>
                <a:gd name="connsiteY4" fmla="*/ 350236 h 608556"/>
                <a:gd name="connsiteX5" fmla="*/ 427687 w 571086"/>
                <a:gd name="connsiteY5" fmla="*/ 342807 h 608556"/>
                <a:gd name="connsiteX6" fmla="*/ 532279 w 571086"/>
                <a:gd name="connsiteY6" fmla="*/ 342807 h 608556"/>
                <a:gd name="connsiteX7" fmla="*/ 571086 w 571086"/>
                <a:gd name="connsiteY7" fmla="*/ 381475 h 608556"/>
                <a:gd name="connsiteX8" fmla="*/ 571086 w 571086"/>
                <a:gd name="connsiteY8" fmla="*/ 569889 h 608556"/>
                <a:gd name="connsiteX9" fmla="*/ 532279 w 571086"/>
                <a:gd name="connsiteY9" fmla="*/ 608556 h 608556"/>
                <a:gd name="connsiteX10" fmla="*/ 38807 w 571086"/>
                <a:gd name="connsiteY10" fmla="*/ 608556 h 608556"/>
                <a:gd name="connsiteX11" fmla="*/ 0 w 571086"/>
                <a:gd name="connsiteY11" fmla="*/ 569889 h 608556"/>
                <a:gd name="connsiteX12" fmla="*/ 0 w 571086"/>
                <a:gd name="connsiteY12" fmla="*/ 381475 h 608556"/>
                <a:gd name="connsiteX13" fmla="*/ 38807 w 571086"/>
                <a:gd name="connsiteY13" fmla="*/ 342807 h 608556"/>
                <a:gd name="connsiteX14" fmla="*/ 285508 w 571086"/>
                <a:gd name="connsiteY14" fmla="*/ 0 h 608556"/>
                <a:gd name="connsiteX15" fmla="*/ 460183 w 571086"/>
                <a:gd name="connsiteY15" fmla="*/ 169123 h 608556"/>
                <a:gd name="connsiteX16" fmla="*/ 490924 w 571086"/>
                <a:gd name="connsiteY16" fmla="*/ 211716 h 608556"/>
                <a:gd name="connsiteX17" fmla="*/ 448622 w 571086"/>
                <a:gd name="connsiteY17" fmla="*/ 256637 h 608556"/>
                <a:gd name="connsiteX18" fmla="*/ 285508 w 571086"/>
                <a:gd name="connsiteY18" fmla="*/ 374843 h 608556"/>
                <a:gd name="connsiteX19" fmla="*/ 122394 w 571086"/>
                <a:gd name="connsiteY19" fmla="*/ 256637 h 608556"/>
                <a:gd name="connsiteX20" fmla="*/ 80092 w 571086"/>
                <a:gd name="connsiteY20" fmla="*/ 211716 h 608556"/>
                <a:gd name="connsiteX21" fmla="*/ 110833 w 571086"/>
                <a:gd name="connsiteY21" fmla="*/ 169123 h 608556"/>
                <a:gd name="connsiteX22" fmla="*/ 285508 w 571086"/>
                <a:gd name="connsiteY22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086" h="608556">
                  <a:moveTo>
                    <a:pt x="38807" y="342807"/>
                  </a:moveTo>
                  <a:lnTo>
                    <a:pt x="143399" y="342807"/>
                  </a:lnTo>
                  <a:cubicBezTo>
                    <a:pt x="149493" y="342807"/>
                    <a:pt x="157828" y="346298"/>
                    <a:pt x="162399" y="350236"/>
                  </a:cubicBezTo>
                  <a:cubicBezTo>
                    <a:pt x="195291" y="379147"/>
                    <a:pt x="238311" y="396781"/>
                    <a:pt x="285543" y="396781"/>
                  </a:cubicBezTo>
                  <a:cubicBezTo>
                    <a:pt x="332775" y="396781"/>
                    <a:pt x="375795" y="379147"/>
                    <a:pt x="408687" y="350236"/>
                  </a:cubicBezTo>
                  <a:cubicBezTo>
                    <a:pt x="413258" y="346298"/>
                    <a:pt x="421593" y="342807"/>
                    <a:pt x="427687" y="342807"/>
                  </a:cubicBezTo>
                  <a:lnTo>
                    <a:pt x="532279" y="342807"/>
                  </a:lnTo>
                  <a:cubicBezTo>
                    <a:pt x="553699" y="342807"/>
                    <a:pt x="571086" y="360082"/>
                    <a:pt x="571086" y="381475"/>
                  </a:cubicBezTo>
                  <a:lnTo>
                    <a:pt x="571086" y="569889"/>
                  </a:lnTo>
                  <a:cubicBezTo>
                    <a:pt x="571086" y="591192"/>
                    <a:pt x="553699" y="608556"/>
                    <a:pt x="532279" y="608556"/>
                  </a:cubicBezTo>
                  <a:lnTo>
                    <a:pt x="38807" y="608556"/>
                  </a:lnTo>
                  <a:cubicBezTo>
                    <a:pt x="17387" y="608556"/>
                    <a:pt x="0" y="591192"/>
                    <a:pt x="0" y="569889"/>
                  </a:cubicBezTo>
                  <a:lnTo>
                    <a:pt x="0" y="381475"/>
                  </a:lnTo>
                  <a:cubicBezTo>
                    <a:pt x="0" y="360082"/>
                    <a:pt x="17387" y="342807"/>
                    <a:pt x="38807" y="342807"/>
                  </a:cubicBezTo>
                  <a:close/>
                  <a:moveTo>
                    <a:pt x="285508" y="0"/>
                  </a:moveTo>
                  <a:cubicBezTo>
                    <a:pt x="376655" y="0"/>
                    <a:pt x="451580" y="74181"/>
                    <a:pt x="460183" y="169123"/>
                  </a:cubicBezTo>
                  <a:cubicBezTo>
                    <a:pt x="478018" y="175118"/>
                    <a:pt x="490924" y="191941"/>
                    <a:pt x="490924" y="211716"/>
                  </a:cubicBezTo>
                  <a:cubicBezTo>
                    <a:pt x="490924" y="235698"/>
                    <a:pt x="472193" y="255205"/>
                    <a:pt x="448622" y="256637"/>
                  </a:cubicBezTo>
                  <a:cubicBezTo>
                    <a:pt x="422811" y="325896"/>
                    <a:pt x="359537" y="374843"/>
                    <a:pt x="285508" y="374843"/>
                  </a:cubicBezTo>
                  <a:cubicBezTo>
                    <a:pt x="211479" y="374843"/>
                    <a:pt x="148206" y="325896"/>
                    <a:pt x="122394" y="256637"/>
                  </a:cubicBezTo>
                  <a:cubicBezTo>
                    <a:pt x="98823" y="255205"/>
                    <a:pt x="80092" y="235698"/>
                    <a:pt x="80092" y="211716"/>
                  </a:cubicBezTo>
                  <a:cubicBezTo>
                    <a:pt x="80092" y="191941"/>
                    <a:pt x="92998" y="175118"/>
                    <a:pt x="110833" y="169123"/>
                  </a:cubicBezTo>
                  <a:cubicBezTo>
                    <a:pt x="119437" y="74181"/>
                    <a:pt x="194361" y="0"/>
                    <a:pt x="28550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文本框 40"/>
            <p:cNvSpPr txBox="1"/>
            <p:nvPr/>
          </p:nvSpPr>
          <p:spPr>
            <a:xfrm>
              <a:off x="942" y="8182"/>
              <a:ext cx="440" cy="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r>
                <a:rPr lang="zh-CN" altLang="en-US" sz="100" b="1">
                  <a:solidFill>
                    <a:schemeClr val="bg1"/>
                  </a:solidFill>
                </a:rPr>
                <a:t>肖某</a:t>
              </a:r>
              <a:endParaRPr lang="zh-CN" altLang="en-US" sz="100" b="1">
                <a:solidFill>
                  <a:schemeClr val="bg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81" y="7424"/>
              <a:ext cx="1213" cy="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none" rtlCol="0">
              <a:spAutoFit/>
            </a:bodyPr>
            <a:p>
              <a:pPr algn="l"/>
              <a:r>
                <a:rPr lang="zh-CN" sz="1200" b="1">
                  <a:solidFill>
                    <a:schemeClr val="bg1"/>
                  </a:solidFill>
                  <a:sym typeface="+mn-ea"/>
                </a:rPr>
                <a:t>（</a:t>
              </a:r>
              <a:r>
                <a:rPr lang="en-US" altLang="zh-CN" sz="1200" b="1">
                  <a:solidFill>
                    <a:schemeClr val="bg1"/>
                  </a:solidFill>
                  <a:sym typeface="+mn-ea"/>
                </a:rPr>
                <a:t>+</a:t>
              </a:r>
              <a:r>
                <a:rPr lang="zh-CN" altLang="en-US" sz="1200" b="1">
                  <a:solidFill>
                    <a:schemeClr val="bg1"/>
                  </a:solidFill>
                  <a:sym typeface="+mn-ea"/>
                </a:rPr>
                <a:t>）</a:t>
              </a:r>
              <a:endParaRPr lang="zh-CN" altLang="en-US" sz="1200" b="1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20015" y="941070"/>
            <a:ext cx="1198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2017.5.12</a:t>
            </a: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216025" y="857250"/>
            <a:ext cx="1627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2018.10.08</a:t>
            </a:r>
            <a:r>
              <a:rPr lang="zh-CN" altLang="en-US"/>
              <a:t>，全院筛查阴性</a:t>
            </a: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2717800" y="941070"/>
            <a:ext cx="1576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/>
              <a:t>2020.6</a:t>
            </a:r>
            <a:endParaRPr lang="zh-CN" altLang="en-US"/>
          </a:p>
          <a:p>
            <a:r>
              <a:rPr lang="zh-CN" altLang="en-US"/>
              <a:t>住院筛查阴性</a:t>
            </a:r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13995" y="1503045"/>
            <a:ext cx="83883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漆某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1240155" y="1722755"/>
            <a:ext cx="86804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漆某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000250" y="2148205"/>
            <a:ext cx="663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姚某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634230" y="3269615"/>
            <a:ext cx="23520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在漆某原配偶，陈某死后，有发现翻窗进漆某房间，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也有喝板板茶的爱好</a:t>
            </a:r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4646930" y="4495165"/>
            <a:ext cx="19519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>
                <a:sym typeface="+mn-ea"/>
              </a:rPr>
              <a:t>2020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日住院筛查阳性</a:t>
            </a:r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7386955" y="4932045"/>
            <a:ext cx="17570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>
                <a:sym typeface="+mn-ea"/>
              </a:rPr>
              <a:t>2020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月养老院全院筛查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例，其中肖某</a:t>
            </a:r>
            <a:r>
              <a:rPr lang="en-US" altLang="zh-CN">
                <a:sym typeface="+mn-ea"/>
              </a:rPr>
              <a:t>2018</a:t>
            </a:r>
            <a:r>
              <a:rPr lang="zh-CN" altLang="en-US">
                <a:sym typeface="+mn-ea"/>
              </a:rPr>
              <a:t>年已确证</a:t>
            </a:r>
            <a:endParaRPr lang="zh-CN" altLang="en-US"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225665" y="1232535"/>
            <a:ext cx="1432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2020.10.15</a:t>
            </a:r>
            <a:endParaRPr lang="en-US" altLang="zh-CN"/>
          </a:p>
          <a:p>
            <a:pPr algn="ctr"/>
            <a:r>
              <a:rPr lang="zh-CN"/>
              <a:t>配偶检测</a:t>
            </a:r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320675" y="5278755"/>
            <a:ext cx="1646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2018</a:t>
            </a:r>
            <a:r>
              <a:rPr lang="zh-CN" altLang="en-US"/>
              <a:t>年</a:t>
            </a:r>
            <a:endParaRPr lang="zh-CN" altLang="en-US"/>
          </a:p>
          <a:p>
            <a:r>
              <a:rPr lang="zh-CN" altLang="en-US"/>
              <a:t>庞某强奸漆某</a:t>
            </a:r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2209800" y="5038725"/>
            <a:ext cx="15278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漆某前夫</a:t>
            </a:r>
            <a:r>
              <a:rPr lang="en-US" altLang="zh-CN"/>
              <a:t>2020.7.6</a:t>
            </a:r>
            <a:r>
              <a:rPr lang="zh-CN" altLang="en-US"/>
              <a:t>住院筛查阴性</a:t>
            </a:r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3576955" y="5140325"/>
            <a:ext cx="1209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2020.7.24</a:t>
            </a:r>
            <a:endParaRPr lang="en-US" altLang="zh-CN"/>
          </a:p>
          <a:p>
            <a:r>
              <a:rPr lang="zh-CN" altLang="en-US"/>
              <a:t>陈某去世</a:t>
            </a:r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2918460" y="4496435"/>
            <a:ext cx="692785" cy="368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陈某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36975" y="4623435"/>
            <a:ext cx="688975" cy="368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陈某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81355" y="4761230"/>
            <a:ext cx="685800" cy="3683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庞某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634230" y="2467610"/>
            <a:ext cx="71056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姚某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803900" y="897890"/>
            <a:ext cx="13157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2020.9.8</a:t>
            </a:r>
            <a:endParaRPr lang="en-US" altLang="zh-CN"/>
          </a:p>
          <a:p>
            <a:r>
              <a:rPr lang="zh-CN" altLang="en-US"/>
              <a:t>婚检一阴一阳</a:t>
            </a:r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5672455" y="1790065"/>
            <a:ext cx="684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漆某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280785" y="2267585"/>
            <a:ext cx="664845" cy="368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曾某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5544185" y="2291080"/>
            <a:ext cx="62420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（</a:t>
            </a:r>
            <a:r>
              <a:rPr lang="en-US" altLang="zh-CN" b="1">
                <a:solidFill>
                  <a:schemeClr val="bg1"/>
                </a:solidFill>
              </a:rPr>
              <a:t>+</a:t>
            </a:r>
            <a:r>
              <a:rPr lang="zh-CN" altLang="en-US" b="1">
                <a:solidFill>
                  <a:schemeClr val="bg1"/>
                </a:solidFill>
              </a:rPr>
              <a:t>）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7224395" y="2284095"/>
            <a:ext cx="76835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曾某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2717165" y="2237740"/>
            <a:ext cx="655320" cy="368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曾某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91135" y="1961515"/>
            <a:ext cx="650875" cy="2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sz="1200" b="1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—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）</a:t>
            </a:r>
            <a:endParaRPr lang="zh-CN" altLang="en-US" sz="1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1216025" y="2237105"/>
            <a:ext cx="582295" cy="2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p>
            <a:pPr algn="l"/>
            <a:r>
              <a:rPr lang="zh-CN" sz="1200" b="1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—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）</a:t>
            </a:r>
            <a:endParaRPr lang="zh-CN" altLang="en-US" sz="1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494905" y="4484370"/>
            <a:ext cx="80454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敖某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8337550" y="4497070"/>
            <a:ext cx="80581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肖某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4" grpId="0"/>
      <p:bldP spid="14" grpId="1"/>
      <p:bldP spid="12" grpId="0"/>
      <p:bldP spid="12" grpId="1"/>
      <p:bldP spid="110" grpId="0" bldLvl="0" animBg="1"/>
      <p:bldP spid="110" grpId="1" animBg="1"/>
      <p:bldP spid="15" grpId="0"/>
      <p:bldP spid="15" grpId="1"/>
      <p:bldP spid="122" grpId="0"/>
      <p:bldP spid="122" grpId="1"/>
      <p:bldP spid="131" grpId="0"/>
      <p:bldP spid="131" grpId="1"/>
      <p:bldP spid="130" grpId="0"/>
      <p:bldP spid="130" grpId="1"/>
      <p:bldP spid="44" grpId="0"/>
      <p:bldP spid="44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64" grpId="0"/>
      <p:bldP spid="64" grpId="1"/>
      <p:bldP spid="65" grpId="0"/>
      <p:bldP spid="65" grpId="1"/>
      <p:bldP spid="66" grpId="0"/>
      <p:bldP spid="66" grpId="1"/>
      <p:bldP spid="75" grpId="0"/>
      <p:bldP spid="75" grpId="1"/>
      <p:bldP spid="80" grpId="0"/>
      <p:bldP spid="8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85445" y="607060"/>
            <a:ext cx="43910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2400"/>
              <a:t>肖某商业性行为感染</a:t>
            </a:r>
            <a:endParaRPr lang="zh-CN" sz="2400"/>
          </a:p>
          <a:p>
            <a:pPr algn="just">
              <a:lnSpc>
                <a:spcPct val="150000"/>
              </a:lnSpc>
            </a:pPr>
            <a:r>
              <a:rPr lang="zh-CN" sz="2400"/>
              <a:t>敖某商业性行为感染</a:t>
            </a:r>
            <a:endParaRPr 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386080" y="1710055"/>
            <a:ext cx="4460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2400"/>
              <a:t>某阳性暗娼</a:t>
            </a:r>
            <a:r>
              <a:rPr lang="en-US" altLang="zh-CN" sz="2400"/>
              <a:t>→</a:t>
            </a:r>
            <a:r>
              <a:rPr lang="zh-CN" altLang="en-US" sz="2400"/>
              <a:t>姚某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漆某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曾某</a:t>
            </a:r>
            <a:endParaRPr lang="zh-CN" altLang="en-US" sz="2400"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847590" y="1458595"/>
          <a:ext cx="39052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45"/>
                <a:gridCol w="1470660"/>
                <a:gridCol w="1503045"/>
              </a:tblGrid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原住敬老院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毒株亚型</a:t>
                      </a:r>
                      <a:endParaRPr lang="zh-CN" alt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漆某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彭庙敬老院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CRF01_AE</a:t>
                      </a:r>
                      <a:endParaRPr lang="en-US" altLang="zh-CN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曾某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彭庙敬老院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CRF01_AE</a:t>
                      </a:r>
                      <a:endParaRPr lang="zh-CN" alt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姚某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彭庙敬老院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CRF01_AE</a:t>
                      </a:r>
                      <a:endParaRPr lang="zh-CN" alt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敖某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桂花敬老院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CRF07_BC</a:t>
                      </a:r>
                      <a:endParaRPr lang="zh-CN" alt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肖某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桂花敬老院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既往未采血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70255" y="2980690"/>
            <a:ext cx="2105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</a:rPr>
              <a:t>流病结果</a:t>
            </a:r>
            <a:endParaRPr lang="zh-CN" altLang="zh-CN" sz="2400" b="1">
              <a:solidFill>
                <a:srgbClr val="FF0000"/>
              </a:solidFill>
            </a:endParaRPr>
          </a:p>
        </p:txBody>
      </p:sp>
      <p:pic>
        <p:nvPicPr>
          <p:cNvPr id="8" name="图片 7" descr="343435383138313b333633373735323bbcfdcdb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730" y="2266950"/>
            <a:ext cx="935990" cy="713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flipH="1">
            <a:off x="4931410" y="441325"/>
            <a:ext cx="3712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</a:rPr>
              <a:t>实验室结果</a:t>
            </a:r>
            <a:endParaRPr lang="zh-CN" altLang="zh-CN" sz="2400" b="1">
              <a:solidFill>
                <a:srgbClr val="FF0000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6050280" y="901065"/>
            <a:ext cx="338455" cy="55689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2570" y="4382770"/>
            <a:ext cx="46056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sz="2000" b="1">
                <a:sym typeface="+mn-ea"/>
              </a:rPr>
              <a:t>基因序列检查，漆某与曾某一致，姚某与曾某待讨论</a:t>
            </a:r>
            <a:endParaRPr lang="zh-CN" sz="20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  <p:bldP spid="1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745" y="190500"/>
            <a:ext cx="8060055" cy="2679065"/>
          </a:xfrm>
        </p:spPr>
        <p:txBody>
          <a:bodyPr/>
          <a:p>
            <a:r>
              <a:rPr lang="zh-CN" altLang="en-US"/>
              <a:t>该案例在</a:t>
            </a:r>
            <a:r>
              <a:rPr lang="en-US" altLang="zh-CN"/>
              <a:t>2022</a:t>
            </a:r>
            <a:r>
              <a:rPr lang="zh-CN" altLang="en-US"/>
              <a:t>年初四川省艾防年会上做交流，国家疾控专家亲赴富顺永年调研。</a:t>
            </a:r>
            <a:endParaRPr lang="zh-CN" altLang="en-US"/>
          </a:p>
        </p:txBody>
      </p:sp>
      <p:pic>
        <p:nvPicPr>
          <p:cNvPr id="3" name="图片 2" descr="fileUpload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6370" y="2766060"/>
            <a:ext cx="4761230" cy="2987040"/>
          </a:xfrm>
          <a:prstGeom prst="rect">
            <a:avLst/>
          </a:prstGeom>
        </p:spPr>
      </p:pic>
      <p:pic>
        <p:nvPicPr>
          <p:cNvPr id="4" name="图片 3" descr="fileUplo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935" y="2766060"/>
            <a:ext cx="4203700" cy="298640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收获</a:t>
            </a:r>
            <a:endParaRPr lang="zh-CN" altLang="en-US"/>
          </a:p>
        </p:txBody>
      </p:sp>
      <p:pic>
        <p:nvPicPr>
          <p:cNvPr id="4" name="内容占位符 3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314450"/>
            <a:ext cx="4420870" cy="4291965"/>
          </a:xfrm>
          <a:prstGeom prst="rect">
            <a:avLst/>
          </a:prstGeom>
        </p:spPr>
      </p:pic>
      <p:pic>
        <p:nvPicPr>
          <p:cNvPr id="5" name="图片 4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70" y="1229995"/>
            <a:ext cx="3808095" cy="452501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340360"/>
            <a:ext cx="8228965" cy="758190"/>
          </a:xfrm>
        </p:spPr>
        <p:txBody>
          <a:bodyPr/>
          <a:p>
            <a:r>
              <a:rPr lang="zh-CN" altLang="en-US" b="1">
                <a:sym typeface="+mn-ea"/>
              </a:rPr>
              <a:t>案例分享</a:t>
            </a:r>
            <a:r>
              <a:rPr lang="en-US" altLang="zh-CN" b="1">
                <a:sym typeface="+mn-ea"/>
              </a:rPr>
              <a:t>3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449705"/>
            <a:ext cx="8315325" cy="3888740"/>
          </a:xfrm>
        </p:spPr>
        <p:txBody>
          <a:bodyPr/>
          <a:p>
            <a:r>
              <a:rPr lang="zh-CN" altLang="zh-CN"/>
              <a:t>张某，女</a:t>
            </a:r>
            <a:r>
              <a:rPr lang="en-US" altLang="zh-CN"/>
              <a:t> 58</a:t>
            </a:r>
            <a:r>
              <a:rPr lang="zh-CN" altLang="en-US"/>
              <a:t>岁</a:t>
            </a:r>
            <a:r>
              <a:rPr lang="en-US" altLang="zh-CN"/>
              <a:t> </a:t>
            </a:r>
            <a:r>
              <a:rPr lang="zh-CN" altLang="en-US"/>
              <a:t>暗娼，</a:t>
            </a:r>
            <a:r>
              <a:rPr lang="en-US" altLang="zh-CN"/>
              <a:t>2021</a:t>
            </a:r>
            <a:r>
              <a:rPr lang="zh-CN" altLang="en-US"/>
              <a:t>年</a:t>
            </a:r>
            <a:r>
              <a:rPr lang="en-US" altLang="zh-CN"/>
              <a:t>6</a:t>
            </a:r>
            <a:r>
              <a:rPr lang="zh-CN" altLang="en-US"/>
              <a:t>月确证阳性，富顺县骑龙镇人，</a:t>
            </a:r>
            <a:r>
              <a:rPr lang="en-US" altLang="zh-CN"/>
              <a:t>7</a:t>
            </a:r>
            <a:r>
              <a:rPr lang="zh-CN" altLang="en-US"/>
              <a:t>月初骑龙镇相继查出</a:t>
            </a:r>
            <a:r>
              <a:rPr lang="en-US" altLang="zh-CN"/>
              <a:t>5</a:t>
            </a:r>
            <a:r>
              <a:rPr lang="zh-CN" altLang="en-US"/>
              <a:t>例确证阳性患者，流调人员引起重视，在随访过程中询问冶游史，都与镇上某暗娼有过性传播关系。找出关联</a:t>
            </a:r>
            <a:r>
              <a:rPr lang="en-US" altLang="zh-CN"/>
              <a:t>9</a:t>
            </a:r>
            <a:r>
              <a:rPr lang="zh-CN" altLang="en-US"/>
              <a:t>人（其中</a:t>
            </a:r>
            <a:r>
              <a:rPr lang="en-US" altLang="zh-CN"/>
              <a:t>1</a:t>
            </a:r>
            <a:r>
              <a:rPr lang="zh-CN" altLang="en-US"/>
              <a:t>人为感染者配偶）。</a:t>
            </a: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案例分享</a:t>
            </a:r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74065"/>
            <a:ext cx="8229600" cy="5353685"/>
          </a:xfrm>
        </p:spPr>
        <p:txBody>
          <a:bodyPr/>
          <a:p>
            <a:r>
              <a:rPr lang="en-US" altLang="zh-CN"/>
              <a:t>10</a:t>
            </a:r>
            <a:r>
              <a:rPr lang="zh-CN" altLang="en-US"/>
              <a:t>人新发感染检测均为</a:t>
            </a:r>
            <a:r>
              <a:rPr lang="en-US" altLang="zh-CN"/>
              <a:t>LT,</a:t>
            </a:r>
            <a:r>
              <a:rPr lang="zh-CN" altLang="en-US"/>
              <a:t>除</a:t>
            </a:r>
            <a:r>
              <a:rPr lang="en-US" altLang="zh-CN"/>
              <a:t>1</a:t>
            </a:r>
            <a:r>
              <a:rPr lang="zh-CN" altLang="en-US"/>
              <a:t>人分子测序未入网以外，其余</a:t>
            </a:r>
            <a:r>
              <a:rPr lang="en-US" altLang="zh-CN"/>
              <a:t>9</a:t>
            </a:r>
            <a:r>
              <a:rPr lang="zh-CN" altLang="en-US"/>
              <a:t>人感染</a:t>
            </a:r>
            <a:r>
              <a:rPr lang="en-US" altLang="zh-CN"/>
              <a:t>HIV</a:t>
            </a:r>
            <a:r>
              <a:rPr lang="zh-CN" altLang="en-US"/>
              <a:t>的亚型均为</a:t>
            </a:r>
            <a:r>
              <a:rPr lang="en-US" altLang="zh-CN"/>
              <a:t>07-BC</a:t>
            </a:r>
            <a:r>
              <a:rPr lang="zh-CN" altLang="en-US"/>
              <a:t>型，相似度达</a:t>
            </a:r>
            <a:r>
              <a:rPr lang="en-US" altLang="zh-CN"/>
              <a:t>99%</a:t>
            </a:r>
            <a:r>
              <a:rPr lang="zh-CN" altLang="en-US"/>
              <a:t>以上。</a:t>
            </a:r>
            <a:endParaRPr lang="zh-CN" altLang="en-US"/>
          </a:p>
        </p:txBody>
      </p:sp>
      <p:pic>
        <p:nvPicPr>
          <p:cNvPr id="4" name="图片 3" descr="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37970" y="2465070"/>
            <a:ext cx="6067425" cy="3380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工作背景</a:t>
            </a:r>
            <a:endParaRPr lang="zh-CN" altLang="en-US" b="1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" y="1010920"/>
            <a:ext cx="7913370" cy="511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565" y="401955"/>
            <a:ext cx="8230235" cy="653415"/>
          </a:xfrm>
        </p:spPr>
        <p:txBody>
          <a:bodyPr/>
          <a:p>
            <a:r>
              <a:rPr lang="zh-CN" altLang="en-US">
                <a:sym typeface="+mn-ea"/>
              </a:rPr>
              <a:t>案例分享</a:t>
            </a:r>
            <a:r>
              <a:rPr lang="en-US" altLang="zh-CN">
                <a:sym typeface="+mn-ea"/>
              </a:rPr>
              <a:t>3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5930" y="1537970"/>
            <a:ext cx="8230870" cy="3074035"/>
          </a:xfrm>
        </p:spPr>
        <p:txBody>
          <a:bodyPr/>
          <a:p>
            <a:r>
              <a:rPr lang="zh-CN" altLang="en-US">
                <a:sym typeface="+mn-ea"/>
              </a:rPr>
              <a:t>后续工作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、发现的时候已经是既往感染者了。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</a:t>
            </a:r>
            <a:r>
              <a:rPr lang="zh-CN" altLang="en-US"/>
              <a:t>形成流调报告，精准干预。</a:t>
            </a:r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17525" y="2035810"/>
            <a:ext cx="841438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400" dirty="0">
                <a:sym typeface="+mn-ea"/>
              </a:rPr>
              <a:t>某医院一名护士（</a:t>
            </a:r>
            <a:r>
              <a:rPr lang="en-US" altLang="zh-CN" sz="2400" dirty="0">
                <a:sym typeface="+mn-ea"/>
              </a:rPr>
              <a:t>A</a:t>
            </a:r>
            <a:r>
              <a:rPr lang="zh-CN" altLang="en-US" sz="2400" dirty="0">
                <a:sym typeface="+mn-ea"/>
              </a:rPr>
              <a:t>）在某一年其伤口与病人（</a:t>
            </a:r>
            <a:r>
              <a:rPr lang="en-US" altLang="zh-CN" sz="2400" dirty="0">
                <a:sym typeface="+mn-ea"/>
              </a:rPr>
              <a:t>B</a:t>
            </a:r>
            <a:r>
              <a:rPr lang="zh-CN" altLang="en-US" sz="2400" dirty="0">
                <a:sym typeface="+mn-ea"/>
              </a:rPr>
              <a:t>）血液接触，发生职业暴露，但由于当时</a:t>
            </a:r>
            <a:r>
              <a:rPr lang="en-US" altLang="zh-CN" sz="2400" dirty="0">
                <a:sym typeface="+mn-ea"/>
              </a:rPr>
              <a:t>B</a:t>
            </a:r>
            <a:r>
              <a:rPr lang="zh-CN" altLang="en-US" sz="2400" dirty="0">
                <a:sym typeface="+mn-ea"/>
              </a:rPr>
              <a:t>为</a:t>
            </a:r>
            <a:r>
              <a:rPr lang="en-US" altLang="zh-CN" sz="2400" dirty="0">
                <a:sym typeface="+mn-ea"/>
              </a:rPr>
              <a:t>HIV</a:t>
            </a:r>
            <a:r>
              <a:rPr lang="zh-CN" altLang="en-US" sz="2400" dirty="0">
                <a:sym typeface="+mn-ea"/>
              </a:rPr>
              <a:t>抗体阴性，故未进行后续处理。第二年，</a:t>
            </a:r>
            <a:r>
              <a:rPr lang="en-US" altLang="zh-CN" sz="2400" dirty="0">
                <a:sym typeface="+mn-ea"/>
              </a:rPr>
              <a:t>A</a:t>
            </a:r>
            <a:r>
              <a:rPr lang="zh-CN" altLang="en-US" sz="2400" dirty="0">
                <a:sym typeface="+mn-ea"/>
              </a:rPr>
              <a:t>被检出</a:t>
            </a:r>
            <a:r>
              <a:rPr lang="en-US" altLang="zh-CN" sz="2400" dirty="0">
                <a:sym typeface="+mn-ea"/>
              </a:rPr>
              <a:t>HIV-1</a:t>
            </a:r>
            <a:r>
              <a:rPr lang="zh-CN" altLang="en-US" sz="2400" dirty="0">
                <a:sym typeface="+mn-ea"/>
              </a:rPr>
              <a:t>抗体阳性，随后追踪</a:t>
            </a:r>
            <a:r>
              <a:rPr lang="en-US" altLang="zh-CN" sz="2400" dirty="0">
                <a:sym typeface="+mn-ea"/>
              </a:rPr>
              <a:t>B</a:t>
            </a:r>
            <a:r>
              <a:rPr lang="zh-CN" altLang="en-US" sz="2400" dirty="0">
                <a:sym typeface="+mn-ea"/>
              </a:rPr>
              <a:t>，也检出为</a:t>
            </a:r>
            <a:r>
              <a:rPr lang="en-US" altLang="zh-CN" sz="2400" dirty="0">
                <a:sym typeface="+mn-ea"/>
              </a:rPr>
              <a:t>HIV-1</a:t>
            </a:r>
            <a:r>
              <a:rPr lang="zh-CN" altLang="en-US" sz="2400" dirty="0">
                <a:sym typeface="+mn-ea"/>
              </a:rPr>
              <a:t>抗体阳性。</a:t>
            </a:r>
            <a:endParaRPr lang="zh-CN" altLang="en-US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ym typeface="+mn-ea"/>
              </a:rPr>
              <a:t>当时样本未留存，咋办？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ym typeface="+mn-ea"/>
              </a:rPr>
              <a:t>对第二年两人抗病毒治疗前及治疗过程中进行了采样，分别为</a:t>
            </a:r>
            <a:r>
              <a:rPr lang="en-US" altLang="zh-CN" sz="2400" dirty="0">
                <a:sym typeface="+mn-ea"/>
              </a:rPr>
              <a:t>A1</a:t>
            </a:r>
            <a:r>
              <a:rPr lang="zh-CN" altLang="en-US" sz="2400" dirty="0">
                <a:sym typeface="+mn-ea"/>
              </a:rPr>
              <a:t>、</a:t>
            </a:r>
            <a:r>
              <a:rPr lang="en-US" altLang="zh-CN" sz="2400" dirty="0">
                <a:sym typeface="+mn-ea"/>
              </a:rPr>
              <a:t>A2</a:t>
            </a:r>
            <a:r>
              <a:rPr lang="zh-CN" altLang="en-US" sz="2400" dirty="0">
                <a:sym typeface="+mn-ea"/>
              </a:rPr>
              <a:t>和</a:t>
            </a:r>
            <a:r>
              <a:rPr lang="en-US" altLang="zh-CN" sz="2400" dirty="0">
                <a:sym typeface="+mn-ea"/>
              </a:rPr>
              <a:t>B1</a:t>
            </a:r>
            <a:r>
              <a:rPr lang="zh-CN" altLang="en-US" sz="2400" dirty="0">
                <a:sym typeface="+mn-ea"/>
              </a:rPr>
              <a:t>、</a:t>
            </a:r>
            <a:r>
              <a:rPr lang="en-US" altLang="zh-CN" sz="2400" dirty="0">
                <a:sym typeface="+mn-ea"/>
              </a:rPr>
              <a:t>B2</a:t>
            </a:r>
            <a:r>
              <a:rPr lang="zh-CN" altLang="en-US" sz="2400" dirty="0">
                <a:sym typeface="+mn-ea"/>
              </a:rPr>
              <a:t>。</a:t>
            </a:r>
            <a:endParaRPr lang="zh-CN" altLang="en-US" sz="2400"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0" y="0"/>
            <a:ext cx="4864100" cy="109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3200" b="1" dirty="0">
                <a:latin typeface="+mn-lt"/>
                <a:ea typeface="+mn-ea"/>
                <a:cs typeface="+mn-ea"/>
                <a:sym typeface="+mn-lt"/>
              </a:rPr>
              <a:t>案例分享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0735" y="1326515"/>
            <a:ext cx="6744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dirty="0">
                <a:sym typeface="+mn-ea"/>
              </a:rPr>
              <a:t>职业暴露的特殊案例</a:t>
            </a:r>
            <a:endParaRPr lang="zh-CN" altLang="en-US" sz="32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0" y="0"/>
            <a:ext cx="2832735" cy="109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案例分享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47812" name="内容占位符 3"/>
          <p:cNvGraphicFramePr/>
          <p:nvPr/>
        </p:nvGraphicFramePr>
        <p:xfrm>
          <a:off x="647383" y="1097598"/>
          <a:ext cx="78486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495925" imgH="1828800" progId="PBrush">
                  <p:embed/>
                </p:oleObj>
              </mc:Choice>
              <mc:Fallback>
                <p:oleObj name="" r:id="rId1" imgW="5495925" imgH="182880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7383" y="1097598"/>
                        <a:ext cx="7848600" cy="193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7813" name="图片 -21474826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3" y="3028315"/>
            <a:ext cx="4545012" cy="363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7814" name="图片 -21474826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3012440"/>
            <a:ext cx="4394200" cy="365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3059" name="内容占位符 2"/>
          <p:cNvSpPr>
            <a:spLocks noGrp="1"/>
          </p:cNvSpPr>
          <p:nvPr/>
        </p:nvSpPr>
        <p:spPr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随着感染者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越来越多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，职业暴露越来越容易遇上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HIV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感染者，也容易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遇上窗口期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感染者。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提示，严重暴露的（见血），暴露源是不是需要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视情况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做一个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核酸检测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？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32435" y="1499870"/>
            <a:ext cx="844042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>
                <a:sym typeface="+mn-ea"/>
              </a:rPr>
              <a:t>1.</a:t>
            </a:r>
            <a:r>
              <a:rPr lang="zh-CN" altLang="en-US" sz="2000">
                <a:sym typeface="+mn-ea"/>
              </a:rPr>
              <a:t>刘某，男性，</a:t>
            </a:r>
            <a:r>
              <a:rPr lang="en-US" altLang="zh-CN" sz="2000">
                <a:sym typeface="+mn-ea"/>
              </a:rPr>
              <a:t>52</a:t>
            </a:r>
            <a:r>
              <a:rPr lang="zh-CN" altLang="en-US" sz="2000">
                <a:sym typeface="+mn-ea"/>
              </a:rPr>
              <a:t>岁，新发检测阳性，</a:t>
            </a:r>
            <a:r>
              <a:rPr lang="en-US" altLang="zh-CN" sz="2000">
                <a:sym typeface="+mn-ea"/>
              </a:rPr>
              <a:t>cd4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716</a:t>
            </a:r>
            <a:r>
              <a:rPr lang="zh-CN" altLang="en-US" sz="2000">
                <a:sym typeface="+mn-ea"/>
              </a:rPr>
              <a:t>。</a:t>
            </a:r>
            <a:r>
              <a:rPr lang="en-US" altLang="zh-CN" sz="2000">
                <a:sym typeface="+mn-ea"/>
              </a:rPr>
              <a:t>2020</a:t>
            </a:r>
            <a:r>
              <a:rPr lang="zh-CN" altLang="en-US" sz="2000">
                <a:sym typeface="+mn-ea"/>
              </a:rPr>
              <a:t>年</a:t>
            </a:r>
            <a:r>
              <a:rPr lang="en-US" altLang="zh-CN" sz="2000">
                <a:sym typeface="+mn-ea"/>
              </a:rPr>
              <a:t>10</a:t>
            </a:r>
            <a:r>
              <a:rPr lang="zh-CN" altLang="en-US" sz="2000">
                <a:sym typeface="+mn-ea"/>
              </a:rPr>
              <a:t>月确证</a:t>
            </a:r>
            <a:r>
              <a:rPr lang="en-US" altLang="zh-CN" sz="2000">
                <a:sym typeface="+mn-ea"/>
              </a:rPr>
              <a:t>HIV</a:t>
            </a:r>
            <a:r>
              <a:rPr lang="zh-CN" altLang="en-US" sz="2000">
                <a:sym typeface="+mn-ea"/>
              </a:rPr>
              <a:t>阳性，新发确证结果：</a:t>
            </a:r>
            <a:r>
              <a:rPr lang="en-US" altLang="zh-CN" sz="2000">
                <a:sym typeface="+mn-ea"/>
              </a:rPr>
              <a:t>Pending VL </a:t>
            </a:r>
            <a:r>
              <a:rPr lang="zh-CN" altLang="en-US" sz="2000">
                <a:sym typeface="+mn-ea"/>
              </a:rPr>
              <a:t>。密接接触者配偶高某。</a:t>
            </a:r>
            <a:endParaRPr lang="zh-CN" altLang="en-US" sz="2000">
              <a:sym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zh-CN" altLang="en-US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/>
              <a:t>2.</a:t>
            </a:r>
            <a:r>
              <a:rPr lang="zh-CN" altLang="en-US" sz="2000"/>
              <a:t>高某，女性，</a:t>
            </a:r>
            <a:r>
              <a:rPr lang="en-US" altLang="zh-CN" sz="2000"/>
              <a:t>50</a:t>
            </a:r>
            <a:r>
              <a:rPr lang="zh-CN" altLang="en-US" sz="2000"/>
              <a:t>岁，</a:t>
            </a:r>
            <a:r>
              <a:rPr lang="en-US" altLang="zh-CN" sz="2000"/>
              <a:t>2011</a:t>
            </a:r>
            <a:r>
              <a:rPr lang="zh-CN" altLang="en-US" sz="2000"/>
              <a:t>年</a:t>
            </a:r>
            <a:r>
              <a:rPr lang="en-US" altLang="zh-CN" sz="2000"/>
              <a:t>4</a:t>
            </a:r>
            <a:r>
              <a:rPr lang="zh-CN" altLang="en-US" sz="2000"/>
              <a:t>月手术史初筛阴性，</a:t>
            </a:r>
            <a:r>
              <a:rPr lang="en-US" altLang="zh-CN" sz="2000"/>
              <a:t>2020</a:t>
            </a:r>
            <a:r>
              <a:rPr lang="zh-CN" altLang="en-US" sz="2000"/>
              <a:t>年</a:t>
            </a:r>
            <a:r>
              <a:rPr lang="en-US" altLang="zh-CN" sz="2000"/>
              <a:t>11</a:t>
            </a:r>
            <a:r>
              <a:rPr lang="zh-CN" altLang="en-US" sz="2000"/>
              <a:t>月确证</a:t>
            </a:r>
            <a:r>
              <a:rPr lang="en-US" altLang="zh-CN" sz="2000"/>
              <a:t>HIV</a:t>
            </a:r>
            <a:r>
              <a:rPr lang="zh-CN" altLang="en-US" sz="2000"/>
              <a:t>阳性，无高危性行为，</a:t>
            </a:r>
            <a:r>
              <a:rPr lang="en-US" altLang="zh-CN" sz="2000"/>
              <a:t>CD4:229</a:t>
            </a:r>
            <a:r>
              <a:rPr lang="zh-CN" altLang="en-US" sz="2000"/>
              <a:t>。</a:t>
            </a:r>
            <a:r>
              <a:rPr lang="zh-CN" altLang="en-US" sz="2000">
                <a:sym typeface="+mn-ea"/>
              </a:rPr>
              <a:t>新发确证结果：</a:t>
            </a:r>
            <a:r>
              <a:rPr lang="en-US" altLang="zh-CN" sz="2000"/>
              <a:t>Pending VL</a:t>
            </a:r>
            <a:endParaRPr lang="en-US" altLang="zh-CN" sz="2000"/>
          </a:p>
          <a:p>
            <a:endParaRPr lang="zh-CN" altLang="en-US" sz="2000"/>
          </a:p>
          <a:p>
            <a:r>
              <a:rPr lang="en-US" altLang="zh-CN" sz="2000" b="1">
                <a:solidFill>
                  <a:srgbClr val="FF0000"/>
                </a:solidFill>
              </a:rPr>
              <a:t>1</a:t>
            </a:r>
            <a:r>
              <a:rPr lang="zh-CN" altLang="en-US" sz="2000" b="1">
                <a:solidFill>
                  <a:srgbClr val="FF0000"/>
                </a:solidFill>
              </a:rPr>
              <a:t>和</a:t>
            </a:r>
            <a:r>
              <a:rPr lang="en-US" altLang="zh-CN" sz="2000" b="1">
                <a:solidFill>
                  <a:srgbClr val="FF0000"/>
                </a:solidFill>
              </a:rPr>
              <a:t>2</a:t>
            </a:r>
            <a:r>
              <a:rPr lang="zh-CN" altLang="en-US" sz="2000" b="1">
                <a:solidFill>
                  <a:srgbClr val="FF0000"/>
                </a:solidFill>
              </a:rPr>
              <a:t>为夫妻关系，不愿进行流行病学调查。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0080" y="916940"/>
            <a:ext cx="7098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案例</a:t>
            </a:r>
            <a:r>
              <a:rPr lang="en-US" altLang="zh-CN" sz="3200"/>
              <a:t>5</a:t>
            </a:r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32435" y="4586605"/>
            <a:ext cx="84994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b="1"/>
              <a:t>3</a:t>
            </a:r>
            <a:r>
              <a:rPr lang="zh-CN" altLang="en-US"/>
              <a:t>、</a:t>
            </a:r>
            <a:r>
              <a:rPr lang="zh-CN" altLang="en-US" sz="2000"/>
              <a:t>郑某，男性，</a:t>
            </a:r>
            <a:r>
              <a:rPr lang="en-US" altLang="zh-CN" sz="2000"/>
              <a:t>65</a:t>
            </a:r>
            <a:r>
              <a:rPr lang="zh-CN" altLang="en-US" sz="2000"/>
              <a:t>岁，新发快速检测阳性，</a:t>
            </a:r>
            <a:r>
              <a:rPr lang="en-US" altLang="zh-CN" sz="2000"/>
              <a:t>cd4:182</a:t>
            </a:r>
            <a:r>
              <a:rPr lang="zh-CN" altLang="en-US" sz="2000"/>
              <a:t>。溯源调查密切接触者是其爱人刘某，</a:t>
            </a:r>
            <a:r>
              <a:rPr lang="zh-CN" altLang="en-US" sz="2000">
                <a:sym typeface="+mn-ea"/>
              </a:rPr>
              <a:t>2015-07-10死亡。新发确证结果：</a:t>
            </a:r>
            <a:r>
              <a:rPr lang="en-US" altLang="zh-CN" sz="2000">
                <a:sym typeface="+mn-ea"/>
              </a:rPr>
              <a:t>LT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97840" y="1457960"/>
            <a:ext cx="8188960" cy="4105275"/>
          </a:xfrm>
        </p:spPr>
        <p:txBody>
          <a:bodyPr/>
          <a:p>
            <a:pPr marL="0" lvl="1" indent="0">
              <a:buNone/>
            </a:pPr>
            <a:r>
              <a:rPr lang="zh-CN" altLang="en-US" sz="3200" dirty="0">
                <a:cs typeface="+mn-ea"/>
                <a:sym typeface="+mn-lt"/>
              </a:rPr>
              <a:t>溯源性调查有助于摸清感染来源和传播途径，对密切接触者的挖掘和检测具有指导意义。溯源情况主要以配偶为主；没找到密切接触者；有密切接触者，联系不到这个人。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8475" y="419735"/>
            <a:ext cx="7165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总结</a:t>
            </a:r>
            <a:endParaRPr lang="zh-CN" altLang="en-US" sz="4000"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738505" y="1600835"/>
            <a:ext cx="7708265" cy="535305"/>
          </a:xfrm>
        </p:spPr>
        <p:txBody>
          <a:bodyPr/>
          <a:p>
            <a:r>
              <a:rPr lang="en-US" altLang="zh-CN" b="1" dirty="0">
                <a:cs typeface="+mn-ea"/>
                <a:sym typeface="+mn-lt"/>
              </a:rPr>
              <a:t>  </a:t>
            </a:r>
            <a:r>
              <a:rPr lang="zh-CN" altLang="en-US" b="1" dirty="0">
                <a:cs typeface="+mn-ea"/>
                <a:sym typeface="+mn-lt"/>
              </a:rPr>
              <a:t>无法溯源和溯源失败原因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1017270" y="2235200"/>
            <a:ext cx="4674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latin typeface="+mn-lt"/>
                <a:ea typeface="+mn-ea"/>
                <a:cs typeface="+mn-ea"/>
                <a:sym typeface="+mn-ea"/>
              </a:rPr>
              <a:t>报告时已病危和死亡</a:t>
            </a:r>
            <a:endParaRPr lang="zh-CN" altLang="en-US" sz="2800" dirty="0">
              <a:latin typeface="+mn-lt"/>
              <a:ea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7270" y="3575685"/>
            <a:ext cx="56838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800">
                <a:sym typeface="+mn-ea"/>
              </a:rPr>
              <a:t>报告时已回户籍地的非本地病例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1017270" y="2891155"/>
            <a:ext cx="3874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800">
                <a:sym typeface="+mn-ea"/>
              </a:rPr>
              <a:t>记不清或拒绝调查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1017270" y="4245610"/>
            <a:ext cx="3874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800">
                <a:sym typeface="+mn-ea"/>
              </a:rPr>
              <a:t>外出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974725" y="4783455"/>
            <a:ext cx="60642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800">
                <a:sym typeface="+mn-ea"/>
              </a:rPr>
              <a:t>其他自身原因（听不清、无法表述）</a:t>
            </a:r>
            <a:endParaRPr lang="zh-CN" altLang="en-US" sz="28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8475" y="419735"/>
            <a:ext cx="5909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总结</a:t>
            </a:r>
            <a:endParaRPr lang="zh-CN" altLang="en-US" sz="40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9110" y="1014730"/>
            <a:ext cx="7857490" cy="5296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defRPr/>
            </a:pPr>
            <a:r>
              <a:rPr lang="zh-CN" altLang="en-US" sz="3600" dirty="0">
                <a:latin typeface="+mn-lt"/>
                <a:ea typeface="+mn-ea"/>
                <a:cs typeface="+mn-ea"/>
                <a:sym typeface="+mn-ea"/>
              </a:rPr>
              <a:t>关键点：</a:t>
            </a:r>
            <a:endParaRPr lang="zh-CN" altLang="en-US" sz="3600" dirty="0">
              <a:latin typeface="+mn-lt"/>
              <a:ea typeface="+mn-ea"/>
              <a:cs typeface="+mn-ea"/>
              <a:sym typeface="+mn-ea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defRPr/>
            </a:pPr>
            <a:r>
              <a:rPr lang="en-US" altLang="zh-CN" sz="2800" dirty="0">
                <a:latin typeface="+mn-lt"/>
                <a:ea typeface="+mn-ea"/>
                <a:cs typeface="+mn-ea"/>
                <a:sym typeface="+mn-ea"/>
              </a:rPr>
              <a:t>1</a:t>
            </a:r>
            <a:r>
              <a:rPr lang="zh-CN" altLang="en-US" sz="2800" dirty="0">
                <a:latin typeface="+mn-lt"/>
                <a:ea typeface="+mn-ea"/>
                <a:cs typeface="+mn-ea"/>
                <a:sym typeface="+mn-ea"/>
              </a:rPr>
              <a:t>、样本管理基础要好</a:t>
            </a:r>
            <a:endParaRPr lang="zh-CN" altLang="en-US" sz="2800" dirty="0">
              <a:latin typeface="+mn-lt"/>
              <a:ea typeface="+mn-ea"/>
              <a:cs typeface="+mn-ea"/>
              <a:sym typeface="+mn-ea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0000CC"/>
              </a:buClr>
              <a:defRPr/>
            </a:pPr>
            <a:r>
              <a:rPr lang="en-US" altLang="zh-CN" sz="2800" dirty="0">
                <a:latin typeface="+mn-lt"/>
                <a:ea typeface="+mn-ea"/>
                <a:cs typeface="+mn-ea"/>
                <a:sym typeface="+mn-ea"/>
              </a:rPr>
              <a:t>2</a:t>
            </a:r>
            <a:r>
              <a:rPr lang="zh-CN" altLang="en-US" sz="2800" dirty="0">
                <a:latin typeface="+mn-lt"/>
                <a:ea typeface="+mn-ea"/>
                <a:cs typeface="+mn-ea"/>
                <a:sym typeface="+mn-ea"/>
              </a:rPr>
              <a:t>、确定新报告</a:t>
            </a:r>
            <a:r>
              <a:rPr lang="en-US" altLang="zh-CN" sz="2800" dirty="0">
                <a:latin typeface="+mn-lt"/>
                <a:ea typeface="+mn-ea"/>
                <a:cs typeface="+mn-ea"/>
                <a:sym typeface="+mn-ea"/>
              </a:rPr>
              <a:t>HIV/AIDS</a:t>
            </a:r>
            <a:r>
              <a:rPr lang="zh-CN" altLang="en-US" sz="2800" dirty="0">
                <a:latin typeface="+mn-lt"/>
                <a:ea typeface="+mn-ea"/>
                <a:cs typeface="+mn-ea"/>
                <a:sym typeface="+mn-ea"/>
              </a:rPr>
              <a:t>的感染来源和传播途径。</a:t>
            </a:r>
            <a:endParaRPr lang="zh-CN" altLang="en-US" sz="2800" dirty="0">
              <a:latin typeface="+mn-lt"/>
              <a:ea typeface="+mn-ea"/>
              <a:cs typeface="+mn-ea"/>
              <a:sym typeface="+mn-ea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0000CC"/>
              </a:buClr>
              <a:defRPr/>
            </a:pPr>
            <a:r>
              <a:rPr lang="en-US" altLang="zh-CN" sz="2800" dirty="0">
                <a:latin typeface="+mn-lt"/>
                <a:ea typeface="+mn-ea"/>
                <a:cs typeface="+mn-ea"/>
                <a:sym typeface="+mn-ea"/>
              </a:rPr>
              <a:t>3</a:t>
            </a:r>
            <a:r>
              <a:rPr lang="zh-CN" altLang="en-US" sz="2800" dirty="0">
                <a:latin typeface="+mn-lt"/>
                <a:ea typeface="+mn-ea"/>
                <a:cs typeface="+mn-ea"/>
                <a:sym typeface="+mn-ea"/>
              </a:rPr>
              <a:t>、需要一定的目标人群HIV筛查率和深入的流行病学调查</a:t>
            </a:r>
            <a:endParaRPr lang="zh-CN" altLang="en-US" sz="2800" dirty="0">
              <a:latin typeface="+mn-lt"/>
              <a:ea typeface="+mn-ea"/>
              <a:cs typeface="+mn-ea"/>
              <a:sym typeface="+mn-ea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0000CC"/>
              </a:buClr>
              <a:defRPr/>
            </a:pPr>
            <a:r>
              <a:rPr lang="en-US" altLang="zh-CN" sz="2800" dirty="0">
                <a:latin typeface="+mn-lt"/>
                <a:ea typeface="+mn-ea"/>
                <a:cs typeface="+mn-ea"/>
                <a:sym typeface="+mn-ea"/>
              </a:rPr>
              <a:t>4</a:t>
            </a:r>
            <a:r>
              <a:rPr lang="zh-CN" altLang="en-US" sz="2800" dirty="0">
                <a:latin typeface="+mn-lt"/>
                <a:ea typeface="+mn-ea"/>
                <a:cs typeface="+mn-ea"/>
                <a:sym typeface="+mn-ea"/>
              </a:rPr>
              <a:t>、省市县联动、实验室与现场有效结合</a:t>
            </a:r>
            <a:endParaRPr lang="zh-CN" altLang="en-US" sz="2800" dirty="0">
              <a:latin typeface="+mn-lt"/>
              <a:ea typeface="+mn-ea"/>
              <a:cs typeface="+mn-ea"/>
              <a:sym typeface="+mn-ea"/>
            </a:endParaRPr>
          </a:p>
          <a:p>
            <a:pPr marL="0" lvl="1">
              <a:lnSpc>
                <a:spcPct val="120000"/>
              </a:lnSpc>
              <a:spcAft>
                <a:spcPts val="1200"/>
              </a:spcAft>
              <a:buClr>
                <a:srgbClr val="0000CC"/>
              </a:buClr>
              <a:defRPr/>
            </a:pPr>
            <a:r>
              <a:rPr lang="en-US" altLang="zh-CN" sz="2800" dirty="0">
                <a:latin typeface="+mn-lt"/>
                <a:ea typeface="+mn-ea"/>
                <a:cs typeface="+mn-ea"/>
              </a:rPr>
              <a:t>5</a:t>
            </a:r>
            <a:r>
              <a:rPr lang="zh-CN" altLang="en-US" sz="2800" dirty="0">
                <a:latin typeface="+mn-lt"/>
                <a:ea typeface="+mn-ea"/>
                <a:cs typeface="+mn-ea"/>
              </a:rPr>
              <a:t>、</a:t>
            </a:r>
            <a:r>
              <a:rPr lang="zh-CN" altLang="en-US" sz="2800">
                <a:sym typeface="+mn-ea"/>
              </a:rPr>
              <a:t>总体、个案特征分析</a:t>
            </a:r>
            <a:endParaRPr lang="en-US" altLang="zh-CN" sz="2800"/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0000CC"/>
              </a:buClr>
              <a:defRPr/>
            </a:pPr>
            <a:endParaRPr lang="zh-CN" altLang="en-US" sz="2800" dirty="0">
              <a:latin typeface="+mn-lt"/>
              <a:ea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745" y="236855"/>
            <a:ext cx="7742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总结</a:t>
            </a:r>
            <a:endParaRPr lang="zh-CN" altLang="en-US" sz="4000"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总结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20000"/>
              </a:lnSpc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cs typeface="+mn-ea"/>
                <a:sym typeface="+mn-ea"/>
              </a:rPr>
              <a:t>有助于发现艾滋病重点传染源，筛选“关键少数”，作为重要依据推动阳性者的强化管控，并为区域扩大筛查和强化干预等策略提供依据。对于基层工作来说有更多的落脚点。</a:t>
            </a:r>
            <a:endParaRPr lang="zh-CN" altLang="en-US" sz="2800" dirty="0">
              <a:cs typeface="+mn-ea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cs typeface="+mn-ea"/>
                <a:sym typeface="+mn-ea"/>
              </a:rPr>
              <a:t>更为精细地描述疫情流行特征：尤其是对于疫情变化明显的县域，可以溯源病例感染来源，为精准干预和多部门合作提供技术支持。</a:t>
            </a:r>
            <a:endParaRPr lang="zh-CN" altLang="en-US" sz="2800" dirty="0">
              <a:cs typeface="+mn-ea"/>
              <a:sym typeface="+mn-ea"/>
            </a:endParaRPr>
          </a:p>
          <a:p>
            <a:endParaRPr lang="zh-CN" altLang="en-US" sz="2800" dirty="0">
              <a:cs typeface="+mn-e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"/>
          <p:cNvSpPr>
            <a:spLocks noGrp="1"/>
          </p:cNvSpPr>
          <p:nvPr>
            <p:ph type="ctrTitle"/>
          </p:nvPr>
        </p:nvSpPr>
        <p:spPr>
          <a:xfrm>
            <a:off x="4895850" y="4149725"/>
            <a:ext cx="4248150" cy="1143000"/>
          </a:xfrm>
        </p:spPr>
        <p:txBody>
          <a:bodyPr anchor="ctr" anchorCtr="0"/>
          <a:p>
            <a:pPr algn="l" defTabSz="914400">
              <a:buSzTx/>
              <a:buNone/>
            </a:pPr>
            <a:r>
              <a:rPr lang="zh-CN" altLang="en-US" sz="4800" kern="1200" baseline="0" dirty="0">
                <a:latin typeface="Times New Roman" panose="02020603050405020304" pitchFamily="2" charset="0"/>
                <a:ea typeface="楷体_GB2312" pitchFamily="1" charset="-122"/>
                <a:cs typeface="+mj-cs"/>
                <a:sym typeface="Times New Roman" panose="02020603050405020304" pitchFamily="2" charset="0"/>
              </a:rPr>
              <a:t>Thank you ！</a:t>
            </a:r>
            <a:endParaRPr lang="zh-CN" altLang="en-US" kern="1200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1" descr="C:\Documents and Settings\dell\桌面\war-against-aid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4163" y="549275"/>
            <a:ext cx="2871787" cy="287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3" descr="http://hanyu.iciba.com/wiki/uploads/200911/1259387034wLlt1q1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224338" cy="5754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565" y="415925"/>
            <a:ext cx="8230235" cy="759460"/>
          </a:xfrm>
        </p:spPr>
        <p:txBody>
          <a:bodyPr/>
          <a:p>
            <a:r>
              <a:rPr lang="zh-CN" altLang="en-US" b="1" dirty="0" smtClean="0">
                <a:solidFill>
                  <a:schemeClr val="tx2"/>
                </a:solidFill>
                <a:sym typeface="+mn-ea"/>
              </a:rPr>
              <a:t>工作的目的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5930" y="1414145"/>
            <a:ext cx="8230870" cy="4713605"/>
          </a:xfrm>
        </p:spPr>
        <p:txBody>
          <a:bodyPr/>
          <a:p>
            <a:pPr marL="0" indent="0">
              <a:buNone/>
            </a:pPr>
            <a:r>
              <a:rPr lang="zh-CN" altLang="en-US" dirty="0" smtClean="0">
                <a:sym typeface="+mn-ea"/>
              </a:rPr>
              <a:t>对</a:t>
            </a:r>
            <a:r>
              <a:rPr lang="zh-CN" altLang="en-US" dirty="0">
                <a:sym typeface="+mn-ea"/>
              </a:rPr>
              <a:t>实验室检测发现的</a:t>
            </a:r>
            <a:r>
              <a:rPr lang="en-US" altLang="zh-CN" dirty="0">
                <a:sym typeface="+mn-ea"/>
              </a:rPr>
              <a:t>HIV</a:t>
            </a:r>
            <a:r>
              <a:rPr lang="zh-CN" altLang="en-US" dirty="0">
                <a:sym typeface="+mn-ea"/>
              </a:rPr>
              <a:t>新近感染者进行溯源和同伴检测的策略，以便更加具有检测靶向性。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• </a:t>
            </a:r>
            <a:r>
              <a:rPr lang="zh-CN" altLang="en-US" dirty="0">
                <a:sym typeface="+mn-ea"/>
              </a:rPr>
              <a:t>一方面提高检测发现效率。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• </a:t>
            </a:r>
            <a:r>
              <a:rPr lang="zh-CN" altLang="en-US" dirty="0">
                <a:sym typeface="+mn-ea"/>
              </a:rPr>
              <a:t>另一方面通过对新近感染者及时进行干预而阻断新的传播。 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工作目标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、通过该项目初步探索对HIV新近感染者进行溯源和同伴检测的新型检测策略对推动HIV感染者检测发现，提高检测发现效率的作用，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、通过该项目实施过程中发现存在的问题、关键影响因素和可能引起的副作用，分析该新型检测策略在我市推行的可行性和适用性。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 b="1"/>
              <a:t>工作文件</a:t>
            </a:r>
            <a:endParaRPr lang="zh-CN" altLang="zh-CN" b="1"/>
          </a:p>
        </p:txBody>
      </p:sp>
      <p:pic>
        <p:nvPicPr>
          <p:cNvPr id="5" name="内容占位符 4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4710" y="990600"/>
            <a:ext cx="3747135" cy="5061585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210" y="990600"/>
            <a:ext cx="3638550" cy="5062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工作文件</a:t>
            </a:r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00" y="1174750"/>
            <a:ext cx="3613785" cy="4953000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85" y="1174750"/>
            <a:ext cx="383984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190500"/>
            <a:ext cx="8229600" cy="3898900"/>
          </a:xfrm>
        </p:spPr>
        <p:txBody>
          <a:bodyPr anchor="ctr" anchorCtr="0"/>
          <a:p>
            <a:pPr algn="ctr"/>
            <a:r>
              <a:rPr lang="en-US" altLang="zh-CN"/>
              <a:t> </a:t>
            </a:r>
            <a:r>
              <a:rPr lang="en-US" altLang="zh-CN" sz="4000" b="1"/>
              <a:t>    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工作进度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007,&quot;width&quot;:12960}"/>
</p:tagLst>
</file>

<file path=ppt/tags/tag10.xml><?xml version="1.0" encoding="utf-8"?>
<p:tagLst xmlns:p="http://schemas.openxmlformats.org/presentationml/2006/main">
  <p:tag name="ISLIDE.ICON" val="#174301;#175850;#159312;#91873;#66432;#140571;#73089;#398901;#400438;#394234;"/>
</p:tagLst>
</file>

<file path=ppt/tags/tag11.xml><?xml version="1.0" encoding="utf-8"?>
<p:tagLst xmlns:p="http://schemas.openxmlformats.org/presentationml/2006/main">
  <p:tag name="ISLIDE.ICON" val="#393914;#179264;#142029;#116850;#113705;"/>
</p:tagLst>
</file>

<file path=ppt/tags/tag12.xml><?xml version="1.0" encoding="utf-8"?>
<p:tagLst xmlns:p="http://schemas.openxmlformats.org/presentationml/2006/main">
  <p:tag name="KSO_WM_UNIT_TABLE_BEAUTIFY" val="smartTable{2fd04243-4630-43b2-9558-249129ecec01}"/>
  <p:tag name="TABLE_ENDDRAG_ORIGIN_RECT" val="307*232"/>
  <p:tag name="TABLE_ENDDRAG_RECT" val="381*184*307*232"/>
</p:tagLst>
</file>

<file path=ppt/tags/tag13.xml><?xml version="1.0" encoding="utf-8"?>
<p:tagLst xmlns:p="http://schemas.openxmlformats.org/presentationml/2006/main">
  <p:tag name="KSO_WM_UNIT_PLACING_PICTURE_USER_VIEWPORT" val="{&quot;height&quot;:1762,&quot;width&quot;:3120}"/>
</p:tagLst>
</file>

<file path=ppt/tags/tag14.xml><?xml version="1.0" encoding="utf-8"?>
<p:tagLst xmlns:p="http://schemas.openxmlformats.org/presentationml/2006/main">
  <p:tag name="KSO_WM_UNIT_PLACING_PICTURE_USER_VIEWPORT" val="{&quot;height&quot;:4590,&quot;width&quot;:9555}"/>
</p:tagLst>
</file>

<file path=ppt/tags/tag15.xml><?xml version="1.0" encoding="utf-8"?>
<p:tagLst xmlns:p="http://schemas.openxmlformats.org/presentationml/2006/main">
  <p:tag name="COMMONDATA" val="eyJoZGlkIjoiZWU2ZTlkNTFjMWQ2YjY2NjUzOTc4ZmNhODNjMzAwNmMifQ=="/>
</p:tagLst>
</file>

<file path=ppt/tags/tag2.xml><?xml version="1.0" encoding="utf-8"?>
<p:tagLst xmlns:p="http://schemas.openxmlformats.org/presentationml/2006/main">
  <p:tag name="KSO_WM_UNIT_TABLE_BEAUTIFY" val="smartTable{c913182a-fe8a-41d0-9270-3cdce1f5524b}"/>
  <p:tag name="TABLE_ENDDRAG_ORIGIN_RECT" val="539*288"/>
  <p:tag name="TABLE_ENDDRAG_RECT" val="82*136*539*288"/>
</p:tagLst>
</file>

<file path=ppt/tags/tag3.xml><?xml version="1.0" encoding="utf-8"?>
<p:tagLst xmlns:p="http://schemas.openxmlformats.org/presentationml/2006/main">
  <p:tag name="KSO_WM_UNIT_TABLE_BEAUTIFY" val="smartTable{d6206d5b-36b7-4333-b358-1c4c8f88fcb3}"/>
  <p:tag name="TABLE_ENDDRAG_ORIGIN_RECT" val="348*246"/>
  <p:tag name="TABLE_ENDDRAG_RECT" val="14*123*348*246"/>
</p:tagLst>
</file>

<file path=ppt/tags/tag4.xml><?xml version="1.0" encoding="utf-8"?>
<p:tagLst xmlns:p="http://schemas.openxmlformats.org/presentationml/2006/main">
  <p:tag name="KSO_WM_UNIT_TABLE_BEAUTIFY" val="smartTable{cec85998-f39a-42b5-a0f3-46e4cc7bdf27}"/>
  <p:tag name="TABLE_ENDDRAG_ORIGIN_RECT" val="340*237"/>
  <p:tag name="TABLE_ENDDRAG_RECT" val="378*123*340*237"/>
</p:tagLst>
</file>

<file path=ppt/tags/tag5.xml><?xml version="1.0" encoding="utf-8"?>
<p:tagLst xmlns:p="http://schemas.openxmlformats.org/presentationml/2006/main">
  <p:tag name="KSO_WM_UNIT_TABLE_BEAUTIFY" val="smartTable{d6206d5b-36b7-4333-b358-1c4c8f88fcb3}"/>
  <p:tag name="TABLE_ENDDRAG_ORIGIN_RECT" val="348*232"/>
  <p:tag name="TABLE_ENDDRAG_RECT" val="14*123*348*232"/>
</p:tagLst>
</file>

<file path=ppt/tags/tag6.xml><?xml version="1.0" encoding="utf-8"?>
<p:tagLst xmlns:p="http://schemas.openxmlformats.org/presentationml/2006/main">
  <p:tag name="KSO_WM_UNIT_TABLE_BEAUTIFY" val="smartTable{cec85998-f39a-42b5-a0f3-46e4cc7bdf27}"/>
  <p:tag name="TABLE_ENDDRAG_ORIGIN_RECT" val="340*252"/>
  <p:tag name="TABLE_ENDDRAG_RECT" val="378*123*340*252"/>
</p:tagLst>
</file>

<file path=ppt/tags/tag7.xml><?xml version="1.0" encoding="utf-8"?>
<p:tagLst xmlns:p="http://schemas.openxmlformats.org/presentationml/2006/main">
  <p:tag name="KSO_WM_UNIT_TABLE_BEAUTIFY" val="smartTable{21ad5d8e-68e0-4628-952d-2b2e91c90a83}"/>
  <p:tag name="TABLE_ENDDRAG_ORIGIN_RECT" val="591*362"/>
  <p:tag name="TABLE_ENDDRAG_RECT" val="68*101*591*362"/>
</p:tagLst>
</file>

<file path=ppt/tags/tag8.xml><?xml version="1.0" encoding="utf-8"?>
<p:tagLst xmlns:p="http://schemas.openxmlformats.org/presentationml/2006/main">
  <p:tag name="KSO_WM_UNIT_TABLE_BEAUTIFY" val="smartTable{e203bb1b-71df-4313-9bc3-ce8f3db69e61}"/>
</p:tagLst>
</file>

<file path=ppt/tags/tag9.xml><?xml version="1.0" encoding="utf-8"?>
<p:tagLst xmlns:p="http://schemas.openxmlformats.org/presentationml/2006/main">
  <p:tag name="KSO_WM_UNIT_TABLE_BEAUTIFY" val="smartTable{d5879e7e-98fe-43a0-9f00-3e5c71163a70}"/>
  <p:tag name="TABLE_ENDDRAG_ORIGIN_RECT" val="608*399"/>
  <p:tag name="TABLE_ENDDRAG_RECT" val="42*123*608*399"/>
</p:tagLst>
</file>

<file path=ppt/theme/theme1.xml><?xml version="1.0" encoding="utf-8"?>
<a:theme xmlns:a="http://schemas.openxmlformats.org/drawingml/2006/main" name="红色底纹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A5002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FAAAB"/>
      </a:accent5>
      <a:accent6>
        <a:srgbClr val="B70000"/>
      </a:accent6>
      <a:hlink>
        <a:srgbClr val="FF6600"/>
      </a:hlink>
      <a:folHlink>
        <a:srgbClr val="FF99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A5002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B70000"/>
        </a:accent6>
        <a:hlink>
          <a:srgbClr val="FF66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红色底纹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A5002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FAAAB"/>
      </a:accent5>
      <a:accent6>
        <a:srgbClr val="B70000"/>
      </a:accent6>
      <a:hlink>
        <a:srgbClr val="FF6600"/>
      </a:hlink>
      <a:folHlink>
        <a:srgbClr val="FF99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A5002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B70000"/>
        </a:accent6>
        <a:hlink>
          <a:srgbClr val="FF66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FFFFFF"/>
      </a:accent3>
      <a:accent4>
        <a:srgbClr val="000000"/>
      </a:accent4>
      <a:accent5>
        <a:srgbClr val="E5B1AA"/>
      </a:accent5>
      <a:accent6>
        <a:srgbClr val="8B281B"/>
      </a:accent6>
      <a:hlink>
        <a:srgbClr val="CC9900"/>
      </a:hlink>
      <a:folHlink>
        <a:srgbClr val="96A9A9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5859</Words>
  <Application>WPS 演示</Application>
  <PresentationFormat>全屏显示(4:3)</PresentationFormat>
  <Paragraphs>992</Paragraphs>
  <Slides>49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2" baseType="lpstr">
      <vt:lpstr>Arial</vt:lpstr>
      <vt:lpstr>宋体</vt:lpstr>
      <vt:lpstr>Wingdings</vt:lpstr>
      <vt:lpstr>黑体</vt:lpstr>
      <vt:lpstr>Arial Unicode MS</vt:lpstr>
      <vt:lpstr>微软雅黑</vt:lpstr>
      <vt:lpstr>仿宋</vt:lpstr>
      <vt:lpstr>Times New Roman</vt:lpstr>
      <vt:lpstr>楷体_GB2312</vt:lpstr>
      <vt:lpstr>新宋体</vt:lpstr>
      <vt:lpstr>红色底纹</vt:lpstr>
      <vt:lpstr>1_红色底纹</vt:lpstr>
      <vt:lpstr>PBrush</vt:lpstr>
      <vt:lpstr>自贡市HIV新发感染检测促进感染者发现工作进展</vt:lpstr>
      <vt:lpstr>新发感染</vt:lpstr>
      <vt:lpstr>PowerPoint 演示文稿</vt:lpstr>
      <vt:lpstr>工作背景</vt:lpstr>
      <vt:lpstr>工作的目的</vt:lpstr>
      <vt:lpstr>工作目标</vt:lpstr>
      <vt:lpstr>工作文件</vt:lpstr>
      <vt:lpstr>工作文件</vt:lpstr>
      <vt:lpstr>     二、 工作进度</vt:lpstr>
      <vt:lpstr>工作进度</vt:lpstr>
      <vt:lpstr>PowerPoint 演示文稿</vt:lpstr>
      <vt:lpstr>人员培训</vt:lpstr>
      <vt:lpstr>培训</vt:lpstr>
      <vt:lpstr>职责分工</vt:lpstr>
      <vt:lpstr>三、数据汇总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四、案例分享</vt:lpstr>
      <vt:lpstr>PowerPoint 演示文稿</vt:lpstr>
      <vt:lpstr>PowerPoint 演示文稿</vt:lpstr>
      <vt:lpstr>PowerPoint 演示文稿</vt:lpstr>
      <vt:lpstr>案列分享1</vt:lpstr>
      <vt:lpstr>对不明原因的传播链进行补充和证明。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该案例在2022年初四川省艾防年会上做交流，国家疾控专家亲赴富顺永年调研。</vt:lpstr>
      <vt:lpstr>收获</vt:lpstr>
      <vt:lpstr>案例分享3</vt:lpstr>
      <vt:lpstr>案例分享3</vt:lpstr>
      <vt:lpstr>案例分享3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无法溯源和溯源失败原因</vt:lpstr>
      <vt:lpstr>PowerPoint 演示文稿</vt:lpstr>
      <vt:lpstr>总结</vt:lpstr>
      <vt:lpstr>Thank you 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分子传播网络艾滋病精准干预中的应用研究</dc:title>
  <dc:creator>y1</dc:creator>
  <cp:lastModifiedBy>哎呀呀</cp:lastModifiedBy>
  <cp:revision>92</cp:revision>
  <dcterms:created xsi:type="dcterms:W3CDTF">2019-06-10T21:56:00Z</dcterms:created>
  <dcterms:modified xsi:type="dcterms:W3CDTF">2022-09-26T07:20:10Z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D5C7F71E019A4250A013438EE5B7AAB1</vt:lpwstr>
  </property>
</Properties>
</file>