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75" r:id="rId4"/>
    <p:sldId id="440" r:id="rId5"/>
    <p:sldId id="439" r:id="rId6"/>
    <p:sldId id="438" r:id="rId7"/>
    <p:sldId id="450" r:id="rId8"/>
    <p:sldId id="273" r:id="rId9"/>
    <p:sldId id="455" r:id="rId10"/>
    <p:sldId id="257" r:id="rId11"/>
    <p:sldId id="454" r:id="rId12"/>
    <p:sldId id="258" r:id="rId13"/>
    <p:sldId id="259" r:id="rId14"/>
    <p:sldId id="261" r:id="rId15"/>
    <p:sldId id="262" r:id="rId16"/>
    <p:sldId id="263" r:id="rId17"/>
    <p:sldId id="264" r:id="rId18"/>
    <p:sldId id="266" r:id="rId19"/>
    <p:sldId id="267" r:id="rId20"/>
    <p:sldId id="269" r:id="rId21"/>
    <p:sldId id="270" r:id="rId22"/>
    <p:sldId id="271" r:id="rId23"/>
    <p:sldId id="272"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413" r:id="rId37"/>
    <p:sldId id="414" r:id="rId38"/>
    <p:sldId id="415" r:id="rId39"/>
    <p:sldId id="416" r:id="rId40"/>
    <p:sldId id="417" r:id="rId41"/>
    <p:sldId id="418" r:id="rId42"/>
    <p:sldId id="419" r:id="rId43"/>
    <p:sldId id="290" r:id="rId44"/>
    <p:sldId id="291" r:id="rId45"/>
    <p:sldId id="424" r:id="rId46"/>
    <p:sldId id="292" r:id="rId47"/>
    <p:sldId id="293" r:id="rId48"/>
    <p:sldId id="294" r:id="rId49"/>
    <p:sldId id="425" r:id="rId50"/>
    <p:sldId id="430" r:id="rId51"/>
    <p:sldId id="431" r:id="rId52"/>
    <p:sldId id="432" r:id="rId53"/>
    <p:sldId id="295" r:id="rId54"/>
    <p:sldId id="426" r:id="rId55"/>
    <p:sldId id="296" r:id="rId56"/>
    <p:sldId id="433" r:id="rId57"/>
    <p:sldId id="434" r:id="rId58"/>
    <p:sldId id="297" r:id="rId59"/>
    <p:sldId id="298" r:id="rId60"/>
    <p:sldId id="299" r:id="rId61"/>
    <p:sldId id="300" r:id="rId62"/>
    <p:sldId id="301" r:id="rId63"/>
    <p:sldId id="427" r:id="rId64"/>
    <p:sldId id="302" r:id="rId65"/>
    <p:sldId id="303" r:id="rId66"/>
    <p:sldId id="304" r:id="rId67"/>
    <p:sldId id="428" r:id="rId68"/>
    <p:sldId id="429" r:id="rId69"/>
    <p:sldId id="305" r:id="rId70"/>
    <p:sldId id="306" r:id="rId71"/>
    <p:sldId id="456" r:id="rId72"/>
    <p:sldId id="307" r:id="rId73"/>
    <p:sldId id="308" r:id="rId74"/>
    <p:sldId id="309" r:id="rId75"/>
    <p:sldId id="310" r:id="rId76"/>
    <p:sldId id="311" r:id="rId77"/>
    <p:sldId id="312" r:id="rId78"/>
    <p:sldId id="313" r:id="rId79"/>
    <p:sldId id="314" r:id="rId80"/>
    <p:sldId id="315" r:id="rId81"/>
    <p:sldId id="316" r:id="rId82"/>
    <p:sldId id="317" r:id="rId83"/>
    <p:sldId id="318" r:id="rId84"/>
    <p:sldId id="319" r:id="rId85"/>
    <p:sldId id="320" r:id="rId86"/>
    <p:sldId id="321" r:id="rId87"/>
    <p:sldId id="322" r:id="rId88"/>
    <p:sldId id="451" r:id="rId89"/>
    <p:sldId id="421" r:id="rId90"/>
    <p:sldId id="323" r:id="rId91"/>
    <p:sldId id="457" r:id="rId92"/>
    <p:sldId id="458" r:id="rId93"/>
    <p:sldId id="324" r:id="rId94"/>
    <p:sldId id="325" r:id="rId95"/>
    <p:sldId id="350" r:id="rId96"/>
    <p:sldId id="340" r:id="rId97"/>
    <p:sldId id="326" r:id="rId98"/>
    <p:sldId id="339" r:id="rId99"/>
    <p:sldId id="327" r:id="rId100"/>
    <p:sldId id="328" r:id="rId101"/>
    <p:sldId id="329" r:id="rId102"/>
    <p:sldId id="330" r:id="rId103"/>
    <p:sldId id="331" r:id="rId104"/>
    <p:sldId id="332" r:id="rId105"/>
    <p:sldId id="333" r:id="rId106"/>
    <p:sldId id="334" r:id="rId107"/>
    <p:sldId id="335" r:id="rId108"/>
    <p:sldId id="336" r:id="rId109"/>
    <p:sldId id="337" r:id="rId110"/>
    <p:sldId id="338" r:id="rId111"/>
    <p:sldId id="341" r:id="rId112"/>
    <p:sldId id="342" r:id="rId113"/>
    <p:sldId id="343" r:id="rId114"/>
    <p:sldId id="349" r:id="rId115"/>
    <p:sldId id="344" r:id="rId116"/>
    <p:sldId id="345" r:id="rId117"/>
    <p:sldId id="348" r:id="rId118"/>
    <p:sldId id="346" r:id="rId119"/>
    <p:sldId id="452" r:id="rId120"/>
    <p:sldId id="420" r:id="rId121"/>
    <p:sldId id="347" r:id="rId122"/>
    <p:sldId id="351" r:id="rId123"/>
    <p:sldId id="352" r:id="rId124"/>
    <p:sldId id="353" r:id="rId125"/>
    <p:sldId id="445" r:id="rId126"/>
    <p:sldId id="354" r:id="rId127"/>
    <p:sldId id="355" r:id="rId128"/>
    <p:sldId id="356" r:id="rId129"/>
    <p:sldId id="357" r:id="rId130"/>
    <p:sldId id="447" r:id="rId131"/>
    <p:sldId id="358" r:id="rId132"/>
    <p:sldId id="360" r:id="rId133"/>
    <p:sldId id="359" r:id="rId134"/>
    <p:sldId id="361" r:id="rId135"/>
    <p:sldId id="362" r:id="rId136"/>
    <p:sldId id="363" r:id="rId137"/>
    <p:sldId id="364" r:id="rId138"/>
    <p:sldId id="448" r:id="rId139"/>
    <p:sldId id="365" r:id="rId140"/>
    <p:sldId id="366" r:id="rId141"/>
    <p:sldId id="367" r:id="rId142"/>
    <p:sldId id="368" r:id="rId143"/>
    <p:sldId id="369" r:id="rId144"/>
    <p:sldId id="370" r:id="rId145"/>
    <p:sldId id="371" r:id="rId146"/>
    <p:sldId id="373" r:id="rId147"/>
    <p:sldId id="372" r:id="rId148"/>
    <p:sldId id="449" r:id="rId149"/>
    <p:sldId id="374" r:id="rId150"/>
    <p:sldId id="375" r:id="rId151"/>
    <p:sldId id="376" r:id="rId152"/>
    <p:sldId id="377" r:id="rId153"/>
    <p:sldId id="378" r:id="rId154"/>
    <p:sldId id="443" r:id="rId155"/>
    <p:sldId id="379" r:id="rId156"/>
    <p:sldId id="380" r:id="rId157"/>
    <p:sldId id="444" r:id="rId158"/>
    <p:sldId id="381" r:id="rId159"/>
    <p:sldId id="382" r:id="rId160"/>
    <p:sldId id="441" r:id="rId161"/>
    <p:sldId id="383" r:id="rId162"/>
    <p:sldId id="384" r:id="rId163"/>
    <p:sldId id="385" r:id="rId164"/>
    <p:sldId id="442" r:id="rId165"/>
    <p:sldId id="386" r:id="rId166"/>
    <p:sldId id="387" r:id="rId167"/>
    <p:sldId id="388" r:id="rId168"/>
    <p:sldId id="389" r:id="rId169"/>
    <p:sldId id="390" r:id="rId170"/>
    <p:sldId id="391" r:id="rId171"/>
    <p:sldId id="392" r:id="rId172"/>
    <p:sldId id="393" r:id="rId173"/>
    <p:sldId id="394" r:id="rId174"/>
    <p:sldId id="395" r:id="rId175"/>
    <p:sldId id="396" r:id="rId176"/>
    <p:sldId id="397" r:id="rId177"/>
    <p:sldId id="398" r:id="rId178"/>
    <p:sldId id="399" r:id="rId179"/>
    <p:sldId id="400" r:id="rId180"/>
    <p:sldId id="401" r:id="rId181"/>
    <p:sldId id="453" r:id="rId182"/>
    <p:sldId id="422" r:id="rId183"/>
    <p:sldId id="402" r:id="rId184"/>
    <p:sldId id="403" r:id="rId185"/>
    <p:sldId id="404" r:id="rId186"/>
    <p:sldId id="405" r:id="rId187"/>
    <p:sldId id="406" r:id="rId188"/>
    <p:sldId id="407" r:id="rId189"/>
    <p:sldId id="408" r:id="rId190"/>
    <p:sldId id="409" r:id="rId191"/>
    <p:sldId id="411" r:id="rId192"/>
    <p:sldId id="412" r:id="rId193"/>
    <p:sldId id="446" r:id="rId194"/>
    <p:sldId id="410" r:id="rId19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70" d="100"/>
          <a:sy n="70" d="100"/>
        </p:scale>
        <p:origin x="66" y="5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presProps" Target="pres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viewProps" Target="view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theme" Target="theme/theme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7.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8.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1.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2.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92.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0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4.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33D4F0E-EB2C-4BAC-A99F-11B756C6A203}" type="datetimeFigureOut">
              <a:rPr lang="zh-CN" altLang="en-US" smtClean="0"/>
              <a:t>2022/3/17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2A2C40E-7C4C-4F8D-A911-290D1A096A85}" type="slidenum">
              <a:rPr lang="zh-CN" altLang="en-US" smtClean="0"/>
              <a:t>‹#›</a:t>
            </a:fld>
            <a:endParaRPr lang="zh-CN" altLang="en-US"/>
          </a:p>
        </p:txBody>
      </p:sp>
    </p:spTree>
    <p:extLst>
      <p:ext uri="{BB962C8B-B14F-4D97-AF65-F5344CB8AC3E}">
        <p14:creationId xmlns:p14="http://schemas.microsoft.com/office/powerpoint/2010/main" val="1110276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33D4F0E-EB2C-4BAC-A99F-11B756C6A203}" type="datetimeFigureOut">
              <a:rPr lang="zh-CN" altLang="en-US" smtClean="0"/>
              <a:t>2022/3/17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2A2C40E-7C4C-4F8D-A911-290D1A096A85}" type="slidenum">
              <a:rPr lang="zh-CN" altLang="en-US" smtClean="0"/>
              <a:t>‹#›</a:t>
            </a:fld>
            <a:endParaRPr lang="zh-CN" altLang="en-US"/>
          </a:p>
        </p:txBody>
      </p:sp>
    </p:spTree>
    <p:extLst>
      <p:ext uri="{BB962C8B-B14F-4D97-AF65-F5344CB8AC3E}">
        <p14:creationId xmlns:p14="http://schemas.microsoft.com/office/powerpoint/2010/main" val="110534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33D4F0E-EB2C-4BAC-A99F-11B756C6A203}" type="datetimeFigureOut">
              <a:rPr lang="zh-CN" altLang="en-US" smtClean="0"/>
              <a:t>2022/3/17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2A2C40E-7C4C-4F8D-A911-290D1A096A85}" type="slidenum">
              <a:rPr lang="zh-CN" altLang="en-US" smtClean="0"/>
              <a:t>‹#›</a:t>
            </a:fld>
            <a:endParaRPr lang="zh-CN" altLang="en-US"/>
          </a:p>
        </p:txBody>
      </p:sp>
    </p:spTree>
    <p:extLst>
      <p:ext uri="{BB962C8B-B14F-4D97-AF65-F5344CB8AC3E}">
        <p14:creationId xmlns:p14="http://schemas.microsoft.com/office/powerpoint/2010/main" val="3290051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33D4F0E-EB2C-4BAC-A99F-11B756C6A203}" type="datetimeFigureOut">
              <a:rPr lang="zh-CN" altLang="en-US" smtClean="0"/>
              <a:t>2022/3/17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2A2C40E-7C4C-4F8D-A911-290D1A096A85}" type="slidenum">
              <a:rPr lang="zh-CN" altLang="en-US" smtClean="0"/>
              <a:t>‹#›</a:t>
            </a:fld>
            <a:endParaRPr lang="zh-CN" altLang="en-US"/>
          </a:p>
        </p:txBody>
      </p:sp>
    </p:spTree>
    <p:extLst>
      <p:ext uri="{BB962C8B-B14F-4D97-AF65-F5344CB8AC3E}">
        <p14:creationId xmlns:p14="http://schemas.microsoft.com/office/powerpoint/2010/main" val="3728422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33D4F0E-EB2C-4BAC-A99F-11B756C6A203}" type="datetimeFigureOut">
              <a:rPr lang="zh-CN" altLang="en-US" smtClean="0"/>
              <a:t>2022/3/17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2A2C40E-7C4C-4F8D-A911-290D1A096A85}" type="slidenum">
              <a:rPr lang="zh-CN" altLang="en-US" smtClean="0"/>
              <a:t>‹#›</a:t>
            </a:fld>
            <a:endParaRPr lang="zh-CN" altLang="en-US"/>
          </a:p>
        </p:txBody>
      </p:sp>
    </p:spTree>
    <p:extLst>
      <p:ext uri="{BB962C8B-B14F-4D97-AF65-F5344CB8AC3E}">
        <p14:creationId xmlns:p14="http://schemas.microsoft.com/office/powerpoint/2010/main" val="3339822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33D4F0E-EB2C-4BAC-A99F-11B756C6A203}" type="datetimeFigureOut">
              <a:rPr lang="zh-CN" altLang="en-US" smtClean="0"/>
              <a:t>2022/3/17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2A2C40E-7C4C-4F8D-A911-290D1A096A85}" type="slidenum">
              <a:rPr lang="zh-CN" altLang="en-US" smtClean="0"/>
              <a:t>‹#›</a:t>
            </a:fld>
            <a:endParaRPr lang="zh-CN" altLang="en-US"/>
          </a:p>
        </p:txBody>
      </p:sp>
    </p:spTree>
    <p:extLst>
      <p:ext uri="{BB962C8B-B14F-4D97-AF65-F5344CB8AC3E}">
        <p14:creationId xmlns:p14="http://schemas.microsoft.com/office/powerpoint/2010/main" val="511302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33D4F0E-EB2C-4BAC-A99F-11B756C6A203}" type="datetimeFigureOut">
              <a:rPr lang="zh-CN" altLang="en-US" smtClean="0"/>
              <a:t>2022/3/17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2A2C40E-7C4C-4F8D-A911-290D1A096A85}" type="slidenum">
              <a:rPr lang="zh-CN" altLang="en-US" smtClean="0"/>
              <a:t>‹#›</a:t>
            </a:fld>
            <a:endParaRPr lang="zh-CN" altLang="en-US"/>
          </a:p>
        </p:txBody>
      </p:sp>
    </p:spTree>
    <p:extLst>
      <p:ext uri="{BB962C8B-B14F-4D97-AF65-F5344CB8AC3E}">
        <p14:creationId xmlns:p14="http://schemas.microsoft.com/office/powerpoint/2010/main" val="1603271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33D4F0E-EB2C-4BAC-A99F-11B756C6A203}" type="datetimeFigureOut">
              <a:rPr lang="zh-CN" altLang="en-US" smtClean="0"/>
              <a:t>2022/3/17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2A2C40E-7C4C-4F8D-A911-290D1A096A85}" type="slidenum">
              <a:rPr lang="zh-CN" altLang="en-US" smtClean="0"/>
              <a:t>‹#›</a:t>
            </a:fld>
            <a:endParaRPr lang="zh-CN" altLang="en-US"/>
          </a:p>
        </p:txBody>
      </p:sp>
    </p:spTree>
    <p:extLst>
      <p:ext uri="{BB962C8B-B14F-4D97-AF65-F5344CB8AC3E}">
        <p14:creationId xmlns:p14="http://schemas.microsoft.com/office/powerpoint/2010/main" val="1857258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33D4F0E-EB2C-4BAC-A99F-11B756C6A203}" type="datetimeFigureOut">
              <a:rPr lang="zh-CN" altLang="en-US" smtClean="0"/>
              <a:t>2022/3/17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2A2C40E-7C4C-4F8D-A911-290D1A096A85}" type="slidenum">
              <a:rPr lang="zh-CN" altLang="en-US" smtClean="0"/>
              <a:t>‹#›</a:t>
            </a:fld>
            <a:endParaRPr lang="zh-CN" altLang="en-US"/>
          </a:p>
        </p:txBody>
      </p:sp>
    </p:spTree>
    <p:extLst>
      <p:ext uri="{BB962C8B-B14F-4D97-AF65-F5344CB8AC3E}">
        <p14:creationId xmlns:p14="http://schemas.microsoft.com/office/powerpoint/2010/main" val="3160960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33D4F0E-EB2C-4BAC-A99F-11B756C6A203}" type="datetimeFigureOut">
              <a:rPr lang="zh-CN" altLang="en-US" smtClean="0"/>
              <a:t>2022/3/17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2A2C40E-7C4C-4F8D-A911-290D1A096A85}" type="slidenum">
              <a:rPr lang="zh-CN" altLang="en-US" smtClean="0"/>
              <a:t>‹#›</a:t>
            </a:fld>
            <a:endParaRPr lang="zh-CN" altLang="en-US"/>
          </a:p>
        </p:txBody>
      </p:sp>
    </p:spTree>
    <p:extLst>
      <p:ext uri="{BB962C8B-B14F-4D97-AF65-F5344CB8AC3E}">
        <p14:creationId xmlns:p14="http://schemas.microsoft.com/office/powerpoint/2010/main" val="879194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33D4F0E-EB2C-4BAC-A99F-11B756C6A203}" type="datetimeFigureOut">
              <a:rPr lang="zh-CN" altLang="en-US" smtClean="0"/>
              <a:t>2022/3/17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2A2C40E-7C4C-4F8D-A911-290D1A096A85}" type="slidenum">
              <a:rPr lang="zh-CN" altLang="en-US" smtClean="0"/>
              <a:t>‹#›</a:t>
            </a:fld>
            <a:endParaRPr lang="zh-CN" altLang="en-US"/>
          </a:p>
        </p:txBody>
      </p:sp>
    </p:spTree>
    <p:extLst>
      <p:ext uri="{BB962C8B-B14F-4D97-AF65-F5344CB8AC3E}">
        <p14:creationId xmlns:p14="http://schemas.microsoft.com/office/powerpoint/2010/main" val="2126859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3D4F0E-EB2C-4BAC-A99F-11B756C6A203}" type="datetimeFigureOut">
              <a:rPr lang="zh-CN" altLang="en-US" smtClean="0"/>
              <a:t>2022/3/17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A2C40E-7C4C-4F8D-A911-290D1A096A85}" type="slidenum">
              <a:rPr lang="zh-CN" altLang="en-US" smtClean="0"/>
              <a:t>‹#›</a:t>
            </a:fld>
            <a:endParaRPr lang="zh-CN" altLang="en-US"/>
          </a:p>
        </p:txBody>
      </p:sp>
    </p:spTree>
    <p:extLst>
      <p:ext uri="{BB962C8B-B14F-4D97-AF65-F5344CB8AC3E}">
        <p14:creationId xmlns:p14="http://schemas.microsoft.com/office/powerpoint/2010/main" val="13321327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55.wmf"/></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60.wmf"/></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74.wmf"/><Relationship Id="rId4" Type="http://schemas.openxmlformats.org/officeDocument/2006/relationships/oleObject" Target="../embeddings/oleObject9.bin"/></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1.wmf"/></Relationships>
</file>

<file path=ppt/slides/_rels/slide13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77.wmf"/></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78.wmf"/></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79.wmf"/></Relationships>
</file>

<file path=ppt/slides/_rels/slide13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2.wmf"/></Relationships>
</file>

<file path=ppt/slides/_rels/slide140.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image" Target="../media/image81.wmf"/></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image" Target="../media/image82.wmf"/></Relationships>
</file>

<file path=ppt/slides/_rels/slide14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image" Target="../media/image83.wmf"/></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3.wmf"/></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6.vml"/><Relationship Id="rId4" Type="http://schemas.openxmlformats.org/officeDocument/2006/relationships/image" Target="../media/image92.wmf"/></Relationships>
</file>

<file path=ppt/slides/_rels/slide15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00.wmf"/><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01.wmf"/><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7.vml"/><Relationship Id="rId4" Type="http://schemas.openxmlformats.org/officeDocument/2006/relationships/image" Target="../media/image102.wmf"/></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4.wmf"/></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19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38.w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emf"/><Relationship Id="rId4" Type="http://schemas.openxmlformats.org/officeDocument/2006/relationships/image" Target="../media/image44.png"/></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54.wm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pPr>
              <a:lnSpc>
                <a:spcPct val="120000"/>
              </a:lnSpc>
              <a:spcBef>
                <a:spcPct val="20000"/>
              </a:spcBef>
              <a:spcAft>
                <a:spcPts val="20"/>
              </a:spcAft>
            </a:pPr>
            <a:r>
              <a:rPr lang="zh-CN" altLang="zh-CN" dirty="0">
                <a:latin typeface="Times New Roman" panose="02020603050405020304" pitchFamily="18" charset="0"/>
                <a:ea typeface="黑体" panose="02010609060101010101" pitchFamily="49" charset="-122"/>
                <a:cs typeface="+mn-ea"/>
                <a:sym typeface="Times New Roman" panose="02020603050405020304" pitchFamily="18" charset="0"/>
              </a:rPr>
              <a:t>医用</a:t>
            </a: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X</a:t>
            </a:r>
            <a:r>
              <a:rPr lang="zh-CN" altLang="zh-CN" dirty="0">
                <a:latin typeface="Times New Roman" panose="02020603050405020304" pitchFamily="18" charset="0"/>
                <a:ea typeface="黑体" panose="02010609060101010101" pitchFamily="49" charset="-122"/>
                <a:cs typeface="+mn-ea"/>
                <a:sym typeface="Times New Roman" panose="02020603050405020304" pitchFamily="18" charset="0"/>
              </a:rPr>
              <a:t>射线诊断设备</a:t>
            </a: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
            </a:r>
            <a:b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br>
            <a:r>
              <a:rPr lang="zh-CN" altLang="zh-CN" dirty="0">
                <a:latin typeface="Times New Roman" panose="02020603050405020304" pitchFamily="18" charset="0"/>
                <a:ea typeface="黑体" panose="02010609060101010101" pitchFamily="49" charset="-122"/>
                <a:cs typeface="+mn-ea"/>
                <a:sym typeface="Times New Roman" panose="02020603050405020304" pitchFamily="18" charset="0"/>
              </a:rPr>
              <a:t>质量控制检测</a:t>
            </a:r>
            <a:endPar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endParaRPr>
          </a:p>
        </p:txBody>
      </p:sp>
      <p:sp>
        <p:nvSpPr>
          <p:cNvPr id="3" name="副标题 2"/>
          <p:cNvSpPr>
            <a:spLocks noGrp="1"/>
          </p:cNvSpPr>
          <p:nvPr>
            <p:ph type="subTitle" idx="1"/>
          </p:nvPr>
        </p:nvSpPr>
        <p:spPr/>
        <p:txBody>
          <a:bodyPr>
            <a:normAutofit fontScale="85000" lnSpcReduction="20000"/>
          </a:bodyPr>
          <a:lstStyle/>
          <a:p>
            <a:pPr>
              <a:lnSpc>
                <a:spcPct val="140000"/>
              </a:lnSpc>
              <a:spcBef>
                <a:spcPts val="20"/>
              </a:spcBef>
              <a:spcAft>
                <a:spcPts val="20"/>
              </a:spcAft>
            </a:pPr>
            <a:endPar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40000"/>
              </a:lnSpc>
              <a:spcBef>
                <a:spcPts val="20"/>
              </a:spcBef>
              <a:spcAft>
                <a:spcPts val="20"/>
              </a:spcAft>
            </a:pPr>
            <a:endPar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40000"/>
              </a:lnSpc>
              <a:spcBef>
                <a:spcPts val="20"/>
              </a:spcBef>
              <a:spcAft>
                <a:spcPts val="20"/>
              </a:spcAft>
            </a:pP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自贡市疾病预防控制中心</a:t>
            </a:r>
            <a:endPar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40000"/>
              </a:lnSpc>
              <a:spcBef>
                <a:spcPts val="20"/>
              </a:spcBef>
              <a:spcAft>
                <a:spcPts val="20"/>
              </a:spcAft>
            </a:pP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刘科</a:t>
            </a:r>
          </a:p>
        </p:txBody>
      </p:sp>
    </p:spTree>
    <p:extLst>
      <p:ext uri="{BB962C8B-B14F-4D97-AF65-F5344CB8AC3E}">
        <p14:creationId xmlns:p14="http://schemas.microsoft.com/office/powerpoint/2010/main" val="3338878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一、屏片</a:t>
            </a: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X</a:t>
            </a: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射线摄影设备专用检测项目 </a:t>
            </a:r>
          </a:p>
        </p:txBody>
      </p:sp>
      <p:sp>
        <p:nvSpPr>
          <p:cNvPr id="3" name="内容占位符 2"/>
          <p:cNvSpPr>
            <a:spLocks noGrp="1"/>
          </p:cNvSpPr>
          <p:nvPr>
            <p:ph idx="1"/>
          </p:nvPr>
        </p:nvSpPr>
        <p:spPr/>
        <p:txBody>
          <a:bodyPr>
            <a:normAutofit fontScale="77500" lnSpcReduction="20000"/>
          </a:bodyPr>
          <a:lstStyle/>
          <a:p>
            <a:pPr>
              <a:lnSpc>
                <a:spcPct val="140000"/>
              </a:lnSpc>
              <a:spcBef>
                <a:spcPts val="20"/>
              </a:spcBef>
              <a:spcAft>
                <a:spcPts val="20"/>
              </a:spcAft>
            </a:pP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管电压指示的偏离</a:t>
            </a:r>
          </a:p>
          <a:p>
            <a:pPr>
              <a:lnSpc>
                <a:spcPct val="140000"/>
              </a:lnSpc>
              <a:spcBef>
                <a:spcPts val="20"/>
              </a:spcBef>
              <a:spcAft>
                <a:spcPts val="20"/>
              </a:spcAft>
            </a:pP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辐射输出量重复性</a:t>
            </a:r>
          </a:p>
          <a:p>
            <a:pPr>
              <a:lnSpc>
                <a:spcPct val="140000"/>
              </a:lnSpc>
              <a:spcBef>
                <a:spcPts val="20"/>
              </a:spcBef>
              <a:spcAft>
                <a:spcPts val="20"/>
              </a:spcAft>
            </a:pP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输出量线性</a:t>
            </a:r>
          </a:p>
          <a:p>
            <a:pPr>
              <a:lnSpc>
                <a:spcPct val="140000"/>
              </a:lnSpc>
              <a:spcBef>
                <a:spcPts val="20"/>
              </a:spcBef>
              <a:spcAft>
                <a:spcPts val="20"/>
              </a:spcAft>
            </a:pP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有用线束半值层</a:t>
            </a:r>
          </a:p>
          <a:p>
            <a:pPr>
              <a:lnSpc>
                <a:spcPct val="140000"/>
              </a:lnSpc>
              <a:spcBef>
                <a:spcPts val="20"/>
              </a:spcBef>
              <a:spcAft>
                <a:spcPts val="20"/>
              </a:spcAft>
            </a:pP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曝光时间指示的偏离</a:t>
            </a:r>
          </a:p>
          <a:p>
            <a:pPr>
              <a:lnSpc>
                <a:spcPct val="140000"/>
              </a:lnSpc>
              <a:spcBef>
                <a:spcPts val="20"/>
              </a:spcBef>
              <a:spcAft>
                <a:spcPts val="20"/>
              </a:spcAft>
            </a:pP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AEC</a:t>
            </a: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重复性</a:t>
            </a:r>
          </a:p>
          <a:p>
            <a:pPr>
              <a:lnSpc>
                <a:spcPct val="140000"/>
              </a:lnSpc>
              <a:spcBef>
                <a:spcPts val="20"/>
              </a:spcBef>
              <a:spcAft>
                <a:spcPts val="20"/>
              </a:spcAft>
            </a:pP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AEC</a:t>
            </a: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响应</a:t>
            </a:r>
          </a:p>
          <a:p>
            <a:pPr>
              <a:lnSpc>
                <a:spcPct val="140000"/>
              </a:lnSpc>
              <a:spcBef>
                <a:spcPts val="20"/>
              </a:spcBef>
              <a:spcAft>
                <a:spcPts val="20"/>
              </a:spcAft>
            </a:pP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AEC</a:t>
            </a: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电离室之间一致性</a:t>
            </a:r>
          </a:p>
          <a:p>
            <a:pPr>
              <a:lnSpc>
                <a:spcPct val="140000"/>
              </a:lnSpc>
              <a:spcBef>
                <a:spcPts val="20"/>
              </a:spcBef>
              <a:spcAft>
                <a:spcPts val="20"/>
              </a:spcAft>
            </a:pP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有用线束垂直度偏离</a:t>
            </a:r>
          </a:p>
          <a:p>
            <a:pPr>
              <a:lnSpc>
                <a:spcPct val="140000"/>
              </a:lnSpc>
              <a:spcBef>
                <a:spcPts val="20"/>
              </a:spcBef>
              <a:spcAft>
                <a:spcPts val="20"/>
              </a:spcAft>
            </a:pP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光野与照射野四边的偏离</a:t>
            </a:r>
          </a:p>
        </p:txBody>
      </p:sp>
    </p:spTree>
    <p:extLst>
      <p:ext uri="{BB962C8B-B14F-4D97-AF65-F5344CB8AC3E}">
        <p14:creationId xmlns:p14="http://schemas.microsoft.com/office/powerpoint/2010/main" val="143654942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936DED4-02DE-4860-AF4F-5CDC2DBAD180}"/>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graphicFrame>
        <p:nvGraphicFramePr>
          <p:cNvPr id="4" name="内容占位符 3">
            <a:extLst>
              <a:ext uri="{FF2B5EF4-FFF2-40B4-BE49-F238E27FC236}">
                <a16:creationId xmlns="" xmlns:a16="http://schemas.microsoft.com/office/drawing/2014/main" id="{C68B5D26-CDC5-4405-99CE-26EAB46D225D}"/>
              </a:ext>
            </a:extLst>
          </p:cNvPr>
          <p:cNvGraphicFramePr>
            <a:graphicFrameLocks noGrp="1"/>
          </p:cNvGraphicFramePr>
          <p:nvPr>
            <p:ph idx="1"/>
            <p:extLst>
              <p:ext uri="{D42A27DB-BD31-4B8C-83A1-F6EECF244321}">
                <p14:modId xmlns:p14="http://schemas.microsoft.com/office/powerpoint/2010/main" val="891996605"/>
              </p:ext>
            </p:extLst>
          </p:nvPr>
        </p:nvGraphicFramePr>
        <p:xfrm>
          <a:off x="838200" y="365125"/>
          <a:ext cx="10515599" cy="2880000"/>
        </p:xfrm>
        <a:graphic>
          <a:graphicData uri="http://schemas.openxmlformats.org/drawingml/2006/table">
            <a:tbl>
              <a:tblPr firstRow="1" firstCol="1" bandRow="1">
                <a:tableStyleId>{5C22544A-7EE6-4342-B048-85BDC9FD1C3A}</a:tableStyleId>
              </a:tblPr>
              <a:tblGrid>
                <a:gridCol w="1819940">
                  <a:extLst>
                    <a:ext uri="{9D8B030D-6E8A-4147-A177-3AD203B41FA5}">
                      <a16:colId xmlns="" xmlns:a16="http://schemas.microsoft.com/office/drawing/2014/main" val="607907420"/>
                    </a:ext>
                  </a:extLst>
                </a:gridCol>
                <a:gridCol w="2456120">
                  <a:extLst>
                    <a:ext uri="{9D8B030D-6E8A-4147-A177-3AD203B41FA5}">
                      <a16:colId xmlns="" xmlns:a16="http://schemas.microsoft.com/office/drawing/2014/main" val="2684833348"/>
                    </a:ext>
                  </a:extLst>
                </a:gridCol>
                <a:gridCol w="2147777">
                  <a:extLst>
                    <a:ext uri="{9D8B030D-6E8A-4147-A177-3AD203B41FA5}">
                      <a16:colId xmlns="" xmlns:a16="http://schemas.microsoft.com/office/drawing/2014/main" val="2975622082"/>
                    </a:ext>
                  </a:extLst>
                </a:gridCol>
                <a:gridCol w="2317898">
                  <a:extLst>
                    <a:ext uri="{9D8B030D-6E8A-4147-A177-3AD203B41FA5}">
                      <a16:colId xmlns="" xmlns:a16="http://schemas.microsoft.com/office/drawing/2014/main" val="336258891"/>
                    </a:ext>
                  </a:extLst>
                </a:gridCol>
                <a:gridCol w="1773864">
                  <a:extLst>
                    <a:ext uri="{9D8B030D-6E8A-4147-A177-3AD203B41FA5}">
                      <a16:colId xmlns="" xmlns:a16="http://schemas.microsoft.com/office/drawing/2014/main" val="1800338146"/>
                    </a:ext>
                  </a:extLst>
                </a:gridCol>
              </a:tblGrid>
              <a:tr h="360000">
                <a:tc rowSpan="2">
                  <a:txBody>
                    <a:bodyPr/>
                    <a:lstStyle/>
                    <a:p>
                      <a:pPr indent="0" algn="ctr">
                        <a:lnSpc>
                          <a:spcPct val="120000"/>
                        </a:lnSpc>
                        <a:spcBef>
                          <a:spcPts val="20"/>
                        </a:spcBef>
                        <a:spcAft>
                          <a:spcPts val="20"/>
                        </a:spcAft>
                      </a:pPr>
                      <a:r>
                        <a:rPr lang="zh-CN" sz="1800" b="1" dirty="0">
                          <a:effectLst/>
                          <a:latin typeface="Times New Roman" panose="02020603050405020304" pitchFamily="18" charset="0"/>
                          <a:ea typeface="黑体" panose="02010609060101010101" pitchFamily="49" charset="-122"/>
                          <a:sym typeface="Times New Roman" panose="02020603050405020304" pitchFamily="18" charset="0"/>
                        </a:rPr>
                        <a:t>检测要求</a:t>
                      </a:r>
                      <a:endParaRPr lang="zh-CN" sz="1800" b="1"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rowSpan="2">
                  <a:txBody>
                    <a:bodyPr/>
                    <a:lstStyle/>
                    <a:p>
                      <a:pPr indent="0" algn="ctr">
                        <a:lnSpc>
                          <a:spcPct val="120000"/>
                        </a:lnSpc>
                        <a:spcBef>
                          <a:spcPts val="20"/>
                        </a:spcBef>
                        <a:spcAft>
                          <a:spcPts val="20"/>
                        </a:spcAft>
                      </a:pPr>
                      <a:r>
                        <a:rPr lang="zh-CN" sz="1800" b="1" dirty="0">
                          <a:effectLst/>
                          <a:latin typeface="Times New Roman" panose="02020603050405020304" pitchFamily="18" charset="0"/>
                          <a:ea typeface="黑体" panose="02010609060101010101" pitchFamily="49" charset="-122"/>
                          <a:sym typeface="Times New Roman" panose="02020603050405020304" pitchFamily="18" charset="0"/>
                        </a:rPr>
                        <a:t>验收检测</a:t>
                      </a:r>
                    </a:p>
                    <a:p>
                      <a:pPr indent="0" algn="ctr">
                        <a:lnSpc>
                          <a:spcPct val="120000"/>
                        </a:lnSpc>
                        <a:spcBef>
                          <a:spcPts val="20"/>
                        </a:spcBef>
                        <a:spcAft>
                          <a:spcPts val="20"/>
                        </a:spcAft>
                      </a:pPr>
                      <a:r>
                        <a:rPr lang="zh-CN" sz="1800" b="1" dirty="0">
                          <a:effectLst/>
                          <a:latin typeface="Times New Roman" panose="02020603050405020304" pitchFamily="18" charset="0"/>
                          <a:ea typeface="黑体" panose="02010609060101010101" pitchFamily="49" charset="-122"/>
                          <a:sym typeface="Times New Roman" panose="02020603050405020304" pitchFamily="18" charset="0"/>
                        </a:rPr>
                        <a:t>判定标准</a:t>
                      </a:r>
                      <a:endParaRPr lang="zh-CN" sz="1800" b="1"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rowSpan="2">
                  <a:txBody>
                    <a:bodyPr/>
                    <a:lstStyle/>
                    <a:p>
                      <a:pPr indent="0" algn="ctr">
                        <a:lnSpc>
                          <a:spcPct val="120000"/>
                        </a:lnSpc>
                        <a:spcBef>
                          <a:spcPts val="20"/>
                        </a:spcBef>
                        <a:spcAft>
                          <a:spcPts val="20"/>
                        </a:spcAft>
                      </a:pPr>
                      <a:r>
                        <a:rPr lang="zh-CN" sz="1800" b="1" dirty="0">
                          <a:effectLst/>
                          <a:latin typeface="Times New Roman" panose="02020603050405020304" pitchFamily="18" charset="0"/>
                          <a:ea typeface="黑体" panose="02010609060101010101" pitchFamily="49" charset="-122"/>
                          <a:sym typeface="Times New Roman" panose="02020603050405020304" pitchFamily="18" charset="0"/>
                        </a:rPr>
                        <a:t>状态检测</a:t>
                      </a:r>
                    </a:p>
                    <a:p>
                      <a:pPr indent="0" algn="ctr">
                        <a:lnSpc>
                          <a:spcPct val="120000"/>
                        </a:lnSpc>
                        <a:spcBef>
                          <a:spcPts val="20"/>
                        </a:spcBef>
                        <a:spcAft>
                          <a:spcPts val="20"/>
                        </a:spcAft>
                      </a:pPr>
                      <a:r>
                        <a:rPr lang="zh-CN" sz="1800" b="1" dirty="0">
                          <a:effectLst/>
                          <a:latin typeface="Times New Roman" panose="02020603050405020304" pitchFamily="18" charset="0"/>
                          <a:ea typeface="黑体" panose="02010609060101010101" pitchFamily="49" charset="-122"/>
                          <a:sym typeface="Times New Roman" panose="02020603050405020304" pitchFamily="18" charset="0"/>
                        </a:rPr>
                        <a:t>判定标准</a:t>
                      </a:r>
                      <a:endParaRPr lang="zh-CN" sz="1800" b="1"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gridSpan="2">
                  <a:txBody>
                    <a:bodyPr/>
                    <a:lstStyle/>
                    <a:p>
                      <a:pPr indent="0" algn="ctr">
                        <a:lnSpc>
                          <a:spcPct val="120000"/>
                        </a:lnSpc>
                        <a:spcBef>
                          <a:spcPts val="20"/>
                        </a:spcBef>
                        <a:spcAft>
                          <a:spcPts val="20"/>
                        </a:spcAft>
                        <a:tabLst>
                          <a:tab pos="518160" algn="l"/>
                        </a:tabLst>
                      </a:pPr>
                      <a:r>
                        <a:rPr lang="zh-CN" sz="1800" b="1" dirty="0">
                          <a:effectLst/>
                          <a:latin typeface="Times New Roman" panose="02020603050405020304" pitchFamily="18" charset="0"/>
                          <a:ea typeface="黑体" panose="02010609060101010101" pitchFamily="49" charset="-122"/>
                          <a:sym typeface="Times New Roman" panose="02020603050405020304" pitchFamily="18" charset="0"/>
                        </a:rPr>
                        <a:t>稳定性检测</a:t>
                      </a:r>
                      <a:endParaRPr lang="zh-CN" sz="1800" b="1"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hMerge="1">
                  <a:txBody>
                    <a:bodyPr/>
                    <a:lstStyle/>
                    <a:p>
                      <a:endParaRPr lang="zh-CN" altLang="en-US"/>
                    </a:p>
                  </a:txBody>
                  <a:tcPr/>
                </a:tc>
                <a:extLst>
                  <a:ext uri="{0D108BD9-81ED-4DB2-BD59-A6C34878D82A}">
                    <a16:rowId xmlns="" xmlns:a16="http://schemas.microsoft.com/office/drawing/2014/main" val="958522691"/>
                  </a:ext>
                </a:extLst>
              </a:tr>
              <a:tr h="360000">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indent="0" algn="ctr">
                        <a:lnSpc>
                          <a:spcPct val="120000"/>
                        </a:lnSpc>
                        <a:spcBef>
                          <a:spcPts val="20"/>
                        </a:spcBef>
                        <a:spcAft>
                          <a:spcPts val="20"/>
                        </a:spcAft>
                      </a:pPr>
                      <a:r>
                        <a:rPr lang="zh-CN" sz="1800" b="1" dirty="0">
                          <a:effectLst/>
                          <a:latin typeface="Times New Roman" panose="02020603050405020304" pitchFamily="18" charset="0"/>
                          <a:ea typeface="黑体" panose="02010609060101010101" pitchFamily="49" charset="-122"/>
                          <a:sym typeface="Times New Roman" panose="02020603050405020304" pitchFamily="18" charset="0"/>
                        </a:rPr>
                        <a:t>判定标准</a:t>
                      </a:r>
                      <a:endParaRPr lang="zh-CN" sz="1800" b="1"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zh-CN" sz="1800" b="1" dirty="0">
                          <a:effectLst/>
                          <a:latin typeface="Times New Roman" panose="02020603050405020304" pitchFamily="18" charset="0"/>
                          <a:ea typeface="黑体" panose="02010609060101010101" pitchFamily="49" charset="-122"/>
                          <a:sym typeface="Times New Roman" panose="02020603050405020304" pitchFamily="18" charset="0"/>
                        </a:rPr>
                        <a:t>周期</a:t>
                      </a:r>
                      <a:endParaRPr lang="zh-CN" sz="1800" b="1"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3925997116"/>
                  </a:ext>
                </a:extLst>
              </a:tr>
              <a:tr h="720000">
                <a:tc>
                  <a:txBody>
                    <a:bodyPr/>
                    <a:lstStyle/>
                    <a:p>
                      <a:pPr indent="0" algn="just">
                        <a:lnSpc>
                          <a:spcPct val="120000"/>
                        </a:lnSpc>
                        <a:spcBef>
                          <a:spcPts val="20"/>
                        </a:spcBef>
                        <a:spcAft>
                          <a:spcPts val="20"/>
                        </a:spcAft>
                      </a:pPr>
                      <a:r>
                        <a:rPr lang="zh-CN" sz="1800" b="1"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直接荧光屏透视设备</a:t>
                      </a:r>
                    </a:p>
                  </a:txBody>
                  <a:tcPr marL="68580" marR="68580" marT="0" marB="0" anchor="ctr"/>
                </a:tc>
                <a:tc>
                  <a:txBody>
                    <a:bodyPr/>
                    <a:lstStyle/>
                    <a:p>
                      <a:pPr indent="0" algn="ctr">
                        <a:lnSpc>
                          <a:spcPct val="120000"/>
                        </a:lnSpc>
                        <a:spcBef>
                          <a:spcPts val="20"/>
                        </a:spcBef>
                        <a:spcAft>
                          <a:spcPts val="20"/>
                        </a:spcAft>
                      </a:pPr>
                      <a:r>
                        <a:rPr lang="zh-CN" sz="1800" b="1">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sz="1800" b="1">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0.8 lp/mm</a:t>
                      </a:r>
                      <a:endParaRPr lang="zh-CN" sz="1800" b="1">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zh-CN" sz="1800" b="1">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sz="1800" b="1">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0.6 lp/mm</a:t>
                      </a:r>
                      <a:endParaRPr lang="zh-CN" sz="1800" b="1">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tabLst>
                          <a:tab pos="518160" algn="l"/>
                        </a:tabLst>
                      </a:pPr>
                      <a:r>
                        <a:rPr lang="zh-CN" sz="1800" b="1">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p>
                  </a:txBody>
                  <a:tcPr marL="68580" marR="68580" marT="0" marB="0" anchor="ctr"/>
                </a:tc>
                <a:tc>
                  <a:txBody>
                    <a:bodyPr/>
                    <a:lstStyle/>
                    <a:p>
                      <a:pPr indent="0" algn="ctr">
                        <a:lnSpc>
                          <a:spcPct val="120000"/>
                        </a:lnSpc>
                        <a:spcBef>
                          <a:spcPts val="20"/>
                        </a:spcBef>
                        <a:spcAft>
                          <a:spcPts val="20"/>
                        </a:spcAft>
                      </a:pPr>
                      <a:r>
                        <a:rPr lang="zh-CN" sz="1800" b="1">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p>
                  </a:txBody>
                  <a:tcPr marL="68580" marR="68580" marT="0" marB="0" anchor="ctr"/>
                </a:tc>
                <a:extLst>
                  <a:ext uri="{0D108BD9-81ED-4DB2-BD59-A6C34878D82A}">
                    <a16:rowId xmlns="" xmlns:a16="http://schemas.microsoft.com/office/drawing/2014/main" val="4247530912"/>
                  </a:ext>
                </a:extLst>
              </a:tr>
              <a:tr h="720000">
                <a:tc>
                  <a:txBody>
                    <a:bodyPr/>
                    <a:lstStyle/>
                    <a:p>
                      <a:pPr indent="0" algn="just">
                        <a:lnSpc>
                          <a:spcPct val="120000"/>
                        </a:lnSpc>
                        <a:spcBef>
                          <a:spcPts val="20"/>
                        </a:spcBef>
                        <a:spcAft>
                          <a:spcPts val="20"/>
                        </a:spcAft>
                      </a:pPr>
                      <a:r>
                        <a:rPr lang="zh-CN" sz="1800" b="1"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影像增强器透视设备</a:t>
                      </a:r>
                    </a:p>
                  </a:txBody>
                  <a:tcPr marL="68580" marR="68580" marT="0" marB="0" anchor="ctr"/>
                </a:tc>
                <a:tc>
                  <a:txBody>
                    <a:bodyPr/>
                    <a:lstStyle/>
                    <a:p>
                      <a:pPr indent="0" algn="ctr">
                        <a:lnSpc>
                          <a:spcPct val="120000"/>
                        </a:lnSpc>
                        <a:spcBef>
                          <a:spcPts val="20"/>
                        </a:spcBef>
                        <a:spcAft>
                          <a:spcPts val="20"/>
                        </a:spcAft>
                      </a:pPr>
                      <a:r>
                        <a:rPr lang="zh-CN" sz="1800" b="1"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见</a:t>
                      </a:r>
                      <a:r>
                        <a:rPr lang="zh-CN" altLang="en-US" sz="1800" b="1"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下表</a:t>
                      </a:r>
                      <a:endParaRPr lang="zh-CN" sz="1800" b="1"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zh-CN" sz="1800" b="1">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sz="1800" b="1">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0.6 lp/mm</a:t>
                      </a:r>
                      <a:endParaRPr lang="zh-CN" sz="1800" b="1">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tabLst>
                          <a:tab pos="518160" algn="l"/>
                        </a:tabLst>
                      </a:pPr>
                      <a:r>
                        <a:rPr lang="zh-CN" sz="1800" b="1"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sz="1800" b="1"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20%</a:t>
                      </a:r>
                      <a:r>
                        <a:rPr lang="zh-CN" sz="1800" b="1"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内</a:t>
                      </a:r>
                    </a:p>
                  </a:txBody>
                  <a:tcPr marL="68580" marR="68580" marT="0" marB="0" anchor="ctr"/>
                </a:tc>
                <a:tc>
                  <a:txBody>
                    <a:bodyPr/>
                    <a:lstStyle/>
                    <a:p>
                      <a:pPr indent="0" algn="ctr">
                        <a:lnSpc>
                          <a:spcPct val="120000"/>
                        </a:lnSpc>
                        <a:spcBef>
                          <a:spcPts val="20"/>
                        </a:spcBef>
                        <a:spcAft>
                          <a:spcPts val="20"/>
                        </a:spcAft>
                      </a:pPr>
                      <a:r>
                        <a:rPr lang="zh-CN" sz="1800" b="1">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六个月</a:t>
                      </a:r>
                    </a:p>
                  </a:txBody>
                  <a:tcPr marL="68580" marR="68580" marT="0" marB="0" anchor="ctr"/>
                </a:tc>
                <a:extLst>
                  <a:ext uri="{0D108BD9-81ED-4DB2-BD59-A6C34878D82A}">
                    <a16:rowId xmlns="" xmlns:a16="http://schemas.microsoft.com/office/drawing/2014/main" val="3594470487"/>
                  </a:ext>
                </a:extLst>
              </a:tr>
              <a:tr h="720000">
                <a:tc>
                  <a:txBody>
                    <a:bodyPr/>
                    <a:lstStyle/>
                    <a:p>
                      <a:pPr indent="0" algn="just">
                        <a:lnSpc>
                          <a:spcPct val="120000"/>
                        </a:lnSpc>
                        <a:spcBef>
                          <a:spcPts val="20"/>
                        </a:spcBef>
                        <a:spcAft>
                          <a:spcPts val="20"/>
                        </a:spcAft>
                      </a:pPr>
                      <a:r>
                        <a:rPr lang="zh-CN" sz="1800" b="1">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平板透视设备</a:t>
                      </a:r>
                    </a:p>
                  </a:txBody>
                  <a:tcPr marL="68580" marR="68580" marT="0" marB="0" anchor="ctr"/>
                </a:tc>
                <a:tc>
                  <a:txBody>
                    <a:bodyPr/>
                    <a:lstStyle/>
                    <a:p>
                      <a:pPr indent="0" algn="ctr">
                        <a:lnSpc>
                          <a:spcPct val="120000"/>
                        </a:lnSpc>
                        <a:spcBef>
                          <a:spcPts val="20"/>
                        </a:spcBef>
                        <a:spcAft>
                          <a:spcPts val="20"/>
                        </a:spcAft>
                      </a:pPr>
                      <a:r>
                        <a:rPr lang="zh-CN" altLang="zh-CN" sz="1800" b="1"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见</a:t>
                      </a:r>
                      <a:r>
                        <a:rPr lang="zh-CN" altLang="en-US" sz="1800" b="1"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下表</a:t>
                      </a:r>
                      <a:endParaRPr lang="zh-CN" altLang="zh-CN" sz="1800" b="1"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zh-CN" altLang="zh-CN" sz="1800" b="1"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见</a:t>
                      </a:r>
                      <a:r>
                        <a:rPr lang="zh-CN" altLang="en-US" sz="1800" b="1"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下表</a:t>
                      </a:r>
                      <a:endParaRPr lang="zh-CN" altLang="zh-CN" sz="1800" b="1"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zh-CN" sz="1800" b="1"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sz="1800" b="1"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20%</a:t>
                      </a:r>
                      <a:r>
                        <a:rPr lang="zh-CN" sz="1800" b="1"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内</a:t>
                      </a:r>
                    </a:p>
                  </a:txBody>
                  <a:tcPr marL="68580" marR="68580" marT="0" marB="0" anchor="ctr"/>
                </a:tc>
                <a:tc>
                  <a:txBody>
                    <a:bodyPr/>
                    <a:lstStyle/>
                    <a:p>
                      <a:pPr indent="0" algn="ctr">
                        <a:lnSpc>
                          <a:spcPct val="120000"/>
                        </a:lnSpc>
                        <a:spcBef>
                          <a:spcPts val="20"/>
                        </a:spcBef>
                        <a:spcAft>
                          <a:spcPts val="20"/>
                        </a:spcAft>
                      </a:pPr>
                      <a:r>
                        <a:rPr lang="zh-CN" sz="1800" b="1"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六个月</a:t>
                      </a:r>
                    </a:p>
                  </a:txBody>
                  <a:tcPr marL="68580" marR="68580" marT="0" marB="0" anchor="ctr"/>
                </a:tc>
                <a:extLst>
                  <a:ext uri="{0D108BD9-81ED-4DB2-BD59-A6C34878D82A}">
                    <a16:rowId xmlns="" xmlns:a16="http://schemas.microsoft.com/office/drawing/2014/main" val="1538839522"/>
                  </a:ext>
                </a:extLst>
              </a:tr>
            </a:tbl>
          </a:graphicData>
        </a:graphic>
      </p:graphicFrame>
      <p:graphicFrame>
        <p:nvGraphicFramePr>
          <p:cNvPr id="5" name="表格 4">
            <a:extLst>
              <a:ext uri="{FF2B5EF4-FFF2-40B4-BE49-F238E27FC236}">
                <a16:creationId xmlns="" xmlns:a16="http://schemas.microsoft.com/office/drawing/2014/main" id="{CE479333-20A3-4A14-A76D-D7785BFFB04B}"/>
              </a:ext>
            </a:extLst>
          </p:cNvPr>
          <p:cNvGraphicFramePr>
            <a:graphicFrameLocks noGrp="1"/>
          </p:cNvGraphicFramePr>
          <p:nvPr>
            <p:extLst>
              <p:ext uri="{D42A27DB-BD31-4B8C-83A1-F6EECF244321}">
                <p14:modId xmlns:p14="http://schemas.microsoft.com/office/powerpoint/2010/main" val="238911768"/>
              </p:ext>
            </p:extLst>
          </p:nvPr>
        </p:nvGraphicFramePr>
        <p:xfrm>
          <a:off x="838202" y="3584480"/>
          <a:ext cx="10515597" cy="1440000"/>
        </p:xfrm>
        <a:graphic>
          <a:graphicData uri="http://schemas.openxmlformats.org/drawingml/2006/table">
            <a:tbl>
              <a:tblPr firstRow="1" firstCol="1" bandRow="1">
                <a:tableStyleId>{5C22544A-7EE6-4342-B048-85BDC9FD1C3A}</a:tableStyleId>
              </a:tblPr>
              <a:tblGrid>
                <a:gridCol w="3154326">
                  <a:extLst>
                    <a:ext uri="{9D8B030D-6E8A-4147-A177-3AD203B41FA5}">
                      <a16:colId xmlns="" xmlns:a16="http://schemas.microsoft.com/office/drawing/2014/main" val="4269657043"/>
                    </a:ext>
                  </a:extLst>
                </a:gridCol>
                <a:gridCol w="1913860">
                  <a:extLst>
                    <a:ext uri="{9D8B030D-6E8A-4147-A177-3AD203B41FA5}">
                      <a16:colId xmlns="" xmlns:a16="http://schemas.microsoft.com/office/drawing/2014/main" val="4278521703"/>
                    </a:ext>
                  </a:extLst>
                </a:gridCol>
                <a:gridCol w="2036135">
                  <a:extLst>
                    <a:ext uri="{9D8B030D-6E8A-4147-A177-3AD203B41FA5}">
                      <a16:colId xmlns="" xmlns:a16="http://schemas.microsoft.com/office/drawing/2014/main" val="1013548828"/>
                    </a:ext>
                  </a:extLst>
                </a:gridCol>
                <a:gridCol w="1339702">
                  <a:extLst>
                    <a:ext uri="{9D8B030D-6E8A-4147-A177-3AD203B41FA5}">
                      <a16:colId xmlns="" xmlns:a16="http://schemas.microsoft.com/office/drawing/2014/main" val="918386669"/>
                    </a:ext>
                  </a:extLst>
                </a:gridCol>
                <a:gridCol w="2071574">
                  <a:extLst>
                    <a:ext uri="{9D8B030D-6E8A-4147-A177-3AD203B41FA5}">
                      <a16:colId xmlns="" xmlns:a16="http://schemas.microsoft.com/office/drawing/2014/main" val="1810588862"/>
                    </a:ext>
                  </a:extLst>
                </a:gridCol>
              </a:tblGrid>
              <a:tr h="720000">
                <a:tc>
                  <a:txBody>
                    <a:bodyPr/>
                    <a:lstStyle/>
                    <a:p>
                      <a:pPr indent="0" algn="ctr">
                        <a:lnSpc>
                          <a:spcPct val="120000"/>
                        </a:lnSpc>
                        <a:spcBef>
                          <a:spcPts val="20"/>
                        </a:spcBef>
                        <a:spcAft>
                          <a:spcPts val="20"/>
                        </a:spcAft>
                        <a:tabLst>
                          <a:tab pos="518160" algn="l"/>
                        </a:tabLst>
                      </a:pPr>
                      <a:r>
                        <a:rPr lang="zh-CN" sz="1800" b="1" dirty="0">
                          <a:effectLst/>
                          <a:latin typeface="Times New Roman" panose="02020603050405020304" pitchFamily="18" charset="0"/>
                          <a:ea typeface="黑体" panose="02010609060101010101" pitchFamily="49" charset="-122"/>
                          <a:sym typeface="Times New Roman" panose="02020603050405020304" pitchFamily="18" charset="0"/>
                        </a:rPr>
                        <a:t>影像增强器视野</a:t>
                      </a:r>
                      <a:r>
                        <a:rPr lang="en-US" sz="1800" b="1" dirty="0">
                          <a:effectLst/>
                          <a:latin typeface="Times New Roman" panose="02020603050405020304" pitchFamily="18" charset="0"/>
                          <a:ea typeface="黑体" panose="02010609060101010101" pitchFamily="49" charset="-122"/>
                          <a:sym typeface="Times New Roman" panose="02020603050405020304" pitchFamily="18" charset="0"/>
                        </a:rPr>
                        <a:t>/mm</a:t>
                      </a:r>
                      <a:endParaRPr lang="zh-CN" sz="1800" b="1"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tabLst>
                          <a:tab pos="518160" algn="l"/>
                        </a:tabLst>
                      </a:pPr>
                      <a:r>
                        <a:rPr lang="en-US" sz="1800" b="1" dirty="0">
                          <a:effectLst/>
                          <a:latin typeface="Times New Roman" panose="02020603050405020304" pitchFamily="18" charset="0"/>
                          <a:ea typeface="黑体" panose="02010609060101010101" pitchFamily="49" charset="-122"/>
                          <a:sym typeface="Times New Roman" panose="02020603050405020304" pitchFamily="18" charset="0"/>
                        </a:rPr>
                        <a:t>350</a:t>
                      </a:r>
                      <a:r>
                        <a:rPr lang="zh-CN" sz="1800" b="1"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800" b="1" dirty="0">
                          <a:effectLst/>
                          <a:latin typeface="Times New Roman" panose="02020603050405020304" pitchFamily="18" charset="0"/>
                          <a:ea typeface="黑体" panose="02010609060101010101" pitchFamily="49" charset="-122"/>
                          <a:sym typeface="Times New Roman" panose="02020603050405020304" pitchFamily="18" charset="0"/>
                        </a:rPr>
                        <a:t>15 in</a:t>
                      </a:r>
                      <a:r>
                        <a:rPr lang="zh-CN" sz="1800" b="1" dirty="0">
                          <a:effectLst/>
                          <a:latin typeface="Times New Roman" panose="02020603050405020304" pitchFamily="18" charset="0"/>
                          <a:ea typeface="黑体" panose="02010609060101010101" pitchFamily="49" charset="-122"/>
                          <a:sym typeface="Times New Roman" panose="02020603050405020304" pitchFamily="18" charset="0"/>
                        </a:rPr>
                        <a:t>）</a:t>
                      </a:r>
                      <a:endParaRPr lang="zh-CN" sz="1800" b="1"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tabLst>
                          <a:tab pos="518160" algn="l"/>
                        </a:tabLst>
                      </a:pPr>
                      <a:r>
                        <a:rPr lang="en-US" sz="1800" b="1" dirty="0">
                          <a:effectLst/>
                          <a:latin typeface="Times New Roman" panose="02020603050405020304" pitchFamily="18" charset="0"/>
                          <a:ea typeface="黑体" panose="02010609060101010101" pitchFamily="49" charset="-122"/>
                          <a:sym typeface="Times New Roman" panose="02020603050405020304" pitchFamily="18" charset="0"/>
                        </a:rPr>
                        <a:t>310</a:t>
                      </a:r>
                      <a:r>
                        <a:rPr lang="zh-CN" sz="1800" b="1"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800" b="1" dirty="0">
                          <a:effectLst/>
                          <a:latin typeface="Times New Roman" panose="02020603050405020304" pitchFamily="18" charset="0"/>
                          <a:ea typeface="黑体" panose="02010609060101010101" pitchFamily="49" charset="-122"/>
                          <a:sym typeface="Times New Roman" panose="02020603050405020304" pitchFamily="18" charset="0"/>
                        </a:rPr>
                        <a:t>12 in</a:t>
                      </a:r>
                      <a:r>
                        <a:rPr lang="zh-CN" sz="1800" b="1" dirty="0">
                          <a:effectLst/>
                          <a:latin typeface="Times New Roman" panose="02020603050405020304" pitchFamily="18" charset="0"/>
                          <a:ea typeface="黑体" panose="02010609060101010101" pitchFamily="49" charset="-122"/>
                          <a:sym typeface="Times New Roman" panose="02020603050405020304" pitchFamily="18" charset="0"/>
                        </a:rPr>
                        <a:t>）</a:t>
                      </a:r>
                      <a:endParaRPr lang="zh-CN" sz="1800" b="1"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tabLst>
                          <a:tab pos="518160" algn="l"/>
                        </a:tabLst>
                      </a:pPr>
                      <a:r>
                        <a:rPr lang="en-US" sz="1800" b="1" dirty="0">
                          <a:effectLst/>
                          <a:latin typeface="Times New Roman" panose="02020603050405020304" pitchFamily="18" charset="0"/>
                          <a:ea typeface="黑体" panose="02010609060101010101" pitchFamily="49" charset="-122"/>
                          <a:sym typeface="Times New Roman" panose="02020603050405020304" pitchFamily="18" charset="0"/>
                        </a:rPr>
                        <a:t>230</a:t>
                      </a:r>
                      <a:r>
                        <a:rPr lang="zh-CN" sz="1800" b="1"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800" b="1" dirty="0">
                          <a:effectLst/>
                          <a:latin typeface="Times New Roman" panose="02020603050405020304" pitchFamily="18" charset="0"/>
                          <a:ea typeface="黑体" panose="02010609060101010101" pitchFamily="49" charset="-122"/>
                          <a:sym typeface="Times New Roman" panose="02020603050405020304" pitchFamily="18" charset="0"/>
                        </a:rPr>
                        <a:t>9 in</a:t>
                      </a:r>
                      <a:r>
                        <a:rPr lang="zh-CN" sz="1800" b="1" dirty="0">
                          <a:effectLst/>
                          <a:latin typeface="Times New Roman" panose="02020603050405020304" pitchFamily="18" charset="0"/>
                          <a:ea typeface="黑体" panose="02010609060101010101" pitchFamily="49" charset="-122"/>
                          <a:sym typeface="Times New Roman" panose="02020603050405020304" pitchFamily="18" charset="0"/>
                        </a:rPr>
                        <a:t>）</a:t>
                      </a:r>
                      <a:endParaRPr lang="zh-CN" sz="1800" b="1"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tabLst>
                          <a:tab pos="518160" algn="l"/>
                        </a:tabLst>
                      </a:pPr>
                      <a:r>
                        <a:rPr lang="en-US" sz="1800" b="1" dirty="0">
                          <a:effectLst/>
                          <a:latin typeface="Times New Roman" panose="02020603050405020304" pitchFamily="18" charset="0"/>
                          <a:ea typeface="黑体" panose="02010609060101010101" pitchFamily="49" charset="-122"/>
                          <a:sym typeface="Times New Roman" panose="02020603050405020304" pitchFamily="18" charset="0"/>
                        </a:rPr>
                        <a:t>150</a:t>
                      </a:r>
                      <a:r>
                        <a:rPr lang="zh-CN" sz="1800" b="1"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800" b="1" dirty="0">
                          <a:effectLst/>
                          <a:latin typeface="Times New Roman" panose="02020603050405020304" pitchFamily="18" charset="0"/>
                          <a:ea typeface="黑体" panose="02010609060101010101" pitchFamily="49" charset="-122"/>
                          <a:sym typeface="Times New Roman" panose="02020603050405020304" pitchFamily="18" charset="0"/>
                        </a:rPr>
                        <a:t>6 in</a:t>
                      </a:r>
                      <a:r>
                        <a:rPr lang="zh-CN" sz="1800" b="1" dirty="0">
                          <a:effectLst/>
                          <a:latin typeface="Times New Roman" panose="02020603050405020304" pitchFamily="18" charset="0"/>
                          <a:ea typeface="黑体" panose="02010609060101010101" pitchFamily="49" charset="-122"/>
                          <a:sym typeface="Times New Roman" panose="02020603050405020304" pitchFamily="18" charset="0"/>
                        </a:rPr>
                        <a:t>）</a:t>
                      </a:r>
                      <a:endParaRPr lang="zh-CN" sz="1800" b="1"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2334026281"/>
                  </a:ext>
                </a:extLst>
              </a:tr>
              <a:tr h="720000">
                <a:tc>
                  <a:txBody>
                    <a:bodyPr/>
                    <a:lstStyle/>
                    <a:p>
                      <a:pPr indent="0" algn="ctr">
                        <a:lnSpc>
                          <a:spcPct val="120000"/>
                        </a:lnSpc>
                        <a:spcBef>
                          <a:spcPts val="20"/>
                        </a:spcBef>
                        <a:spcAft>
                          <a:spcPts val="20"/>
                        </a:spcAft>
                        <a:tabLst>
                          <a:tab pos="518160" algn="l"/>
                        </a:tabLst>
                      </a:pPr>
                      <a:r>
                        <a:rPr lang="zh-CN" sz="1800" b="1" dirty="0">
                          <a:effectLst/>
                          <a:latin typeface="Times New Roman" panose="02020603050405020304" pitchFamily="18" charset="0"/>
                          <a:ea typeface="黑体" panose="02010609060101010101" pitchFamily="49" charset="-122"/>
                          <a:sym typeface="Times New Roman" panose="02020603050405020304" pitchFamily="18" charset="0"/>
                        </a:rPr>
                        <a:t>影像增强器高对比度分辨力</a:t>
                      </a:r>
                      <a:r>
                        <a:rPr lang="en-US" sz="1800" b="1" dirty="0">
                          <a:effectLst/>
                          <a:latin typeface="Times New Roman" panose="02020603050405020304" pitchFamily="18" charset="0"/>
                          <a:ea typeface="黑体" panose="02010609060101010101" pitchFamily="49" charset="-122"/>
                          <a:sym typeface="Times New Roman" panose="02020603050405020304" pitchFamily="18" charset="0"/>
                        </a:rPr>
                        <a:t>/</a:t>
                      </a:r>
                      <a:r>
                        <a:rPr lang="zh-CN" sz="1800" b="1"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800" b="1" dirty="0" err="1">
                          <a:effectLst/>
                          <a:latin typeface="Times New Roman" panose="02020603050405020304" pitchFamily="18" charset="0"/>
                          <a:ea typeface="黑体" panose="02010609060101010101" pitchFamily="49" charset="-122"/>
                          <a:sym typeface="Times New Roman" panose="02020603050405020304" pitchFamily="18" charset="0"/>
                        </a:rPr>
                        <a:t>lp</a:t>
                      </a:r>
                      <a:r>
                        <a:rPr lang="en-US" sz="1800" b="1" dirty="0">
                          <a:effectLst/>
                          <a:latin typeface="Times New Roman" panose="02020603050405020304" pitchFamily="18" charset="0"/>
                          <a:ea typeface="黑体" panose="02010609060101010101" pitchFamily="49" charset="-122"/>
                          <a:sym typeface="Times New Roman" panose="02020603050405020304" pitchFamily="18" charset="0"/>
                        </a:rPr>
                        <a:t>/mm</a:t>
                      </a:r>
                      <a:r>
                        <a:rPr lang="zh-CN" sz="1800" b="1" dirty="0">
                          <a:effectLst/>
                          <a:latin typeface="Times New Roman" panose="02020603050405020304" pitchFamily="18" charset="0"/>
                          <a:ea typeface="黑体" panose="02010609060101010101" pitchFamily="49" charset="-122"/>
                          <a:sym typeface="Times New Roman" panose="02020603050405020304" pitchFamily="18" charset="0"/>
                        </a:rPr>
                        <a:t>）</a:t>
                      </a:r>
                      <a:endParaRPr lang="zh-CN" sz="1800" b="1"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tabLst>
                          <a:tab pos="518160" algn="l"/>
                        </a:tabLst>
                      </a:pPr>
                      <a:r>
                        <a:rPr lang="zh-CN" sz="1800" b="1"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800" b="1" dirty="0">
                          <a:effectLst/>
                          <a:latin typeface="Times New Roman" panose="02020603050405020304" pitchFamily="18" charset="0"/>
                          <a:ea typeface="黑体" panose="02010609060101010101" pitchFamily="49" charset="-122"/>
                          <a:sym typeface="Times New Roman" panose="02020603050405020304" pitchFamily="18" charset="0"/>
                        </a:rPr>
                        <a:t>0.8</a:t>
                      </a:r>
                      <a:endParaRPr lang="zh-CN" sz="1800" b="1"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tabLst>
                          <a:tab pos="518160" algn="l"/>
                        </a:tabLst>
                      </a:pPr>
                      <a:r>
                        <a:rPr lang="zh-CN" sz="1800" b="1"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800" b="1" dirty="0">
                          <a:effectLst/>
                          <a:latin typeface="Times New Roman" panose="02020603050405020304" pitchFamily="18" charset="0"/>
                          <a:ea typeface="黑体" panose="02010609060101010101" pitchFamily="49" charset="-122"/>
                          <a:sym typeface="Times New Roman" panose="02020603050405020304" pitchFamily="18" charset="0"/>
                        </a:rPr>
                        <a:t>1.0</a:t>
                      </a:r>
                      <a:endParaRPr lang="zh-CN" sz="1800" b="1"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tabLst>
                          <a:tab pos="518160" algn="l"/>
                        </a:tabLst>
                      </a:pPr>
                      <a:r>
                        <a:rPr lang="zh-CN" sz="1800" b="1">
                          <a:effectLst/>
                          <a:latin typeface="Times New Roman" panose="02020603050405020304" pitchFamily="18" charset="0"/>
                          <a:ea typeface="黑体" panose="02010609060101010101" pitchFamily="49" charset="-122"/>
                          <a:sym typeface="Times New Roman" panose="02020603050405020304" pitchFamily="18" charset="0"/>
                        </a:rPr>
                        <a:t>≥</a:t>
                      </a:r>
                      <a:r>
                        <a:rPr lang="en-US" sz="1800" b="1">
                          <a:effectLst/>
                          <a:latin typeface="Times New Roman" panose="02020603050405020304" pitchFamily="18" charset="0"/>
                          <a:ea typeface="黑体" panose="02010609060101010101" pitchFamily="49" charset="-122"/>
                          <a:sym typeface="Times New Roman" panose="02020603050405020304" pitchFamily="18" charset="0"/>
                        </a:rPr>
                        <a:t>1.2</a:t>
                      </a:r>
                      <a:endParaRPr lang="zh-CN" sz="1800" b="1">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tabLst>
                          <a:tab pos="518160" algn="l"/>
                        </a:tabLst>
                      </a:pPr>
                      <a:r>
                        <a:rPr lang="zh-CN" sz="1800" b="1"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800" b="1" dirty="0">
                          <a:effectLst/>
                          <a:latin typeface="Times New Roman" panose="02020603050405020304" pitchFamily="18" charset="0"/>
                          <a:ea typeface="黑体" panose="02010609060101010101" pitchFamily="49" charset="-122"/>
                          <a:sym typeface="Times New Roman" panose="02020603050405020304" pitchFamily="18" charset="0"/>
                        </a:rPr>
                        <a:t>1.4</a:t>
                      </a:r>
                      <a:endParaRPr lang="zh-CN" sz="1800" b="1"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3182734350"/>
                  </a:ext>
                </a:extLst>
              </a:tr>
            </a:tbl>
          </a:graphicData>
        </a:graphic>
      </p:graphicFrame>
      <p:graphicFrame>
        <p:nvGraphicFramePr>
          <p:cNvPr id="3" name="表格 2">
            <a:extLst>
              <a:ext uri="{FF2B5EF4-FFF2-40B4-BE49-F238E27FC236}">
                <a16:creationId xmlns="" xmlns:a16="http://schemas.microsoft.com/office/drawing/2014/main" id="{0F871A58-6BFF-46F0-8FEB-E72A8EA059FC}"/>
              </a:ext>
            </a:extLst>
          </p:cNvPr>
          <p:cNvGraphicFramePr>
            <a:graphicFrameLocks noGrp="1"/>
          </p:cNvGraphicFramePr>
          <p:nvPr>
            <p:extLst>
              <p:ext uri="{D42A27DB-BD31-4B8C-83A1-F6EECF244321}">
                <p14:modId xmlns:p14="http://schemas.microsoft.com/office/powerpoint/2010/main" val="122301767"/>
              </p:ext>
            </p:extLst>
          </p:nvPr>
        </p:nvGraphicFramePr>
        <p:xfrm>
          <a:off x="838200" y="5205639"/>
          <a:ext cx="10515597" cy="1440000"/>
        </p:xfrm>
        <a:graphic>
          <a:graphicData uri="http://schemas.openxmlformats.org/drawingml/2006/table">
            <a:tbl>
              <a:tblPr firstRow="1" firstCol="1" bandRow="1">
                <a:tableStyleId>{5C22544A-7EE6-4342-B048-85BDC9FD1C3A}</a:tableStyleId>
              </a:tblPr>
              <a:tblGrid>
                <a:gridCol w="3154326">
                  <a:extLst>
                    <a:ext uri="{9D8B030D-6E8A-4147-A177-3AD203B41FA5}">
                      <a16:colId xmlns="" xmlns:a16="http://schemas.microsoft.com/office/drawing/2014/main" val="3806036475"/>
                    </a:ext>
                  </a:extLst>
                </a:gridCol>
                <a:gridCol w="1913860">
                  <a:extLst>
                    <a:ext uri="{9D8B030D-6E8A-4147-A177-3AD203B41FA5}">
                      <a16:colId xmlns="" xmlns:a16="http://schemas.microsoft.com/office/drawing/2014/main" val="3362372940"/>
                    </a:ext>
                  </a:extLst>
                </a:gridCol>
                <a:gridCol w="2036135">
                  <a:extLst>
                    <a:ext uri="{9D8B030D-6E8A-4147-A177-3AD203B41FA5}">
                      <a16:colId xmlns="" xmlns:a16="http://schemas.microsoft.com/office/drawing/2014/main" val="251730200"/>
                    </a:ext>
                  </a:extLst>
                </a:gridCol>
                <a:gridCol w="1339702">
                  <a:extLst>
                    <a:ext uri="{9D8B030D-6E8A-4147-A177-3AD203B41FA5}">
                      <a16:colId xmlns="" xmlns:a16="http://schemas.microsoft.com/office/drawing/2014/main" val="2641148858"/>
                    </a:ext>
                  </a:extLst>
                </a:gridCol>
                <a:gridCol w="2071574">
                  <a:extLst>
                    <a:ext uri="{9D8B030D-6E8A-4147-A177-3AD203B41FA5}">
                      <a16:colId xmlns="" xmlns:a16="http://schemas.microsoft.com/office/drawing/2014/main" val="3329292447"/>
                    </a:ext>
                  </a:extLst>
                </a:gridCol>
              </a:tblGrid>
              <a:tr h="720000">
                <a:tc>
                  <a:txBody>
                    <a:bodyPr/>
                    <a:lstStyle/>
                    <a:p>
                      <a:pPr indent="0" algn="ctr">
                        <a:lnSpc>
                          <a:spcPct val="120000"/>
                        </a:lnSpc>
                        <a:spcBef>
                          <a:spcPts val="20"/>
                        </a:spcBef>
                        <a:spcAft>
                          <a:spcPts val="20"/>
                        </a:spcAft>
                        <a:tabLst>
                          <a:tab pos="518160" algn="l"/>
                        </a:tabLst>
                      </a:pPr>
                      <a:r>
                        <a:rPr lang="zh-CN" sz="1800" b="1" dirty="0">
                          <a:effectLst/>
                          <a:latin typeface="Times New Roman" panose="02020603050405020304" pitchFamily="18" charset="0"/>
                          <a:ea typeface="黑体" panose="02010609060101010101" pitchFamily="49" charset="-122"/>
                          <a:sym typeface="Times New Roman" panose="02020603050405020304" pitchFamily="18" charset="0"/>
                        </a:rPr>
                        <a:t>平板探测器视野</a:t>
                      </a:r>
                      <a:r>
                        <a:rPr lang="en-US" sz="1800" b="1" dirty="0">
                          <a:effectLst/>
                          <a:latin typeface="Times New Roman" panose="02020603050405020304" pitchFamily="18" charset="0"/>
                          <a:ea typeface="黑体" panose="02010609060101010101" pitchFamily="49" charset="-122"/>
                          <a:sym typeface="Times New Roman" panose="02020603050405020304" pitchFamily="18" charset="0"/>
                        </a:rPr>
                        <a:t>/</a:t>
                      </a:r>
                      <a:r>
                        <a:rPr lang="zh-CN" sz="1800" b="1"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800" b="1" dirty="0">
                          <a:effectLst/>
                          <a:latin typeface="Times New Roman" panose="02020603050405020304" pitchFamily="18" charset="0"/>
                          <a:ea typeface="黑体" panose="02010609060101010101" pitchFamily="49" charset="-122"/>
                          <a:sym typeface="Times New Roman" panose="02020603050405020304" pitchFamily="18" charset="0"/>
                        </a:rPr>
                        <a:t>mm</a:t>
                      </a:r>
                      <a:r>
                        <a:rPr lang="zh-CN" sz="1800" b="1"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800" b="1" dirty="0">
                          <a:effectLst/>
                          <a:latin typeface="Times New Roman" panose="02020603050405020304" pitchFamily="18" charset="0"/>
                          <a:ea typeface="黑体" panose="02010609060101010101" pitchFamily="49" charset="-122"/>
                          <a:sym typeface="Times New Roman" panose="02020603050405020304" pitchFamily="18" charset="0"/>
                        </a:rPr>
                        <a:t>mm</a:t>
                      </a:r>
                      <a:r>
                        <a:rPr lang="zh-CN" sz="1800" b="1" dirty="0">
                          <a:effectLst/>
                          <a:latin typeface="Times New Roman" panose="02020603050405020304" pitchFamily="18" charset="0"/>
                          <a:ea typeface="黑体" panose="02010609060101010101" pitchFamily="49" charset="-122"/>
                          <a:sym typeface="Times New Roman" panose="02020603050405020304" pitchFamily="18" charset="0"/>
                        </a:rPr>
                        <a:t>）</a:t>
                      </a:r>
                      <a:endParaRPr lang="zh-CN" sz="1800" b="1"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tabLst>
                          <a:tab pos="518160" algn="l"/>
                        </a:tabLst>
                      </a:pPr>
                      <a:r>
                        <a:rPr lang="en-US" sz="1800" b="1" dirty="0">
                          <a:effectLst/>
                          <a:latin typeface="Times New Roman" panose="02020603050405020304" pitchFamily="18" charset="0"/>
                          <a:ea typeface="黑体" panose="02010609060101010101" pitchFamily="49" charset="-122"/>
                          <a:sym typeface="Times New Roman" panose="02020603050405020304" pitchFamily="18" charset="0"/>
                        </a:rPr>
                        <a:t>400×400</a:t>
                      </a:r>
                      <a:endParaRPr lang="zh-CN" sz="1800" b="1"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tabLst>
                          <a:tab pos="518160" algn="l"/>
                        </a:tabLst>
                      </a:pPr>
                      <a:r>
                        <a:rPr lang="en-US" sz="1800" b="1" dirty="0">
                          <a:effectLst/>
                          <a:latin typeface="Times New Roman" panose="02020603050405020304" pitchFamily="18" charset="0"/>
                          <a:ea typeface="黑体" panose="02010609060101010101" pitchFamily="49" charset="-122"/>
                          <a:sym typeface="Times New Roman" panose="02020603050405020304" pitchFamily="18" charset="0"/>
                        </a:rPr>
                        <a:t>300×400</a:t>
                      </a:r>
                      <a:endParaRPr lang="zh-CN" sz="1800" b="1"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tabLst>
                          <a:tab pos="518160" algn="l"/>
                        </a:tabLst>
                      </a:pPr>
                      <a:r>
                        <a:rPr lang="en-US" sz="1800" b="1" dirty="0">
                          <a:effectLst/>
                          <a:latin typeface="Times New Roman" panose="02020603050405020304" pitchFamily="18" charset="0"/>
                          <a:ea typeface="黑体" panose="02010609060101010101" pitchFamily="49" charset="-122"/>
                          <a:sym typeface="Times New Roman" panose="02020603050405020304" pitchFamily="18" charset="0"/>
                        </a:rPr>
                        <a:t>300×300</a:t>
                      </a:r>
                      <a:endParaRPr lang="zh-CN" sz="1800" b="1"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tabLst>
                          <a:tab pos="518160" algn="l"/>
                        </a:tabLst>
                      </a:pPr>
                      <a:r>
                        <a:rPr lang="en-US" sz="1800" b="1" dirty="0">
                          <a:effectLst/>
                          <a:latin typeface="Times New Roman" panose="02020603050405020304" pitchFamily="18" charset="0"/>
                          <a:ea typeface="黑体" panose="02010609060101010101" pitchFamily="49" charset="-122"/>
                          <a:sym typeface="Times New Roman" panose="02020603050405020304" pitchFamily="18" charset="0"/>
                        </a:rPr>
                        <a:t>200×200</a:t>
                      </a:r>
                      <a:endParaRPr lang="zh-CN" sz="1800" b="1"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3601074999"/>
                  </a:ext>
                </a:extLst>
              </a:tr>
              <a:tr h="720000">
                <a:tc>
                  <a:txBody>
                    <a:bodyPr/>
                    <a:lstStyle/>
                    <a:p>
                      <a:pPr indent="0" algn="ctr">
                        <a:lnSpc>
                          <a:spcPct val="120000"/>
                        </a:lnSpc>
                        <a:spcBef>
                          <a:spcPts val="20"/>
                        </a:spcBef>
                        <a:spcAft>
                          <a:spcPts val="20"/>
                        </a:spcAft>
                        <a:tabLst>
                          <a:tab pos="518160" algn="l"/>
                        </a:tabLst>
                      </a:pPr>
                      <a:r>
                        <a:rPr lang="zh-CN" sz="1800" b="1" dirty="0">
                          <a:effectLst/>
                          <a:latin typeface="Times New Roman" panose="02020603050405020304" pitchFamily="18" charset="0"/>
                          <a:ea typeface="黑体" panose="02010609060101010101" pitchFamily="49" charset="-122"/>
                          <a:sym typeface="Times New Roman" panose="02020603050405020304" pitchFamily="18" charset="0"/>
                        </a:rPr>
                        <a:t>平板探测器高对比度分辨力</a:t>
                      </a:r>
                      <a:r>
                        <a:rPr lang="en-US" sz="1800" b="1" dirty="0">
                          <a:effectLst/>
                          <a:latin typeface="Times New Roman" panose="02020603050405020304" pitchFamily="18" charset="0"/>
                          <a:ea typeface="黑体" panose="02010609060101010101" pitchFamily="49" charset="-122"/>
                          <a:sym typeface="Times New Roman" panose="02020603050405020304" pitchFamily="18" charset="0"/>
                        </a:rPr>
                        <a:t>/</a:t>
                      </a:r>
                      <a:r>
                        <a:rPr lang="zh-CN" sz="1800" b="1"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800" b="1" dirty="0" err="1">
                          <a:effectLst/>
                          <a:latin typeface="Times New Roman" panose="02020603050405020304" pitchFamily="18" charset="0"/>
                          <a:ea typeface="黑体" panose="02010609060101010101" pitchFamily="49" charset="-122"/>
                          <a:sym typeface="Times New Roman" panose="02020603050405020304" pitchFamily="18" charset="0"/>
                        </a:rPr>
                        <a:t>lp</a:t>
                      </a:r>
                      <a:r>
                        <a:rPr lang="en-US" sz="1800" b="1" dirty="0">
                          <a:effectLst/>
                          <a:latin typeface="Times New Roman" panose="02020603050405020304" pitchFamily="18" charset="0"/>
                          <a:ea typeface="黑体" panose="02010609060101010101" pitchFamily="49" charset="-122"/>
                          <a:sym typeface="Times New Roman" panose="02020603050405020304" pitchFamily="18" charset="0"/>
                        </a:rPr>
                        <a:t>/mm</a:t>
                      </a:r>
                      <a:r>
                        <a:rPr lang="zh-CN" sz="1800" b="1" dirty="0">
                          <a:effectLst/>
                          <a:latin typeface="Times New Roman" panose="02020603050405020304" pitchFamily="18" charset="0"/>
                          <a:ea typeface="黑体" panose="02010609060101010101" pitchFamily="49" charset="-122"/>
                          <a:sym typeface="Times New Roman" panose="02020603050405020304" pitchFamily="18" charset="0"/>
                        </a:rPr>
                        <a:t>）</a:t>
                      </a:r>
                      <a:endParaRPr lang="zh-CN" sz="1800" b="1"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tabLst>
                          <a:tab pos="518160" algn="l"/>
                        </a:tabLst>
                      </a:pPr>
                      <a:r>
                        <a:rPr lang="zh-CN" sz="1800" b="1"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800" b="1" dirty="0">
                          <a:effectLst/>
                          <a:latin typeface="Times New Roman" panose="02020603050405020304" pitchFamily="18" charset="0"/>
                          <a:ea typeface="黑体" panose="02010609060101010101" pitchFamily="49" charset="-122"/>
                          <a:sym typeface="Times New Roman" panose="02020603050405020304" pitchFamily="18" charset="0"/>
                        </a:rPr>
                        <a:t>1.0</a:t>
                      </a:r>
                      <a:endParaRPr lang="zh-CN" sz="1800" b="1"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tabLst>
                          <a:tab pos="518160" algn="l"/>
                        </a:tabLst>
                      </a:pPr>
                      <a:r>
                        <a:rPr lang="zh-CN" sz="1800" b="1">
                          <a:effectLst/>
                          <a:latin typeface="Times New Roman" panose="02020603050405020304" pitchFamily="18" charset="0"/>
                          <a:ea typeface="黑体" panose="02010609060101010101" pitchFamily="49" charset="-122"/>
                          <a:sym typeface="Times New Roman" panose="02020603050405020304" pitchFamily="18" charset="0"/>
                        </a:rPr>
                        <a:t>≥</a:t>
                      </a:r>
                      <a:r>
                        <a:rPr lang="en-US" sz="1800" b="1">
                          <a:effectLst/>
                          <a:latin typeface="Times New Roman" panose="02020603050405020304" pitchFamily="18" charset="0"/>
                          <a:ea typeface="黑体" panose="02010609060101010101" pitchFamily="49" charset="-122"/>
                          <a:sym typeface="Times New Roman" panose="02020603050405020304" pitchFamily="18" charset="0"/>
                        </a:rPr>
                        <a:t>1.2</a:t>
                      </a:r>
                      <a:endParaRPr lang="zh-CN" sz="1800" b="1">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tabLst>
                          <a:tab pos="518160" algn="l"/>
                        </a:tabLst>
                      </a:pPr>
                      <a:r>
                        <a:rPr lang="zh-CN" sz="1800" b="1"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800" b="1" dirty="0">
                          <a:effectLst/>
                          <a:latin typeface="Times New Roman" panose="02020603050405020304" pitchFamily="18" charset="0"/>
                          <a:ea typeface="黑体" panose="02010609060101010101" pitchFamily="49" charset="-122"/>
                          <a:sym typeface="Times New Roman" panose="02020603050405020304" pitchFamily="18" charset="0"/>
                        </a:rPr>
                        <a:t>1.2</a:t>
                      </a:r>
                      <a:endParaRPr lang="zh-CN" sz="1800" b="1"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tabLst>
                          <a:tab pos="518160" algn="l"/>
                        </a:tabLst>
                      </a:pPr>
                      <a:r>
                        <a:rPr lang="zh-CN" sz="1800" b="1"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800" b="1" dirty="0">
                          <a:effectLst/>
                          <a:latin typeface="Times New Roman" panose="02020603050405020304" pitchFamily="18" charset="0"/>
                          <a:ea typeface="黑体" panose="02010609060101010101" pitchFamily="49" charset="-122"/>
                          <a:sym typeface="Times New Roman" panose="02020603050405020304" pitchFamily="18" charset="0"/>
                        </a:rPr>
                        <a:t>1.6</a:t>
                      </a:r>
                      <a:endParaRPr lang="zh-CN" sz="1800" b="1"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2748488769"/>
                  </a:ext>
                </a:extLst>
              </a:tr>
            </a:tbl>
          </a:graphicData>
        </a:graphic>
      </p:graphicFrame>
    </p:spTree>
    <p:extLst>
      <p:ext uri="{BB962C8B-B14F-4D97-AF65-F5344CB8AC3E}">
        <p14:creationId xmlns:p14="http://schemas.microsoft.com/office/powerpoint/2010/main" val="148821279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F1E300E-0C8D-4B18-8182-675E1189E0A5}"/>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4</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、低对比度分辨力</a:t>
            </a:r>
          </a:p>
        </p:txBody>
      </p:sp>
      <p:sp>
        <p:nvSpPr>
          <p:cNvPr id="3" name="内容占位符 2">
            <a:extLst>
              <a:ext uri="{FF2B5EF4-FFF2-40B4-BE49-F238E27FC236}">
                <a16:creationId xmlns="" xmlns:a16="http://schemas.microsoft.com/office/drawing/2014/main" id="{24F6E16C-B0A0-4090-B5CE-DB50583C075C}"/>
              </a:ext>
            </a:extLst>
          </p:cNvPr>
          <p:cNvSpPr>
            <a:spLocks noGrp="1"/>
          </p:cNvSpPr>
          <p:nvPr>
            <p:ph idx="1"/>
          </p:nvPr>
        </p:nvSpPr>
        <p:spPr/>
        <p:txBody>
          <a:bodyPr>
            <a:normAutofit fontScale="77500" lnSpcReduction="20000"/>
          </a:bodyPr>
          <a:lstStyle/>
          <a:p>
            <a:pPr>
              <a:lnSpc>
                <a:spcPct val="14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低对比度分辨力检测模体</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将低对比度分辨力检测模体放在</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射线管和影像接收器之间，尽量靠近影像接收器，设置照射野小于检测模体尺寸，并根据模体说明书要求，选择适当的滤过，</a:t>
            </a:r>
            <a:r>
              <a:rPr lang="zh-CN" altLang="en-US" sz="2800" dirty="0">
                <a:latin typeface="Times New Roman" panose="02020603050405020304" pitchFamily="18" charset="0"/>
                <a:ea typeface="黑体" panose="02010609060101010101" pitchFamily="49" charset="-122"/>
                <a:sym typeface="Times New Roman" panose="02020603050405020304" pitchFamily="18" charset="0"/>
              </a:rPr>
              <a:t>有自动曝光控制的采用自动曝光控制进行曝光，无自动曝光控制条件的，直接荧光透视设备采用</a:t>
            </a:r>
            <a:r>
              <a:rPr lang="en-US" altLang="zh-CN" sz="2800" dirty="0">
                <a:latin typeface="Times New Roman" panose="02020603050405020304" pitchFamily="18" charset="0"/>
                <a:ea typeface="黑体" panose="02010609060101010101" pitchFamily="49" charset="-122"/>
                <a:sym typeface="Times New Roman" panose="02020603050405020304" pitchFamily="18" charset="0"/>
              </a:rPr>
              <a:t>70kV 3mA</a:t>
            </a:r>
            <a:r>
              <a:rPr lang="zh-CN" altLang="en-US" sz="2800" dirty="0">
                <a:latin typeface="Times New Roman" panose="02020603050405020304" pitchFamily="18" charset="0"/>
                <a:ea typeface="黑体" panose="02010609060101010101" pitchFamily="49" charset="-122"/>
                <a:sym typeface="Times New Roman" panose="02020603050405020304" pitchFamily="18" charset="0"/>
              </a:rPr>
              <a:t>、其他设备采用</a:t>
            </a:r>
            <a:r>
              <a:rPr lang="en-US" altLang="zh-CN" sz="2800" dirty="0">
                <a:latin typeface="Times New Roman" panose="02020603050405020304" pitchFamily="18" charset="0"/>
                <a:ea typeface="黑体" panose="02010609060101010101" pitchFamily="49" charset="-122"/>
                <a:sym typeface="Times New Roman" panose="02020603050405020304" pitchFamily="18" charset="0"/>
              </a:rPr>
              <a:t>70kV 1mA</a:t>
            </a:r>
            <a:r>
              <a:rPr lang="zh-CN" altLang="en-US" sz="2800" dirty="0">
                <a:latin typeface="Times New Roman" panose="02020603050405020304" pitchFamily="18" charset="0"/>
                <a:ea typeface="黑体" panose="02010609060101010101" pitchFamily="49" charset="-122"/>
                <a:sym typeface="Times New Roman" panose="02020603050405020304" pitchFamily="18" charset="0"/>
              </a:rPr>
              <a:t>进行曝光</a:t>
            </a:r>
            <a:endParaRPr lang="en-US" altLang="zh-CN" sz="28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调整显示器的亮度、对比度（如无自动曝光控制时，可同时调整</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射线管电压、管电流），使模体在显示器中的影像达到最佳状态，用目视法读出低对比模体中直径为</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7 mm</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11 mm</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的一组细节的低对比度细节阈值</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验收检测时应看到对比度不低于</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2%</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的细节；状态检测和稳定性检测时应看到对比度不低于</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4%</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的细节，稳定性检测周期为六个月。</a:t>
            </a:r>
          </a:p>
        </p:txBody>
      </p:sp>
    </p:spTree>
    <p:extLst>
      <p:ext uri="{BB962C8B-B14F-4D97-AF65-F5344CB8AC3E}">
        <p14:creationId xmlns:p14="http://schemas.microsoft.com/office/powerpoint/2010/main" val="353021384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CF09089-330A-4623-A28A-5FA41BA00C15}"/>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5</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、入射屏前空气比释动能率</a:t>
            </a:r>
          </a:p>
        </p:txBody>
      </p:sp>
      <p:sp>
        <p:nvSpPr>
          <p:cNvPr id="3" name="内容占位符 2">
            <a:extLst>
              <a:ext uri="{FF2B5EF4-FFF2-40B4-BE49-F238E27FC236}">
                <a16:creationId xmlns="" xmlns:a16="http://schemas.microsoft.com/office/drawing/2014/main" id="{4D7F8090-D52B-402C-AFBA-609F04A77C40}"/>
              </a:ext>
            </a:extLst>
          </p:cNvPr>
          <p:cNvSpPr>
            <a:spLocks noGrp="1"/>
          </p:cNvSpPr>
          <p:nvPr>
            <p:ph idx="1"/>
          </p:nvPr>
        </p:nvSpPr>
        <p:spPr/>
        <p:txBody>
          <a:bodyPr/>
          <a:lstStyle/>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在</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射线管组件出束口放置一块厚</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1.5 mm</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的铜板，影像接收器距焦点最近，将剂量仪探头紧贴在影像接收器入射面，测量空气比释动能率。</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测量时设备有滤线栅，应对测量结果进行校正，一般可除以</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2</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验收检测时需检测不同视野的入射屏前空气比释动能率，状态检测时需检测最大视野和常用视野的入射屏前空气比释动能率。稳定性检测未做要求。</a:t>
            </a:r>
          </a:p>
        </p:txBody>
      </p:sp>
    </p:spTree>
    <p:extLst>
      <p:ext uri="{BB962C8B-B14F-4D97-AF65-F5344CB8AC3E}">
        <p14:creationId xmlns:p14="http://schemas.microsoft.com/office/powerpoint/2010/main" val="177993643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1A3F337-136C-4984-B767-FBEA9B4E2731}"/>
              </a:ext>
            </a:extLst>
          </p:cNvPr>
          <p:cNvSpPr>
            <a:spLocks noGrp="1"/>
          </p:cNvSpPr>
          <p:nvPr>
            <p:ph type="title"/>
          </p:nvPr>
        </p:nvSpPr>
        <p:spPr/>
        <p:txBody>
          <a:bodyPr/>
          <a:lstStyle/>
          <a:p>
            <a:pPr>
              <a:lnSpc>
                <a:spcPct val="120000"/>
              </a:lnSpc>
              <a:spcBef>
                <a:spcPct val="20000"/>
              </a:spcBef>
              <a:spcAft>
                <a:spcPts val="20"/>
              </a:spcAft>
            </a:pP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p:txBody>
      </p:sp>
      <p:graphicFrame>
        <p:nvGraphicFramePr>
          <p:cNvPr id="4" name="内容占位符 3">
            <a:extLst>
              <a:ext uri="{FF2B5EF4-FFF2-40B4-BE49-F238E27FC236}">
                <a16:creationId xmlns="" xmlns:a16="http://schemas.microsoft.com/office/drawing/2014/main" id="{1CAFD9C4-C07E-476B-B29E-2DA2BC0A2176}"/>
              </a:ext>
            </a:extLst>
          </p:cNvPr>
          <p:cNvGraphicFramePr>
            <a:graphicFrameLocks noGrp="1"/>
          </p:cNvGraphicFramePr>
          <p:nvPr>
            <p:ph idx="1"/>
            <p:extLst>
              <p:ext uri="{D42A27DB-BD31-4B8C-83A1-F6EECF244321}">
                <p14:modId xmlns:p14="http://schemas.microsoft.com/office/powerpoint/2010/main" val="1700070931"/>
              </p:ext>
            </p:extLst>
          </p:nvPr>
        </p:nvGraphicFramePr>
        <p:xfrm>
          <a:off x="838200" y="1690688"/>
          <a:ext cx="10515600" cy="4320000"/>
        </p:xfrm>
        <a:graphic>
          <a:graphicData uri="http://schemas.openxmlformats.org/drawingml/2006/table">
            <a:tbl>
              <a:tblPr firstRow="1" firstCol="1" bandRow="1">
                <a:tableStyleId>{5C22544A-7EE6-4342-B048-85BDC9FD1C3A}</a:tableStyleId>
              </a:tblPr>
              <a:tblGrid>
                <a:gridCol w="2057400">
                  <a:extLst>
                    <a:ext uri="{9D8B030D-6E8A-4147-A177-3AD203B41FA5}">
                      <a16:colId xmlns="" xmlns:a16="http://schemas.microsoft.com/office/drawing/2014/main" val="4079008902"/>
                    </a:ext>
                  </a:extLst>
                </a:gridCol>
                <a:gridCol w="2715986">
                  <a:extLst>
                    <a:ext uri="{9D8B030D-6E8A-4147-A177-3AD203B41FA5}">
                      <a16:colId xmlns="" xmlns:a16="http://schemas.microsoft.com/office/drawing/2014/main" val="3125439949"/>
                    </a:ext>
                  </a:extLst>
                </a:gridCol>
                <a:gridCol w="1556657">
                  <a:extLst>
                    <a:ext uri="{9D8B030D-6E8A-4147-A177-3AD203B41FA5}">
                      <a16:colId xmlns="" xmlns:a16="http://schemas.microsoft.com/office/drawing/2014/main" val="3510075577"/>
                    </a:ext>
                  </a:extLst>
                </a:gridCol>
                <a:gridCol w="1251857">
                  <a:extLst>
                    <a:ext uri="{9D8B030D-6E8A-4147-A177-3AD203B41FA5}">
                      <a16:colId xmlns="" xmlns:a16="http://schemas.microsoft.com/office/drawing/2014/main" val="4076727320"/>
                    </a:ext>
                  </a:extLst>
                </a:gridCol>
                <a:gridCol w="1240971">
                  <a:extLst>
                    <a:ext uri="{9D8B030D-6E8A-4147-A177-3AD203B41FA5}">
                      <a16:colId xmlns="" xmlns:a16="http://schemas.microsoft.com/office/drawing/2014/main" val="3998243915"/>
                    </a:ext>
                  </a:extLst>
                </a:gridCol>
                <a:gridCol w="1692729">
                  <a:extLst>
                    <a:ext uri="{9D8B030D-6E8A-4147-A177-3AD203B41FA5}">
                      <a16:colId xmlns="" xmlns:a16="http://schemas.microsoft.com/office/drawing/2014/main" val="1940533554"/>
                    </a:ext>
                  </a:extLst>
                </a:gridCol>
              </a:tblGrid>
              <a:tr h="720000">
                <a:tc>
                  <a:txBody>
                    <a:bodyPr/>
                    <a:lstStyle/>
                    <a:p>
                      <a:pPr indent="0" algn="ctr">
                        <a:lnSpc>
                          <a:spcPct val="120000"/>
                        </a:lnSpc>
                        <a:spcBef>
                          <a:spcPts val="20"/>
                        </a:spcBef>
                        <a:spcAft>
                          <a:spcPts val="20"/>
                        </a:spcAft>
                        <a:tabLst>
                          <a:tab pos="518160" algn="l"/>
                        </a:tabLst>
                      </a:pPr>
                      <a:endParaRPr lang="zh-CN"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gridSpan="5">
                  <a:txBody>
                    <a:bodyPr/>
                    <a:lstStyle/>
                    <a:p>
                      <a:pPr marL="0" marR="0" lvl="0" indent="0" algn="ctr" defTabSz="914400" rtl="0" eaLnBrk="1" fontAlgn="auto" latinLnBrk="0" hangingPunct="1">
                        <a:lnSpc>
                          <a:spcPct val="120000"/>
                        </a:lnSpc>
                        <a:spcBef>
                          <a:spcPts val="20"/>
                        </a:spcBef>
                        <a:spcAft>
                          <a:spcPts val="20"/>
                        </a:spcAft>
                        <a:buClrTx/>
                        <a:buSzTx/>
                        <a:buFontTx/>
                        <a:buNone/>
                        <a:tabLst>
                          <a:tab pos="518160" algn="l"/>
                        </a:tabLst>
                        <a:defRPr/>
                      </a:pPr>
                      <a:r>
                        <a:rPr lang="zh-CN" altLang="zh-CN"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入射屏前空气比释动能率</a:t>
                      </a:r>
                      <a:r>
                        <a:rPr lang="en-US" altLang="zh-CN"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zh-CN" altLang="zh-CN"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altLang="zh-CN" sz="2400" dirty="0" err="1">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μGy</a:t>
                      </a:r>
                      <a:r>
                        <a:rPr lang="en-US" altLang="zh-CN"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/min</a:t>
                      </a:r>
                      <a:r>
                        <a:rPr lang="zh-CN" altLang="zh-CN"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endParaRPr lang="zh-CN"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hMerge="1">
                  <a:txBody>
                    <a:bodyPr/>
                    <a:lstStyle/>
                    <a:p>
                      <a:pPr indent="230505" algn="ctr">
                        <a:tabLst>
                          <a:tab pos="518160" algn="l"/>
                        </a:tabLst>
                      </a:pPr>
                      <a:endParaRPr lang="zh-CN" sz="2400" dirty="0">
                        <a:effectLst/>
                        <a:latin typeface="+mn-lt"/>
                        <a:ea typeface="+mn-ea"/>
                        <a:cs typeface="Times New Roman" panose="02020603050405020304" pitchFamily="18" charset="0"/>
                      </a:endParaRPr>
                    </a:p>
                  </a:txBody>
                  <a:tcPr marL="68580" marR="68580" marT="0" marB="0" anchor="ctr"/>
                </a:tc>
                <a:tc hMerge="1">
                  <a:txBody>
                    <a:bodyPr/>
                    <a:lstStyle/>
                    <a:p>
                      <a:pPr indent="230505" algn="ctr">
                        <a:tabLst>
                          <a:tab pos="518160" algn="l"/>
                        </a:tabLst>
                      </a:pPr>
                      <a:endParaRPr lang="zh-CN" sz="2400" dirty="0">
                        <a:effectLst/>
                        <a:latin typeface="+mn-lt"/>
                        <a:ea typeface="+mn-ea"/>
                        <a:cs typeface="Times New Roman" panose="02020603050405020304" pitchFamily="18" charset="0"/>
                      </a:endParaRPr>
                    </a:p>
                  </a:txBody>
                  <a:tcPr marL="68580" marR="68580" marT="0" marB="0" anchor="ctr"/>
                </a:tc>
                <a:tc hMerge="1">
                  <a:txBody>
                    <a:bodyPr/>
                    <a:lstStyle/>
                    <a:p>
                      <a:pPr indent="230505" algn="ctr">
                        <a:tabLst>
                          <a:tab pos="518160" algn="l"/>
                        </a:tabLst>
                      </a:pPr>
                      <a:endParaRPr lang="zh-CN" sz="2400" dirty="0">
                        <a:effectLst/>
                        <a:latin typeface="+mn-lt"/>
                        <a:ea typeface="+mn-ea"/>
                        <a:cs typeface="Times New Roman" panose="02020603050405020304" pitchFamily="18" charset="0"/>
                      </a:endParaRPr>
                    </a:p>
                  </a:txBody>
                  <a:tcPr marL="68580" marR="68580" marT="0" marB="0" anchor="ctr"/>
                </a:tc>
                <a:tc hMerge="1">
                  <a:txBody>
                    <a:bodyPr/>
                    <a:lstStyle/>
                    <a:p>
                      <a:pPr indent="230505" algn="ctr">
                        <a:tabLst>
                          <a:tab pos="518160" algn="l"/>
                        </a:tabLst>
                      </a:pPr>
                      <a:endParaRPr lang="zh-CN" sz="2400" dirty="0">
                        <a:effectLst/>
                        <a:latin typeface="+mn-lt"/>
                        <a:ea typeface="+mn-ea"/>
                        <a:cs typeface="Times New Roman" panose="02020603050405020304" pitchFamily="18" charset="0"/>
                      </a:endParaRPr>
                    </a:p>
                  </a:txBody>
                  <a:tcPr marL="68580" marR="68580" marT="0" marB="0" anchor="ctr"/>
                </a:tc>
                <a:extLst>
                  <a:ext uri="{0D108BD9-81ED-4DB2-BD59-A6C34878D82A}">
                    <a16:rowId xmlns="" xmlns:a16="http://schemas.microsoft.com/office/drawing/2014/main" val="2433883906"/>
                  </a:ext>
                </a:extLst>
              </a:tr>
              <a:tr h="720000">
                <a:tc rowSpan="2">
                  <a:txBody>
                    <a:bodyPr/>
                    <a:lstStyle/>
                    <a:p>
                      <a:pPr indent="0" algn="ctr">
                        <a:lnSpc>
                          <a:spcPct val="120000"/>
                        </a:lnSpc>
                        <a:spcBef>
                          <a:spcPts val="20"/>
                        </a:spcBef>
                        <a:spcAft>
                          <a:spcPts val="20"/>
                        </a:spcAft>
                        <a:tabLst>
                          <a:tab pos="518160" algn="l"/>
                        </a:tabLst>
                      </a:pPr>
                      <a:r>
                        <a:rPr lang="zh-CN" altLang="zh-CN" sz="2400" dirty="0">
                          <a:effectLst/>
                          <a:latin typeface="Times New Roman" panose="02020603050405020304" pitchFamily="18" charset="0"/>
                          <a:ea typeface="黑体" panose="02010609060101010101" pitchFamily="49" charset="-122"/>
                          <a:sym typeface="Times New Roman" panose="02020603050405020304" pitchFamily="18" charset="0"/>
                        </a:rPr>
                        <a:t>影像增强器</a:t>
                      </a:r>
                      <a:endParaRPr lang="zh-CN"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tabLst>
                          <a:tab pos="518160" algn="l"/>
                        </a:tabLst>
                      </a:pPr>
                      <a:r>
                        <a:rPr lang="zh-CN" sz="2400" dirty="0">
                          <a:effectLst/>
                          <a:latin typeface="Times New Roman" panose="02020603050405020304" pitchFamily="18" charset="0"/>
                          <a:ea typeface="黑体" panose="02010609060101010101" pitchFamily="49" charset="-122"/>
                          <a:sym typeface="Times New Roman" panose="02020603050405020304" pitchFamily="18" charset="0"/>
                        </a:rPr>
                        <a:t>入射屏直径</a:t>
                      </a:r>
                      <a:r>
                        <a:rPr lang="en-US" sz="2400" dirty="0">
                          <a:effectLst/>
                          <a:latin typeface="Times New Roman" panose="02020603050405020304" pitchFamily="18" charset="0"/>
                          <a:ea typeface="黑体" panose="02010609060101010101" pitchFamily="49" charset="-122"/>
                          <a:sym typeface="Times New Roman" panose="02020603050405020304" pitchFamily="18" charset="0"/>
                        </a:rPr>
                        <a:t>/mm</a:t>
                      </a:r>
                      <a:endParaRPr lang="zh-CN"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tabLst>
                          <a:tab pos="518160" algn="l"/>
                        </a:tabLst>
                      </a:pPr>
                      <a:r>
                        <a:rPr lang="en-US" sz="2400" dirty="0">
                          <a:effectLst/>
                          <a:latin typeface="Times New Roman" panose="02020603050405020304" pitchFamily="18" charset="0"/>
                          <a:ea typeface="黑体" panose="02010609060101010101" pitchFamily="49" charset="-122"/>
                          <a:sym typeface="Times New Roman" panose="02020603050405020304" pitchFamily="18" charset="0"/>
                        </a:rPr>
                        <a:t>350</a:t>
                      </a:r>
                      <a:endParaRPr lang="zh-CN"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tabLst>
                          <a:tab pos="518160" algn="l"/>
                        </a:tabLst>
                      </a:pPr>
                      <a:r>
                        <a:rPr lang="en-US" sz="2400">
                          <a:effectLst/>
                          <a:latin typeface="Times New Roman" panose="02020603050405020304" pitchFamily="18" charset="0"/>
                          <a:ea typeface="黑体" panose="02010609060101010101" pitchFamily="49" charset="-122"/>
                          <a:sym typeface="Times New Roman" panose="02020603050405020304" pitchFamily="18" charset="0"/>
                        </a:rPr>
                        <a:t>310</a:t>
                      </a:r>
                      <a:endParaRPr lang="zh-CN" sz="24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tabLst>
                          <a:tab pos="518160" algn="l"/>
                        </a:tabLst>
                      </a:pPr>
                      <a:r>
                        <a:rPr lang="en-US" sz="2400">
                          <a:effectLst/>
                          <a:latin typeface="Times New Roman" panose="02020603050405020304" pitchFamily="18" charset="0"/>
                          <a:ea typeface="黑体" panose="02010609060101010101" pitchFamily="49" charset="-122"/>
                          <a:sym typeface="Times New Roman" panose="02020603050405020304" pitchFamily="18" charset="0"/>
                        </a:rPr>
                        <a:t>230</a:t>
                      </a:r>
                      <a:endParaRPr lang="zh-CN" sz="24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tabLst>
                          <a:tab pos="518160" algn="l"/>
                        </a:tabLst>
                      </a:pPr>
                      <a:r>
                        <a:rPr lang="en-US" sz="2400" dirty="0">
                          <a:effectLst/>
                          <a:latin typeface="Times New Roman" panose="02020603050405020304" pitchFamily="18" charset="0"/>
                          <a:ea typeface="黑体" panose="02010609060101010101" pitchFamily="49" charset="-122"/>
                          <a:sym typeface="Times New Roman" panose="02020603050405020304" pitchFamily="18" charset="0"/>
                        </a:rPr>
                        <a:t>150</a:t>
                      </a:r>
                      <a:endParaRPr lang="zh-CN"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353685220"/>
                  </a:ext>
                </a:extLst>
              </a:tr>
              <a:tr h="720000">
                <a:tc vMerge="1">
                  <a:txBody>
                    <a:bodyPr/>
                    <a:lstStyle/>
                    <a:p>
                      <a:pPr indent="230505" algn="ctr"/>
                      <a:endParaRPr lang="zh-CN" sz="1800" dirty="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zh-CN" altLang="en-US"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限值</a:t>
                      </a:r>
                      <a:endParaRPr lang="zh-CN"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tabLst>
                          <a:tab pos="518160" algn="l"/>
                        </a:tabLst>
                      </a:pPr>
                      <a:r>
                        <a:rPr lang="zh-CN" sz="24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2400" dirty="0">
                          <a:effectLst/>
                          <a:latin typeface="Times New Roman" panose="02020603050405020304" pitchFamily="18" charset="0"/>
                          <a:ea typeface="黑体" panose="02010609060101010101" pitchFamily="49" charset="-122"/>
                          <a:sym typeface="Times New Roman" panose="02020603050405020304" pitchFamily="18" charset="0"/>
                        </a:rPr>
                        <a:t>30.0</a:t>
                      </a:r>
                      <a:endParaRPr lang="zh-CN"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tabLst>
                          <a:tab pos="518160" algn="l"/>
                        </a:tabLst>
                      </a:pPr>
                      <a:r>
                        <a:rPr lang="zh-CN" sz="24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2400" dirty="0">
                          <a:effectLst/>
                          <a:latin typeface="Times New Roman" panose="02020603050405020304" pitchFamily="18" charset="0"/>
                          <a:ea typeface="黑体" panose="02010609060101010101" pitchFamily="49" charset="-122"/>
                          <a:sym typeface="Times New Roman" panose="02020603050405020304" pitchFamily="18" charset="0"/>
                        </a:rPr>
                        <a:t>48.0</a:t>
                      </a:r>
                      <a:endParaRPr lang="zh-CN"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tabLst>
                          <a:tab pos="518160" algn="l"/>
                        </a:tabLst>
                      </a:pPr>
                      <a:r>
                        <a:rPr lang="zh-CN" sz="2400">
                          <a:effectLst/>
                          <a:latin typeface="Times New Roman" panose="02020603050405020304" pitchFamily="18" charset="0"/>
                          <a:ea typeface="黑体" panose="02010609060101010101" pitchFamily="49" charset="-122"/>
                          <a:sym typeface="Times New Roman" panose="02020603050405020304" pitchFamily="18" charset="0"/>
                        </a:rPr>
                        <a:t>≤</a:t>
                      </a:r>
                      <a:r>
                        <a:rPr lang="en-US" sz="2400">
                          <a:effectLst/>
                          <a:latin typeface="Times New Roman" panose="02020603050405020304" pitchFamily="18" charset="0"/>
                          <a:ea typeface="黑体" panose="02010609060101010101" pitchFamily="49" charset="-122"/>
                          <a:sym typeface="Times New Roman" panose="02020603050405020304" pitchFamily="18" charset="0"/>
                        </a:rPr>
                        <a:t>60.0</a:t>
                      </a:r>
                      <a:endParaRPr lang="zh-CN" sz="24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tabLst>
                          <a:tab pos="518160" algn="l"/>
                        </a:tabLst>
                      </a:pPr>
                      <a:r>
                        <a:rPr lang="zh-CN" sz="24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2400" dirty="0">
                          <a:effectLst/>
                          <a:latin typeface="Times New Roman" panose="02020603050405020304" pitchFamily="18" charset="0"/>
                          <a:ea typeface="黑体" panose="02010609060101010101" pitchFamily="49" charset="-122"/>
                          <a:sym typeface="Times New Roman" panose="02020603050405020304" pitchFamily="18" charset="0"/>
                        </a:rPr>
                        <a:t>134.0</a:t>
                      </a:r>
                      <a:endParaRPr lang="zh-CN"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2737259643"/>
                  </a:ext>
                </a:extLst>
              </a:tr>
              <a:tr h="720000">
                <a:tc rowSpan="2">
                  <a:txBody>
                    <a:bodyPr/>
                    <a:lstStyle/>
                    <a:p>
                      <a:pPr indent="0" algn="ctr">
                        <a:lnSpc>
                          <a:spcPct val="120000"/>
                        </a:lnSpc>
                        <a:spcBef>
                          <a:spcPts val="20"/>
                        </a:spcBef>
                        <a:spcAft>
                          <a:spcPts val="20"/>
                        </a:spcAft>
                        <a:tabLst>
                          <a:tab pos="518160" algn="l"/>
                        </a:tabLst>
                      </a:pPr>
                      <a:r>
                        <a:rPr lang="zh-CN" altLang="zh-CN"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平板探测器</a:t>
                      </a:r>
                      <a:endParaRPr lang="zh-CN"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tabLst>
                          <a:tab pos="518160" algn="l"/>
                        </a:tabLst>
                      </a:pPr>
                      <a:r>
                        <a:rPr lang="zh-CN"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长边尺寸</a:t>
                      </a:r>
                      <a:r>
                        <a:rPr lang="en-US"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/mm</a:t>
                      </a:r>
                      <a:endParaRPr lang="zh-CN"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tabLst>
                          <a:tab pos="518160" algn="l"/>
                        </a:tabLst>
                      </a:pPr>
                      <a:r>
                        <a:rPr lang="en-US" sz="24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400</a:t>
                      </a:r>
                      <a:endParaRPr lang="zh-CN" sz="24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tabLst>
                          <a:tab pos="518160" algn="l"/>
                        </a:tabLst>
                      </a:pPr>
                      <a:r>
                        <a:rPr lang="en-US" sz="24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300</a:t>
                      </a:r>
                      <a:endParaRPr lang="zh-CN" sz="24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tabLst>
                          <a:tab pos="518160" algn="l"/>
                        </a:tabLst>
                      </a:pPr>
                      <a:r>
                        <a:rPr lang="en-US" sz="24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250</a:t>
                      </a:r>
                      <a:endParaRPr lang="zh-CN" sz="24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tabLst>
                          <a:tab pos="518160" algn="l"/>
                        </a:tabLst>
                      </a:pPr>
                      <a:r>
                        <a:rPr lang="en-US"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200</a:t>
                      </a:r>
                      <a:endParaRPr lang="zh-CN"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2270766105"/>
                  </a:ext>
                </a:extLst>
              </a:tr>
              <a:tr h="720000">
                <a:tc vMerge="1">
                  <a:txBody>
                    <a:bodyPr/>
                    <a:lstStyle/>
                    <a:p>
                      <a:pPr indent="230505" algn="ctr"/>
                      <a:endParaRPr lang="zh-CN" sz="1800" dirty="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zh-CN" altLang="en-US"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限值</a:t>
                      </a:r>
                      <a:endParaRPr lang="zh-CN"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tabLst>
                          <a:tab pos="518160" algn="l"/>
                        </a:tabLst>
                      </a:pPr>
                      <a:r>
                        <a:rPr lang="zh-CN" sz="24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sz="24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46.0</a:t>
                      </a:r>
                      <a:endParaRPr lang="zh-CN" sz="24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tabLst>
                          <a:tab pos="518160" algn="l"/>
                        </a:tabLst>
                      </a:pPr>
                      <a:r>
                        <a:rPr lang="zh-CN" sz="24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sz="24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60.0</a:t>
                      </a:r>
                      <a:endParaRPr lang="zh-CN" sz="24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tabLst>
                          <a:tab pos="518160" algn="l"/>
                        </a:tabLst>
                      </a:pPr>
                      <a:r>
                        <a:rPr lang="zh-CN" sz="24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sz="24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72.0</a:t>
                      </a:r>
                      <a:endParaRPr lang="zh-CN" sz="24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tabLst>
                          <a:tab pos="518160" algn="l"/>
                        </a:tabLst>
                      </a:pPr>
                      <a:r>
                        <a:rPr lang="zh-CN" sz="24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sz="24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72.0</a:t>
                      </a:r>
                      <a:endParaRPr lang="zh-CN" sz="24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1425182269"/>
                  </a:ext>
                </a:extLst>
              </a:tr>
              <a:tr h="720000">
                <a:tc>
                  <a:txBody>
                    <a:bodyPr/>
                    <a:lstStyle/>
                    <a:p>
                      <a:pPr indent="0" algn="ctr">
                        <a:lnSpc>
                          <a:spcPct val="120000"/>
                        </a:lnSpc>
                        <a:spcBef>
                          <a:spcPts val="20"/>
                        </a:spcBef>
                        <a:spcAft>
                          <a:spcPts val="20"/>
                        </a:spcAft>
                      </a:pPr>
                      <a:r>
                        <a:rPr lang="en-US" altLang="zh-CN"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CCD</a:t>
                      </a:r>
                      <a:r>
                        <a:rPr lang="zh-CN" altLang="zh-CN"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探测器</a:t>
                      </a:r>
                      <a:endParaRPr lang="zh-CN"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zh-CN" altLang="en-US"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限值</a:t>
                      </a:r>
                      <a:endParaRPr lang="zh-CN"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gridSpan="4">
                  <a:txBody>
                    <a:bodyPr/>
                    <a:lstStyle/>
                    <a:p>
                      <a:pPr indent="0" algn="ctr">
                        <a:lnSpc>
                          <a:spcPct val="120000"/>
                        </a:lnSpc>
                        <a:spcBef>
                          <a:spcPts val="20"/>
                        </a:spcBef>
                        <a:spcAft>
                          <a:spcPts val="20"/>
                        </a:spcAft>
                        <a:tabLst>
                          <a:tab pos="518160" algn="l"/>
                        </a:tabLst>
                      </a:pPr>
                      <a:r>
                        <a:rPr lang="zh-CN"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92.0</a:t>
                      </a:r>
                      <a:endParaRPr lang="zh-CN" altLang="en-US"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hMerge="1">
                  <a:txBody>
                    <a:bodyPr/>
                    <a:lstStyle/>
                    <a:p>
                      <a:pPr indent="230505" algn="ctr">
                        <a:tabLst>
                          <a:tab pos="518160" algn="l"/>
                        </a:tabLst>
                      </a:pPr>
                      <a:r>
                        <a:rPr lang="en-US" sz="1800" dirty="0">
                          <a:effectLst/>
                          <a:latin typeface="宋体" panose="02010600030101010101" pitchFamily="2" charset="-122"/>
                          <a:ea typeface="宋体" panose="02010600030101010101" pitchFamily="2" charset="-122"/>
                          <a:cs typeface="Times New Roman" panose="02020603050405020304" pitchFamily="18" charset="0"/>
                        </a:rPr>
                        <a:t>—</a:t>
                      </a:r>
                      <a:endParaRPr lang="zh-CN" sz="1800" dirty="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tc>
                <a:tc hMerge="1">
                  <a:txBody>
                    <a:bodyPr/>
                    <a:lstStyle/>
                    <a:p>
                      <a:pPr indent="230505" algn="ctr">
                        <a:tabLst>
                          <a:tab pos="518160" algn="l"/>
                        </a:tabLst>
                      </a:pPr>
                      <a:r>
                        <a:rPr lang="en-US" sz="1800" dirty="0">
                          <a:effectLst/>
                          <a:latin typeface="宋体" panose="02010600030101010101" pitchFamily="2" charset="-122"/>
                          <a:ea typeface="宋体" panose="02010600030101010101" pitchFamily="2" charset="-122"/>
                          <a:cs typeface="Times New Roman" panose="02020603050405020304" pitchFamily="18" charset="0"/>
                        </a:rPr>
                        <a:t>—</a:t>
                      </a:r>
                      <a:endParaRPr lang="zh-CN" sz="1800" dirty="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tc>
                <a:tc hMerge="1">
                  <a:txBody>
                    <a:bodyPr/>
                    <a:lstStyle/>
                    <a:p>
                      <a:pPr indent="230505" algn="ctr"/>
                      <a:r>
                        <a:rPr lang="en-US" sz="1800" dirty="0">
                          <a:effectLst/>
                          <a:latin typeface="宋体" panose="02010600030101010101" pitchFamily="2" charset="-122"/>
                          <a:ea typeface="宋体" panose="02010600030101010101" pitchFamily="2" charset="-122"/>
                          <a:cs typeface="Times New Roman" panose="02020603050405020304" pitchFamily="18" charset="0"/>
                        </a:rPr>
                        <a:t>—</a:t>
                      </a:r>
                      <a:endParaRPr lang="zh-CN" sz="1800" dirty="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41650034"/>
                  </a:ext>
                </a:extLst>
              </a:tr>
            </a:tbl>
          </a:graphicData>
        </a:graphic>
      </p:graphicFrame>
    </p:spTree>
    <p:extLst>
      <p:ext uri="{BB962C8B-B14F-4D97-AF65-F5344CB8AC3E}">
        <p14:creationId xmlns:p14="http://schemas.microsoft.com/office/powerpoint/2010/main" val="36864730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93C949F-295C-4EFF-95CE-FE53A134B0D6}"/>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6</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、自动亮度控制</a:t>
            </a:r>
          </a:p>
        </p:txBody>
      </p:sp>
      <p:sp>
        <p:nvSpPr>
          <p:cNvPr id="3" name="内容占位符 2">
            <a:extLst>
              <a:ext uri="{FF2B5EF4-FFF2-40B4-BE49-F238E27FC236}">
                <a16:creationId xmlns="" xmlns:a16="http://schemas.microsoft.com/office/drawing/2014/main" id="{526FEE59-8F88-4EF3-A185-73FF04E8BE40}"/>
              </a:ext>
            </a:extLst>
          </p:cNvPr>
          <p:cNvSpPr>
            <a:spLocks noGrp="1"/>
          </p:cNvSpPr>
          <p:nvPr>
            <p:ph idx="1"/>
          </p:nvPr>
        </p:nvSpPr>
        <p:spPr/>
        <p:txBody>
          <a:bodyPr>
            <a:normAutofit fontScale="85000" lnSpcReduction="20000"/>
          </a:bodyPr>
          <a:lstStyle/>
          <a:p>
            <a:pPr>
              <a:lnSpc>
                <a:spcPct val="140000"/>
              </a:lnSpc>
              <a:spcBef>
                <a:spcPts val="20"/>
              </a:spcBef>
              <a:spcAft>
                <a:spcPts val="20"/>
              </a:spcAft>
            </a:pP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18 cm×18 cm×2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的铝板，</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 18 cm×18 cm × 1.5 mm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的铜板，亮度计</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将铝板放在诊断床上，调节照射野至略小于铝板。在自动亮度控制条件下进行透视，在透视过程中待亮度稳定后，用亮度计测量显示器屏幕中心位置的亮度，读取三个读数，计算平均值</a:t>
            </a:r>
            <a:r>
              <a:rPr lang="en-US" altLang="zh-CN" sz="2400" i="1" dirty="0">
                <a:latin typeface="Times New Roman" panose="02020603050405020304" pitchFamily="18" charset="0"/>
                <a:ea typeface="黑体" panose="02010609060101010101" pitchFamily="49" charset="-122"/>
                <a:sym typeface="Times New Roman" panose="02020603050405020304" pitchFamily="18" charset="0"/>
              </a:rPr>
              <a:t>C</a:t>
            </a:r>
            <a:r>
              <a:rPr lang="en-US" altLang="zh-CN" sz="2400" baseline="-25000" dirty="0">
                <a:latin typeface="Times New Roman" panose="02020603050405020304" pitchFamily="18" charset="0"/>
                <a:ea typeface="黑体" panose="02010609060101010101" pitchFamily="49" charset="-122"/>
                <a:sym typeface="Times New Roman" panose="02020603050405020304" pitchFamily="18" charset="0"/>
              </a:rPr>
              <a:t>1</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在铝板上增加铜板，在不改变照射野尺寸、显示器亮度及对比度等控制旋钮状态条件下，在自动亮度控制条件下进行透视，在透视过程中待亮度稳定后，用亮度计测量显示器中心位置的屏幕亮度，读取三个读数，计算平均值</a:t>
            </a:r>
            <a:r>
              <a:rPr lang="en-US" altLang="zh-CN" sz="2400" i="1" dirty="0">
                <a:latin typeface="Times New Roman" panose="02020603050405020304" pitchFamily="18" charset="0"/>
                <a:ea typeface="黑体" panose="02010609060101010101" pitchFamily="49" charset="-122"/>
                <a:sym typeface="Times New Roman" panose="02020603050405020304" pitchFamily="18" charset="0"/>
              </a:rPr>
              <a:t>C</a:t>
            </a:r>
            <a:r>
              <a:rPr lang="en-US" altLang="zh-CN" sz="2400" baseline="-25000" dirty="0">
                <a:latin typeface="Times New Roman" panose="02020603050405020304" pitchFamily="18" charset="0"/>
                <a:ea typeface="黑体" panose="02010609060101010101" pitchFamily="49" charset="-122"/>
                <a:sym typeface="Times New Roman" panose="02020603050405020304" pitchFamily="18" charset="0"/>
              </a:rPr>
              <a:t>2</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p>
          <a:p>
            <a:pPr>
              <a:lnSpc>
                <a:spcPct val="14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计算分别两次测量结果平均值与总平均值的相对偏差</a:t>
            </a:r>
            <a:r>
              <a:rPr lang="en-US" altLang="zh-CN" sz="2400" i="1" dirty="0" err="1">
                <a:latin typeface="Times New Roman" panose="02020603050405020304" pitchFamily="18" charset="0"/>
                <a:ea typeface="黑体" panose="02010609060101010101" pitchFamily="49" charset="-122"/>
                <a:sym typeface="Times New Roman" panose="02020603050405020304" pitchFamily="18" charset="0"/>
              </a:rPr>
              <a:t>E</a:t>
            </a:r>
            <a:r>
              <a:rPr lang="en-US" altLang="zh-CN" sz="2400" i="1" baseline="-25000" dirty="0" err="1">
                <a:latin typeface="Times New Roman" panose="02020603050405020304" pitchFamily="18" charset="0"/>
                <a:ea typeface="黑体" panose="02010609060101010101" pitchFamily="49" charset="-122"/>
                <a:sym typeface="Times New Roman" panose="02020603050405020304" pitchFamily="18" charset="0"/>
              </a:rPr>
              <a:t>c</a:t>
            </a:r>
            <a:endParaRPr lang="en-US" altLang="zh-CN" sz="2400" i="1" baseline="-250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验收检测要求：</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±10.0%</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以内，验收检测要求：</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±15.0%</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以内，稳定性检测不做要求</a:t>
            </a:r>
          </a:p>
          <a:p>
            <a:pPr>
              <a:lnSpc>
                <a:spcPct val="140000"/>
              </a:lnSpc>
              <a:spcBef>
                <a:spcPts val="20"/>
              </a:spcBef>
              <a:spcAft>
                <a:spcPts val="20"/>
              </a:spcAft>
            </a:pPr>
            <a:endParaRPr lang="zh-CN" altLang="en-US" sz="2400" dirty="0">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4" name="Rectangle 2">
            <a:extLst>
              <a:ext uri="{FF2B5EF4-FFF2-40B4-BE49-F238E27FC236}">
                <a16:creationId xmlns="" xmlns:a16="http://schemas.microsoft.com/office/drawing/2014/main" id="{D7C05E5B-0ED3-490B-A641-6FBA6A90260A}"/>
              </a:ext>
            </a:extLst>
          </p:cNvPr>
          <p:cNvSpPr>
            <a:spLocks noChangeArrowheads="1"/>
          </p:cNvSpPr>
          <p:nvPr/>
        </p:nvSpPr>
        <p:spPr bwMode="auto">
          <a:xfrm>
            <a:off x="0" y="-197875"/>
            <a:ext cx="184731" cy="39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nSpc>
                <a:spcPct val="120000"/>
              </a:lnSpc>
              <a:spcBef>
                <a:spcPts val="2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graphicFrame>
        <p:nvGraphicFramePr>
          <p:cNvPr id="5" name="对象 4">
            <a:extLst>
              <a:ext uri="{FF2B5EF4-FFF2-40B4-BE49-F238E27FC236}">
                <a16:creationId xmlns="" xmlns:a16="http://schemas.microsoft.com/office/drawing/2014/main" id="{639E0EC3-F9E4-42B1-99FE-186C7586F40B}"/>
              </a:ext>
            </a:extLst>
          </p:cNvPr>
          <p:cNvGraphicFramePr>
            <a:graphicFrameLocks noChangeAspect="1"/>
          </p:cNvGraphicFramePr>
          <p:nvPr>
            <p:extLst>
              <p:ext uri="{D42A27DB-BD31-4B8C-83A1-F6EECF244321}">
                <p14:modId xmlns:p14="http://schemas.microsoft.com/office/powerpoint/2010/main" val="728952851"/>
              </p:ext>
            </p:extLst>
          </p:nvPr>
        </p:nvGraphicFramePr>
        <p:xfrm>
          <a:off x="4983057" y="4595803"/>
          <a:ext cx="1805352" cy="629331"/>
        </p:xfrm>
        <a:graphic>
          <a:graphicData uri="http://schemas.openxmlformats.org/presentationml/2006/ole">
            <mc:AlternateContent xmlns:mc="http://schemas.openxmlformats.org/markup-compatibility/2006">
              <mc:Choice xmlns:v="urn:schemas-microsoft-com:vml" Requires="v">
                <p:oleObj spid="_x0000_s9277" r:id="rId3" imgW="1345616" imgH="444307" progId="Equation.DSMT4">
                  <p:embed/>
                </p:oleObj>
              </mc:Choice>
              <mc:Fallback>
                <p:oleObj r:id="rId3" imgW="1345616" imgH="444307"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3057" y="4595803"/>
                        <a:ext cx="1805352" cy="629331"/>
                      </a:xfrm>
                      <a:prstGeom prst="rect">
                        <a:avLst/>
                      </a:prstGeom>
                      <a:noFill/>
                    </p:spPr>
                  </p:pic>
                </p:oleObj>
              </mc:Fallback>
            </mc:AlternateContent>
          </a:graphicData>
        </a:graphic>
      </p:graphicFrame>
    </p:spTree>
    <p:extLst>
      <p:ext uri="{BB962C8B-B14F-4D97-AF65-F5344CB8AC3E}">
        <p14:creationId xmlns:p14="http://schemas.microsoft.com/office/powerpoint/2010/main" val="225131045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8CDFF7B-4CEB-461A-86C3-C024F174A77B}"/>
              </a:ext>
            </a:extLst>
          </p:cNvPr>
          <p:cNvSpPr>
            <a:spLocks noGrp="1"/>
          </p:cNvSpPr>
          <p:nvPr>
            <p:ph type="title"/>
          </p:nvPr>
        </p:nvSpPr>
        <p:spPr/>
        <p:txBody>
          <a:bodyPr>
            <a:normAutofit fontScale="90000"/>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7</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、透视防护区检测平面上周围剂量当量率</a:t>
            </a:r>
          </a:p>
        </p:txBody>
      </p:sp>
      <p:sp>
        <p:nvSpPr>
          <p:cNvPr id="3" name="内容占位符 2">
            <a:extLst>
              <a:ext uri="{FF2B5EF4-FFF2-40B4-BE49-F238E27FC236}">
                <a16:creationId xmlns="" xmlns:a16="http://schemas.microsoft.com/office/drawing/2014/main" id="{CC8676F9-BCDF-4678-A951-9BC01567357F}"/>
              </a:ext>
            </a:extLst>
          </p:cNvPr>
          <p:cNvSpPr>
            <a:spLocks noGrp="1"/>
          </p:cNvSpPr>
          <p:nvPr>
            <p:ph idx="1"/>
          </p:nvPr>
        </p:nvSpPr>
        <p:spPr/>
        <p:txBody>
          <a:bodyPr>
            <a:normAutofit fontScale="92500" lnSpcReduction="10000"/>
          </a:bodyPr>
          <a:lstStyle/>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直接荧光屏透视设备</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30 cm×30 cm×20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的标准水模、</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 X</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射线防护巡测仪</a:t>
            </a: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将标准水模体置于有用线束中，诊视床与影像接收器间距调至</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250 mm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，影像接收器上照射野面积调至</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250 mm×250 mm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，设置管电压为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70 kV</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3 mA</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条件下，用</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射线防护巡测仪在透视防护区检测平面上，测量立位</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5</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点、卧位</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7</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点的散射线周围剂量当量率。</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直接荧光屏透视设备（立位）验收检测、状态检测和稳定性检测要求：≤</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50.0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μSv</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/h</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。稳定性检测周期为六个月。</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直接荧光屏透视设备（卧位）验收检测、状态检测和稳定性检测要求：≤</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150.0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μSv</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/h</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。稳定性检测周期为六个月。</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endParaRPr lang="zh-CN" altLang="en-US"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endParaRPr lang="zh-CN" altLang="en-US" sz="2400"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268777559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254BF0E-2577-4539-A4E1-12C078B36154}"/>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22E4CAFF-A5E9-45F1-8DBA-F8676C7DC236}"/>
              </a:ext>
            </a:extLst>
          </p:cNvPr>
          <p:cNvSpPr>
            <a:spLocks noGrp="1"/>
          </p:cNvSpPr>
          <p:nvPr>
            <p:ph idx="1"/>
          </p:nvPr>
        </p:nvSpPr>
        <p:spPr/>
        <p:txBody>
          <a:bodyPr/>
          <a:lstStyle/>
          <a:p>
            <a:pPr>
              <a:lnSpc>
                <a:spcPct val="120000"/>
              </a:lnSpc>
              <a:spcBef>
                <a:spcPts val="2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pic>
        <p:nvPicPr>
          <p:cNvPr id="4" name="图片 3">
            <a:extLst>
              <a:ext uri="{FF2B5EF4-FFF2-40B4-BE49-F238E27FC236}">
                <a16:creationId xmlns="" xmlns:a16="http://schemas.microsoft.com/office/drawing/2014/main" id="{9B69D51E-73C2-4D68-B576-CC0A5B35367F}"/>
              </a:ext>
            </a:extLst>
          </p:cNvPr>
          <p:cNvPicPr>
            <a:picLocks noChangeAspect="1"/>
          </p:cNvPicPr>
          <p:nvPr/>
        </p:nvPicPr>
        <p:blipFill>
          <a:blip r:embed="rId2" cstate="print"/>
          <a:srcRect/>
          <a:stretch>
            <a:fillRect/>
          </a:stretch>
        </p:blipFill>
        <p:spPr>
          <a:xfrm>
            <a:off x="854979" y="1230086"/>
            <a:ext cx="10515601" cy="4411908"/>
          </a:xfrm>
          <a:prstGeom prst="rect">
            <a:avLst/>
          </a:prstGeom>
          <a:noFill/>
          <a:ln w="9525">
            <a:noFill/>
            <a:miter lim="800000"/>
            <a:headEnd/>
            <a:tailEnd/>
          </a:ln>
        </p:spPr>
      </p:pic>
    </p:spTree>
    <p:extLst>
      <p:ext uri="{BB962C8B-B14F-4D97-AF65-F5344CB8AC3E}">
        <p14:creationId xmlns:p14="http://schemas.microsoft.com/office/powerpoint/2010/main" val="20293230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5E5A8AD-54A9-4557-AE11-AB5CFB4FA928}"/>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B9D17029-C412-4AD2-AE93-6B0391B9EE33}"/>
              </a:ext>
            </a:extLst>
          </p:cNvPr>
          <p:cNvSpPr>
            <a:spLocks noGrp="1"/>
          </p:cNvSpPr>
          <p:nvPr>
            <p:ph idx="1"/>
          </p:nvPr>
        </p:nvSpPr>
        <p:spPr/>
        <p:txBody>
          <a:bodyPr/>
          <a:lstStyle/>
          <a:p>
            <a:pPr>
              <a:lnSpc>
                <a:spcPct val="120000"/>
              </a:lnSpc>
              <a:spcBef>
                <a:spcPts val="2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pic>
        <p:nvPicPr>
          <p:cNvPr id="4" name="图片 3">
            <a:extLst>
              <a:ext uri="{FF2B5EF4-FFF2-40B4-BE49-F238E27FC236}">
                <a16:creationId xmlns="" xmlns:a16="http://schemas.microsoft.com/office/drawing/2014/main" id="{04881708-7125-4C6F-A98F-2A4D94D7CDE1}"/>
              </a:ext>
            </a:extLst>
          </p:cNvPr>
          <p:cNvPicPr>
            <a:picLocks noChangeAspect="1"/>
          </p:cNvPicPr>
          <p:nvPr/>
        </p:nvPicPr>
        <p:blipFill>
          <a:blip r:embed="rId2" cstate="print"/>
          <a:srcRect/>
          <a:stretch>
            <a:fillRect/>
          </a:stretch>
        </p:blipFill>
        <p:spPr>
          <a:xfrm>
            <a:off x="838541" y="1458684"/>
            <a:ext cx="10515259" cy="4027715"/>
          </a:xfrm>
          <a:prstGeom prst="rect">
            <a:avLst/>
          </a:prstGeom>
          <a:noFill/>
          <a:ln w="9525">
            <a:noFill/>
            <a:miter lim="800000"/>
            <a:headEnd/>
            <a:tailEnd/>
          </a:ln>
        </p:spPr>
      </p:pic>
    </p:spTree>
    <p:extLst>
      <p:ext uri="{BB962C8B-B14F-4D97-AF65-F5344CB8AC3E}">
        <p14:creationId xmlns:p14="http://schemas.microsoft.com/office/powerpoint/2010/main" val="292783732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D600A00-BCBE-4076-8D6B-7B08939FFCE8}"/>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67F85EE8-A70E-4AF6-BFE7-66E789D8FF3B}"/>
              </a:ext>
            </a:extLst>
          </p:cNvPr>
          <p:cNvSpPr>
            <a:spLocks noGrp="1"/>
          </p:cNvSpPr>
          <p:nvPr>
            <p:ph idx="1"/>
          </p:nvPr>
        </p:nvSpPr>
        <p:spPr/>
        <p:txBody>
          <a:bodyPr>
            <a:normAutofit fontScale="77500" lnSpcReduction="20000"/>
          </a:bodyPr>
          <a:lstStyle/>
          <a:p>
            <a:pPr>
              <a:lnSpc>
                <a:spcPct val="14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近台同室操作的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射线设备</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30 cm×30 cm×20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的标准水模、</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 X</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射线防护巡测仪</a:t>
            </a:r>
          </a:p>
          <a:p>
            <a:pPr>
              <a:lnSpc>
                <a:spcPct val="14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将标准水模体置于有用线束中，</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射线设备和设备配置的防护设施呈正常使用时的摆放状态，有自动亮度控制的设备，选择自动亮度控制条件；无自动亮度控制的设备选择</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70 kV</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 mA</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条件；射束垂直从床下向床上照射（设备条件不具备时选择射束垂直从床上向床下照射）</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射线防护巡测仪有效测量点位于检测平面（</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140 cm×120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）上，分别在床侧第一术者位和第二术者位平面上按头部、胸部、腹部、下肢和足部位置进行巡测，第一术者位检测点距离球管焦点轴线</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30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，第二术者位检测点距离球管焦点轴线</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90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，检测点距地面高度分别为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155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125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105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80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和</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20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。如有第三术者位应在相应位置按上述检测平面和检测条件重复检测。</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近台同室操作的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射线设备验收检测、状态检测和稳定性检测要求：≤</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400.0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μSv</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/h</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。稳定性检测周期为六个月。</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endParaRPr lang="zh-CN" altLang="en-US" sz="2400"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31169890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1C0BB43-EB8D-4916-86A0-AEC43696EDCB}"/>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1F3A31C1-5C34-4BDE-A6A0-5BCCCABD8E23}"/>
              </a:ext>
            </a:extLst>
          </p:cNvPr>
          <p:cNvSpPr>
            <a:spLocks noGrp="1"/>
          </p:cNvSpPr>
          <p:nvPr>
            <p:ph idx="1"/>
          </p:nvPr>
        </p:nvSpPr>
        <p:spPr/>
        <p:txBody>
          <a:bodyPr/>
          <a:lstStyle/>
          <a:p>
            <a:pPr>
              <a:lnSpc>
                <a:spcPct val="120000"/>
              </a:lnSpc>
              <a:spcBef>
                <a:spcPts val="20"/>
              </a:spcBef>
              <a:spcAft>
                <a:spcPts val="20"/>
              </a:spcAft>
            </a:pP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p:txBody>
      </p:sp>
      <p:pic>
        <p:nvPicPr>
          <p:cNvPr id="4" name="图片 3">
            <a:extLst>
              <a:ext uri="{FF2B5EF4-FFF2-40B4-BE49-F238E27FC236}">
                <a16:creationId xmlns="" xmlns:a16="http://schemas.microsoft.com/office/drawing/2014/main" id="{550D3B80-586B-4941-86D8-DBEA36A3DEC0}"/>
              </a:ext>
            </a:extLst>
          </p:cNvPr>
          <p:cNvPicPr>
            <a:picLocks noChangeAspect="1"/>
          </p:cNvPicPr>
          <p:nvPr/>
        </p:nvPicPr>
        <p:blipFill>
          <a:blip r:embed="rId2" cstate="print"/>
          <a:srcRect/>
          <a:stretch>
            <a:fillRect/>
          </a:stretch>
        </p:blipFill>
        <p:spPr>
          <a:xfrm>
            <a:off x="1918606" y="430439"/>
            <a:ext cx="7932965" cy="4748198"/>
          </a:xfrm>
          <a:prstGeom prst="rect">
            <a:avLst/>
          </a:prstGeom>
          <a:noFill/>
          <a:ln w="9525">
            <a:noFill/>
            <a:miter lim="800000"/>
            <a:headEnd/>
            <a:tailEnd/>
          </a:ln>
        </p:spPr>
      </p:pic>
      <p:pic>
        <p:nvPicPr>
          <p:cNvPr id="5" name="图片 4">
            <a:extLst>
              <a:ext uri="{FF2B5EF4-FFF2-40B4-BE49-F238E27FC236}">
                <a16:creationId xmlns="" xmlns:a16="http://schemas.microsoft.com/office/drawing/2014/main" id="{0CA71914-FE64-499D-A9FC-43266ADA8FC0}"/>
              </a:ext>
            </a:extLst>
          </p:cNvPr>
          <p:cNvPicPr>
            <a:picLocks noChangeAspect="1"/>
          </p:cNvPicPr>
          <p:nvPr/>
        </p:nvPicPr>
        <p:blipFill>
          <a:blip r:embed="rId3" cstate="print"/>
          <a:srcRect l="3209" t="69589" b="18"/>
          <a:stretch>
            <a:fillRect/>
          </a:stretch>
        </p:blipFill>
        <p:spPr>
          <a:xfrm>
            <a:off x="2555421" y="5220335"/>
            <a:ext cx="5905500" cy="1272540"/>
          </a:xfrm>
          <a:prstGeom prst="rect">
            <a:avLst/>
          </a:prstGeom>
          <a:noFill/>
          <a:ln w="9525">
            <a:noFill/>
            <a:miter lim="800000"/>
            <a:headEnd/>
            <a:tailEnd/>
          </a:ln>
        </p:spPr>
      </p:pic>
    </p:spTree>
    <p:extLst>
      <p:ext uri="{BB962C8B-B14F-4D97-AF65-F5344CB8AC3E}">
        <p14:creationId xmlns:p14="http://schemas.microsoft.com/office/powerpoint/2010/main" val="1299047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endParaRPr lang="zh-CN" altLang="en-US" dirty="0"/>
          </a:p>
        </p:txBody>
      </p:sp>
      <p:pic>
        <p:nvPicPr>
          <p:cNvPr id="7" name="内容占位符 6">
            <a:extLst>
              <a:ext uri="{FF2B5EF4-FFF2-40B4-BE49-F238E27FC236}">
                <a16:creationId xmlns="" xmlns:a16="http://schemas.microsoft.com/office/drawing/2014/main" id="{745CC42B-9CFC-4A8E-BD00-94E8D995EB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39155" y="1690688"/>
            <a:ext cx="4755322" cy="3613544"/>
          </a:xfrm>
        </p:spPr>
      </p:pic>
      <p:pic>
        <p:nvPicPr>
          <p:cNvPr id="4" name="图片 3"/>
          <p:cNvPicPr>
            <a:picLocks noChangeAspect="1"/>
          </p:cNvPicPr>
          <p:nvPr/>
        </p:nvPicPr>
        <p:blipFill>
          <a:blip r:embed="rId3"/>
          <a:stretch>
            <a:fillRect/>
          </a:stretch>
        </p:blipFill>
        <p:spPr>
          <a:xfrm>
            <a:off x="697523" y="365125"/>
            <a:ext cx="6586560" cy="3270250"/>
          </a:xfrm>
          <a:prstGeom prst="rect">
            <a:avLst/>
          </a:prstGeom>
        </p:spPr>
      </p:pic>
      <p:pic>
        <p:nvPicPr>
          <p:cNvPr id="5" name="图片 4"/>
          <p:cNvPicPr>
            <a:picLocks noChangeAspect="1"/>
          </p:cNvPicPr>
          <p:nvPr/>
        </p:nvPicPr>
        <p:blipFill>
          <a:blip r:embed="rId4"/>
          <a:stretch>
            <a:fillRect/>
          </a:stretch>
        </p:blipFill>
        <p:spPr>
          <a:xfrm>
            <a:off x="1415829" y="3707584"/>
            <a:ext cx="5149948" cy="2785291"/>
          </a:xfrm>
          <a:prstGeom prst="rect">
            <a:avLst/>
          </a:prstGeom>
        </p:spPr>
      </p:pic>
    </p:spTree>
    <p:extLst>
      <p:ext uri="{BB962C8B-B14F-4D97-AF65-F5344CB8AC3E}">
        <p14:creationId xmlns:p14="http://schemas.microsoft.com/office/powerpoint/2010/main" val="130482488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CEC78E4-5CB1-405A-BA90-F7BE89613009}"/>
              </a:ext>
            </a:extLst>
          </p:cNvPr>
          <p:cNvSpPr>
            <a:spLocks noGrp="1"/>
          </p:cNvSpPr>
          <p:nvPr>
            <p:ph type="title"/>
          </p:nvPr>
        </p:nvSpPr>
        <p:spPr/>
        <p:txBody>
          <a:bodyPr/>
          <a:lstStyle/>
          <a:p>
            <a:pPr>
              <a:lnSpc>
                <a:spcPct val="120000"/>
              </a:lnSpc>
              <a:spcBef>
                <a:spcPct val="2000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六、直接荧光屏透视设备专用检测项目</a:t>
            </a:r>
          </a:p>
        </p:txBody>
      </p:sp>
      <p:sp>
        <p:nvSpPr>
          <p:cNvPr id="3" name="内容占位符 2">
            <a:extLst>
              <a:ext uri="{FF2B5EF4-FFF2-40B4-BE49-F238E27FC236}">
                <a16:creationId xmlns="" xmlns:a16="http://schemas.microsoft.com/office/drawing/2014/main" id="{F4DB7CE7-2C06-4BC5-AFA9-01F862BEA80D}"/>
              </a:ext>
            </a:extLst>
          </p:cNvPr>
          <p:cNvSpPr>
            <a:spLocks noGrp="1"/>
          </p:cNvSpPr>
          <p:nvPr>
            <p:ph idx="1"/>
          </p:nvPr>
        </p:nvSpPr>
        <p:spPr/>
        <p:txBody>
          <a:bodyPr/>
          <a:lstStyle/>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直接荧光屏透视的灵敏度</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最大照射野与直接荧光屏尺寸相同时的台屏距</a:t>
            </a:r>
          </a:p>
        </p:txBody>
      </p:sp>
    </p:spTree>
    <p:extLst>
      <p:ext uri="{BB962C8B-B14F-4D97-AF65-F5344CB8AC3E}">
        <p14:creationId xmlns:p14="http://schemas.microsoft.com/office/powerpoint/2010/main" val="337065504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86A4D20-075C-4E2C-85ED-0850A4C627BD}"/>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1</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、直接荧光屏透视的灵敏度</a:t>
            </a:r>
          </a:p>
        </p:txBody>
      </p:sp>
      <p:sp>
        <p:nvSpPr>
          <p:cNvPr id="3" name="内容占位符 2">
            <a:extLst>
              <a:ext uri="{FF2B5EF4-FFF2-40B4-BE49-F238E27FC236}">
                <a16:creationId xmlns="" xmlns:a16="http://schemas.microsoft.com/office/drawing/2014/main" id="{01A3DFB3-2909-4612-B7C1-7497D3E24DF3}"/>
              </a:ext>
            </a:extLst>
          </p:cNvPr>
          <p:cNvSpPr>
            <a:spLocks noGrp="1"/>
          </p:cNvSpPr>
          <p:nvPr>
            <p:ph idx="1"/>
          </p:nvPr>
        </p:nvSpPr>
        <p:spPr/>
        <p:txBody>
          <a:bodyPr>
            <a:normAutofit/>
          </a:bodyPr>
          <a:lstStyle/>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剂量仪、亮度计</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将剂量仪探头紧贴荧光屏入射面（如有滤线栅，应在其后面），以</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60 kV</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3 mA</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曝光，测得荧光屏入射面的空气比释动能率</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将亮度计探头紧贴荧光屏，以</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60 kV</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3 mA</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曝光，测得荧光屏的亮度</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计算荧光屏的灵敏度</a:t>
            </a:r>
          </a:p>
        </p:txBody>
      </p:sp>
      <p:sp>
        <p:nvSpPr>
          <p:cNvPr id="7" name="Rectangle 5">
            <a:extLst>
              <a:ext uri="{FF2B5EF4-FFF2-40B4-BE49-F238E27FC236}">
                <a16:creationId xmlns="" xmlns:a16="http://schemas.microsoft.com/office/drawing/2014/main" id="{CF1952B4-C33A-4C86-8C7F-D28521820B75}"/>
              </a:ext>
            </a:extLst>
          </p:cNvPr>
          <p:cNvSpPr>
            <a:spLocks noChangeArrowheads="1"/>
          </p:cNvSpPr>
          <p:nvPr/>
        </p:nvSpPr>
        <p:spPr bwMode="auto">
          <a:xfrm>
            <a:off x="0" y="-197875"/>
            <a:ext cx="184731" cy="39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nSpc>
                <a:spcPct val="120000"/>
              </a:lnSpc>
              <a:spcBef>
                <a:spcPts val="2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graphicFrame>
        <p:nvGraphicFramePr>
          <p:cNvPr id="8" name="对象 7">
            <a:extLst>
              <a:ext uri="{FF2B5EF4-FFF2-40B4-BE49-F238E27FC236}">
                <a16:creationId xmlns="" xmlns:a16="http://schemas.microsoft.com/office/drawing/2014/main" id="{E283DC7B-0382-41B6-99FE-937FDE1A30B7}"/>
              </a:ext>
            </a:extLst>
          </p:cNvPr>
          <p:cNvGraphicFramePr>
            <a:graphicFrameLocks noChangeAspect="1"/>
          </p:cNvGraphicFramePr>
          <p:nvPr>
            <p:extLst>
              <p:ext uri="{D42A27DB-BD31-4B8C-83A1-F6EECF244321}">
                <p14:modId xmlns:p14="http://schemas.microsoft.com/office/powerpoint/2010/main" val="2739792966"/>
              </p:ext>
            </p:extLst>
          </p:nvPr>
        </p:nvGraphicFramePr>
        <p:xfrm>
          <a:off x="4484916" y="3694492"/>
          <a:ext cx="1611084" cy="558683"/>
        </p:xfrm>
        <a:graphic>
          <a:graphicData uri="http://schemas.openxmlformats.org/presentationml/2006/ole">
            <mc:AlternateContent xmlns:mc="http://schemas.openxmlformats.org/markup-compatibility/2006">
              <mc:Choice xmlns:v="urn:schemas-microsoft-com:vml" Requires="v">
                <p:oleObj spid="_x0000_s10303" r:id="rId3" imgW="596641" imgH="203112" progId="Equation.DSMT4">
                  <p:embed/>
                </p:oleObj>
              </mc:Choice>
              <mc:Fallback>
                <p:oleObj r:id="rId3" imgW="596641" imgH="203112" progId="Equation.DSMT4">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4916" y="3694492"/>
                        <a:ext cx="1611084" cy="558683"/>
                      </a:xfrm>
                      <a:prstGeom prst="rect">
                        <a:avLst/>
                      </a:prstGeom>
                      <a:noFill/>
                    </p:spPr>
                  </p:pic>
                </p:oleObj>
              </mc:Fallback>
            </mc:AlternateContent>
          </a:graphicData>
        </a:graphic>
      </p:graphicFrame>
      <p:graphicFrame>
        <p:nvGraphicFramePr>
          <p:cNvPr id="9" name="表格 8">
            <a:extLst>
              <a:ext uri="{FF2B5EF4-FFF2-40B4-BE49-F238E27FC236}">
                <a16:creationId xmlns="" xmlns:a16="http://schemas.microsoft.com/office/drawing/2014/main" id="{576AFF1C-ADFA-48AF-BCCA-90143A8B214B}"/>
              </a:ext>
            </a:extLst>
          </p:cNvPr>
          <p:cNvGraphicFramePr>
            <a:graphicFrameLocks noGrp="1"/>
          </p:cNvGraphicFramePr>
          <p:nvPr>
            <p:extLst>
              <p:ext uri="{D42A27DB-BD31-4B8C-83A1-F6EECF244321}">
                <p14:modId xmlns:p14="http://schemas.microsoft.com/office/powerpoint/2010/main" val="3357338161"/>
              </p:ext>
            </p:extLst>
          </p:nvPr>
        </p:nvGraphicFramePr>
        <p:xfrm>
          <a:off x="1034144" y="4388112"/>
          <a:ext cx="9987643" cy="1030352"/>
        </p:xfrm>
        <a:graphic>
          <a:graphicData uri="http://schemas.openxmlformats.org/drawingml/2006/table">
            <a:tbl>
              <a:tblPr firstRow="1" firstCol="1" bandRow="1">
                <a:tableStyleId>{5C22544A-7EE6-4342-B048-85BDC9FD1C3A}</a:tableStyleId>
              </a:tblPr>
              <a:tblGrid>
                <a:gridCol w="3862158">
                  <a:extLst>
                    <a:ext uri="{9D8B030D-6E8A-4147-A177-3AD203B41FA5}">
                      <a16:colId xmlns="" xmlns:a16="http://schemas.microsoft.com/office/drawing/2014/main" val="2582952200"/>
                    </a:ext>
                  </a:extLst>
                </a:gridCol>
                <a:gridCol w="4013946">
                  <a:extLst>
                    <a:ext uri="{9D8B030D-6E8A-4147-A177-3AD203B41FA5}">
                      <a16:colId xmlns="" xmlns:a16="http://schemas.microsoft.com/office/drawing/2014/main" val="2230390217"/>
                    </a:ext>
                  </a:extLst>
                </a:gridCol>
                <a:gridCol w="1163708">
                  <a:extLst>
                    <a:ext uri="{9D8B030D-6E8A-4147-A177-3AD203B41FA5}">
                      <a16:colId xmlns="" xmlns:a16="http://schemas.microsoft.com/office/drawing/2014/main" val="4150477086"/>
                    </a:ext>
                  </a:extLst>
                </a:gridCol>
                <a:gridCol w="947831">
                  <a:extLst>
                    <a:ext uri="{9D8B030D-6E8A-4147-A177-3AD203B41FA5}">
                      <a16:colId xmlns="" xmlns:a16="http://schemas.microsoft.com/office/drawing/2014/main" val="2849548896"/>
                    </a:ext>
                  </a:extLst>
                </a:gridCol>
              </a:tblGrid>
              <a:tr h="283210">
                <a:tc rowSpan="2">
                  <a:txBody>
                    <a:bodyPr/>
                    <a:lstStyle/>
                    <a:p>
                      <a:pPr indent="0" algn="ctr">
                        <a:lnSpc>
                          <a:spcPct val="120000"/>
                        </a:lnSpc>
                        <a:spcBef>
                          <a:spcPts val="20"/>
                        </a:spcBef>
                        <a:spcAft>
                          <a:spcPts val="20"/>
                        </a:spcAft>
                      </a:pPr>
                      <a:r>
                        <a:rPr lang="zh-CN" sz="2000">
                          <a:effectLst/>
                          <a:latin typeface="Times New Roman" panose="02020603050405020304" pitchFamily="18" charset="0"/>
                          <a:ea typeface="黑体" panose="02010609060101010101" pitchFamily="49" charset="-122"/>
                          <a:sym typeface="Times New Roman" panose="02020603050405020304" pitchFamily="18" charset="0"/>
                        </a:rPr>
                        <a:t>验收检测</a:t>
                      </a:r>
                    </a:p>
                    <a:p>
                      <a:pPr indent="0" algn="ctr">
                        <a:lnSpc>
                          <a:spcPct val="120000"/>
                        </a:lnSpc>
                        <a:spcBef>
                          <a:spcPts val="20"/>
                        </a:spcBef>
                        <a:spcAft>
                          <a:spcPts val="20"/>
                        </a:spcAft>
                      </a:pPr>
                      <a:r>
                        <a:rPr lang="zh-CN" sz="2000">
                          <a:effectLst/>
                          <a:latin typeface="Times New Roman" panose="02020603050405020304" pitchFamily="18" charset="0"/>
                          <a:ea typeface="黑体" panose="02010609060101010101" pitchFamily="49" charset="-122"/>
                          <a:sym typeface="Times New Roman" panose="02020603050405020304" pitchFamily="18" charset="0"/>
                        </a:rPr>
                        <a:t>判定标准</a:t>
                      </a:r>
                      <a:endParaRPr lang="zh-CN" sz="20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rowSpan="2">
                  <a:txBody>
                    <a:bodyPr/>
                    <a:lstStyle/>
                    <a:p>
                      <a:pPr indent="0" algn="ctr">
                        <a:lnSpc>
                          <a:spcPct val="120000"/>
                        </a:lnSpc>
                        <a:spcBef>
                          <a:spcPts val="20"/>
                        </a:spcBef>
                        <a:spcAft>
                          <a:spcPts val="20"/>
                        </a:spcAft>
                      </a:pPr>
                      <a:r>
                        <a:rPr lang="zh-CN" sz="2000" dirty="0">
                          <a:effectLst/>
                          <a:latin typeface="Times New Roman" panose="02020603050405020304" pitchFamily="18" charset="0"/>
                          <a:ea typeface="黑体" panose="02010609060101010101" pitchFamily="49" charset="-122"/>
                          <a:sym typeface="Times New Roman" panose="02020603050405020304" pitchFamily="18" charset="0"/>
                        </a:rPr>
                        <a:t>状态检测</a:t>
                      </a:r>
                    </a:p>
                    <a:p>
                      <a:pPr indent="0" algn="ctr">
                        <a:lnSpc>
                          <a:spcPct val="120000"/>
                        </a:lnSpc>
                        <a:spcBef>
                          <a:spcPts val="20"/>
                        </a:spcBef>
                        <a:spcAft>
                          <a:spcPts val="20"/>
                        </a:spcAft>
                      </a:pPr>
                      <a:r>
                        <a:rPr lang="zh-CN" sz="2000" dirty="0">
                          <a:effectLst/>
                          <a:latin typeface="Times New Roman" panose="02020603050405020304" pitchFamily="18" charset="0"/>
                          <a:ea typeface="黑体" panose="02010609060101010101" pitchFamily="49" charset="-122"/>
                          <a:sym typeface="Times New Roman" panose="02020603050405020304" pitchFamily="18" charset="0"/>
                        </a:rPr>
                        <a:t>判定标准</a:t>
                      </a:r>
                      <a:endParaRPr lang="zh-CN" sz="20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gridSpan="2">
                  <a:txBody>
                    <a:bodyPr/>
                    <a:lstStyle/>
                    <a:p>
                      <a:pPr indent="0" algn="ctr">
                        <a:lnSpc>
                          <a:spcPct val="120000"/>
                        </a:lnSpc>
                        <a:spcBef>
                          <a:spcPts val="20"/>
                        </a:spcBef>
                        <a:spcAft>
                          <a:spcPts val="20"/>
                        </a:spcAft>
                        <a:tabLst>
                          <a:tab pos="518160" algn="l"/>
                        </a:tabLst>
                      </a:pPr>
                      <a:r>
                        <a:rPr lang="zh-CN" sz="2000">
                          <a:effectLst/>
                          <a:latin typeface="Times New Roman" panose="02020603050405020304" pitchFamily="18" charset="0"/>
                          <a:ea typeface="黑体" panose="02010609060101010101" pitchFamily="49" charset="-122"/>
                          <a:sym typeface="Times New Roman" panose="02020603050405020304" pitchFamily="18" charset="0"/>
                        </a:rPr>
                        <a:t>稳定性检测</a:t>
                      </a:r>
                      <a:endParaRPr lang="zh-CN" sz="20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hMerge="1">
                  <a:txBody>
                    <a:bodyPr/>
                    <a:lstStyle/>
                    <a:p>
                      <a:endParaRPr lang="zh-CN" altLang="en-US"/>
                    </a:p>
                  </a:txBody>
                  <a:tcPr/>
                </a:tc>
                <a:extLst>
                  <a:ext uri="{0D108BD9-81ED-4DB2-BD59-A6C34878D82A}">
                    <a16:rowId xmlns="" xmlns:a16="http://schemas.microsoft.com/office/drawing/2014/main" val="94583653"/>
                  </a:ext>
                </a:extLst>
              </a:tr>
              <a:tr h="275590">
                <a:tc vMerge="1">
                  <a:txBody>
                    <a:bodyPr/>
                    <a:lstStyle/>
                    <a:p>
                      <a:endParaRPr lang="zh-CN" altLang="en-US"/>
                    </a:p>
                  </a:txBody>
                  <a:tcPr/>
                </a:tc>
                <a:tc vMerge="1">
                  <a:txBody>
                    <a:bodyPr/>
                    <a:lstStyle/>
                    <a:p>
                      <a:endParaRPr lang="zh-CN" altLang="en-US"/>
                    </a:p>
                  </a:txBody>
                  <a:tcPr/>
                </a:tc>
                <a:tc>
                  <a:txBody>
                    <a:bodyPr/>
                    <a:lstStyle/>
                    <a:p>
                      <a:pPr indent="0" algn="ctr">
                        <a:lnSpc>
                          <a:spcPct val="120000"/>
                        </a:lnSpc>
                        <a:spcBef>
                          <a:spcPts val="20"/>
                        </a:spcBef>
                        <a:spcAft>
                          <a:spcPts val="20"/>
                        </a:spcAft>
                      </a:pPr>
                      <a:r>
                        <a:rPr lang="zh-CN" sz="2000">
                          <a:effectLst/>
                          <a:latin typeface="Times New Roman" panose="02020603050405020304" pitchFamily="18" charset="0"/>
                          <a:ea typeface="黑体" panose="02010609060101010101" pitchFamily="49" charset="-122"/>
                          <a:sym typeface="Times New Roman" panose="02020603050405020304" pitchFamily="18" charset="0"/>
                        </a:rPr>
                        <a:t>判定标准</a:t>
                      </a:r>
                      <a:endParaRPr lang="zh-CN" sz="20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zh-CN" sz="2000">
                          <a:effectLst/>
                          <a:latin typeface="Times New Roman" panose="02020603050405020304" pitchFamily="18" charset="0"/>
                          <a:ea typeface="黑体" panose="02010609060101010101" pitchFamily="49" charset="-122"/>
                          <a:sym typeface="Times New Roman" panose="02020603050405020304" pitchFamily="18" charset="0"/>
                        </a:rPr>
                        <a:t>周期</a:t>
                      </a:r>
                      <a:endParaRPr lang="zh-CN" sz="20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2716726529"/>
                  </a:ext>
                </a:extLst>
              </a:tr>
              <a:tr h="283210">
                <a:tc>
                  <a:txBody>
                    <a:bodyPr/>
                    <a:lstStyle/>
                    <a:p>
                      <a:pPr indent="0" algn="ctr">
                        <a:lnSpc>
                          <a:spcPct val="120000"/>
                        </a:lnSpc>
                        <a:spcBef>
                          <a:spcPts val="20"/>
                        </a:spcBef>
                        <a:spcAft>
                          <a:spcPts val="20"/>
                        </a:spcAft>
                      </a:pPr>
                      <a:r>
                        <a:rPr lang="zh-CN" sz="2000">
                          <a:effectLst/>
                          <a:latin typeface="Times New Roman" panose="02020603050405020304" pitchFamily="18" charset="0"/>
                          <a:ea typeface="黑体" panose="02010609060101010101" pitchFamily="49" charset="-122"/>
                          <a:sym typeface="Times New Roman" panose="02020603050405020304" pitchFamily="18" charset="0"/>
                        </a:rPr>
                        <a:t>≥0.11</a:t>
                      </a:r>
                      <a:r>
                        <a:rPr lang="en-US" sz="2000">
                          <a:effectLst/>
                          <a:latin typeface="Times New Roman" panose="02020603050405020304" pitchFamily="18" charset="0"/>
                          <a:ea typeface="黑体" panose="02010609060101010101" pitchFamily="49" charset="-122"/>
                          <a:sym typeface="Times New Roman" panose="02020603050405020304" pitchFamily="18" charset="0"/>
                        </a:rPr>
                        <a:t> </a:t>
                      </a:r>
                      <a:r>
                        <a:rPr lang="zh-CN" sz="2000">
                          <a:effectLst/>
                          <a:latin typeface="Times New Roman" panose="02020603050405020304" pitchFamily="18" charset="0"/>
                          <a:ea typeface="黑体" panose="02010609060101010101" pitchFamily="49" charset="-122"/>
                          <a:sym typeface="Times New Roman" panose="02020603050405020304" pitchFamily="18" charset="0"/>
                        </a:rPr>
                        <a:t>(cd/m</a:t>
                      </a:r>
                      <a:r>
                        <a:rPr lang="zh-CN" sz="2000" baseline="30000">
                          <a:effectLst/>
                          <a:latin typeface="Times New Roman" panose="02020603050405020304" pitchFamily="18" charset="0"/>
                          <a:ea typeface="黑体" panose="02010609060101010101" pitchFamily="49" charset="-122"/>
                          <a:sym typeface="Times New Roman" panose="02020603050405020304" pitchFamily="18" charset="0"/>
                        </a:rPr>
                        <a:t>2</a:t>
                      </a:r>
                      <a:r>
                        <a:rPr lang="zh-CN" sz="2000">
                          <a:effectLst/>
                          <a:latin typeface="Times New Roman" panose="02020603050405020304" pitchFamily="18" charset="0"/>
                          <a:ea typeface="黑体" panose="02010609060101010101" pitchFamily="49" charset="-122"/>
                          <a:sym typeface="Times New Roman" panose="02020603050405020304" pitchFamily="18" charset="0"/>
                        </a:rPr>
                        <a:t>)/(mGy/min)</a:t>
                      </a:r>
                      <a:endParaRPr lang="zh-CN" sz="20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zh-CN" sz="2000" dirty="0">
                          <a:effectLst/>
                          <a:latin typeface="Times New Roman" panose="02020603050405020304" pitchFamily="18" charset="0"/>
                          <a:ea typeface="黑体" panose="02010609060101010101" pitchFamily="49" charset="-122"/>
                          <a:sym typeface="Times New Roman" panose="02020603050405020304" pitchFamily="18" charset="0"/>
                        </a:rPr>
                        <a:t>≥0.08</a:t>
                      </a:r>
                      <a:r>
                        <a:rPr lang="en-US" sz="2000" dirty="0">
                          <a:effectLst/>
                          <a:latin typeface="Times New Roman" panose="02020603050405020304" pitchFamily="18" charset="0"/>
                          <a:ea typeface="黑体" panose="02010609060101010101" pitchFamily="49" charset="-122"/>
                          <a:sym typeface="Times New Roman" panose="02020603050405020304" pitchFamily="18" charset="0"/>
                        </a:rPr>
                        <a:t> </a:t>
                      </a:r>
                      <a:r>
                        <a:rPr lang="zh-CN" sz="2000" dirty="0">
                          <a:effectLst/>
                          <a:latin typeface="Times New Roman" panose="02020603050405020304" pitchFamily="18" charset="0"/>
                          <a:ea typeface="黑体" panose="02010609060101010101" pitchFamily="49" charset="-122"/>
                          <a:sym typeface="Times New Roman" panose="02020603050405020304" pitchFamily="18" charset="0"/>
                        </a:rPr>
                        <a:t>(cd/m</a:t>
                      </a:r>
                      <a:r>
                        <a:rPr lang="zh-CN" sz="2000" baseline="30000" dirty="0">
                          <a:effectLst/>
                          <a:latin typeface="Times New Roman" panose="02020603050405020304" pitchFamily="18" charset="0"/>
                          <a:ea typeface="黑体" panose="02010609060101010101" pitchFamily="49" charset="-122"/>
                          <a:sym typeface="Times New Roman" panose="02020603050405020304" pitchFamily="18" charset="0"/>
                        </a:rPr>
                        <a:t>2</a:t>
                      </a:r>
                      <a:r>
                        <a:rPr lang="zh-CN" sz="2000" dirty="0">
                          <a:effectLst/>
                          <a:latin typeface="Times New Roman" panose="02020603050405020304" pitchFamily="18" charset="0"/>
                          <a:ea typeface="黑体" panose="02010609060101010101" pitchFamily="49" charset="-122"/>
                          <a:sym typeface="Times New Roman" panose="02020603050405020304" pitchFamily="18" charset="0"/>
                        </a:rPr>
                        <a:t>)/(mGy/min)</a:t>
                      </a:r>
                      <a:endParaRPr lang="zh-CN" sz="20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tabLst>
                          <a:tab pos="518160" algn="l"/>
                        </a:tabLst>
                      </a:pPr>
                      <a:r>
                        <a:rPr lang="en-US" sz="2000">
                          <a:effectLst/>
                          <a:latin typeface="Times New Roman" panose="02020603050405020304" pitchFamily="18" charset="0"/>
                          <a:ea typeface="黑体" panose="02010609060101010101" pitchFamily="49" charset="-122"/>
                          <a:sym typeface="Times New Roman" panose="02020603050405020304" pitchFamily="18" charset="0"/>
                        </a:rPr>
                        <a:t>—</a:t>
                      </a:r>
                      <a:endParaRPr lang="zh-CN" sz="20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2000" dirty="0">
                          <a:effectLst/>
                          <a:latin typeface="Times New Roman" panose="02020603050405020304" pitchFamily="18" charset="0"/>
                          <a:ea typeface="黑体" panose="02010609060101010101" pitchFamily="49" charset="-122"/>
                          <a:sym typeface="Times New Roman" panose="02020603050405020304" pitchFamily="18" charset="0"/>
                        </a:rPr>
                        <a:t>—</a:t>
                      </a:r>
                      <a:endParaRPr lang="zh-CN" sz="20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3488567167"/>
                  </a:ext>
                </a:extLst>
              </a:tr>
            </a:tbl>
          </a:graphicData>
        </a:graphic>
      </p:graphicFrame>
    </p:spTree>
    <p:extLst>
      <p:ext uri="{BB962C8B-B14F-4D97-AF65-F5344CB8AC3E}">
        <p14:creationId xmlns:p14="http://schemas.microsoft.com/office/powerpoint/2010/main" val="199814175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CAB9FDE-5AE2-4FAD-984E-6560517AFEEA}"/>
              </a:ext>
            </a:extLst>
          </p:cNvPr>
          <p:cNvSpPr>
            <a:spLocks noGrp="1"/>
          </p:cNvSpPr>
          <p:nvPr>
            <p:ph type="title"/>
          </p:nvPr>
        </p:nvSpPr>
        <p:spPr/>
        <p:txBody>
          <a:bodyPr>
            <a:normAutofit fontScale="90000"/>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2</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、最大照射野与直接荧光屏尺寸相同时的台屏距</a:t>
            </a:r>
          </a:p>
        </p:txBody>
      </p:sp>
      <p:sp>
        <p:nvSpPr>
          <p:cNvPr id="3" name="内容占位符 2">
            <a:extLst>
              <a:ext uri="{FF2B5EF4-FFF2-40B4-BE49-F238E27FC236}">
                <a16:creationId xmlns="" xmlns:a16="http://schemas.microsoft.com/office/drawing/2014/main" id="{0656A254-AEC7-4CB4-A803-CA13EE5633B5}"/>
              </a:ext>
            </a:extLst>
          </p:cNvPr>
          <p:cNvSpPr>
            <a:spLocks noGrp="1"/>
          </p:cNvSpPr>
          <p:nvPr>
            <p:ph idx="1"/>
          </p:nvPr>
        </p:nvSpPr>
        <p:spPr/>
        <p:txBody>
          <a:bodyPr>
            <a:normAutofit/>
          </a:bodyPr>
          <a:lstStyle/>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将荧光屏推到距诊断床最近处，将照射野设置为最大，这时照射野应小于荧光屏</a:t>
            </a: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在透视条件下，慢慢将荧光屏往远处拉，当最大照射野等于荧光屏大小时，锁住荧光屏位置</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测量床面板到荧光屏后面板（与受检者身体接触的平面）的距离</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验收检测要求：≥</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250 mm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，状态检测和稳定性检测不做要求。</a:t>
            </a:r>
          </a:p>
          <a:p>
            <a:pPr>
              <a:lnSpc>
                <a:spcPct val="120000"/>
              </a:lnSpc>
              <a:spcBef>
                <a:spcPts val="20"/>
              </a:spcBef>
              <a:spcAft>
                <a:spcPts val="20"/>
              </a:spcAft>
            </a:pPr>
            <a:endParaRPr lang="zh-CN" altLang="en-US" sz="2400"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343059948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BCA493F-2973-4BC4-BC10-D5342D5A243C}"/>
              </a:ext>
            </a:extLst>
          </p:cNvPr>
          <p:cNvSpPr>
            <a:spLocks noGrp="1"/>
          </p:cNvSpPr>
          <p:nvPr>
            <p:ph type="title"/>
          </p:nvPr>
        </p:nvSpPr>
        <p:spPr/>
        <p:txBody>
          <a:bodyPr/>
          <a:lstStyle/>
          <a:p>
            <a:pPr>
              <a:lnSpc>
                <a:spcPct val="120000"/>
              </a:lnSpc>
              <a:spcBef>
                <a:spcPct val="2000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七、</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DSA</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设备专用检测项目</a:t>
            </a:r>
          </a:p>
        </p:txBody>
      </p:sp>
      <p:sp>
        <p:nvSpPr>
          <p:cNvPr id="3" name="内容占位符 2">
            <a:extLst>
              <a:ext uri="{FF2B5EF4-FFF2-40B4-BE49-F238E27FC236}">
                <a16:creationId xmlns="" xmlns:a16="http://schemas.microsoft.com/office/drawing/2014/main" id="{36CD1D78-1681-490C-9552-11803CAA21DF}"/>
              </a:ext>
            </a:extLst>
          </p:cNvPr>
          <p:cNvSpPr>
            <a:spLocks noGrp="1"/>
          </p:cNvSpPr>
          <p:nvPr>
            <p:ph idx="1"/>
          </p:nvPr>
        </p:nvSpPr>
        <p:spPr/>
        <p:txBody>
          <a:bodyPr/>
          <a:lstStyle/>
          <a:p>
            <a:pPr>
              <a:lnSpc>
                <a:spcPct val="120000"/>
              </a:lnSpc>
              <a:spcBef>
                <a:spcPts val="2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DSA</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动态范围</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DSA</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对比灵敏度</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伪影</a:t>
            </a:r>
          </a:p>
        </p:txBody>
      </p:sp>
      <p:pic>
        <p:nvPicPr>
          <p:cNvPr id="4" name="图片 3">
            <a:extLst>
              <a:ext uri="{FF2B5EF4-FFF2-40B4-BE49-F238E27FC236}">
                <a16:creationId xmlns="" xmlns:a16="http://schemas.microsoft.com/office/drawing/2014/main" id="{535C4FEA-D075-49FE-8B0B-12F41E414322}"/>
              </a:ext>
            </a:extLst>
          </p:cNvPr>
          <p:cNvPicPr>
            <a:picLocks noChangeAspect="1"/>
          </p:cNvPicPr>
          <p:nvPr/>
        </p:nvPicPr>
        <p:blipFill>
          <a:blip r:embed="rId2" cstate="print"/>
          <a:srcRect/>
          <a:stretch>
            <a:fillRect/>
          </a:stretch>
        </p:blipFill>
        <p:spPr>
          <a:xfrm>
            <a:off x="6096000" y="1825625"/>
            <a:ext cx="5711495" cy="3511731"/>
          </a:xfrm>
          <a:prstGeom prst="rect">
            <a:avLst/>
          </a:prstGeom>
          <a:noFill/>
          <a:ln w="9525">
            <a:noFill/>
            <a:miter lim="800000"/>
            <a:headEnd/>
            <a:tailEnd/>
          </a:ln>
        </p:spPr>
      </p:pic>
      <p:pic>
        <p:nvPicPr>
          <p:cNvPr id="13314" name="Picture 2">
            <a:extLst>
              <a:ext uri="{FF2B5EF4-FFF2-40B4-BE49-F238E27FC236}">
                <a16:creationId xmlns="" xmlns:a16="http://schemas.microsoft.com/office/drawing/2014/main" id="{8FA3B725-59FA-40B5-807D-05F644A826B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5362" y="3524520"/>
            <a:ext cx="5100638" cy="305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416100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29987BF-C68F-43C7-8810-F53141CF646F}"/>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16D15C8C-2746-4024-A907-ED9565F1A70E}"/>
              </a:ext>
            </a:extLst>
          </p:cNvPr>
          <p:cNvSpPr>
            <a:spLocks noGrp="1"/>
          </p:cNvSpPr>
          <p:nvPr>
            <p:ph idx="1"/>
          </p:nvPr>
        </p:nvSpPr>
        <p:spPr/>
        <p:txBody>
          <a:bodyPr/>
          <a:lstStyle/>
          <a:p>
            <a:pPr>
              <a:lnSpc>
                <a:spcPct val="120000"/>
              </a:lnSpc>
              <a:spcBef>
                <a:spcPts val="2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pic>
        <p:nvPicPr>
          <p:cNvPr id="12290" name="Picture 2">
            <a:extLst>
              <a:ext uri="{FF2B5EF4-FFF2-40B4-BE49-F238E27FC236}">
                <a16:creationId xmlns="" xmlns:a16="http://schemas.microsoft.com/office/drawing/2014/main" id="{E1669AF5-BA55-4C94-BD57-3C4E40A019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2962" y="365125"/>
            <a:ext cx="5253038" cy="393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a:extLst>
              <a:ext uri="{FF2B5EF4-FFF2-40B4-BE49-F238E27FC236}">
                <a16:creationId xmlns="" xmlns:a16="http://schemas.microsoft.com/office/drawing/2014/main" id="{E94A3F2C-9E45-4D61-B313-C2AEC382C3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8949" y="2238375"/>
            <a:ext cx="5249614" cy="393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67091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E7FECD3-073B-47BB-9B30-DFC7C6FC0504}"/>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1</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DSA</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动态范围</a:t>
            </a:r>
          </a:p>
        </p:txBody>
      </p:sp>
      <p:sp>
        <p:nvSpPr>
          <p:cNvPr id="3" name="内容占位符 2">
            <a:extLst>
              <a:ext uri="{FF2B5EF4-FFF2-40B4-BE49-F238E27FC236}">
                <a16:creationId xmlns="" xmlns:a16="http://schemas.microsoft.com/office/drawing/2014/main" id="{8F139F02-B317-48FE-B038-BCD2D634AAF2}"/>
              </a:ext>
            </a:extLst>
          </p:cNvPr>
          <p:cNvSpPr>
            <a:spLocks noGrp="1"/>
          </p:cNvSpPr>
          <p:nvPr>
            <p:ph idx="1"/>
          </p:nvPr>
        </p:nvSpPr>
        <p:spPr/>
        <p:txBody>
          <a:bodyPr>
            <a:normAutofit fontScale="92500" lnSpcReduction="10000"/>
          </a:bodyPr>
          <a:lstStyle/>
          <a:p>
            <a:pPr>
              <a:lnSpc>
                <a:spcPct val="130000"/>
              </a:lnSpc>
              <a:spcBef>
                <a:spcPts val="20"/>
              </a:spcBef>
              <a:spcAft>
                <a:spcPts val="20"/>
              </a:spcAft>
            </a:pP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将性能模体水平放置在诊断床上，调整</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SID</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为最小值，设置</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FOV</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为最大尺寸，调节球管角度使射线垂直入射模体表面</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透视状态下进行定位观察，移动诊断床，使模体位于视野的中心，调整限束器使得照射野与模体大小一致</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自动控制模式，选择</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DSA</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程序进行减影，采集模体的影像作为蒙片，当蒙片影像采集完</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3 s</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5 s</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后，推动模体的血管插件模块，采集减影影像</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观察减影后的影像，调节窗宽和窗位使影像显示最佳，</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0.4 mm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血管模拟组件可见的灰阶数即为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DSA</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动态范围。</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验收检测、状态检测、稳定性检测要求：减影影像中，</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0.4 mm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DSA</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血管模拟组件在所有灰阶均可见。稳定性检测周期为六个月。</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endParaRPr lang="zh-CN" altLang="en-US" sz="2400"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136460136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350451D-E111-40D7-9DD9-EE738835112F}"/>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2</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DSA</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对比度</a:t>
            </a:r>
          </a:p>
        </p:txBody>
      </p:sp>
      <p:sp>
        <p:nvSpPr>
          <p:cNvPr id="3" name="内容占位符 2">
            <a:extLst>
              <a:ext uri="{FF2B5EF4-FFF2-40B4-BE49-F238E27FC236}">
                <a16:creationId xmlns="" xmlns:a16="http://schemas.microsoft.com/office/drawing/2014/main" id="{58E2D639-0507-493E-8DCF-8AAECE30A6F7}"/>
              </a:ext>
            </a:extLst>
          </p:cNvPr>
          <p:cNvSpPr>
            <a:spLocks noGrp="1"/>
          </p:cNvSpPr>
          <p:nvPr>
            <p:ph idx="1"/>
          </p:nvPr>
        </p:nvSpPr>
        <p:spPr/>
        <p:txBody>
          <a:bodyPr>
            <a:normAutofit fontScale="92500" lnSpcReduction="10000"/>
          </a:bodyPr>
          <a:lstStyle/>
          <a:p>
            <a:pPr>
              <a:lnSpc>
                <a:spcPct val="130000"/>
              </a:lnSpc>
              <a:spcBef>
                <a:spcPts val="20"/>
              </a:spcBef>
              <a:spcAft>
                <a:spcPts val="20"/>
              </a:spcAft>
            </a:pP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将性能模体水平放置在诊断床上，调整</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SID</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为最小值，设置</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FOV</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为最大尺寸，调节球管角度使射线垂直入射模体表面</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透视状态下进行定位观察，移动诊断床，使模体位于视野的中心，调整限束器使得照射野与模体大小一致</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自动控制模式，选择</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DSA</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程序进行减影，采集模体的影像作为蒙片，当蒙片影像采集完</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3 s</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5 s</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后，推动模体的血管插件模块，采集减影影像</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观察减影后的影像，调节窗宽和窗位使影像显示最佳，得到灰阶上每一个血管模拟结构均可见的阶梯计数，即为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DSA</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对比灵敏度。</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验收检测、状态检测、稳定性检测要求：减影影像中，</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0.2 mm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灰阶上所有血管可见。稳定性检测周期为六个月。</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endParaRPr lang="zh-CN" altLang="en-US" sz="2400"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51629384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544E027-2E13-4C84-8737-9EC637300B76}"/>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181F37E5-BC5A-4167-B654-CB291E7EA95F}"/>
              </a:ext>
            </a:extLst>
          </p:cNvPr>
          <p:cNvSpPr>
            <a:spLocks noGrp="1"/>
          </p:cNvSpPr>
          <p:nvPr>
            <p:ph idx="1"/>
          </p:nvPr>
        </p:nvSpPr>
        <p:spPr/>
        <p:txBody>
          <a:bodyPr/>
          <a:lstStyle/>
          <a:p>
            <a:pPr>
              <a:lnSpc>
                <a:spcPct val="120000"/>
              </a:lnSpc>
              <a:spcBef>
                <a:spcPts val="20"/>
              </a:spcBef>
              <a:spcAft>
                <a:spcPts val="20"/>
              </a:spcAft>
            </a:pP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p:txBody>
      </p:sp>
      <p:pic>
        <p:nvPicPr>
          <p:cNvPr id="11266" name="Picture 2">
            <a:extLst>
              <a:ext uri="{FF2B5EF4-FFF2-40B4-BE49-F238E27FC236}">
                <a16:creationId xmlns="" xmlns:a16="http://schemas.microsoft.com/office/drawing/2014/main" id="{0A6268FE-3149-427A-99FC-9776AAC9EA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6524" y="417902"/>
            <a:ext cx="3956050" cy="2943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a:extLst>
              <a:ext uri="{FF2B5EF4-FFF2-40B4-BE49-F238E27FC236}">
                <a16:creationId xmlns="" xmlns:a16="http://schemas.microsoft.com/office/drawing/2014/main" id="{C77BE128-A1CE-4238-AB32-0BAEB02A6F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5297" y="3429000"/>
            <a:ext cx="3579306" cy="2629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图片 4" descr="P1010462">
            <a:extLst>
              <a:ext uri="{FF2B5EF4-FFF2-40B4-BE49-F238E27FC236}">
                <a16:creationId xmlns="" xmlns:a16="http://schemas.microsoft.com/office/drawing/2014/main" id="{74938002-88B6-4BB8-A4C8-9334CEC0AA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341" y="1460889"/>
            <a:ext cx="7224956" cy="4063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533914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6193C4F-D5E9-4CAA-AECB-FC9F3FF0D0DE}"/>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3</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、伪影</a:t>
            </a:r>
          </a:p>
        </p:txBody>
      </p:sp>
      <p:sp>
        <p:nvSpPr>
          <p:cNvPr id="3" name="内容占位符 2">
            <a:extLst>
              <a:ext uri="{FF2B5EF4-FFF2-40B4-BE49-F238E27FC236}">
                <a16:creationId xmlns="" xmlns:a16="http://schemas.microsoft.com/office/drawing/2014/main" id="{745D8788-2311-4306-8212-64633C82605E}"/>
              </a:ext>
            </a:extLst>
          </p:cNvPr>
          <p:cNvSpPr>
            <a:spLocks noGrp="1"/>
          </p:cNvSpPr>
          <p:nvPr>
            <p:ph idx="1"/>
          </p:nvPr>
        </p:nvSpPr>
        <p:spPr/>
        <p:txBody>
          <a:bodyPr>
            <a:normAutofit/>
          </a:bodyPr>
          <a:lstStyle/>
          <a:p>
            <a:pPr>
              <a:lnSpc>
                <a:spcPct val="120000"/>
              </a:lnSpc>
              <a:spcBef>
                <a:spcPts val="20"/>
              </a:spcBef>
              <a:spcAft>
                <a:spcPts val="20"/>
              </a:spcAft>
            </a:pP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将性能模体水平放置在诊断床上，调整</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SID</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为最小值，设置</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FOV</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为最大尺寸，调节球管角度使射线垂直入射模体表面</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透视状态下进行定位观察，移动诊断床，使模体位于视野的中心，调整限束器使得照射野与模体大小一致</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自动控制模式，选择</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DSA</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程序进行减影，采集模体的影像作为蒙片，当蒙片影像采集完</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3 s</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5 s</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后，推动模体的血管插件模块，采集减影影像</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观察减影后的影像，调节窗宽和窗位使影像显示最佳，记录图像中是否有伪影。</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验收检测、状态检测要求：减影中无各种明显伪影。 稳定性检测不做要求。</a:t>
            </a:r>
          </a:p>
          <a:p>
            <a:pPr>
              <a:lnSpc>
                <a:spcPct val="120000"/>
              </a:lnSpc>
              <a:spcBef>
                <a:spcPts val="20"/>
              </a:spcBef>
              <a:spcAft>
                <a:spcPts val="20"/>
              </a:spcAft>
            </a:pPr>
            <a:endParaRPr lang="zh-CN" altLang="en-US" sz="2400"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156811365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normAutofit/>
          </a:bodyPr>
          <a:lstStyle/>
          <a:p>
            <a:pPr>
              <a:lnSpc>
                <a:spcPct val="120000"/>
              </a:lnSpc>
              <a:spcBef>
                <a:spcPct val="20000"/>
              </a:spcBef>
              <a:spcAft>
                <a:spcPts val="20"/>
              </a:spcAft>
            </a:pP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乳腺摄影</a:t>
            </a:r>
            <a:r>
              <a:rPr lang="zh-CN" altLang="zh-CN" dirty="0">
                <a:latin typeface="Times New Roman" panose="02020603050405020304" pitchFamily="18" charset="0"/>
                <a:ea typeface="黑体" panose="02010609060101010101" pitchFamily="49" charset="-122"/>
                <a:cs typeface="+mn-ea"/>
                <a:sym typeface="Times New Roman" panose="02020603050405020304" pitchFamily="18" charset="0"/>
              </a:rPr>
              <a:t>设备</a:t>
            </a: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
            </a:r>
            <a:b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br>
            <a:r>
              <a:rPr lang="zh-CN" altLang="zh-CN" dirty="0">
                <a:latin typeface="Times New Roman" panose="02020603050405020304" pitchFamily="18" charset="0"/>
                <a:ea typeface="黑体" panose="02010609060101010101" pitchFamily="49" charset="-122"/>
                <a:cs typeface="+mn-ea"/>
                <a:sym typeface="Times New Roman" panose="02020603050405020304" pitchFamily="18" charset="0"/>
              </a:rPr>
              <a:t>质量控制检测</a:t>
            </a:r>
            <a:endPar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endParaRPr>
          </a:p>
        </p:txBody>
      </p:sp>
      <p:sp>
        <p:nvSpPr>
          <p:cNvPr id="3" name="副标题 2"/>
          <p:cNvSpPr>
            <a:spLocks noGrp="1"/>
          </p:cNvSpPr>
          <p:nvPr>
            <p:ph type="subTitle" idx="1"/>
          </p:nvPr>
        </p:nvSpPr>
        <p:spPr/>
        <p:txBody>
          <a:bodyPr>
            <a:normAutofit/>
          </a:bodyPr>
          <a:lstStyle/>
          <a:p>
            <a:pPr>
              <a:lnSpc>
                <a:spcPct val="120000"/>
              </a:lnSpc>
              <a:spcBef>
                <a:spcPts val="20"/>
              </a:spcBef>
              <a:spcAft>
                <a:spcPts val="20"/>
              </a:spcAft>
            </a:pPr>
            <a:endPar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ts val="20"/>
              </a:spcBef>
              <a:spcAft>
                <a:spcPts val="20"/>
              </a:spcAft>
            </a:pPr>
            <a:endPar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endParaRPr>
          </a:p>
        </p:txBody>
      </p:sp>
    </p:spTree>
    <p:extLst>
      <p:ext uri="{BB962C8B-B14F-4D97-AF65-F5344CB8AC3E}">
        <p14:creationId xmlns:p14="http://schemas.microsoft.com/office/powerpoint/2010/main" val="2741889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1</a:t>
            </a: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、管电压指示的偏离</a:t>
            </a:r>
          </a:p>
        </p:txBody>
      </p:sp>
      <p:sp>
        <p:nvSpPr>
          <p:cNvPr id="3" name="内容占位符 2"/>
          <p:cNvSpPr>
            <a:spLocks noGrp="1"/>
          </p:cNvSpPr>
          <p:nvPr>
            <p:ph idx="1"/>
          </p:nvPr>
        </p:nvSpPr>
        <p:spPr/>
        <p:txBody>
          <a:bodyPr>
            <a:normAutofit lnSpcReduction="10000"/>
          </a:bodyPr>
          <a:lstStyle/>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非介入式管电压测试仪</a:t>
            </a:r>
            <a:endPar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测试仪置于诊断床或者影像探测器上照射野中心，</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SID</a:t>
            </a: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为</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100cm</a:t>
            </a: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，照射野为</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10cm×10cm</a:t>
            </a: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，中心线束垂直入射</a:t>
            </a:r>
            <a:endPar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验收检测：常用管电流时间积，大、小焦点，</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60</a:t>
            </a: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80</a:t>
            </a: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100</a:t>
            </a: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120kV</a:t>
            </a: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状态检测：常用管电流时间积，大焦点，</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80kV</a:t>
            </a: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及常用电压档</a:t>
            </a:r>
            <a:endPar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每个电压测量</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3</a:t>
            </a: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次，取平均值，与设置值比较</a:t>
            </a:r>
            <a:endPar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设置值为</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100kV</a:t>
            </a: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以下，比较绝对偏差，</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±5.0kV</a:t>
            </a: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以内合格</a:t>
            </a:r>
            <a:endPar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设置值为</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100kV</a:t>
            </a: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以上，比较相对偏差，</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±5.0%</a:t>
            </a: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以内合格</a:t>
            </a:r>
            <a:endPar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稳定性检测不作要求</a:t>
            </a:r>
            <a:endPar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30000"/>
              </a:lnSpc>
              <a:spcBef>
                <a:spcPts val="20"/>
              </a:spcBef>
              <a:spcAft>
                <a:spcPts val="20"/>
              </a:spcAft>
            </a:pPr>
            <a:endPar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30000"/>
              </a:lnSpc>
              <a:spcBef>
                <a:spcPts val="20"/>
              </a:spcBef>
              <a:spcAft>
                <a:spcPts val="20"/>
              </a:spcAft>
            </a:pPr>
            <a:endPar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endParaRPr>
          </a:p>
        </p:txBody>
      </p:sp>
    </p:spTree>
    <p:extLst>
      <p:ext uri="{BB962C8B-B14F-4D97-AF65-F5344CB8AC3E}">
        <p14:creationId xmlns:p14="http://schemas.microsoft.com/office/powerpoint/2010/main" val="102008997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DFF151B-BF9D-4A07-8DCD-EA1942654E8C}"/>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pic>
        <p:nvPicPr>
          <p:cNvPr id="5" name="内容占位符 4">
            <a:extLst>
              <a:ext uri="{FF2B5EF4-FFF2-40B4-BE49-F238E27FC236}">
                <a16:creationId xmlns="" xmlns:a16="http://schemas.microsoft.com/office/drawing/2014/main" id="{2EE27BDC-30B8-4CA9-B042-150F2F6A96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07529" y="1379312"/>
            <a:ext cx="5801784" cy="4351338"/>
          </a:xfrm>
        </p:spPr>
      </p:pic>
      <p:pic>
        <p:nvPicPr>
          <p:cNvPr id="7" name="图片 6">
            <a:extLst>
              <a:ext uri="{FF2B5EF4-FFF2-40B4-BE49-F238E27FC236}">
                <a16:creationId xmlns="" xmlns:a16="http://schemas.microsoft.com/office/drawing/2014/main" id="{279E512C-E904-4C26-B3C3-F0D0DA9FCE47}"/>
              </a:ext>
            </a:extLst>
          </p:cNvPr>
          <p:cNvPicPr>
            <a:picLocks noChangeAspect="1"/>
          </p:cNvPicPr>
          <p:nvPr/>
        </p:nvPicPr>
        <p:blipFill rotWithShape="1">
          <a:blip r:embed="rId3">
            <a:extLst>
              <a:ext uri="{28A0092B-C50C-407E-A947-70E740481C1C}">
                <a14:useLocalDpi xmlns:a14="http://schemas.microsoft.com/office/drawing/2010/main" val="0"/>
              </a:ext>
            </a:extLst>
          </a:blip>
          <a:srcRect l="23984" t="-301" r="21185" b="301"/>
          <a:stretch/>
        </p:blipFill>
        <p:spPr>
          <a:xfrm>
            <a:off x="982687" y="440418"/>
            <a:ext cx="4424843" cy="6052457"/>
          </a:xfrm>
          <a:prstGeom prst="rect">
            <a:avLst/>
          </a:prstGeom>
        </p:spPr>
      </p:pic>
    </p:spTree>
    <p:extLst>
      <p:ext uri="{BB962C8B-B14F-4D97-AF65-F5344CB8AC3E}">
        <p14:creationId xmlns:p14="http://schemas.microsoft.com/office/powerpoint/2010/main" val="267704700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49EA5E3-5113-4DC7-AC21-B733ABE48533}"/>
              </a:ext>
            </a:extLst>
          </p:cNvPr>
          <p:cNvSpPr>
            <a:spLocks noGrp="1"/>
          </p:cNvSpPr>
          <p:nvPr>
            <p:ph type="title"/>
          </p:nvPr>
        </p:nvSpPr>
        <p:spPr/>
        <p:txBody>
          <a:bodyPr/>
          <a:lstStyle/>
          <a:p>
            <a:pPr>
              <a:lnSpc>
                <a:spcPct val="120000"/>
              </a:lnSpc>
              <a:spcBef>
                <a:spcPct val="2000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八、乳腺</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射线摄影设备通用检测项目</a:t>
            </a:r>
          </a:p>
        </p:txBody>
      </p:sp>
      <p:sp>
        <p:nvSpPr>
          <p:cNvPr id="3" name="内容占位符 2">
            <a:extLst>
              <a:ext uri="{FF2B5EF4-FFF2-40B4-BE49-F238E27FC236}">
                <a16:creationId xmlns="" xmlns:a16="http://schemas.microsoft.com/office/drawing/2014/main" id="{52C8A2ED-71C1-46E2-8616-1133CD1807F2}"/>
              </a:ext>
            </a:extLst>
          </p:cNvPr>
          <p:cNvSpPr>
            <a:spLocks noGrp="1"/>
          </p:cNvSpPr>
          <p:nvPr>
            <p:ph idx="1"/>
          </p:nvPr>
        </p:nvSpPr>
        <p:spPr/>
        <p:txBody>
          <a:bodyPr/>
          <a:lstStyle/>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胸壁侧射野与影像接收器一致性</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光野与照射野的一致性</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管电压指示的偏离</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半值层</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输出量重复性</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特定辐射输出量</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自动曝光控制重复性</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乳腺平均剂量</a:t>
            </a:r>
          </a:p>
        </p:txBody>
      </p:sp>
    </p:spTree>
    <p:extLst>
      <p:ext uri="{BB962C8B-B14F-4D97-AF65-F5344CB8AC3E}">
        <p14:creationId xmlns:p14="http://schemas.microsoft.com/office/powerpoint/2010/main" val="160392525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06E857C-EC85-448B-85AF-9AB7A8C4C9FC}"/>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1</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、胸壁侧射野与影像接收器一致性</a:t>
            </a:r>
          </a:p>
        </p:txBody>
      </p:sp>
      <p:sp>
        <p:nvSpPr>
          <p:cNvPr id="3" name="内容占位符 2">
            <a:extLst>
              <a:ext uri="{FF2B5EF4-FFF2-40B4-BE49-F238E27FC236}">
                <a16:creationId xmlns="" xmlns:a16="http://schemas.microsoft.com/office/drawing/2014/main" id="{26D00F31-7290-45C3-9E5E-0B5E6C44C90E}"/>
              </a:ext>
            </a:extLst>
          </p:cNvPr>
          <p:cNvSpPr>
            <a:spLocks noGrp="1"/>
          </p:cNvSpPr>
          <p:nvPr>
            <p:ph idx="1"/>
          </p:nvPr>
        </p:nvSpPr>
        <p:spPr/>
        <p:txBody>
          <a:bodyPr>
            <a:normAutofit fontScale="77500" lnSpcReduction="20000"/>
          </a:bodyPr>
          <a:lstStyle/>
          <a:p>
            <a:pPr>
              <a:lnSpc>
                <a:spcPct val="14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光野</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照射野一致性检测工具，如硬币、胶片暗盒或者</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暗盒、钢直尺、光野</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照射野一致性检测尺、免冲洗胶片等。</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乳腺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射线摄影时，需要照射野覆盖全部乳腺组织。照射野过小，胸壁侧的病变容易漏诊，照射野过大，会造成不必要的照射，所以应该检测射野与影像接收器是否一致，确认胸壁侧照射野是否在有效的范围。</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方法</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：打开光野，调整光野至少</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10 cm × 15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，将带胶片的暗盒（或者带</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的暗盒）置于乳腺支撑台上，暗盒超出支撑台边缘</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5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，将</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枚相同直径的硬币置于暗盒上并使</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枚硬币相切，且内公切线距离暗盒边缘</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5cm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以上，保证与支撑台的胸壁边缘平行，压下压迫板，以</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28 kV</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50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mAs</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Mo/Mo</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靶</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滤过组合的条件进行曝光。曝光完毕后暗室冲洗胶片（对于乳腺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CR</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系统则读取</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获取影像），位于支撑台上的硬币轮廓应完全显示，并使用测量工具测量图像上支撑台外硬币的硬币边缘到弦的距离，此距离即为射野超出台边的距离；若位于支撑台上的硬币轮廓未完全显示，则射野未超出台边，直接判定为不合格，不需要进行测量。</a:t>
            </a:r>
          </a:p>
        </p:txBody>
      </p:sp>
    </p:spTree>
    <p:extLst>
      <p:ext uri="{BB962C8B-B14F-4D97-AF65-F5344CB8AC3E}">
        <p14:creationId xmlns:p14="http://schemas.microsoft.com/office/powerpoint/2010/main" val="13550343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27C673E-D05D-4870-8FC4-ECC8C54D3F25}"/>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AA942FF8-709C-435B-A5F2-F9FA0D6021C2}"/>
              </a:ext>
            </a:extLst>
          </p:cNvPr>
          <p:cNvSpPr>
            <a:spLocks noGrp="1"/>
          </p:cNvSpPr>
          <p:nvPr>
            <p:ph idx="1"/>
          </p:nvPr>
        </p:nvSpPr>
        <p:spPr/>
        <p:txBody>
          <a:bodyPr>
            <a:normAutofit fontScale="92500" lnSpcReduction="10000"/>
          </a:bodyPr>
          <a:lstStyle/>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方法</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：打开光野，调整光野至少</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10 cm × 15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，将乳腺摄影专用免冲洗胶片置于支撑台上，将免冲洗胶片的零点与支撑台边缘的重合并与支撑台边缘垂直，并确定以超出支撑台边缘为正方向，压下压迫器，以</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28kV</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200mAs</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进行曝光，曝光后测量标记点与照射野边缘的距离。</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方法</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3</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：打开光野，调整光野至少</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10 cm × 15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，将光野</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照射野一致性检测尺置于支撑台上，将光野</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照射野一致性检测尺的零点与支撑台边缘的重合并与支撑台边缘垂直，并确定以超出支撑台边缘为正方向，压下压迫器，以</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28 kV</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100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mAs</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进行曝光，曝光后测量标记点与照射野边缘的距离。</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验收检测、状态检测和稳定性检测要求：胸壁侧射野超出台边，并≤</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5.0 mm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。稳定性检测周期为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6</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个月。</a:t>
            </a:r>
          </a:p>
        </p:txBody>
      </p:sp>
    </p:spTree>
    <p:extLst>
      <p:ext uri="{BB962C8B-B14F-4D97-AF65-F5344CB8AC3E}">
        <p14:creationId xmlns:p14="http://schemas.microsoft.com/office/powerpoint/2010/main" val="292122234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18FD412-C80A-47CE-BB17-3CAF76A77CE4}"/>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pic>
        <p:nvPicPr>
          <p:cNvPr id="4" name="图片 3">
            <a:extLst>
              <a:ext uri="{FF2B5EF4-FFF2-40B4-BE49-F238E27FC236}">
                <a16:creationId xmlns="" xmlns:a16="http://schemas.microsoft.com/office/drawing/2014/main" id="{59A9BF27-C7CC-46FE-A28D-D998EE5AEB9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124803" y="1690688"/>
            <a:ext cx="4524375" cy="3752850"/>
          </a:xfrm>
          <a:prstGeom prst="rect">
            <a:avLst/>
          </a:prstGeom>
          <a:noFill/>
          <a:ln>
            <a:noFill/>
          </a:ln>
        </p:spPr>
      </p:pic>
      <p:pic>
        <p:nvPicPr>
          <p:cNvPr id="5" name="内容占位符 4">
            <a:extLst>
              <a:ext uri="{FF2B5EF4-FFF2-40B4-BE49-F238E27FC236}">
                <a16:creationId xmlns="" xmlns:a16="http://schemas.microsoft.com/office/drawing/2014/main" id="{4CF59E2F-08C0-4C1E-A9C5-FC81EDBCAAF8}"/>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531591" y="1132588"/>
            <a:ext cx="3048000" cy="3924300"/>
          </a:xfrm>
          <a:prstGeom prst="rect">
            <a:avLst/>
          </a:prstGeom>
        </p:spPr>
      </p:pic>
    </p:spTree>
    <p:extLst>
      <p:ext uri="{BB962C8B-B14F-4D97-AF65-F5344CB8AC3E}">
        <p14:creationId xmlns:p14="http://schemas.microsoft.com/office/powerpoint/2010/main" val="409472076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endParaRPr lang="zh-CN" altLang="en-US"/>
          </a:p>
        </p:txBody>
      </p:sp>
      <p:pic>
        <p:nvPicPr>
          <p:cNvPr id="4" name="内容占位符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165075" y="402074"/>
            <a:ext cx="4188725" cy="5920943"/>
          </a:xfrm>
        </p:spPr>
      </p:pic>
      <p:pic>
        <p:nvPicPr>
          <p:cNvPr id="5" name="图片 4" descr="IMG_4017">
            <a:extLst>
              <a:ext uri="{FF2B5EF4-FFF2-40B4-BE49-F238E27FC236}">
                <a16:creationId xmlns="" xmlns:a16="http://schemas.microsoft.com/office/drawing/2014/main" id="{A3204895-71E4-48A7-A6CE-F870A21CA4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365125"/>
            <a:ext cx="6299666" cy="4725490"/>
          </a:xfrm>
          <a:prstGeom prst="rect">
            <a:avLst/>
          </a:prstGeom>
        </p:spPr>
      </p:pic>
    </p:spTree>
    <p:extLst>
      <p:ext uri="{BB962C8B-B14F-4D97-AF65-F5344CB8AC3E}">
        <p14:creationId xmlns:p14="http://schemas.microsoft.com/office/powerpoint/2010/main" val="363559617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AB29B79-6764-48EB-881F-60F2A9AEA18C}"/>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2</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、光野与照射野一致性</a:t>
            </a:r>
          </a:p>
        </p:txBody>
      </p:sp>
      <p:sp>
        <p:nvSpPr>
          <p:cNvPr id="3" name="内容占位符 2">
            <a:extLst>
              <a:ext uri="{FF2B5EF4-FFF2-40B4-BE49-F238E27FC236}">
                <a16:creationId xmlns="" xmlns:a16="http://schemas.microsoft.com/office/drawing/2014/main" id="{20E8B9EC-DAC5-4B3E-AA79-4E1A1AC8F12B}"/>
              </a:ext>
            </a:extLst>
          </p:cNvPr>
          <p:cNvSpPr>
            <a:spLocks noGrp="1"/>
          </p:cNvSpPr>
          <p:nvPr>
            <p:ph idx="1"/>
          </p:nvPr>
        </p:nvSpPr>
        <p:spPr/>
        <p:txBody>
          <a:bodyPr>
            <a:normAutofit fontScale="92500"/>
          </a:bodyPr>
          <a:lstStyle/>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光野</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照射野一致性检测工具，如硬币、胶片暗盒或者</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暗盒、钢直尺、光野</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照射野一致性检测尺、免冲洗胶片等。</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确认除胸壁侧以外的其他三个边缘的照射野与光野的偏离，保证光野和照射野一致。</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方法</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：将</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6</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枚相同直径的硬币置于支撑台上，并将其分成</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3</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组，并使每组硬币的边缘相切，切点位于除胸壁侧的其他三边的光野边缘的中点，且每组硬币的内公切线分别与对应的光野边缘平行，如图</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8-3</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所示，压下压迫板，以</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28 kV</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40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mAs</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Mo/Mo</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靶</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滤过组合的条件进行曝光。对乳腺屏片摄影系统曝光完毕后暗室冲洗胶片获取影像，对乳腺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CR</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系统曝光完毕后读取</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获取影像，对乳腺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DR</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系统则直接在工作站上获取影像，然后观察图像。</a:t>
            </a:r>
          </a:p>
        </p:txBody>
      </p:sp>
    </p:spTree>
    <p:extLst>
      <p:ext uri="{BB962C8B-B14F-4D97-AF65-F5344CB8AC3E}">
        <p14:creationId xmlns:p14="http://schemas.microsoft.com/office/powerpoint/2010/main" val="406932415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14388718-5441-47FE-9A15-6D31223BAF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571" b="14148"/>
          <a:stretch/>
        </p:blipFill>
        <p:spPr>
          <a:xfrm>
            <a:off x="5715098" y="56270"/>
            <a:ext cx="5759450" cy="2405575"/>
          </a:xfrm>
          <a:prstGeom prst="rect">
            <a:avLst/>
          </a:prstGeom>
          <a:noFill/>
          <a:ln>
            <a:noFill/>
          </a:ln>
        </p:spPr>
      </p:pic>
      <p:sp>
        <p:nvSpPr>
          <p:cNvPr id="2" name="标题 1">
            <a:extLst>
              <a:ext uri="{FF2B5EF4-FFF2-40B4-BE49-F238E27FC236}">
                <a16:creationId xmlns="" xmlns:a16="http://schemas.microsoft.com/office/drawing/2014/main" id="{2008BD81-20E2-4289-8D1E-6E338788EF55}"/>
              </a:ext>
            </a:extLst>
          </p:cNvPr>
          <p:cNvSpPr>
            <a:spLocks noGrp="1"/>
          </p:cNvSpPr>
          <p:nvPr>
            <p:ph type="title"/>
          </p:nvPr>
        </p:nvSpPr>
        <p:spPr/>
        <p:txBody>
          <a:bodyPr/>
          <a:lstStyle/>
          <a:p>
            <a:pPr>
              <a:lnSpc>
                <a:spcPct val="120000"/>
              </a:lnSpc>
              <a:spcBef>
                <a:spcPct val="20000"/>
              </a:spcBef>
              <a:spcAft>
                <a:spcPts val="20"/>
              </a:spcAft>
            </a:pP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B40E6F04-63C0-4F78-AFC7-B68BF7D23B54}"/>
              </a:ext>
            </a:extLst>
          </p:cNvPr>
          <p:cNvSpPr>
            <a:spLocks noGrp="1"/>
          </p:cNvSpPr>
          <p:nvPr>
            <p:ph idx="1"/>
          </p:nvPr>
        </p:nvSpPr>
        <p:spPr>
          <a:xfrm>
            <a:off x="838199" y="2292826"/>
            <a:ext cx="10515600" cy="3787775"/>
          </a:xfrm>
        </p:spPr>
        <p:txBody>
          <a:bodyPr>
            <a:normAutofit/>
          </a:bodyPr>
          <a:lstStyle/>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图像左侧边缘上显示有一个硬币的完整轮廓和另一个硬币的部分轮廓，此时照射野大于光野，使用钢直尺等测量工具在图像上测量出两硬币切点至部分轮廓显示的硬币的弦的距离</a:t>
            </a:r>
            <a:r>
              <a:rPr lang="en-US" altLang="zh-CN" sz="2400" i="1" dirty="0">
                <a:latin typeface="Times New Roman" panose="02020603050405020304" pitchFamily="18" charset="0"/>
                <a:ea typeface="黑体" panose="02010609060101010101" pitchFamily="49" charset="-122"/>
                <a:sym typeface="Times New Roman" panose="02020603050405020304" pitchFamily="18" charset="0"/>
              </a:rPr>
              <a:t>d</a:t>
            </a:r>
            <a:r>
              <a:rPr lang="en-US" altLang="zh-CN" sz="2400" baseline="-25000" dirty="0">
                <a:latin typeface="Times New Roman" panose="02020603050405020304" pitchFamily="18" charset="0"/>
                <a:ea typeface="黑体" panose="02010609060101010101" pitchFamily="49" charset="-122"/>
                <a:sym typeface="Times New Roman" panose="02020603050405020304" pitchFamily="18" charset="0"/>
              </a:rPr>
              <a:t>1</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mm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i="1" dirty="0">
                <a:latin typeface="Times New Roman" panose="02020603050405020304" pitchFamily="18" charset="0"/>
                <a:ea typeface="黑体" panose="02010609060101010101" pitchFamily="49" charset="-122"/>
                <a:sym typeface="Times New Roman" panose="02020603050405020304" pitchFamily="18" charset="0"/>
              </a:rPr>
              <a:t>d</a:t>
            </a:r>
            <a:r>
              <a:rPr lang="en-US" altLang="zh-CN" sz="2400" baseline="-25000" dirty="0">
                <a:latin typeface="Times New Roman" panose="02020603050405020304" pitchFamily="18" charset="0"/>
                <a:ea typeface="黑体" panose="02010609060101010101" pitchFamily="49" charset="-122"/>
                <a:sym typeface="Times New Roman" panose="02020603050405020304" pitchFamily="18" charset="0"/>
              </a:rPr>
              <a:t>1</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mm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）即为光野与照射野偏离；</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图像右侧边缘上显仅一个硬币的部分轮廓，此时照射野小于于光野，使用钢直尺等测量工具在图像上测量仅显示部分轮廓的硬币的弦的长度</a:t>
            </a:r>
            <a:r>
              <a:rPr lang="en-US" altLang="zh-CN" sz="2400" i="1" dirty="0">
                <a:latin typeface="Times New Roman" panose="02020603050405020304" pitchFamily="18" charset="0"/>
                <a:ea typeface="黑体" panose="02010609060101010101" pitchFamily="49" charset="-122"/>
                <a:sym typeface="Times New Roman" panose="02020603050405020304" pitchFamily="18" charset="0"/>
              </a:rPr>
              <a:t>l</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mm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），同时使用钢直尺等测量工具测量该硬币的直径</a:t>
            </a:r>
            <a:r>
              <a:rPr lang="en-US" altLang="zh-CN" sz="2400" i="1" dirty="0">
                <a:latin typeface="Times New Roman" panose="02020603050405020304" pitchFamily="18" charset="0"/>
                <a:ea typeface="黑体" panose="02010609060101010101" pitchFamily="49" charset="-122"/>
                <a:sym typeface="Times New Roman" panose="02020603050405020304" pitchFamily="18" charset="0"/>
              </a:rPr>
              <a:t>R</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mm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），计算两硬币切点至显示部分轮廓的硬币的弦的距离</a:t>
            </a:r>
            <a:r>
              <a:rPr lang="en-US" altLang="zh-CN" sz="2400" i="1" dirty="0">
                <a:latin typeface="Times New Roman" panose="02020603050405020304" pitchFamily="18" charset="0"/>
                <a:ea typeface="黑体" panose="02010609060101010101" pitchFamily="49" charset="-122"/>
                <a:sym typeface="Times New Roman" panose="02020603050405020304" pitchFamily="18" charset="0"/>
              </a:rPr>
              <a:t>d</a:t>
            </a:r>
            <a:r>
              <a:rPr lang="en-US" altLang="zh-CN" sz="2400" baseline="-25000" dirty="0">
                <a:latin typeface="Times New Roman" panose="02020603050405020304" pitchFamily="18" charset="0"/>
                <a:ea typeface="黑体" panose="02010609060101010101" pitchFamily="49" charset="-122"/>
                <a:sym typeface="Times New Roman" panose="02020603050405020304" pitchFamily="18" charset="0"/>
              </a:rPr>
              <a:t>2</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mm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），即为光野与照射野的偏离。</a:t>
            </a:r>
          </a:p>
        </p:txBody>
      </p:sp>
      <p:sp>
        <p:nvSpPr>
          <p:cNvPr id="5" name="Rectangle 2">
            <a:extLst>
              <a:ext uri="{FF2B5EF4-FFF2-40B4-BE49-F238E27FC236}">
                <a16:creationId xmlns="" xmlns:a16="http://schemas.microsoft.com/office/drawing/2014/main" id="{FE2D9FFE-8993-46E0-A3DD-B7F68D5C918E}"/>
              </a:ext>
            </a:extLst>
          </p:cNvPr>
          <p:cNvSpPr>
            <a:spLocks noChangeArrowheads="1"/>
          </p:cNvSpPr>
          <p:nvPr/>
        </p:nvSpPr>
        <p:spPr bwMode="auto">
          <a:xfrm>
            <a:off x="0" y="-197875"/>
            <a:ext cx="184731" cy="39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nSpc>
                <a:spcPct val="120000"/>
              </a:lnSpc>
              <a:spcBef>
                <a:spcPts val="2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graphicFrame>
        <p:nvGraphicFramePr>
          <p:cNvPr id="6" name="对象 5">
            <a:extLst>
              <a:ext uri="{FF2B5EF4-FFF2-40B4-BE49-F238E27FC236}">
                <a16:creationId xmlns="" xmlns:a16="http://schemas.microsoft.com/office/drawing/2014/main" id="{54621282-7247-4208-97C3-14D7AD4E0DED}"/>
              </a:ext>
            </a:extLst>
          </p:cNvPr>
          <p:cNvGraphicFramePr>
            <a:graphicFrameLocks noChangeAspect="1"/>
          </p:cNvGraphicFramePr>
          <p:nvPr>
            <p:extLst>
              <p:ext uri="{D42A27DB-BD31-4B8C-83A1-F6EECF244321}">
                <p14:modId xmlns:p14="http://schemas.microsoft.com/office/powerpoint/2010/main" val="2886479911"/>
              </p:ext>
            </p:extLst>
          </p:nvPr>
        </p:nvGraphicFramePr>
        <p:xfrm>
          <a:off x="4402456" y="5557521"/>
          <a:ext cx="3387087" cy="1129029"/>
        </p:xfrm>
        <a:graphic>
          <a:graphicData uri="http://schemas.openxmlformats.org/presentationml/2006/ole">
            <mc:AlternateContent xmlns:mc="http://schemas.openxmlformats.org/markup-compatibility/2006">
              <mc:Choice xmlns:v="urn:schemas-microsoft-com:vml" Requires="v">
                <p:oleObj spid="_x0000_s15417" r:id="rId4" imgW="1511300" imgH="508000" progId="Equation.DSMT4">
                  <p:embed/>
                </p:oleObj>
              </mc:Choice>
              <mc:Fallback>
                <p:oleObj r:id="rId4" imgW="1511300" imgH="508000" progId="Equation.DSMT4">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2456" y="5557521"/>
                        <a:ext cx="3387087" cy="1129029"/>
                      </a:xfrm>
                      <a:prstGeom prst="rect">
                        <a:avLst/>
                      </a:prstGeom>
                      <a:noFill/>
                    </p:spPr>
                  </p:pic>
                </p:oleObj>
              </mc:Fallback>
            </mc:AlternateContent>
          </a:graphicData>
        </a:graphic>
      </p:graphicFrame>
    </p:spTree>
    <p:extLst>
      <p:ext uri="{BB962C8B-B14F-4D97-AF65-F5344CB8AC3E}">
        <p14:creationId xmlns:p14="http://schemas.microsoft.com/office/powerpoint/2010/main" val="204621852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CF5F12C-1908-4B03-84AE-A45EBA32E59C}"/>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463CC2C8-7198-4764-89D4-BED28CCF13BE}"/>
              </a:ext>
            </a:extLst>
          </p:cNvPr>
          <p:cNvSpPr>
            <a:spLocks noGrp="1"/>
          </p:cNvSpPr>
          <p:nvPr>
            <p:ph idx="1"/>
          </p:nvPr>
        </p:nvSpPr>
        <p:spPr/>
        <p:txBody>
          <a:bodyPr>
            <a:normAutofit fontScale="92500" lnSpcReduction="10000"/>
          </a:bodyPr>
          <a:lstStyle/>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方法</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：将</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3</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条乳腺摄影专用免冲洗胶片置于支撑台上除胸壁侧的其他三边，将免冲洗胶片的零点与光野边缘的位置重合并与支撑台边缘垂直，并确定以超出光野为正方向，压下压迫器，以</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28 kV</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200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mAs</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进行曝光，曝光后读取免冲洗胶片的零点与照射野边缘的距离。</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方法</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3</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：将光野</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照射野一致性检测尺置于支撑台上，依次将光野</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照射野一致性检测尺的零点与除胸壁侧的其他三边的光野边缘重合并与支撑台边缘垂直，并确定以超出光野边缘为正方向，压下压迫器，以</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28kV</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100mAs</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进行曝光，曝光后测量标记点与照射野边缘的距离。</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验收检测、稳定性检测要求：除胸壁侧外其他三边光野与照射野相应边沿的距离在</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±5.0 mm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之内。稳定性检测周期为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6</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个月。状态检测不做要求。</a:t>
            </a:r>
          </a:p>
        </p:txBody>
      </p:sp>
    </p:spTree>
    <p:extLst>
      <p:ext uri="{BB962C8B-B14F-4D97-AF65-F5344CB8AC3E}">
        <p14:creationId xmlns:p14="http://schemas.microsoft.com/office/powerpoint/2010/main" val="102878395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664CFEA-4177-4F27-B4D4-A0DBC96C696E}"/>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3</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、管电压指示的偏离</a:t>
            </a:r>
          </a:p>
        </p:txBody>
      </p:sp>
      <p:sp>
        <p:nvSpPr>
          <p:cNvPr id="3" name="内容占位符 2">
            <a:extLst>
              <a:ext uri="{FF2B5EF4-FFF2-40B4-BE49-F238E27FC236}">
                <a16:creationId xmlns="" xmlns:a16="http://schemas.microsoft.com/office/drawing/2014/main" id="{B4B7179C-1E34-4A75-BAB6-DF7964E20811}"/>
              </a:ext>
            </a:extLst>
          </p:cNvPr>
          <p:cNvSpPr>
            <a:spLocks noGrp="1"/>
          </p:cNvSpPr>
          <p:nvPr>
            <p:ph idx="1"/>
          </p:nvPr>
        </p:nvSpPr>
        <p:spPr/>
        <p:txBody>
          <a:bodyPr>
            <a:normAutofit fontScale="92500"/>
          </a:bodyPr>
          <a:lstStyle/>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乳腺摄影专用非介入式高压测试仪</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将非介入式高压测试仪置于支撑台胸壁侧内</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射线束轴上，调节光野大于测量探头面积，选择管电压档</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(25 kV</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32 kV)</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和适当的管电流时间积</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(30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mAs</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60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mAs</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 。</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验收检测分别在大焦点和小焦点的状态下测量，应覆盖设备所有的靶</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滤过组合，每种靶</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滤过组合至少覆盖</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3</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个管电压值（包括</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28 kV</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状态检测时选用临床常用的焦点状态，应覆盖临床常用的靶滤过组合（如</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Mo/Mo</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），并检测</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28 kV</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的管电压。</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读取测量仪器读数，计算每个管电压测量值和标称值的差值。</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验收检测、状态检测和稳定性检测要求：</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±1.0kV</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以内。稳定性检测周期为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6</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个月。</a:t>
            </a:r>
          </a:p>
          <a:p>
            <a:pPr>
              <a:lnSpc>
                <a:spcPct val="120000"/>
              </a:lnSpc>
              <a:spcBef>
                <a:spcPts val="20"/>
              </a:spcBef>
              <a:spcAft>
                <a:spcPts val="20"/>
              </a:spcAft>
            </a:pP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endParaRPr lang="zh-CN" altLang="en-US"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endParaRPr lang="zh-CN" altLang="en-US" sz="2400"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1743651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2</a:t>
            </a: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、辐射输出量重复性</a:t>
            </a:r>
          </a:p>
        </p:txBody>
      </p:sp>
      <p:sp>
        <p:nvSpPr>
          <p:cNvPr id="3" name="内容占位符 2"/>
          <p:cNvSpPr>
            <a:spLocks noGrp="1"/>
          </p:cNvSpPr>
          <p:nvPr>
            <p:ph idx="1"/>
          </p:nvPr>
        </p:nvSpPr>
        <p:spPr/>
        <p:txBody>
          <a:bodyPr>
            <a:normAutofit/>
          </a:bodyPr>
          <a:lstStyle/>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诊断水平剂量仪</a:t>
            </a:r>
            <a:endPar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剂量仪置于诊断床或者影像探测器上照射野中心，其余几何条件同管电压指示的偏离</a:t>
            </a:r>
            <a:endPar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设置</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80kV</a:t>
            </a: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，无附加滤过，适当的管电流时间积，记录空气比释动能，重复</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5</a:t>
            </a: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次，计算输出量重复性</a:t>
            </a:r>
            <a:endPar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ts val="20"/>
              </a:spcBef>
              <a:spcAft>
                <a:spcPts val="20"/>
              </a:spcAft>
            </a:pPr>
            <a:endPar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ts val="20"/>
              </a:spcBef>
              <a:spcAft>
                <a:spcPts val="20"/>
              </a:spcAft>
            </a:pPr>
            <a:endPar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验收检测、状态检测、稳定性检测：≤</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10.0%</a:t>
            </a:r>
          </a:p>
          <a:p>
            <a:pPr>
              <a:lnSpc>
                <a:spcPct val="120000"/>
              </a:lnSpc>
              <a:spcBef>
                <a:spcPts val="20"/>
              </a:spcBef>
              <a:spcAft>
                <a:spcPts val="20"/>
              </a:spcAft>
            </a:pPr>
            <a:endPar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ts val="20"/>
              </a:spcBef>
              <a:spcAft>
                <a:spcPts val="20"/>
              </a:spcAft>
            </a:pPr>
            <a:endPar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ts val="20"/>
              </a:spcBef>
              <a:spcAft>
                <a:spcPts val="20"/>
              </a:spcAft>
            </a:pPr>
            <a:endPar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ts val="20"/>
              </a:spcBef>
              <a:spcAft>
                <a:spcPts val="20"/>
              </a:spcAft>
            </a:pPr>
            <a:endPar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endParaRPr>
          </a:p>
        </p:txBody>
      </p:sp>
      <p:sp>
        <p:nvSpPr>
          <p:cNvPr id="4" name="Rectangle 2"/>
          <p:cNvSpPr>
            <a:spLocks noChangeArrowheads="1"/>
          </p:cNvSpPr>
          <p:nvPr/>
        </p:nvSpPr>
        <p:spPr bwMode="auto">
          <a:xfrm>
            <a:off x="0" y="-197875"/>
            <a:ext cx="184731" cy="39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nSpc>
                <a:spcPct val="120000"/>
              </a:lnSpc>
              <a:spcBef>
                <a:spcPts val="20"/>
              </a:spcBef>
              <a:spcAft>
                <a:spcPts val="20"/>
              </a:spcAft>
            </a:pPr>
            <a:endParaRPr lang="zh-CN" altLang="en-US">
              <a:latin typeface="Times New Roman" panose="02020603050405020304" pitchFamily="18" charset="0"/>
              <a:ea typeface="黑体" panose="02010609060101010101" pitchFamily="49" charset="-122"/>
              <a:cs typeface="+mn-ea"/>
              <a:sym typeface="Times New Roman" panose="02020603050405020304" pitchFamily="18" charset="0"/>
            </a:endParaRPr>
          </a:p>
        </p:txBody>
      </p:sp>
      <p:graphicFrame>
        <p:nvGraphicFramePr>
          <p:cNvPr id="5" name="对象 4"/>
          <p:cNvGraphicFramePr>
            <a:graphicFrameLocks noChangeAspect="1"/>
          </p:cNvGraphicFramePr>
          <p:nvPr>
            <p:extLst>
              <p:ext uri="{D42A27DB-BD31-4B8C-83A1-F6EECF244321}">
                <p14:modId xmlns:p14="http://schemas.microsoft.com/office/powerpoint/2010/main" val="984846819"/>
              </p:ext>
            </p:extLst>
          </p:nvPr>
        </p:nvGraphicFramePr>
        <p:xfrm>
          <a:off x="3656995" y="3997095"/>
          <a:ext cx="3770748" cy="924203"/>
        </p:xfrm>
        <a:graphic>
          <a:graphicData uri="http://schemas.openxmlformats.org/presentationml/2006/ole">
            <mc:AlternateContent xmlns:mc="http://schemas.openxmlformats.org/markup-compatibility/2006">
              <mc:Choice xmlns:v="urn:schemas-microsoft-com:vml" Requires="v">
                <p:oleObj spid="_x0000_s2123" name="Equation" r:id="rId3" imgW="1942257" imgH="482391" progId="Equation.DSMT4">
                  <p:embed/>
                </p:oleObj>
              </mc:Choice>
              <mc:Fallback>
                <p:oleObj name="Equation" r:id="rId3" imgW="1942257" imgH="482391"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6995" y="3997095"/>
                        <a:ext cx="3770748" cy="924203"/>
                      </a:xfrm>
                      <a:prstGeom prst="rect">
                        <a:avLst/>
                      </a:prstGeom>
                      <a:noFill/>
                    </p:spPr>
                  </p:pic>
                </p:oleObj>
              </mc:Fallback>
            </mc:AlternateContent>
          </a:graphicData>
        </a:graphic>
      </p:graphicFrame>
    </p:spTree>
    <p:extLst>
      <p:ext uri="{BB962C8B-B14F-4D97-AF65-F5344CB8AC3E}">
        <p14:creationId xmlns:p14="http://schemas.microsoft.com/office/powerpoint/2010/main" val="30426173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endParaRPr lang="zh-CN" altLang="en-US"/>
          </a:p>
        </p:txBody>
      </p:sp>
      <p:sp>
        <p:nvSpPr>
          <p:cNvPr id="3" name="内容占位符 2"/>
          <p:cNvSpPr>
            <a:spLocks noGrp="1"/>
          </p:cNvSpPr>
          <p:nvPr>
            <p:ph idx="1"/>
          </p:nvPr>
        </p:nvSpPr>
        <p:spPr/>
        <p:txBody>
          <a:bodyPr/>
          <a:lstStyle/>
          <a:p>
            <a:pPr>
              <a:lnSpc>
                <a:spcPct val="120000"/>
              </a:lnSpc>
              <a:spcBef>
                <a:spcPts val="20"/>
              </a:spcBef>
              <a:spcAft>
                <a:spcPts val="20"/>
              </a:spcAft>
            </a:pPr>
            <a:endParaRPr lang="zh-CN" altLang="en-US"/>
          </a:p>
        </p:txBody>
      </p:sp>
      <p:pic>
        <p:nvPicPr>
          <p:cNvPr id="4" name="图片 3" descr="IMG_4006"/>
          <p:cNvPicPr/>
          <p:nvPr/>
        </p:nvPicPr>
        <p:blipFill>
          <a:blip r:embed="rId2"/>
          <a:stretch>
            <a:fillRect/>
          </a:stretch>
        </p:blipFill>
        <p:spPr>
          <a:xfrm rot="5400000">
            <a:off x="2788041" y="1103893"/>
            <a:ext cx="5811839" cy="4334304"/>
          </a:xfrm>
          <a:prstGeom prst="rect">
            <a:avLst/>
          </a:prstGeom>
        </p:spPr>
      </p:pic>
    </p:spTree>
    <p:extLst>
      <p:ext uri="{BB962C8B-B14F-4D97-AF65-F5344CB8AC3E}">
        <p14:creationId xmlns:p14="http://schemas.microsoft.com/office/powerpoint/2010/main" val="123947220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8FA684E-4C5B-4CD1-A3A9-C2089BA20BDC}"/>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4</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、半值层</a:t>
            </a:r>
          </a:p>
        </p:txBody>
      </p:sp>
      <p:sp>
        <p:nvSpPr>
          <p:cNvPr id="3" name="内容占位符 2">
            <a:extLst>
              <a:ext uri="{FF2B5EF4-FFF2-40B4-BE49-F238E27FC236}">
                <a16:creationId xmlns="" xmlns:a16="http://schemas.microsoft.com/office/drawing/2014/main" id="{7B965625-C697-44FF-B319-61D3BEBEF2E5}"/>
              </a:ext>
            </a:extLst>
          </p:cNvPr>
          <p:cNvSpPr>
            <a:spLocks noGrp="1"/>
          </p:cNvSpPr>
          <p:nvPr>
            <p:ph idx="1"/>
          </p:nvPr>
        </p:nvSpPr>
        <p:spPr/>
        <p:txBody>
          <a:bodyPr>
            <a:normAutofit fontScale="77500" lnSpcReduction="20000"/>
          </a:bodyPr>
          <a:lstStyle/>
          <a:p>
            <a:pPr>
              <a:lnSpc>
                <a:spcPct val="14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诊断水平剂量仪</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将剂量仪探测器放置于乳房支撑台胸壁侧向内</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4 cm</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处</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射线束轴上，探测器厚度有效点位于乳房支撑台上方</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10 cm</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处（无厚度有效点标记的，以探测器厚度中心为准）；对于底部有铅衬的半导体探测器，可以直接将探测器放置在设备支撑台上。</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设置管电压为</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28 kV</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，适当的管电流时间积（</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30 </a:t>
            </a:r>
            <a:r>
              <a:rPr lang="en-US" altLang="zh-CN" dirty="0" err="1">
                <a:latin typeface="Times New Roman" panose="02020603050405020304" pitchFamily="18" charset="0"/>
                <a:ea typeface="黑体" panose="02010609060101010101" pitchFamily="49" charset="-122"/>
                <a:sym typeface="Times New Roman" panose="02020603050405020304" pitchFamily="18" charset="0"/>
              </a:rPr>
              <a:t>mAs</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50 </a:t>
            </a:r>
            <a:r>
              <a:rPr lang="en-US" altLang="zh-CN" dirty="0" err="1">
                <a:latin typeface="Times New Roman" panose="02020603050405020304" pitchFamily="18" charset="0"/>
                <a:ea typeface="黑体" panose="02010609060101010101" pitchFamily="49" charset="-122"/>
                <a:sym typeface="Times New Roman" panose="02020603050405020304" pitchFamily="18" charset="0"/>
              </a:rPr>
              <a:t>mAs</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），在没有铝片的情况下进行曝光，记录空气比释动能值。</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将</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0.1 mm</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厚的铝片放置在压迫器上或半值层专用支架上，铝片应完全遮住光野，采用上一步中同样条件进行曝光，记录空气比释动能值。</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追加铝片，直到剂量仪的指示值降至没有铝片情况下数值的二分之一以下为止。</a:t>
            </a:r>
          </a:p>
        </p:txBody>
      </p:sp>
    </p:spTree>
    <p:extLst>
      <p:ext uri="{BB962C8B-B14F-4D97-AF65-F5344CB8AC3E}">
        <p14:creationId xmlns:p14="http://schemas.microsoft.com/office/powerpoint/2010/main" val="381889026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22B27DA-359B-4C77-AFEE-8CC84871F577}"/>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401B3A21-2E93-4DE5-8D7C-43F78FC5922C}"/>
              </a:ext>
            </a:extLst>
          </p:cNvPr>
          <p:cNvSpPr>
            <a:spLocks noGrp="1"/>
          </p:cNvSpPr>
          <p:nvPr>
            <p:ph idx="1"/>
          </p:nvPr>
        </p:nvSpPr>
        <p:spPr/>
        <p:txBody>
          <a:bodyPr>
            <a:normAutofit fontScale="70000" lnSpcReduction="20000"/>
          </a:bodyPr>
          <a:lstStyle/>
          <a:p>
            <a:pPr>
              <a:lnSpc>
                <a:spcPct val="14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根据</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射线衰减率在</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50%</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前后的剂量与各自剂量相对应的铝片厚度的值，求出半值层（</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HVL</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也可选用半值层测量仪器对半值层进行直接测量。应在光野完全覆盖剂量仪探测器并在无附加铝片的情况下进行测量。</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验收检测应覆盖设备所有的靶</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滤过组合。</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状态检测应覆盖临床常用的靶滤过组合（如</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Mo/Mo</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稳定性检测未做要求。</a:t>
            </a:r>
          </a:p>
          <a:p>
            <a:pPr>
              <a:lnSpc>
                <a:spcPct val="140000"/>
              </a:lnSpc>
              <a:spcBef>
                <a:spcPts val="20"/>
              </a:spcBef>
              <a:spcAft>
                <a:spcPts val="20"/>
              </a:spcAft>
            </a:pP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6" name="Rectangle 2">
            <a:extLst>
              <a:ext uri="{FF2B5EF4-FFF2-40B4-BE49-F238E27FC236}">
                <a16:creationId xmlns="" xmlns:a16="http://schemas.microsoft.com/office/drawing/2014/main" id="{9B346EF6-CC67-44CF-BE5B-75B046421908}"/>
              </a:ext>
            </a:extLst>
          </p:cNvPr>
          <p:cNvSpPr>
            <a:spLocks noChangeArrowheads="1"/>
          </p:cNvSpPr>
          <p:nvPr/>
        </p:nvSpPr>
        <p:spPr bwMode="auto">
          <a:xfrm>
            <a:off x="0" y="-197875"/>
            <a:ext cx="184731" cy="39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nSpc>
                <a:spcPct val="120000"/>
              </a:lnSpc>
              <a:spcBef>
                <a:spcPts val="2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graphicFrame>
        <p:nvGraphicFramePr>
          <p:cNvPr id="7" name="对象 6">
            <a:extLst>
              <a:ext uri="{FF2B5EF4-FFF2-40B4-BE49-F238E27FC236}">
                <a16:creationId xmlns="" xmlns:a16="http://schemas.microsoft.com/office/drawing/2014/main" id="{0B644084-55DE-455E-A0AD-270C68171497}"/>
              </a:ext>
            </a:extLst>
          </p:cNvPr>
          <p:cNvGraphicFramePr>
            <a:graphicFrameLocks noChangeAspect="1"/>
          </p:cNvGraphicFramePr>
          <p:nvPr>
            <p:extLst>
              <p:ext uri="{D42A27DB-BD31-4B8C-83A1-F6EECF244321}">
                <p14:modId xmlns:p14="http://schemas.microsoft.com/office/powerpoint/2010/main" val="1476887138"/>
              </p:ext>
            </p:extLst>
          </p:nvPr>
        </p:nvGraphicFramePr>
        <p:xfrm>
          <a:off x="2557013" y="2347009"/>
          <a:ext cx="6533677" cy="1069975"/>
        </p:xfrm>
        <a:graphic>
          <a:graphicData uri="http://schemas.openxmlformats.org/presentationml/2006/ole">
            <mc:AlternateContent xmlns:mc="http://schemas.openxmlformats.org/markup-compatibility/2006">
              <mc:Choice xmlns:v="urn:schemas-microsoft-com:vml" Requires="v">
                <p:oleObj spid="_x0000_s17466" r:id="rId3" imgW="2730500" imgH="444500" progId="Equation.DSMT4">
                  <p:embed/>
                </p:oleObj>
              </mc:Choice>
              <mc:Fallback>
                <p:oleObj r:id="rId3" imgW="2730500" imgH="4445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7013" y="2347009"/>
                        <a:ext cx="6533677" cy="1069975"/>
                      </a:xfrm>
                      <a:prstGeom prst="rect">
                        <a:avLst/>
                      </a:prstGeom>
                      <a:noFill/>
                    </p:spPr>
                  </p:pic>
                </p:oleObj>
              </mc:Fallback>
            </mc:AlternateContent>
          </a:graphicData>
        </a:graphic>
      </p:graphicFrame>
      <p:sp>
        <p:nvSpPr>
          <p:cNvPr id="8" name="矩形 7"/>
          <p:cNvSpPr/>
          <p:nvPr/>
        </p:nvSpPr>
        <p:spPr>
          <a:xfrm>
            <a:off x="3237245" y="3344818"/>
            <a:ext cx="5173211" cy="725327"/>
          </a:xfrm>
          <a:prstGeom prst="rect">
            <a:avLst/>
          </a:prstGeom>
        </p:spPr>
        <p:txBody>
          <a:bodyPr wrap="none">
            <a:spAutoFit/>
          </a:bodyPr>
          <a:lstStyle/>
          <a:p>
            <a:pPr>
              <a:lnSpc>
                <a:spcPct val="120000"/>
              </a:lnSpc>
              <a:spcBef>
                <a:spcPts val="20"/>
              </a:spcBef>
              <a:spcAft>
                <a:spcPts val="20"/>
              </a:spcAft>
            </a:pPr>
            <a:r>
              <a:rPr lang="en-US" altLang="zh-CN" i="1" kern="100" dirty="0"/>
              <a:t>K</a:t>
            </a:r>
            <a:r>
              <a:rPr lang="en-US" altLang="zh-CN" kern="100" baseline="-25000" dirty="0"/>
              <a:t>2</a:t>
            </a:r>
            <a:r>
              <a:rPr lang="en-US" altLang="zh-CN" kern="100" dirty="0"/>
              <a:t>——</a:t>
            </a:r>
            <a:r>
              <a:rPr lang="zh-CN" altLang="zh-CN" kern="100" dirty="0">
                <a:cs typeface="Times New Roman" panose="02020603050405020304" pitchFamily="18" charset="0"/>
              </a:rPr>
              <a:t>经过</a:t>
            </a:r>
            <a:r>
              <a:rPr lang="en-US" altLang="zh-CN" i="1" kern="100" dirty="0">
                <a:cs typeface="Times New Roman" panose="02020603050405020304" pitchFamily="18" charset="0"/>
              </a:rPr>
              <a:t>d</a:t>
            </a:r>
            <a:r>
              <a:rPr lang="en-US" altLang="zh-CN" kern="100" baseline="-25000" dirty="0">
                <a:cs typeface="Times New Roman" panose="02020603050405020304" pitchFamily="18" charset="0"/>
              </a:rPr>
              <a:t>2</a:t>
            </a:r>
            <a:r>
              <a:rPr lang="zh-CN" altLang="en-US" kern="100" dirty="0">
                <a:cs typeface="Times New Roman" panose="02020603050405020304" pitchFamily="18" charset="0"/>
              </a:rPr>
              <a:t>厚的</a:t>
            </a:r>
            <a:r>
              <a:rPr lang="zh-CN" altLang="zh-CN" kern="100" dirty="0">
                <a:cs typeface="Times New Roman" panose="02020603050405020304" pitchFamily="18" charset="0"/>
              </a:rPr>
              <a:t>铝片衰减后，比</a:t>
            </a:r>
            <a:r>
              <a:rPr lang="en-US" altLang="zh-CN" i="1" kern="100" dirty="0"/>
              <a:t>K</a:t>
            </a:r>
            <a:r>
              <a:rPr lang="en-US" altLang="zh-CN" kern="100" baseline="-25000" dirty="0"/>
              <a:t>0</a:t>
            </a:r>
            <a:r>
              <a:rPr lang="en-US" altLang="zh-CN" kern="100" dirty="0"/>
              <a:t>/2</a:t>
            </a:r>
            <a:r>
              <a:rPr lang="zh-CN" altLang="zh-CN" kern="100" dirty="0">
                <a:cs typeface="Times New Roman" panose="02020603050405020304" pitchFamily="18" charset="0"/>
              </a:rPr>
              <a:t>稍大的剂量</a:t>
            </a:r>
            <a:endParaRPr lang="en-US" altLang="zh-CN" kern="100" dirty="0">
              <a:cs typeface="Times New Roman" panose="02020603050405020304" pitchFamily="18" charset="0"/>
            </a:endParaRPr>
          </a:p>
          <a:p>
            <a:pPr>
              <a:lnSpc>
                <a:spcPct val="120000"/>
              </a:lnSpc>
              <a:spcBef>
                <a:spcPts val="20"/>
              </a:spcBef>
              <a:spcAft>
                <a:spcPts val="20"/>
              </a:spcAft>
            </a:pPr>
            <a:r>
              <a:rPr lang="en-US" altLang="zh-CN" i="1" dirty="0"/>
              <a:t>K</a:t>
            </a:r>
            <a:r>
              <a:rPr lang="en-US" altLang="zh-CN" baseline="-25000" dirty="0"/>
              <a:t>1</a:t>
            </a:r>
            <a:r>
              <a:rPr lang="en-US" altLang="zh-CN" dirty="0"/>
              <a:t>——</a:t>
            </a:r>
            <a:r>
              <a:rPr lang="zh-CN" altLang="zh-CN" dirty="0"/>
              <a:t>经过</a:t>
            </a:r>
            <a:r>
              <a:rPr lang="en-US" altLang="zh-CN" i="1" dirty="0"/>
              <a:t>d</a:t>
            </a:r>
            <a:r>
              <a:rPr lang="en-US" altLang="zh-CN" baseline="-25000" dirty="0"/>
              <a:t>1</a:t>
            </a:r>
            <a:r>
              <a:rPr lang="zh-CN" altLang="en-US" dirty="0"/>
              <a:t>厚的</a:t>
            </a:r>
            <a:r>
              <a:rPr lang="zh-CN" altLang="zh-CN" dirty="0"/>
              <a:t>铝片衰减后，比</a:t>
            </a:r>
            <a:r>
              <a:rPr lang="en-US" altLang="zh-CN" i="1" dirty="0"/>
              <a:t>K</a:t>
            </a:r>
            <a:r>
              <a:rPr lang="en-US" altLang="zh-CN" baseline="-25000" dirty="0"/>
              <a:t>0</a:t>
            </a:r>
            <a:r>
              <a:rPr lang="en-US" altLang="zh-CN" dirty="0"/>
              <a:t>/2</a:t>
            </a:r>
            <a:r>
              <a:rPr lang="zh-CN" altLang="zh-CN" dirty="0"/>
              <a:t>稍小的剂量</a:t>
            </a:r>
            <a:endParaRPr lang="zh-CN" altLang="en-US" dirty="0"/>
          </a:p>
        </p:txBody>
      </p:sp>
    </p:spTree>
    <p:extLst>
      <p:ext uri="{BB962C8B-B14F-4D97-AF65-F5344CB8AC3E}">
        <p14:creationId xmlns:p14="http://schemas.microsoft.com/office/powerpoint/2010/main" val="316252151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DCFCB86-C4B9-41E4-A93C-1E8411DE3B84}"/>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graphicFrame>
        <p:nvGraphicFramePr>
          <p:cNvPr id="4" name="内容占位符 3">
            <a:extLst>
              <a:ext uri="{FF2B5EF4-FFF2-40B4-BE49-F238E27FC236}">
                <a16:creationId xmlns="" xmlns:a16="http://schemas.microsoft.com/office/drawing/2014/main" id="{BB960FC3-1716-4BF1-8971-C747379FB459}"/>
              </a:ext>
            </a:extLst>
          </p:cNvPr>
          <p:cNvGraphicFramePr>
            <a:graphicFrameLocks noGrp="1"/>
          </p:cNvGraphicFramePr>
          <p:nvPr>
            <p:ph idx="1"/>
            <p:extLst>
              <p:ext uri="{D42A27DB-BD31-4B8C-83A1-F6EECF244321}">
                <p14:modId xmlns:p14="http://schemas.microsoft.com/office/powerpoint/2010/main" val="1366184831"/>
              </p:ext>
            </p:extLst>
          </p:nvPr>
        </p:nvGraphicFramePr>
        <p:xfrm>
          <a:off x="1625599" y="374650"/>
          <a:ext cx="8940801" cy="6054722"/>
        </p:xfrm>
        <a:graphic>
          <a:graphicData uri="http://schemas.openxmlformats.org/drawingml/2006/table">
            <a:tbl>
              <a:tblPr firstRow="1" firstCol="1" bandRow="1">
                <a:tableStyleId>{5C22544A-7EE6-4342-B048-85BDC9FD1C3A}</a:tableStyleId>
              </a:tblPr>
              <a:tblGrid>
                <a:gridCol w="2980267">
                  <a:extLst>
                    <a:ext uri="{9D8B030D-6E8A-4147-A177-3AD203B41FA5}">
                      <a16:colId xmlns="" xmlns:a16="http://schemas.microsoft.com/office/drawing/2014/main" val="1624118476"/>
                    </a:ext>
                  </a:extLst>
                </a:gridCol>
                <a:gridCol w="2980267">
                  <a:extLst>
                    <a:ext uri="{9D8B030D-6E8A-4147-A177-3AD203B41FA5}">
                      <a16:colId xmlns="" xmlns:a16="http://schemas.microsoft.com/office/drawing/2014/main" val="697981468"/>
                    </a:ext>
                  </a:extLst>
                </a:gridCol>
                <a:gridCol w="2980267">
                  <a:extLst>
                    <a:ext uri="{9D8B030D-6E8A-4147-A177-3AD203B41FA5}">
                      <a16:colId xmlns="" xmlns:a16="http://schemas.microsoft.com/office/drawing/2014/main" val="1861647005"/>
                    </a:ext>
                  </a:extLst>
                </a:gridCol>
              </a:tblGrid>
              <a:tr h="547822">
                <a:tc>
                  <a:txBody>
                    <a:bodyPr/>
                    <a:lstStyle/>
                    <a:p>
                      <a:pPr indent="0" algn="ctr">
                        <a:lnSpc>
                          <a:spcPct val="120000"/>
                        </a:lnSpc>
                        <a:spcBef>
                          <a:spcPts val="20"/>
                        </a:spcBef>
                        <a:spcAft>
                          <a:spcPts val="20"/>
                        </a:spcAft>
                      </a:pPr>
                      <a:r>
                        <a:rPr lang="zh-CN" sz="2400" kern="0">
                          <a:effectLst/>
                          <a:latin typeface="Times New Roman" panose="02020603050405020304" pitchFamily="18" charset="0"/>
                          <a:ea typeface="黑体" panose="02010609060101010101" pitchFamily="49" charset="-122"/>
                          <a:sym typeface="Times New Roman" panose="02020603050405020304" pitchFamily="18" charset="0"/>
                        </a:rPr>
                        <a:t>管电压</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zh-CN" sz="2400" kern="0">
                          <a:effectLst/>
                          <a:latin typeface="Times New Roman" panose="02020603050405020304" pitchFamily="18" charset="0"/>
                          <a:ea typeface="黑体" panose="02010609060101010101" pitchFamily="49" charset="-122"/>
                          <a:sym typeface="Times New Roman" panose="02020603050405020304" pitchFamily="18" charset="0"/>
                        </a:rPr>
                        <a:t>靶</a:t>
                      </a:r>
                      <a:r>
                        <a:rPr lang="en-US" sz="2400" kern="0">
                          <a:effectLst/>
                          <a:latin typeface="Times New Roman" panose="02020603050405020304" pitchFamily="18" charset="0"/>
                          <a:ea typeface="黑体" panose="02010609060101010101" pitchFamily="49" charset="-122"/>
                          <a:sym typeface="Times New Roman" panose="02020603050405020304" pitchFamily="18" charset="0"/>
                        </a:rPr>
                        <a:t>/</a:t>
                      </a:r>
                      <a:r>
                        <a:rPr lang="zh-CN" sz="2400" kern="0">
                          <a:effectLst/>
                          <a:latin typeface="Times New Roman" panose="02020603050405020304" pitchFamily="18" charset="0"/>
                          <a:ea typeface="黑体" panose="02010609060101010101" pitchFamily="49" charset="-122"/>
                          <a:sym typeface="Times New Roman" panose="02020603050405020304" pitchFamily="18" charset="0"/>
                        </a:rPr>
                        <a:t>滤过</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zh-CN" sz="2400" kern="0">
                          <a:effectLst/>
                          <a:latin typeface="Times New Roman" panose="02020603050405020304" pitchFamily="18" charset="0"/>
                          <a:ea typeface="黑体" panose="02010609060101010101" pitchFamily="49" charset="-122"/>
                          <a:sym typeface="Times New Roman" panose="02020603050405020304" pitchFamily="18" charset="0"/>
                        </a:rPr>
                        <a:t>半层值</a:t>
                      </a:r>
                      <a:r>
                        <a:rPr lang="en-US" sz="2400" kern="0">
                          <a:effectLst/>
                          <a:latin typeface="Times New Roman" panose="02020603050405020304" pitchFamily="18" charset="0"/>
                          <a:ea typeface="黑体" panose="02010609060101010101" pitchFamily="49" charset="-122"/>
                          <a:sym typeface="Times New Roman" panose="02020603050405020304" pitchFamily="18" charset="0"/>
                        </a:rPr>
                        <a:t>/mmAl</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2667933777"/>
                  </a:ext>
                </a:extLst>
              </a:tr>
              <a:tr h="550690">
                <a:tc rowSpan="10">
                  <a:txBody>
                    <a:bodyPr/>
                    <a:lstStyle/>
                    <a:p>
                      <a:pPr indent="0" algn="ctr">
                        <a:lnSpc>
                          <a:spcPct val="120000"/>
                        </a:lnSpc>
                        <a:spcBef>
                          <a:spcPts val="20"/>
                        </a:spcBef>
                        <a:spcAft>
                          <a:spcPts val="20"/>
                        </a:spcAft>
                      </a:pPr>
                      <a:r>
                        <a:rPr lang="en-US" sz="2400" kern="0">
                          <a:effectLst/>
                          <a:latin typeface="Times New Roman" panose="02020603050405020304" pitchFamily="18" charset="0"/>
                          <a:ea typeface="黑体" panose="02010609060101010101" pitchFamily="49" charset="-122"/>
                          <a:sym typeface="Times New Roman" panose="02020603050405020304" pitchFamily="18" charset="0"/>
                        </a:rPr>
                        <a:t>28kV</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2400" kern="0">
                          <a:effectLst/>
                          <a:latin typeface="Times New Roman" panose="02020603050405020304" pitchFamily="18" charset="0"/>
                          <a:ea typeface="黑体" panose="02010609060101010101" pitchFamily="49" charset="-122"/>
                          <a:sym typeface="Times New Roman" panose="02020603050405020304" pitchFamily="18" charset="0"/>
                        </a:rPr>
                        <a:t>Mo/Mo</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2400" kern="0">
                          <a:effectLst/>
                          <a:latin typeface="Times New Roman" panose="02020603050405020304" pitchFamily="18" charset="0"/>
                          <a:ea typeface="黑体" panose="02010609060101010101" pitchFamily="49" charset="-122"/>
                          <a:sym typeface="Times New Roman" panose="02020603050405020304" pitchFamily="18" charset="0"/>
                        </a:rPr>
                        <a:t>0.30≤HVL≤0.4</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1285694769"/>
                  </a:ext>
                </a:extLst>
              </a:tr>
              <a:tr h="550690">
                <a:tc vMerge="1">
                  <a:txBody>
                    <a:bodyPr/>
                    <a:lstStyle/>
                    <a:p>
                      <a:endParaRPr lang="zh-CN" altLang="en-US"/>
                    </a:p>
                  </a:txBody>
                  <a:tcPr/>
                </a:tc>
                <a:tc>
                  <a:txBody>
                    <a:bodyPr/>
                    <a:lstStyle/>
                    <a:p>
                      <a:pPr indent="0" algn="ctr">
                        <a:lnSpc>
                          <a:spcPct val="120000"/>
                        </a:lnSpc>
                        <a:spcBef>
                          <a:spcPts val="20"/>
                        </a:spcBef>
                        <a:spcAft>
                          <a:spcPts val="20"/>
                        </a:spcAft>
                      </a:pPr>
                      <a:r>
                        <a:rPr lang="en-US" sz="2400" kern="0">
                          <a:effectLst/>
                          <a:latin typeface="Times New Roman" panose="02020603050405020304" pitchFamily="18" charset="0"/>
                          <a:ea typeface="黑体" panose="02010609060101010101" pitchFamily="49" charset="-122"/>
                          <a:sym typeface="Times New Roman" panose="02020603050405020304" pitchFamily="18" charset="0"/>
                        </a:rPr>
                        <a:t>Mo/Rh</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2400" kern="0" dirty="0">
                          <a:effectLst/>
                          <a:latin typeface="Times New Roman" panose="02020603050405020304" pitchFamily="18" charset="0"/>
                          <a:ea typeface="黑体" panose="02010609060101010101" pitchFamily="49" charset="-122"/>
                          <a:sym typeface="Times New Roman" panose="02020603050405020304" pitchFamily="18" charset="0"/>
                        </a:rPr>
                        <a:t>0.30≤HVL≤0.47</a:t>
                      </a:r>
                      <a:endParaRPr 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1256918423"/>
                  </a:ext>
                </a:extLst>
              </a:tr>
              <a:tr h="550690">
                <a:tc vMerge="1">
                  <a:txBody>
                    <a:bodyPr/>
                    <a:lstStyle/>
                    <a:p>
                      <a:endParaRPr lang="zh-CN" altLang="en-US"/>
                    </a:p>
                  </a:txBody>
                  <a:tcPr/>
                </a:tc>
                <a:tc>
                  <a:txBody>
                    <a:bodyPr/>
                    <a:lstStyle/>
                    <a:p>
                      <a:pPr indent="0" algn="ctr">
                        <a:lnSpc>
                          <a:spcPct val="120000"/>
                        </a:lnSpc>
                        <a:spcBef>
                          <a:spcPts val="20"/>
                        </a:spcBef>
                        <a:spcAft>
                          <a:spcPts val="20"/>
                        </a:spcAft>
                      </a:pPr>
                      <a:r>
                        <a:rPr lang="en-US" sz="2400" kern="0">
                          <a:effectLst/>
                          <a:latin typeface="Times New Roman" panose="02020603050405020304" pitchFamily="18" charset="0"/>
                          <a:ea typeface="黑体" panose="02010609060101010101" pitchFamily="49" charset="-122"/>
                          <a:sym typeface="Times New Roman" panose="02020603050405020304" pitchFamily="18" charset="0"/>
                        </a:rPr>
                        <a:t>Mo/Cu</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2400" kern="0">
                          <a:effectLst/>
                          <a:latin typeface="Times New Roman" panose="02020603050405020304" pitchFamily="18" charset="0"/>
                          <a:ea typeface="黑体" panose="02010609060101010101" pitchFamily="49" charset="-122"/>
                          <a:sym typeface="Times New Roman" panose="02020603050405020304" pitchFamily="18" charset="0"/>
                        </a:rPr>
                        <a:t>HVL≥0.30</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337600085"/>
                  </a:ext>
                </a:extLst>
              </a:tr>
              <a:tr h="550690">
                <a:tc vMerge="1">
                  <a:txBody>
                    <a:bodyPr/>
                    <a:lstStyle/>
                    <a:p>
                      <a:endParaRPr lang="zh-CN" altLang="en-US"/>
                    </a:p>
                  </a:txBody>
                  <a:tcPr/>
                </a:tc>
                <a:tc>
                  <a:txBody>
                    <a:bodyPr/>
                    <a:lstStyle/>
                    <a:p>
                      <a:pPr indent="0" algn="ctr">
                        <a:lnSpc>
                          <a:spcPct val="120000"/>
                        </a:lnSpc>
                        <a:spcBef>
                          <a:spcPts val="20"/>
                        </a:spcBef>
                        <a:spcAft>
                          <a:spcPts val="20"/>
                        </a:spcAft>
                      </a:pPr>
                      <a:r>
                        <a:rPr lang="en-US" sz="2400" kern="0" dirty="0">
                          <a:effectLst/>
                          <a:latin typeface="Times New Roman" panose="02020603050405020304" pitchFamily="18" charset="0"/>
                          <a:ea typeface="黑体" panose="02010609060101010101" pitchFamily="49" charset="-122"/>
                          <a:sym typeface="Times New Roman" panose="02020603050405020304" pitchFamily="18" charset="0"/>
                        </a:rPr>
                        <a:t>Rh/Rh</a:t>
                      </a:r>
                      <a:endParaRPr 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2400" kern="0">
                          <a:effectLst/>
                          <a:latin typeface="Times New Roman" panose="02020603050405020304" pitchFamily="18" charset="0"/>
                          <a:ea typeface="黑体" panose="02010609060101010101" pitchFamily="49" charset="-122"/>
                          <a:sym typeface="Times New Roman" panose="02020603050405020304" pitchFamily="18" charset="0"/>
                        </a:rPr>
                        <a:t>0.30≤HVL≤0.5</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2296900219"/>
                  </a:ext>
                </a:extLst>
              </a:tr>
              <a:tr h="550690">
                <a:tc vMerge="1">
                  <a:txBody>
                    <a:bodyPr/>
                    <a:lstStyle/>
                    <a:p>
                      <a:endParaRPr lang="zh-CN" altLang="en-US"/>
                    </a:p>
                  </a:txBody>
                  <a:tcPr/>
                </a:tc>
                <a:tc>
                  <a:txBody>
                    <a:bodyPr/>
                    <a:lstStyle/>
                    <a:p>
                      <a:pPr indent="0" algn="ctr">
                        <a:lnSpc>
                          <a:spcPct val="120000"/>
                        </a:lnSpc>
                        <a:spcBef>
                          <a:spcPts val="20"/>
                        </a:spcBef>
                        <a:spcAft>
                          <a:spcPts val="20"/>
                        </a:spcAft>
                      </a:pPr>
                      <a:r>
                        <a:rPr lang="en-US" sz="2400" kern="0">
                          <a:effectLst/>
                          <a:latin typeface="Times New Roman" panose="02020603050405020304" pitchFamily="18" charset="0"/>
                          <a:ea typeface="黑体" panose="02010609060101010101" pitchFamily="49" charset="-122"/>
                          <a:sym typeface="Times New Roman" panose="02020603050405020304" pitchFamily="18" charset="0"/>
                        </a:rPr>
                        <a:t>Rh/Al</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2400" kern="0">
                          <a:effectLst/>
                          <a:latin typeface="Times New Roman" panose="02020603050405020304" pitchFamily="18" charset="0"/>
                          <a:ea typeface="黑体" panose="02010609060101010101" pitchFamily="49" charset="-122"/>
                          <a:sym typeface="Times New Roman" panose="02020603050405020304" pitchFamily="18" charset="0"/>
                        </a:rPr>
                        <a:t>HVL≥0.30</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2931928862"/>
                  </a:ext>
                </a:extLst>
              </a:tr>
              <a:tr h="550690">
                <a:tc vMerge="1">
                  <a:txBody>
                    <a:bodyPr/>
                    <a:lstStyle/>
                    <a:p>
                      <a:endParaRPr lang="zh-CN" altLang="en-US"/>
                    </a:p>
                  </a:txBody>
                  <a:tcPr/>
                </a:tc>
                <a:tc>
                  <a:txBody>
                    <a:bodyPr/>
                    <a:lstStyle/>
                    <a:p>
                      <a:pPr indent="0" algn="ctr">
                        <a:lnSpc>
                          <a:spcPct val="120000"/>
                        </a:lnSpc>
                        <a:spcBef>
                          <a:spcPts val="20"/>
                        </a:spcBef>
                        <a:spcAft>
                          <a:spcPts val="20"/>
                        </a:spcAft>
                      </a:pPr>
                      <a:r>
                        <a:rPr lang="en-US" sz="2400" kern="0">
                          <a:effectLst/>
                          <a:latin typeface="Times New Roman" panose="02020603050405020304" pitchFamily="18" charset="0"/>
                          <a:ea typeface="黑体" panose="02010609060101010101" pitchFamily="49" charset="-122"/>
                          <a:sym typeface="Times New Roman" panose="02020603050405020304" pitchFamily="18" charset="0"/>
                        </a:rPr>
                        <a:t>Rh/Cu</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2400" kern="0">
                          <a:effectLst/>
                          <a:latin typeface="Times New Roman" panose="02020603050405020304" pitchFamily="18" charset="0"/>
                          <a:ea typeface="黑体" panose="02010609060101010101" pitchFamily="49" charset="-122"/>
                          <a:sym typeface="Times New Roman" panose="02020603050405020304" pitchFamily="18" charset="0"/>
                        </a:rPr>
                        <a:t>HVL≥0.30</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3261242188"/>
                  </a:ext>
                </a:extLst>
              </a:tr>
              <a:tr h="550690">
                <a:tc vMerge="1">
                  <a:txBody>
                    <a:bodyPr/>
                    <a:lstStyle/>
                    <a:p>
                      <a:endParaRPr lang="zh-CN" altLang="en-US"/>
                    </a:p>
                  </a:txBody>
                  <a:tcPr/>
                </a:tc>
                <a:tc>
                  <a:txBody>
                    <a:bodyPr/>
                    <a:lstStyle/>
                    <a:p>
                      <a:pPr indent="0" algn="ctr">
                        <a:lnSpc>
                          <a:spcPct val="120000"/>
                        </a:lnSpc>
                        <a:spcBef>
                          <a:spcPts val="20"/>
                        </a:spcBef>
                        <a:spcAft>
                          <a:spcPts val="20"/>
                        </a:spcAft>
                      </a:pPr>
                      <a:r>
                        <a:rPr lang="en-US" sz="2400" kern="0">
                          <a:effectLst/>
                          <a:latin typeface="Times New Roman" panose="02020603050405020304" pitchFamily="18" charset="0"/>
                          <a:ea typeface="黑体" panose="02010609060101010101" pitchFamily="49" charset="-122"/>
                          <a:sym typeface="Times New Roman" panose="02020603050405020304" pitchFamily="18" charset="0"/>
                        </a:rPr>
                        <a:t>Rh/Ag</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2400" kern="0">
                          <a:effectLst/>
                          <a:latin typeface="Times New Roman" panose="02020603050405020304" pitchFamily="18" charset="0"/>
                          <a:ea typeface="黑体" panose="02010609060101010101" pitchFamily="49" charset="-122"/>
                          <a:sym typeface="Times New Roman" panose="02020603050405020304" pitchFamily="18" charset="0"/>
                        </a:rPr>
                        <a:t>HVL≥0.30</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4053945419"/>
                  </a:ext>
                </a:extLst>
              </a:tr>
              <a:tr h="550690">
                <a:tc vMerge="1">
                  <a:txBody>
                    <a:bodyPr/>
                    <a:lstStyle/>
                    <a:p>
                      <a:endParaRPr lang="zh-CN" altLang="en-US"/>
                    </a:p>
                  </a:txBody>
                  <a:tcPr/>
                </a:tc>
                <a:tc>
                  <a:txBody>
                    <a:bodyPr/>
                    <a:lstStyle/>
                    <a:p>
                      <a:pPr indent="0" algn="ctr">
                        <a:lnSpc>
                          <a:spcPct val="120000"/>
                        </a:lnSpc>
                        <a:spcBef>
                          <a:spcPts val="20"/>
                        </a:spcBef>
                        <a:spcAft>
                          <a:spcPts val="20"/>
                        </a:spcAft>
                      </a:pPr>
                      <a:r>
                        <a:rPr lang="en-US" sz="2400" kern="0">
                          <a:effectLst/>
                          <a:latin typeface="Times New Roman" panose="02020603050405020304" pitchFamily="18" charset="0"/>
                          <a:ea typeface="黑体" panose="02010609060101010101" pitchFamily="49" charset="-122"/>
                          <a:sym typeface="Times New Roman" panose="02020603050405020304" pitchFamily="18" charset="0"/>
                        </a:rPr>
                        <a:t>W/Rh</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2400" kern="0">
                          <a:effectLst/>
                          <a:latin typeface="Times New Roman" panose="02020603050405020304" pitchFamily="18" charset="0"/>
                          <a:ea typeface="黑体" panose="02010609060101010101" pitchFamily="49" charset="-122"/>
                          <a:sym typeface="Times New Roman" panose="02020603050405020304" pitchFamily="18" charset="0"/>
                        </a:rPr>
                        <a:t>0.30≤HVL≤0.58</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2583322372"/>
                  </a:ext>
                </a:extLst>
              </a:tr>
              <a:tr h="550690">
                <a:tc vMerge="1">
                  <a:txBody>
                    <a:bodyPr/>
                    <a:lstStyle/>
                    <a:p>
                      <a:endParaRPr lang="zh-CN" altLang="en-US"/>
                    </a:p>
                  </a:txBody>
                  <a:tcPr/>
                </a:tc>
                <a:tc>
                  <a:txBody>
                    <a:bodyPr/>
                    <a:lstStyle/>
                    <a:p>
                      <a:pPr indent="0" algn="ctr">
                        <a:lnSpc>
                          <a:spcPct val="120000"/>
                        </a:lnSpc>
                        <a:spcBef>
                          <a:spcPts val="20"/>
                        </a:spcBef>
                        <a:spcAft>
                          <a:spcPts val="20"/>
                        </a:spcAft>
                      </a:pPr>
                      <a:r>
                        <a:rPr lang="en-US" sz="2400" kern="0">
                          <a:effectLst/>
                          <a:latin typeface="Times New Roman" panose="02020603050405020304" pitchFamily="18" charset="0"/>
                          <a:ea typeface="黑体" panose="02010609060101010101" pitchFamily="49" charset="-122"/>
                          <a:sym typeface="Times New Roman" panose="02020603050405020304" pitchFamily="18" charset="0"/>
                        </a:rPr>
                        <a:t>W/Al</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2400" kern="0">
                          <a:effectLst/>
                          <a:latin typeface="Times New Roman" panose="02020603050405020304" pitchFamily="18" charset="0"/>
                          <a:ea typeface="黑体" panose="02010609060101010101" pitchFamily="49" charset="-122"/>
                          <a:sym typeface="Times New Roman" panose="02020603050405020304" pitchFamily="18" charset="0"/>
                        </a:rPr>
                        <a:t>0.30≤HVL≤0.53</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1922581139"/>
                  </a:ext>
                </a:extLst>
              </a:tr>
              <a:tr h="550690">
                <a:tc vMerge="1">
                  <a:txBody>
                    <a:bodyPr/>
                    <a:lstStyle/>
                    <a:p>
                      <a:endParaRPr lang="zh-CN" altLang="en-US"/>
                    </a:p>
                  </a:txBody>
                  <a:tcPr/>
                </a:tc>
                <a:tc>
                  <a:txBody>
                    <a:bodyPr/>
                    <a:lstStyle/>
                    <a:p>
                      <a:pPr indent="0" algn="ctr">
                        <a:lnSpc>
                          <a:spcPct val="120000"/>
                        </a:lnSpc>
                        <a:spcBef>
                          <a:spcPts val="20"/>
                        </a:spcBef>
                        <a:spcAft>
                          <a:spcPts val="20"/>
                        </a:spcAft>
                      </a:pPr>
                      <a:r>
                        <a:rPr lang="en-US" sz="2400" kern="0">
                          <a:effectLst/>
                          <a:latin typeface="Times New Roman" panose="02020603050405020304" pitchFamily="18" charset="0"/>
                          <a:ea typeface="黑体" panose="02010609060101010101" pitchFamily="49" charset="-122"/>
                          <a:sym typeface="Times New Roman" panose="02020603050405020304" pitchFamily="18" charset="0"/>
                        </a:rPr>
                        <a:t>W/Ag</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2400" kern="0" dirty="0">
                          <a:effectLst/>
                          <a:latin typeface="Times New Roman" panose="02020603050405020304" pitchFamily="18" charset="0"/>
                          <a:ea typeface="黑体" panose="02010609060101010101" pitchFamily="49" charset="-122"/>
                          <a:sym typeface="Times New Roman" panose="02020603050405020304" pitchFamily="18" charset="0"/>
                        </a:rPr>
                        <a:t>0.30≤HVL≤0.60</a:t>
                      </a:r>
                      <a:endParaRPr 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2913358240"/>
                  </a:ext>
                </a:extLst>
              </a:tr>
            </a:tbl>
          </a:graphicData>
        </a:graphic>
      </p:graphicFrame>
    </p:spTree>
    <p:extLst>
      <p:ext uri="{BB962C8B-B14F-4D97-AF65-F5344CB8AC3E}">
        <p14:creationId xmlns:p14="http://schemas.microsoft.com/office/powerpoint/2010/main" val="81106109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DEC7BEB-6B01-44DE-BAEF-4C9AE606D0AD}"/>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5</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、输出量重复性</a:t>
            </a:r>
          </a:p>
        </p:txBody>
      </p:sp>
      <p:sp>
        <p:nvSpPr>
          <p:cNvPr id="3" name="内容占位符 2">
            <a:extLst>
              <a:ext uri="{FF2B5EF4-FFF2-40B4-BE49-F238E27FC236}">
                <a16:creationId xmlns="" xmlns:a16="http://schemas.microsoft.com/office/drawing/2014/main" id="{CB6B5E89-60B9-4028-8C4F-4187DCA7CC3F}"/>
              </a:ext>
            </a:extLst>
          </p:cNvPr>
          <p:cNvSpPr>
            <a:spLocks noGrp="1"/>
          </p:cNvSpPr>
          <p:nvPr>
            <p:ph idx="1"/>
          </p:nvPr>
        </p:nvSpPr>
        <p:spPr/>
        <p:txBody>
          <a:bodyPr>
            <a:normAutofit/>
          </a:bodyPr>
          <a:lstStyle/>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诊断水平剂量仪</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将剂量仪探测器放置于乳房支撑台胸壁侧向内</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射线束轴上，探测器厚度有效点位于乳房支撑台上方</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10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处（无厚度有效点标记的，以探测器厚度中心为准）；对于底部有铅衬的半导体探测器，可以直接将探测器放置在设备支撑台上。</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设置管电压为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28 kV</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，适当的管电流时间积（</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30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mAs</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50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mAs</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），在没有铝片的情况下进行曝光，重复</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5</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次，记录每次的空气比释动能值。</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参照普通</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摄影设备辐射输出量重复性的计算方法计算输出量重复性。</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验收检测、状态检测要求：≤</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5.0%</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。稳定性检测未做要求。</a:t>
            </a:r>
          </a:p>
          <a:p>
            <a:pPr>
              <a:lnSpc>
                <a:spcPct val="120000"/>
              </a:lnSpc>
              <a:spcBef>
                <a:spcPts val="20"/>
              </a:spcBef>
              <a:spcAft>
                <a:spcPts val="20"/>
              </a:spcAft>
            </a:pP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endParaRPr lang="zh-CN" altLang="en-US" sz="2400"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172550194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760AFD1-A605-4FDA-860A-66EC9E99E015}"/>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6</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、特定辐射输出量</a:t>
            </a:r>
          </a:p>
        </p:txBody>
      </p:sp>
      <p:sp>
        <p:nvSpPr>
          <p:cNvPr id="3" name="内容占位符 2">
            <a:extLst>
              <a:ext uri="{FF2B5EF4-FFF2-40B4-BE49-F238E27FC236}">
                <a16:creationId xmlns="" xmlns:a16="http://schemas.microsoft.com/office/drawing/2014/main" id="{AA438915-F21C-4945-8455-099A562715E1}"/>
              </a:ext>
            </a:extLst>
          </p:cNvPr>
          <p:cNvSpPr>
            <a:spLocks noGrp="1"/>
          </p:cNvSpPr>
          <p:nvPr>
            <p:ph idx="1"/>
          </p:nvPr>
        </p:nvSpPr>
        <p:spPr/>
        <p:txBody>
          <a:bodyPr>
            <a:normAutofit/>
          </a:bodyPr>
          <a:lstStyle/>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诊断水平剂量仪</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将剂量仪探测器放置于乳房支撑台胸壁侧向内</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射线束轴上，探测器厚度有效点位于乳房支撑台上方</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10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处（无厚度有效点标记的，以探测器厚度中心为准）；对于底部有铅衬的半导体探测器，可以直接将探测器放置在设备支撑台上。测量焦点到剂量仪探测器的距离</a:t>
            </a:r>
            <a:r>
              <a:rPr lang="en-US" altLang="zh-CN" sz="2400" i="1" dirty="0">
                <a:latin typeface="Times New Roman" panose="02020603050405020304" pitchFamily="18" charset="0"/>
                <a:ea typeface="黑体" panose="02010609060101010101" pitchFamily="49" charset="-122"/>
                <a:sym typeface="Times New Roman" panose="02020603050405020304" pitchFamily="18" charset="0"/>
              </a:rPr>
              <a:t>d</a:t>
            </a:r>
            <a:r>
              <a:rPr lang="en-US" altLang="zh-CN" sz="2400" baseline="-25000" dirty="0">
                <a:latin typeface="Times New Roman" panose="02020603050405020304" pitchFamily="18" charset="0"/>
                <a:ea typeface="黑体" panose="02010609060101010101" pitchFamily="49" charset="-122"/>
                <a:sym typeface="Times New Roman" panose="02020603050405020304" pitchFamily="18" charset="0"/>
              </a:rPr>
              <a:t>1</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设置管电压为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28 kV</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，适当的管电流时间积（</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30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mAs</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50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mAs</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），在没有铝片的情况下进行曝光，重复</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3</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次，记录每次的空气比释动能值，计算平均值，利用距离平方反比定律，计算距焦点</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 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位置处（</a:t>
            </a:r>
            <a:r>
              <a:rPr lang="en-US" altLang="zh-CN" sz="2400" i="1" dirty="0">
                <a:latin typeface="Times New Roman" panose="02020603050405020304" pitchFamily="18" charset="0"/>
                <a:ea typeface="黑体" panose="02010609060101010101" pitchFamily="49" charset="-122"/>
                <a:sym typeface="Times New Roman" panose="02020603050405020304" pitchFamily="18" charset="0"/>
              </a:rPr>
              <a:t>d</a:t>
            </a:r>
            <a:r>
              <a:rPr lang="en-US" altLang="zh-CN" sz="2400" baseline="-25000" dirty="0">
                <a:latin typeface="Times New Roman" panose="02020603050405020304" pitchFamily="18" charset="0"/>
                <a:ea typeface="黑体" panose="02010609060101010101" pitchFamily="49" charset="-122"/>
                <a:sym typeface="Times New Roman" panose="02020603050405020304" pitchFamily="18" charset="0"/>
              </a:rPr>
              <a:t>2</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）单位管电流时间积的特定辐射输出量。</a:t>
            </a:r>
          </a:p>
        </p:txBody>
      </p:sp>
      <p:sp>
        <p:nvSpPr>
          <p:cNvPr id="4" name="Rectangle 2">
            <a:extLst>
              <a:ext uri="{FF2B5EF4-FFF2-40B4-BE49-F238E27FC236}">
                <a16:creationId xmlns="" xmlns:a16="http://schemas.microsoft.com/office/drawing/2014/main" id="{747A4604-AA86-4B81-9DF0-BEC4B44F0651}"/>
              </a:ext>
            </a:extLst>
          </p:cNvPr>
          <p:cNvSpPr>
            <a:spLocks noChangeArrowheads="1"/>
          </p:cNvSpPr>
          <p:nvPr/>
        </p:nvSpPr>
        <p:spPr bwMode="auto">
          <a:xfrm>
            <a:off x="0" y="-197875"/>
            <a:ext cx="184731" cy="39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nSpc>
                <a:spcPct val="120000"/>
              </a:lnSpc>
              <a:spcBef>
                <a:spcPts val="2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graphicFrame>
        <p:nvGraphicFramePr>
          <p:cNvPr id="5" name="对象 4">
            <a:extLst>
              <a:ext uri="{FF2B5EF4-FFF2-40B4-BE49-F238E27FC236}">
                <a16:creationId xmlns="" xmlns:a16="http://schemas.microsoft.com/office/drawing/2014/main" id="{4776CECC-3FE1-401A-9176-EE70C6902ED6}"/>
              </a:ext>
            </a:extLst>
          </p:cNvPr>
          <p:cNvGraphicFramePr>
            <a:graphicFrameLocks noChangeAspect="1"/>
          </p:cNvGraphicFramePr>
          <p:nvPr>
            <p:extLst>
              <p:ext uri="{D42A27DB-BD31-4B8C-83A1-F6EECF244321}">
                <p14:modId xmlns:p14="http://schemas.microsoft.com/office/powerpoint/2010/main" val="4117844624"/>
              </p:ext>
            </p:extLst>
          </p:nvPr>
        </p:nvGraphicFramePr>
        <p:xfrm>
          <a:off x="4774711" y="5405293"/>
          <a:ext cx="1993900" cy="1087582"/>
        </p:xfrm>
        <a:graphic>
          <a:graphicData uri="http://schemas.openxmlformats.org/presentationml/2006/ole">
            <mc:AlternateContent xmlns:mc="http://schemas.openxmlformats.org/markup-compatibility/2006">
              <mc:Choice xmlns:v="urn:schemas-microsoft-com:vml" Requires="v">
                <p:oleObj spid="_x0000_s18489" r:id="rId3" imgW="838200" imgH="457200" progId="Equation.DSMT4">
                  <p:embed/>
                </p:oleObj>
              </mc:Choice>
              <mc:Fallback>
                <p:oleObj r:id="rId3" imgW="838200" imgH="4572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4711" y="5405293"/>
                        <a:ext cx="1993900" cy="1087582"/>
                      </a:xfrm>
                      <a:prstGeom prst="rect">
                        <a:avLst/>
                      </a:prstGeom>
                      <a:noFill/>
                    </p:spPr>
                  </p:pic>
                </p:oleObj>
              </mc:Fallback>
            </mc:AlternateContent>
          </a:graphicData>
        </a:graphic>
      </p:graphicFrame>
    </p:spTree>
    <p:extLst>
      <p:ext uri="{BB962C8B-B14F-4D97-AF65-F5344CB8AC3E}">
        <p14:creationId xmlns:p14="http://schemas.microsoft.com/office/powerpoint/2010/main" val="423854029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DA3F71E-D4CF-4416-B32F-9685174B1616}"/>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ED8FD3A5-E29A-46C6-A7C6-1B8EBB8E67CC}"/>
              </a:ext>
            </a:extLst>
          </p:cNvPr>
          <p:cNvSpPr>
            <a:spLocks noGrp="1"/>
          </p:cNvSpPr>
          <p:nvPr>
            <p:ph idx="1"/>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Mo/Mo</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组合</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lvl="1">
              <a:lnSpc>
                <a:spcPct val="120000"/>
              </a:lnSpc>
              <a:spcBef>
                <a:spcPct val="2000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验收检测要求：＞</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35.0 </a:t>
            </a:r>
            <a:r>
              <a:rPr lang="en-US" altLang="zh-CN" dirty="0" err="1">
                <a:latin typeface="Times New Roman" panose="02020603050405020304" pitchFamily="18" charset="0"/>
                <a:ea typeface="黑体" panose="02010609060101010101" pitchFamily="49" charset="-122"/>
                <a:sym typeface="Times New Roman" panose="02020603050405020304" pitchFamily="18" charset="0"/>
              </a:rPr>
              <a:t>μGy</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dirty="0" err="1">
                <a:latin typeface="Times New Roman" panose="02020603050405020304" pitchFamily="18" charset="0"/>
                <a:ea typeface="黑体" panose="02010609060101010101" pitchFamily="49" charset="-122"/>
                <a:sym typeface="Times New Roman" panose="02020603050405020304" pitchFamily="18" charset="0"/>
              </a:rPr>
              <a:t>mAs</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lvl="1">
              <a:lnSpc>
                <a:spcPct val="120000"/>
              </a:lnSpc>
              <a:spcBef>
                <a:spcPct val="2000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状态检测要求：＞</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30.0 </a:t>
            </a:r>
            <a:r>
              <a:rPr lang="en-US" altLang="zh-CN" dirty="0" err="1">
                <a:latin typeface="Times New Roman" panose="02020603050405020304" pitchFamily="18" charset="0"/>
                <a:ea typeface="黑体" panose="02010609060101010101" pitchFamily="49" charset="-122"/>
                <a:sym typeface="Times New Roman" panose="02020603050405020304" pitchFamily="18" charset="0"/>
              </a:rPr>
              <a:t>μGy</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dirty="0" err="1">
                <a:latin typeface="Times New Roman" panose="02020603050405020304" pitchFamily="18" charset="0"/>
                <a:ea typeface="黑体" panose="02010609060101010101" pitchFamily="49" charset="-122"/>
                <a:sym typeface="Times New Roman" panose="02020603050405020304" pitchFamily="18" charset="0"/>
              </a:rPr>
              <a:t>mAs</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lvl="1">
              <a:lnSpc>
                <a:spcPct val="120000"/>
              </a:lnSpc>
              <a:spcBef>
                <a:spcPct val="2000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稳定性检测不做要求。</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ct val="2000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其它靶</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滤过组合</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lvl="1">
              <a:lnSpc>
                <a:spcPct val="120000"/>
              </a:lnSpc>
              <a:spcBef>
                <a:spcPct val="2000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验收检测要求：建立基线值</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lvl="1">
              <a:lnSpc>
                <a:spcPct val="120000"/>
              </a:lnSpc>
              <a:spcBef>
                <a:spcPct val="2000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状态检测要求：大于基线值的</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70.0%</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lvl="1">
              <a:lnSpc>
                <a:spcPct val="120000"/>
              </a:lnSpc>
              <a:spcBef>
                <a:spcPct val="2000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稳定性检测不做要求。</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ct val="20000"/>
              </a:spcBef>
              <a:spcAft>
                <a:spcPts val="20"/>
              </a:spcAft>
            </a:pP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312243326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1C56D23-6323-43AD-85DA-C500DEF18D9B}"/>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7</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AEC</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重复性</a:t>
            </a:r>
          </a:p>
        </p:txBody>
      </p:sp>
      <p:sp>
        <p:nvSpPr>
          <p:cNvPr id="3" name="内容占位符 2">
            <a:extLst>
              <a:ext uri="{FF2B5EF4-FFF2-40B4-BE49-F238E27FC236}">
                <a16:creationId xmlns="" xmlns:a16="http://schemas.microsoft.com/office/drawing/2014/main" id="{ADB660F3-F9A9-4498-A1AB-A7FAD380A439}"/>
              </a:ext>
            </a:extLst>
          </p:cNvPr>
          <p:cNvSpPr>
            <a:spLocks noGrp="1"/>
          </p:cNvSpPr>
          <p:nvPr>
            <p:ph idx="1"/>
          </p:nvPr>
        </p:nvSpPr>
        <p:spPr/>
        <p:txBody>
          <a:bodyPr>
            <a:normAutofit/>
          </a:bodyPr>
          <a:lstStyle/>
          <a:p>
            <a:pPr>
              <a:lnSpc>
                <a:spcPct val="120000"/>
              </a:lnSpc>
              <a:spcBef>
                <a:spcPts val="20"/>
              </a:spcBef>
              <a:spcAft>
                <a:spcPts val="20"/>
              </a:spcAft>
            </a:pP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厚的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PMMA</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模体</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将</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PMMA</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模体置于乳房支撑台上，覆盖临床常用</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AEC</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区域，模体边沿与乳房支撑台胸壁侧对齐，在</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 cm PMMA</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模体上垫</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0.5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厚泡沫塑料</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或其他不显著影响</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线吸收的材料</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，并将压迫板压在泡沫塑料表面，使得压迫板高度保持在</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4.5cm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并且造成压迫力，设置临床常用电压（如</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28 kV</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）和靶</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滤过，选择自动曝光控制（</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AEC</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）条件进行曝光。重复曝光</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5</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次，每次曝光后记录毫安秒值，并计算</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5</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次的平均毫安秒值。</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计算所记录的管电流时间积（</a:t>
            </a:r>
            <a:r>
              <a:rPr lang="en-US" altLang="zh-CN" sz="2400" i="1" kern="100" dirty="0" err="1">
                <a:effectLst/>
                <a:latin typeface="Times New Roman" panose="02020603050405020304" pitchFamily="18" charset="0"/>
                <a:ea typeface="黑体" panose="02010609060101010101" pitchFamily="49" charset="-122"/>
                <a:sym typeface="Times New Roman" panose="02020603050405020304" pitchFamily="18" charset="0"/>
              </a:rPr>
              <a:t>mAs</a:t>
            </a:r>
            <a:r>
              <a:rPr lang="en-US" altLang="zh-CN" sz="2400" kern="100" baseline="-25000" dirty="0" err="1">
                <a:effectLst/>
                <a:latin typeface="Times New Roman" panose="02020603050405020304" pitchFamily="18" charset="0"/>
                <a:ea typeface="黑体" panose="02010609060101010101" pitchFamily="49" charset="-122"/>
                <a:sym typeface="Times New Roman" panose="02020603050405020304" pitchFamily="18" charset="0"/>
              </a:rPr>
              <a:t>R</a:t>
            </a: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）与平均管电流时间积（</a:t>
            </a:r>
            <a:r>
              <a:rPr lang="en-US" altLang="zh-CN" sz="2400" i="1" kern="100" dirty="0" err="1">
                <a:effectLst/>
                <a:latin typeface="Times New Roman" panose="02020603050405020304" pitchFamily="18" charset="0"/>
                <a:ea typeface="黑体" panose="02010609060101010101" pitchFamily="49" charset="-122"/>
                <a:sym typeface="Times New Roman" panose="02020603050405020304" pitchFamily="18" charset="0"/>
              </a:rPr>
              <a:t>mAs</a:t>
            </a:r>
            <a:r>
              <a:rPr lang="en-US" altLang="zh-CN" sz="2400" kern="100" baseline="-25000" dirty="0" err="1">
                <a:effectLst/>
                <a:latin typeface="Times New Roman" panose="02020603050405020304" pitchFamily="18" charset="0"/>
                <a:ea typeface="黑体" panose="02010609060101010101" pitchFamily="49" charset="-122"/>
                <a:sym typeface="Times New Roman" panose="02020603050405020304" pitchFamily="18" charset="0"/>
              </a:rPr>
              <a:t>m</a:t>
            </a: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）值的偏差（</a:t>
            </a:r>
            <a:r>
              <a:rPr lang="en-US" altLang="zh-CN" sz="2400" i="1" kern="100" dirty="0">
                <a:effectLst/>
                <a:latin typeface="Times New Roman" panose="02020603050405020304" pitchFamily="18" charset="0"/>
                <a:ea typeface="黑体" panose="02010609060101010101" pitchFamily="49" charset="-122"/>
                <a:sym typeface="Times New Roman" panose="02020603050405020304" pitchFamily="18" charset="0"/>
              </a:rPr>
              <a:t>E</a:t>
            </a: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zh-CN" altLang="en-US"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取其最大值作为该指标检测结果。</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endParaRPr lang="zh-CN" altLang="en-US" sz="2400" dirty="0">
              <a:latin typeface="Times New Roman" panose="02020603050405020304" pitchFamily="18" charset="0"/>
              <a:ea typeface="黑体" panose="02010609060101010101" pitchFamily="49" charset="-122"/>
              <a:sym typeface="Times New Roman" panose="02020603050405020304" pitchFamily="18" charset="0"/>
            </a:endParaRPr>
          </a:p>
        </p:txBody>
      </p:sp>
      <p:graphicFrame>
        <p:nvGraphicFramePr>
          <p:cNvPr id="7" name="对象 6">
            <a:extLst>
              <a:ext uri="{FF2B5EF4-FFF2-40B4-BE49-F238E27FC236}">
                <a16:creationId xmlns="" xmlns:a16="http://schemas.microsoft.com/office/drawing/2014/main" id="{19CC5425-BABC-4E4D-824D-339031DCB768}"/>
              </a:ext>
            </a:extLst>
          </p:cNvPr>
          <p:cNvGraphicFramePr>
            <a:graphicFrameLocks noChangeAspect="1"/>
          </p:cNvGraphicFramePr>
          <p:nvPr>
            <p:extLst>
              <p:ext uri="{D42A27DB-BD31-4B8C-83A1-F6EECF244321}">
                <p14:modId xmlns:p14="http://schemas.microsoft.com/office/powerpoint/2010/main" val="702492891"/>
              </p:ext>
            </p:extLst>
          </p:nvPr>
        </p:nvGraphicFramePr>
        <p:xfrm>
          <a:off x="4229277" y="5758229"/>
          <a:ext cx="2555082" cy="837467"/>
        </p:xfrm>
        <a:graphic>
          <a:graphicData uri="http://schemas.openxmlformats.org/presentationml/2006/ole">
            <mc:AlternateContent xmlns:mc="http://schemas.openxmlformats.org/markup-compatibility/2006">
              <mc:Choice xmlns:v="urn:schemas-microsoft-com:vml" Requires="v">
                <p:oleObj spid="_x0000_s19513" r:id="rId3" imgW="1511300" imgH="457200" progId="Equation.DSMT4">
                  <p:embed/>
                </p:oleObj>
              </mc:Choice>
              <mc:Fallback>
                <p:oleObj r:id="rId3" imgW="1511300" imgH="4572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9277" y="5758229"/>
                        <a:ext cx="2555082" cy="837467"/>
                      </a:xfrm>
                      <a:prstGeom prst="rect">
                        <a:avLst/>
                      </a:prstGeom>
                      <a:noFill/>
                    </p:spPr>
                  </p:pic>
                </p:oleObj>
              </mc:Fallback>
            </mc:AlternateContent>
          </a:graphicData>
        </a:graphic>
      </p:graphicFrame>
    </p:spTree>
    <p:extLst>
      <p:ext uri="{BB962C8B-B14F-4D97-AF65-F5344CB8AC3E}">
        <p14:creationId xmlns:p14="http://schemas.microsoft.com/office/powerpoint/2010/main" val="61015741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endParaRPr lang="zh-CN" altLang="en-US"/>
          </a:p>
        </p:txBody>
      </p:sp>
      <p:sp>
        <p:nvSpPr>
          <p:cNvPr id="3" name="内容占位符 2"/>
          <p:cNvSpPr>
            <a:spLocks noGrp="1"/>
          </p:cNvSpPr>
          <p:nvPr>
            <p:ph idx="1"/>
          </p:nvPr>
        </p:nvSpPr>
        <p:spPr/>
        <p:txBody>
          <a:bodyPr/>
          <a:lstStyle/>
          <a:p>
            <a:pPr>
              <a:lnSpc>
                <a:spcPct val="120000"/>
              </a:lnSpc>
              <a:spcBef>
                <a:spcPts val="20"/>
              </a:spcBef>
              <a:spcAft>
                <a:spcPts val="20"/>
              </a:spcAft>
            </a:pPr>
            <a:endParaRPr lang="zh-CN" altLang="en-US"/>
          </a:p>
        </p:txBody>
      </p:sp>
      <p:pic>
        <p:nvPicPr>
          <p:cNvPr id="4" name="图片 3" descr="IMG_4405"/>
          <p:cNvPicPr/>
          <p:nvPr/>
        </p:nvPicPr>
        <p:blipFill>
          <a:blip r:embed="rId2"/>
          <a:stretch>
            <a:fillRect/>
          </a:stretch>
        </p:blipFill>
        <p:spPr>
          <a:xfrm>
            <a:off x="1997691" y="365125"/>
            <a:ext cx="8196618" cy="5811838"/>
          </a:xfrm>
          <a:prstGeom prst="rect">
            <a:avLst/>
          </a:prstGeom>
        </p:spPr>
      </p:pic>
    </p:spTree>
    <p:extLst>
      <p:ext uri="{BB962C8B-B14F-4D97-AF65-F5344CB8AC3E}">
        <p14:creationId xmlns:p14="http://schemas.microsoft.com/office/powerpoint/2010/main" val="226883452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472A6C8-D2A6-47AD-AA46-E4D3D1D6BA4A}"/>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D03CC8D7-E558-4A9A-868A-43CAEEE759C8}"/>
              </a:ext>
            </a:extLst>
          </p:cNvPr>
          <p:cNvSpPr>
            <a:spLocks noGrp="1"/>
          </p:cNvSpPr>
          <p:nvPr>
            <p:ph idx="1"/>
          </p:nvPr>
        </p:nvSpPr>
        <p:spPr/>
        <p:txBody>
          <a:bodyPr/>
          <a:lstStyle/>
          <a:p>
            <a:pPr>
              <a:lnSpc>
                <a:spcPct val="120000"/>
              </a:lnSpc>
              <a:spcBef>
                <a:spcPts val="20"/>
              </a:spcBef>
              <a:spcAft>
                <a:spcPts val="20"/>
              </a:spcAft>
            </a:pPr>
            <a:r>
              <a:rPr lang="zh-CN" altLang="en-US" sz="2800" dirty="0">
                <a:latin typeface="Times New Roman" panose="02020603050405020304" pitchFamily="18" charset="0"/>
                <a:ea typeface="黑体" panose="02010609060101010101" pitchFamily="49" charset="-122"/>
                <a:sym typeface="Times New Roman" panose="02020603050405020304" pitchFamily="18" charset="0"/>
              </a:rPr>
              <a:t>若参数无法单独设置，则选择全自动曝光条件。</a:t>
            </a:r>
            <a:endParaRPr lang="en-US" altLang="zh-CN" sz="28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800" dirty="0">
                <a:latin typeface="Times New Roman" panose="02020603050405020304" pitchFamily="18" charset="0"/>
                <a:ea typeface="黑体" panose="02010609060101010101" pitchFamily="49" charset="-122"/>
                <a:sym typeface="Times New Roman" panose="02020603050405020304" pitchFamily="18" charset="0"/>
              </a:rPr>
              <a:t>若曝光过程中发现靶</a:t>
            </a:r>
            <a:r>
              <a:rPr lang="en-US" altLang="zh-CN" sz="28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800" dirty="0">
                <a:latin typeface="Times New Roman" panose="02020603050405020304" pitchFamily="18" charset="0"/>
                <a:ea typeface="黑体" panose="02010609060101010101" pitchFamily="49" charset="-122"/>
                <a:sym typeface="Times New Roman" panose="02020603050405020304" pitchFamily="18" charset="0"/>
              </a:rPr>
              <a:t>滤过、焦点状态等曝光条件变化，应重复或者选择其他</a:t>
            </a:r>
            <a:r>
              <a:rPr lang="en-US" altLang="zh-CN" sz="2800" dirty="0">
                <a:latin typeface="Times New Roman" panose="02020603050405020304" pitchFamily="18" charset="0"/>
                <a:ea typeface="黑体" panose="02010609060101010101" pitchFamily="49" charset="-122"/>
                <a:sym typeface="Times New Roman" panose="02020603050405020304" pitchFamily="18" charset="0"/>
              </a:rPr>
              <a:t>PMMA</a:t>
            </a:r>
            <a:r>
              <a:rPr lang="zh-CN" altLang="en-US" sz="2800" dirty="0">
                <a:latin typeface="Times New Roman" panose="02020603050405020304" pitchFamily="18" charset="0"/>
                <a:ea typeface="黑体" panose="02010609060101010101" pitchFamily="49" charset="-122"/>
                <a:sym typeface="Times New Roman" panose="02020603050405020304" pitchFamily="18" charset="0"/>
              </a:rPr>
              <a:t>厚度保证</a:t>
            </a:r>
            <a:r>
              <a:rPr lang="en-US" altLang="zh-CN" sz="2800" dirty="0">
                <a:latin typeface="Times New Roman" panose="02020603050405020304" pitchFamily="18" charset="0"/>
                <a:ea typeface="黑体" panose="02010609060101010101" pitchFamily="49" charset="-122"/>
                <a:sym typeface="Times New Roman" panose="02020603050405020304" pitchFamily="18" charset="0"/>
              </a:rPr>
              <a:t>5</a:t>
            </a:r>
            <a:r>
              <a:rPr lang="zh-CN" altLang="en-US" sz="2800" dirty="0">
                <a:latin typeface="Times New Roman" panose="02020603050405020304" pitchFamily="18" charset="0"/>
                <a:ea typeface="黑体" panose="02010609060101010101" pitchFamily="49" charset="-122"/>
                <a:sym typeface="Times New Roman" panose="02020603050405020304" pitchFamily="18" charset="0"/>
              </a:rPr>
              <a:t>次曝光过程中除毫安秒外其他曝光参数稳定。</a:t>
            </a:r>
            <a:endParaRPr lang="en-US" altLang="zh-CN" sz="28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800" dirty="0">
                <a:latin typeface="Times New Roman" panose="02020603050405020304" pitchFamily="18" charset="0"/>
                <a:ea typeface="黑体" panose="02010609060101010101" pitchFamily="49" charset="-122"/>
                <a:sym typeface="Times New Roman" panose="02020603050405020304" pitchFamily="18" charset="0"/>
              </a:rPr>
              <a:t>验收检测要求：</a:t>
            </a:r>
            <a:r>
              <a:rPr lang="en-US" altLang="zh-CN" sz="2800" dirty="0">
                <a:latin typeface="Times New Roman" panose="02020603050405020304" pitchFamily="18" charset="0"/>
                <a:ea typeface="黑体" panose="02010609060101010101" pitchFamily="49" charset="-122"/>
                <a:sym typeface="Times New Roman" panose="02020603050405020304" pitchFamily="18" charset="0"/>
              </a:rPr>
              <a:t>±5%</a:t>
            </a:r>
            <a:r>
              <a:rPr lang="zh-CN" altLang="en-US" sz="2800" dirty="0">
                <a:latin typeface="Times New Roman" panose="02020603050405020304" pitchFamily="18" charset="0"/>
                <a:ea typeface="黑体" panose="02010609060101010101" pitchFamily="49" charset="-122"/>
                <a:sym typeface="Times New Roman" panose="02020603050405020304" pitchFamily="18" charset="0"/>
              </a:rPr>
              <a:t>以内；状态检测及稳定性检测要求：</a:t>
            </a:r>
            <a:r>
              <a:rPr lang="en-US" altLang="zh-CN" sz="2800" dirty="0">
                <a:latin typeface="Times New Roman" panose="02020603050405020304" pitchFamily="18" charset="0"/>
                <a:ea typeface="黑体" panose="02010609060101010101" pitchFamily="49" charset="-122"/>
                <a:sym typeface="Times New Roman" panose="02020603050405020304" pitchFamily="18" charset="0"/>
              </a:rPr>
              <a:t>±10%</a:t>
            </a:r>
            <a:r>
              <a:rPr lang="zh-CN" altLang="en-US" sz="2800" dirty="0">
                <a:latin typeface="Times New Roman" panose="02020603050405020304" pitchFamily="18" charset="0"/>
                <a:ea typeface="黑体" panose="02010609060101010101" pitchFamily="49" charset="-122"/>
                <a:sym typeface="Times New Roman" panose="02020603050405020304" pitchFamily="18" charset="0"/>
              </a:rPr>
              <a:t>以内。稳定性检测周期为六个月。</a:t>
            </a:r>
            <a:endParaRPr lang="en-US" altLang="zh-CN" sz="28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2786722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3</a:t>
            </a: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、输出量线性</a:t>
            </a:r>
          </a:p>
        </p:txBody>
      </p:sp>
      <p:sp>
        <p:nvSpPr>
          <p:cNvPr id="3" name="内容占位符 2"/>
          <p:cNvSpPr>
            <a:spLocks noGrp="1"/>
          </p:cNvSpPr>
          <p:nvPr>
            <p:ph idx="1"/>
          </p:nvPr>
        </p:nvSpPr>
        <p:spPr/>
        <p:txBody>
          <a:bodyPr>
            <a:normAutofit fontScale="70000" lnSpcReduction="20000"/>
          </a:bodyPr>
          <a:lstStyle/>
          <a:p>
            <a:pPr>
              <a:lnSpc>
                <a:spcPct val="140000"/>
              </a:lnSpc>
              <a:spcBef>
                <a:spcPts val="20"/>
              </a:spcBef>
              <a:spcAft>
                <a:spcPts val="20"/>
              </a:spcAft>
            </a:pP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诊断水平剂量仪</a:t>
            </a:r>
            <a:endPar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40000"/>
              </a:lnSpc>
              <a:spcBef>
                <a:spcPts val="20"/>
              </a:spcBef>
              <a:spcAft>
                <a:spcPts val="20"/>
              </a:spcAft>
            </a:pP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剂量仪几何条件同辐射输出量的重复性</a:t>
            </a:r>
            <a:endPar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40000"/>
              </a:lnSpc>
              <a:spcBef>
                <a:spcPts val="20"/>
              </a:spcBef>
              <a:spcAft>
                <a:spcPts val="20"/>
              </a:spcAft>
            </a:pP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设置</a:t>
            </a: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80kV</a:t>
            </a: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，无附加滤过，适当的管电流时间积，记录空气比释动能</a:t>
            </a:r>
            <a:endPar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40000"/>
              </a:lnSpc>
              <a:spcBef>
                <a:spcPts val="20"/>
              </a:spcBef>
              <a:spcAft>
                <a:spcPts val="20"/>
              </a:spcAft>
            </a:pPr>
            <a:r>
              <a:rPr lang="zh-CN" altLang="zh-CN" dirty="0">
                <a:latin typeface="Times New Roman" panose="02020603050405020304" pitchFamily="18" charset="0"/>
                <a:ea typeface="黑体" panose="02010609060101010101" pitchFamily="49" charset="-122"/>
                <a:cs typeface="+mn-ea"/>
                <a:sym typeface="Times New Roman" panose="02020603050405020304" pitchFamily="18" charset="0"/>
              </a:rPr>
              <a:t>改变管电流和时间，并使得改变后的管电流时间积与改变前相同或近似，曝光并记录空气比释动能值</a:t>
            </a: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，计算相邻两档的线性</a:t>
            </a:r>
            <a:endPar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40000"/>
              </a:lnSpc>
              <a:spcBef>
                <a:spcPts val="20"/>
              </a:spcBef>
              <a:spcAft>
                <a:spcPts val="20"/>
              </a:spcAft>
            </a:pPr>
            <a:endPar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40000"/>
              </a:lnSpc>
              <a:spcBef>
                <a:spcPts val="20"/>
              </a:spcBef>
              <a:spcAft>
                <a:spcPts val="20"/>
              </a:spcAft>
            </a:pPr>
            <a:endPar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40000"/>
              </a:lnSpc>
              <a:spcBef>
                <a:spcPts val="20"/>
              </a:spcBef>
              <a:spcAft>
                <a:spcPts val="20"/>
              </a:spcAft>
            </a:pPr>
            <a:endPar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40000"/>
              </a:lnSpc>
              <a:spcBef>
                <a:spcPts val="20"/>
              </a:spcBef>
              <a:spcAft>
                <a:spcPts val="20"/>
              </a:spcAft>
            </a:pP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验收检测：</a:t>
            </a: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±10.0%</a:t>
            </a: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以内； 状态检测、稳定性检测不作要求</a:t>
            </a:r>
            <a:endPar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40000"/>
              </a:lnSpc>
              <a:spcBef>
                <a:spcPts val="20"/>
              </a:spcBef>
              <a:spcAft>
                <a:spcPts val="20"/>
              </a:spcAft>
            </a:pPr>
            <a:r>
              <a:rPr lang="zh-CN" altLang="zh-CN" dirty="0">
                <a:latin typeface="Times New Roman" panose="02020603050405020304" pitchFamily="18" charset="0"/>
                <a:ea typeface="黑体" panose="02010609060101010101" pitchFamily="49" charset="-122"/>
                <a:cs typeface="+mn-ea"/>
                <a:sym typeface="Times New Roman" panose="02020603050405020304" pitchFamily="18" charset="0"/>
              </a:rPr>
              <a:t>管电流和时间不可同时调节，或者只能调节管电流时间积的设备，检测时只改变一个可以调节的参数</a:t>
            </a: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即可</a:t>
            </a:r>
            <a:endPar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40000"/>
              </a:lnSpc>
              <a:spcBef>
                <a:spcPts val="20"/>
              </a:spcBef>
              <a:spcAft>
                <a:spcPts val="20"/>
              </a:spcAft>
            </a:pPr>
            <a:endPar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40000"/>
              </a:lnSpc>
              <a:spcBef>
                <a:spcPts val="20"/>
              </a:spcBef>
              <a:spcAft>
                <a:spcPts val="20"/>
              </a:spcAft>
            </a:pPr>
            <a:endPar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40000"/>
              </a:lnSpc>
              <a:spcBef>
                <a:spcPts val="20"/>
              </a:spcBef>
              <a:spcAft>
                <a:spcPts val="20"/>
              </a:spcAft>
            </a:pPr>
            <a:endPar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40000"/>
              </a:lnSpc>
              <a:spcBef>
                <a:spcPts val="20"/>
              </a:spcBef>
              <a:spcAft>
                <a:spcPts val="20"/>
              </a:spcAft>
            </a:pPr>
            <a:endPar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endParaRPr>
          </a:p>
        </p:txBody>
      </p:sp>
      <p:sp>
        <p:nvSpPr>
          <p:cNvPr id="4" name="Rectangle 2"/>
          <p:cNvSpPr>
            <a:spLocks noChangeArrowheads="1"/>
          </p:cNvSpPr>
          <p:nvPr/>
        </p:nvSpPr>
        <p:spPr bwMode="auto">
          <a:xfrm>
            <a:off x="0" y="-197875"/>
            <a:ext cx="184731" cy="39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nSpc>
                <a:spcPct val="120000"/>
              </a:lnSpc>
              <a:spcBef>
                <a:spcPts val="20"/>
              </a:spcBef>
              <a:spcAft>
                <a:spcPts val="20"/>
              </a:spcAft>
            </a:pPr>
            <a:endParaRPr lang="zh-CN" altLang="en-US">
              <a:latin typeface="Times New Roman" panose="02020603050405020304" pitchFamily="18" charset="0"/>
              <a:ea typeface="黑体" panose="02010609060101010101" pitchFamily="49" charset="-122"/>
              <a:cs typeface="+mn-ea"/>
              <a:sym typeface="Times New Roman" panose="02020603050405020304" pitchFamily="18" charset="0"/>
            </a:endParaRPr>
          </a:p>
        </p:txBody>
      </p:sp>
      <p:graphicFrame>
        <p:nvGraphicFramePr>
          <p:cNvPr id="5" name="对象 4"/>
          <p:cNvGraphicFramePr>
            <a:graphicFrameLocks noChangeAspect="1"/>
          </p:cNvGraphicFramePr>
          <p:nvPr>
            <p:extLst>
              <p:ext uri="{D42A27DB-BD31-4B8C-83A1-F6EECF244321}">
                <p14:modId xmlns:p14="http://schemas.microsoft.com/office/powerpoint/2010/main" val="3800375765"/>
              </p:ext>
            </p:extLst>
          </p:nvPr>
        </p:nvGraphicFramePr>
        <p:xfrm>
          <a:off x="3473450" y="3635375"/>
          <a:ext cx="4805363" cy="1138238"/>
        </p:xfrm>
        <a:graphic>
          <a:graphicData uri="http://schemas.openxmlformats.org/presentationml/2006/ole">
            <mc:AlternateContent xmlns:mc="http://schemas.openxmlformats.org/markup-compatibility/2006">
              <mc:Choice xmlns:v="urn:schemas-microsoft-com:vml" Requires="v">
                <p:oleObj spid="_x0000_s3147" name="Equation" r:id="rId3" imgW="2006280" imgH="482400" progId="Equation.DSMT4">
                  <p:embed/>
                </p:oleObj>
              </mc:Choice>
              <mc:Fallback>
                <p:oleObj name="Equation" r:id="rId3" imgW="2006280" imgH="482400" progId="Equation.DSMT4">
                  <p:embed/>
                  <p:pic>
                    <p:nvPicPr>
                      <p:cNvPr id="0" name="Object 1"/>
                      <p:cNvPicPr>
                        <a:picLocks noChangeAspect="1" noChangeArrowheads="1"/>
                      </p:cNvPicPr>
                      <p:nvPr/>
                    </p:nvPicPr>
                    <p:blipFill>
                      <a:blip r:embed="rId4"/>
                      <a:srcRect/>
                      <a:stretch>
                        <a:fillRect/>
                      </a:stretch>
                    </p:blipFill>
                    <p:spPr bwMode="auto">
                      <a:xfrm>
                        <a:off x="3473450" y="3635375"/>
                        <a:ext cx="4805363" cy="1138238"/>
                      </a:xfrm>
                      <a:prstGeom prst="rect">
                        <a:avLst/>
                      </a:prstGeom>
                      <a:noFill/>
                    </p:spPr>
                  </p:pic>
                </p:oleObj>
              </mc:Fallback>
            </mc:AlternateContent>
          </a:graphicData>
        </a:graphic>
      </p:graphicFrame>
    </p:spTree>
    <p:extLst>
      <p:ext uri="{BB962C8B-B14F-4D97-AF65-F5344CB8AC3E}">
        <p14:creationId xmlns:p14="http://schemas.microsoft.com/office/powerpoint/2010/main" val="214119050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E808A7E-79A7-475B-8ECF-E50A46C5EBA6}"/>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8</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、乳腺平均剂量</a:t>
            </a:r>
          </a:p>
        </p:txBody>
      </p:sp>
      <p:sp>
        <p:nvSpPr>
          <p:cNvPr id="3" name="内容占位符 2">
            <a:extLst>
              <a:ext uri="{FF2B5EF4-FFF2-40B4-BE49-F238E27FC236}">
                <a16:creationId xmlns="" xmlns:a16="http://schemas.microsoft.com/office/drawing/2014/main" id="{DDE829E2-F081-4030-B6B9-7C4E5697BD9E}"/>
              </a:ext>
            </a:extLst>
          </p:cNvPr>
          <p:cNvSpPr>
            <a:spLocks noGrp="1"/>
          </p:cNvSpPr>
          <p:nvPr>
            <p:ph idx="1"/>
          </p:nvPr>
        </p:nvSpPr>
        <p:spPr/>
        <p:txBody>
          <a:bodyPr>
            <a:normAutofit fontScale="85000" lnSpcReduction="10000"/>
          </a:bodyPr>
          <a:lstStyle/>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普通乳腺数字</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射线摄影</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(2D)</a:t>
            </a: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根据模体成分，</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厚的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PMMA</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对于</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线的吸收相当于</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4.5cm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厚的平均人体乳房，因此将</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厚的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PMMA</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模体置于乳房支撑台上，模体边沿与乳房支撑台胸壁侧对齐，在</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4cmPMMA</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模体上垫</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0.5cm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厚泡沫塑料</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或其他不显著影响</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线吸收的材料</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，并将压迫板压在泡沫塑料表面，使得压迫板高度保持在</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4.5cm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并且造成压迫力，选用</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AEC</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模式进行曝光，记录管电压、管电流时间积、焦点状态、滤线栅状态和靶滤过等曝光参数。</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移去</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PMMA</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模体，将剂量仪探测器放置于乳房支撑台胸壁侧向内</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射线束轴上，探测器厚度有效点与模体表面</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乳房支撑台上方</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的位置相同</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无厚度有效点标记的，以探测器厚度中心为准</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。选用上述曝光参数进行手动曝光</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如果手动曝光参数选择与</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AEC</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不能完全一致，则选用最接近的曝光参数</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，记录入射空气比释动能值。</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计算乳腺平均剂量。</a:t>
            </a:r>
          </a:p>
          <a:p>
            <a:pPr>
              <a:lnSpc>
                <a:spcPct val="130000"/>
              </a:lnSpc>
              <a:spcBef>
                <a:spcPts val="20"/>
              </a:spcBef>
              <a:spcAft>
                <a:spcPts val="20"/>
              </a:spcAft>
            </a:pPr>
            <a:endParaRPr lang="zh-CN" altLang="en-US" sz="2400" dirty="0">
              <a:latin typeface="Times New Roman" panose="02020603050405020304" pitchFamily="18" charset="0"/>
              <a:ea typeface="黑体" panose="02010609060101010101" pitchFamily="49" charset="-122"/>
              <a:sym typeface="Times New Roman" panose="02020603050405020304" pitchFamily="18" charset="0"/>
            </a:endParaRPr>
          </a:p>
        </p:txBody>
      </p:sp>
      <p:graphicFrame>
        <p:nvGraphicFramePr>
          <p:cNvPr id="4" name="对象 3">
            <a:extLst>
              <a:ext uri="{FF2B5EF4-FFF2-40B4-BE49-F238E27FC236}">
                <a16:creationId xmlns="" xmlns:a16="http://schemas.microsoft.com/office/drawing/2014/main" id="{A91063A9-0619-4609-9ADD-10B43D939C28}"/>
              </a:ext>
            </a:extLst>
          </p:cNvPr>
          <p:cNvGraphicFramePr>
            <a:graphicFrameLocks noChangeAspect="1"/>
          </p:cNvGraphicFramePr>
          <p:nvPr>
            <p:extLst>
              <p:ext uri="{D42A27DB-BD31-4B8C-83A1-F6EECF244321}">
                <p14:modId xmlns:p14="http://schemas.microsoft.com/office/powerpoint/2010/main" val="4062816935"/>
              </p:ext>
            </p:extLst>
          </p:nvPr>
        </p:nvGraphicFramePr>
        <p:xfrm>
          <a:off x="4362450" y="5800725"/>
          <a:ext cx="4317698" cy="692150"/>
        </p:xfrm>
        <a:graphic>
          <a:graphicData uri="http://schemas.openxmlformats.org/presentationml/2006/ole">
            <mc:AlternateContent xmlns:mc="http://schemas.openxmlformats.org/markup-compatibility/2006">
              <mc:Choice xmlns:v="urn:schemas-microsoft-com:vml" Requires="v">
                <p:oleObj spid="_x0000_s21559" r:id="rId3" imgW="1244600" imgH="203200" progId="Equation.DSMT4">
                  <p:embed/>
                </p:oleObj>
              </mc:Choice>
              <mc:Fallback>
                <p:oleObj r:id="rId3" imgW="1244600" imgH="203200" progId="Equation.DSMT4">
                  <p:embed/>
                  <p:pic>
                    <p:nvPicPr>
                      <p:cNvPr id="5" name="对象 4">
                        <a:extLst>
                          <a:ext uri="{FF2B5EF4-FFF2-40B4-BE49-F238E27FC236}">
                            <a16:creationId xmlns="" xmlns:a16="http://schemas.microsoft.com/office/drawing/2014/main" id="{92547A95-59F2-4DA6-AF57-0F67BEE568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2450" y="5800725"/>
                        <a:ext cx="4317698" cy="692150"/>
                      </a:xfrm>
                      <a:prstGeom prst="rect">
                        <a:avLst/>
                      </a:prstGeom>
                      <a:noFill/>
                    </p:spPr>
                  </p:pic>
                </p:oleObj>
              </mc:Fallback>
            </mc:AlternateContent>
          </a:graphicData>
        </a:graphic>
      </p:graphicFrame>
    </p:spTree>
    <p:extLst>
      <p:ext uri="{BB962C8B-B14F-4D97-AF65-F5344CB8AC3E}">
        <p14:creationId xmlns:p14="http://schemas.microsoft.com/office/powerpoint/2010/main" val="174720687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594E64C-A4CA-4C7D-B2B0-D49F524CB765}"/>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graphicFrame>
        <p:nvGraphicFramePr>
          <p:cNvPr id="6" name="内容占位符 5">
            <a:extLst>
              <a:ext uri="{FF2B5EF4-FFF2-40B4-BE49-F238E27FC236}">
                <a16:creationId xmlns="" xmlns:a16="http://schemas.microsoft.com/office/drawing/2014/main" id="{4DB0017A-8024-4927-A08A-836DB4D1FDEB}"/>
              </a:ext>
            </a:extLst>
          </p:cNvPr>
          <p:cNvGraphicFramePr>
            <a:graphicFrameLocks noGrp="1"/>
          </p:cNvGraphicFramePr>
          <p:nvPr>
            <p:ph idx="1"/>
            <p:extLst>
              <p:ext uri="{D42A27DB-BD31-4B8C-83A1-F6EECF244321}">
                <p14:modId xmlns:p14="http://schemas.microsoft.com/office/powerpoint/2010/main" val="3971630646"/>
              </p:ext>
            </p:extLst>
          </p:nvPr>
        </p:nvGraphicFramePr>
        <p:xfrm>
          <a:off x="838200" y="365125"/>
          <a:ext cx="10515601" cy="1769999"/>
        </p:xfrm>
        <a:graphic>
          <a:graphicData uri="http://schemas.openxmlformats.org/drawingml/2006/table">
            <a:tbl>
              <a:tblPr firstRow="1" firstCol="1" bandRow="1">
                <a:tableStyleId>{5C22544A-7EE6-4342-B048-85BDC9FD1C3A}</a:tableStyleId>
              </a:tblPr>
              <a:tblGrid>
                <a:gridCol w="916281">
                  <a:extLst>
                    <a:ext uri="{9D8B030D-6E8A-4147-A177-3AD203B41FA5}">
                      <a16:colId xmlns="" xmlns:a16="http://schemas.microsoft.com/office/drawing/2014/main" val="2908318237"/>
                    </a:ext>
                  </a:extLst>
                </a:gridCol>
                <a:gridCol w="684261">
                  <a:extLst>
                    <a:ext uri="{9D8B030D-6E8A-4147-A177-3AD203B41FA5}">
                      <a16:colId xmlns="" xmlns:a16="http://schemas.microsoft.com/office/drawing/2014/main" val="2019373991"/>
                    </a:ext>
                  </a:extLst>
                </a:gridCol>
                <a:gridCol w="684261">
                  <a:extLst>
                    <a:ext uri="{9D8B030D-6E8A-4147-A177-3AD203B41FA5}">
                      <a16:colId xmlns="" xmlns:a16="http://schemas.microsoft.com/office/drawing/2014/main" val="4245364733"/>
                    </a:ext>
                  </a:extLst>
                </a:gridCol>
                <a:gridCol w="916281">
                  <a:extLst>
                    <a:ext uri="{9D8B030D-6E8A-4147-A177-3AD203B41FA5}">
                      <a16:colId xmlns="" xmlns:a16="http://schemas.microsoft.com/office/drawing/2014/main" val="2217717773"/>
                    </a:ext>
                  </a:extLst>
                </a:gridCol>
                <a:gridCol w="916281">
                  <a:extLst>
                    <a:ext uri="{9D8B030D-6E8A-4147-A177-3AD203B41FA5}">
                      <a16:colId xmlns="" xmlns:a16="http://schemas.microsoft.com/office/drawing/2014/main" val="285454512"/>
                    </a:ext>
                  </a:extLst>
                </a:gridCol>
                <a:gridCol w="916281">
                  <a:extLst>
                    <a:ext uri="{9D8B030D-6E8A-4147-A177-3AD203B41FA5}">
                      <a16:colId xmlns="" xmlns:a16="http://schemas.microsoft.com/office/drawing/2014/main" val="3797577727"/>
                    </a:ext>
                  </a:extLst>
                </a:gridCol>
                <a:gridCol w="916281">
                  <a:extLst>
                    <a:ext uri="{9D8B030D-6E8A-4147-A177-3AD203B41FA5}">
                      <a16:colId xmlns="" xmlns:a16="http://schemas.microsoft.com/office/drawing/2014/main" val="2034015351"/>
                    </a:ext>
                  </a:extLst>
                </a:gridCol>
                <a:gridCol w="916281">
                  <a:extLst>
                    <a:ext uri="{9D8B030D-6E8A-4147-A177-3AD203B41FA5}">
                      <a16:colId xmlns="" xmlns:a16="http://schemas.microsoft.com/office/drawing/2014/main" val="302995116"/>
                    </a:ext>
                  </a:extLst>
                </a:gridCol>
                <a:gridCol w="916281">
                  <a:extLst>
                    <a:ext uri="{9D8B030D-6E8A-4147-A177-3AD203B41FA5}">
                      <a16:colId xmlns="" xmlns:a16="http://schemas.microsoft.com/office/drawing/2014/main" val="2596744817"/>
                    </a:ext>
                  </a:extLst>
                </a:gridCol>
                <a:gridCol w="918247">
                  <a:extLst>
                    <a:ext uri="{9D8B030D-6E8A-4147-A177-3AD203B41FA5}">
                      <a16:colId xmlns="" xmlns:a16="http://schemas.microsoft.com/office/drawing/2014/main" val="2445129282"/>
                    </a:ext>
                  </a:extLst>
                </a:gridCol>
                <a:gridCol w="918247">
                  <a:extLst>
                    <a:ext uri="{9D8B030D-6E8A-4147-A177-3AD203B41FA5}">
                      <a16:colId xmlns="" xmlns:a16="http://schemas.microsoft.com/office/drawing/2014/main" val="1831074031"/>
                    </a:ext>
                  </a:extLst>
                </a:gridCol>
                <a:gridCol w="896618">
                  <a:extLst>
                    <a:ext uri="{9D8B030D-6E8A-4147-A177-3AD203B41FA5}">
                      <a16:colId xmlns="" xmlns:a16="http://schemas.microsoft.com/office/drawing/2014/main" val="1990778301"/>
                    </a:ext>
                  </a:extLst>
                </a:gridCol>
              </a:tblGrid>
              <a:tr h="693547">
                <a:tc rowSpan="2">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PMMA</a:t>
                      </a:r>
                      <a:endParaRPr lang="zh-CN" sz="1600" kern="100">
                        <a:effectLst/>
                        <a:latin typeface="Times New Roman" panose="02020603050405020304" pitchFamily="18" charset="0"/>
                        <a:ea typeface="黑体" panose="02010609060101010101" pitchFamily="49" charset="-122"/>
                        <a:sym typeface="Times New Roman" panose="02020603050405020304" pitchFamily="18" charset="0"/>
                      </a:endParaRPr>
                    </a:p>
                    <a:p>
                      <a:pPr indent="0" algn="ctr">
                        <a:lnSpc>
                          <a:spcPct val="120000"/>
                        </a:lnSpc>
                        <a:spcBef>
                          <a:spcPts val="20"/>
                        </a:spcBef>
                        <a:spcAft>
                          <a:spcPts val="20"/>
                        </a:spcAft>
                      </a:pPr>
                      <a:r>
                        <a:rPr lang="zh-CN" sz="1600" kern="100">
                          <a:effectLst/>
                          <a:latin typeface="Times New Roman" panose="02020603050405020304" pitchFamily="18" charset="0"/>
                          <a:ea typeface="黑体" panose="02010609060101010101" pitchFamily="49" charset="-122"/>
                          <a:sym typeface="Times New Roman" panose="02020603050405020304" pitchFamily="18" charset="0"/>
                        </a:rPr>
                        <a:t>厚度</a:t>
                      </a:r>
                    </a:p>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mm</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rowSpan="2">
                  <a:txBody>
                    <a:bodyPr/>
                    <a:lstStyle/>
                    <a:p>
                      <a:pPr indent="0" algn="ctr">
                        <a:lnSpc>
                          <a:spcPct val="120000"/>
                        </a:lnSpc>
                        <a:spcBef>
                          <a:spcPts val="20"/>
                        </a:spcBef>
                        <a:spcAft>
                          <a:spcPts val="20"/>
                        </a:spcAft>
                      </a:pP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等效乳房厚度</a:t>
                      </a: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mm</a:t>
                      </a:r>
                      <a:endParaRPr lang="zh-CN" sz="16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rowSpan="2">
                  <a:txBody>
                    <a:bodyPr/>
                    <a:lstStyle/>
                    <a:p>
                      <a:pPr indent="0" algn="ctr">
                        <a:lnSpc>
                          <a:spcPct val="120000"/>
                        </a:lnSpc>
                        <a:spcBef>
                          <a:spcPts val="20"/>
                        </a:spcBef>
                        <a:spcAft>
                          <a:spcPts val="20"/>
                        </a:spcAft>
                      </a:pPr>
                      <a:r>
                        <a:rPr lang="zh-CN" altLang="en-US" sz="16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修正因子</a:t>
                      </a:r>
                      <a:endParaRPr lang="zh-CN" sz="16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gridSpan="9">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HVL</a:t>
                      </a:r>
                      <a:endParaRPr lang="zh-CN" sz="1600" kern="100">
                        <a:effectLst/>
                        <a:latin typeface="Times New Roman" panose="02020603050405020304" pitchFamily="18" charset="0"/>
                        <a:ea typeface="黑体" panose="02010609060101010101" pitchFamily="49" charset="-122"/>
                        <a:sym typeface="Times New Roman" panose="02020603050405020304" pitchFamily="18" charset="0"/>
                      </a:endParaRPr>
                    </a:p>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mmAl</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 xmlns:a16="http://schemas.microsoft.com/office/drawing/2014/main" val="693146832"/>
                  </a:ext>
                </a:extLst>
              </a:tr>
              <a:tr h="381000">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0.25</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0.30</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0.35</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0.40</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0.45</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0.50</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0.55</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0.60</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0.65</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3228652040"/>
                  </a:ext>
                </a:extLst>
              </a:tr>
              <a:tr h="312547">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40</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45</a:t>
                      </a:r>
                      <a:endParaRPr lang="zh-CN" sz="16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altLang="zh-CN" sz="1600" i="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g</a:t>
                      </a:r>
                      <a:endParaRPr lang="zh-CN" sz="1600" i="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0.155</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0.183</a:t>
                      </a:r>
                      <a:endParaRPr lang="zh-CN" sz="16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0.208</a:t>
                      </a:r>
                      <a:endParaRPr lang="zh-CN" sz="16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0.232</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0.258</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0.285</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0.311</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0.339</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0.366</a:t>
                      </a:r>
                      <a:endParaRPr lang="zh-CN" sz="16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3140858897"/>
                  </a:ext>
                </a:extLst>
              </a:tr>
              <a:tr h="312547">
                <a:tc>
                  <a:txBody>
                    <a:bodyPr/>
                    <a:lstStyle/>
                    <a:p>
                      <a:pPr indent="0" algn="ctr">
                        <a:lnSpc>
                          <a:spcPct val="120000"/>
                        </a:lnSpc>
                        <a:spcBef>
                          <a:spcPts val="20"/>
                        </a:spcBef>
                        <a:spcAft>
                          <a:spcPts val="20"/>
                        </a:spcAft>
                      </a:pPr>
                      <a:r>
                        <a:rPr lang="en-US" sz="16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40</a:t>
                      </a:r>
                      <a:endParaRPr lang="zh-CN" sz="16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45</a:t>
                      </a:r>
                      <a:endParaRPr lang="zh-CN" sz="16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altLang="zh-CN" sz="1600" i="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c</a:t>
                      </a:r>
                      <a:endParaRPr lang="zh-CN" sz="1600" i="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1.043</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1.041</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1.040</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1.039</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1.037</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0.035</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1.034</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1.032</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1.026</a:t>
                      </a:r>
                      <a:endParaRPr lang="zh-CN" sz="16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2456084993"/>
                  </a:ext>
                </a:extLst>
              </a:tr>
            </a:tbl>
          </a:graphicData>
        </a:graphic>
      </p:graphicFrame>
      <p:sp>
        <p:nvSpPr>
          <p:cNvPr id="4" name="Rectangle 2">
            <a:extLst>
              <a:ext uri="{FF2B5EF4-FFF2-40B4-BE49-F238E27FC236}">
                <a16:creationId xmlns="" xmlns:a16="http://schemas.microsoft.com/office/drawing/2014/main" id="{E6EB756E-4A53-4602-9183-77414E359342}"/>
              </a:ext>
            </a:extLst>
          </p:cNvPr>
          <p:cNvSpPr>
            <a:spLocks noChangeArrowheads="1"/>
          </p:cNvSpPr>
          <p:nvPr/>
        </p:nvSpPr>
        <p:spPr bwMode="auto">
          <a:xfrm>
            <a:off x="0" y="-197875"/>
            <a:ext cx="184731" cy="39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nSpc>
                <a:spcPct val="120000"/>
              </a:lnSpc>
              <a:spcBef>
                <a:spcPts val="2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graphicFrame>
        <p:nvGraphicFramePr>
          <p:cNvPr id="7" name="表格 6">
            <a:extLst>
              <a:ext uri="{FF2B5EF4-FFF2-40B4-BE49-F238E27FC236}">
                <a16:creationId xmlns="" xmlns:a16="http://schemas.microsoft.com/office/drawing/2014/main" id="{05CDFA93-3665-4ECB-913C-BAC8A3B142E6}"/>
              </a:ext>
            </a:extLst>
          </p:cNvPr>
          <p:cNvGraphicFramePr>
            <a:graphicFrameLocks noGrp="1"/>
          </p:cNvGraphicFramePr>
          <p:nvPr>
            <p:extLst>
              <p:ext uri="{D42A27DB-BD31-4B8C-83A1-F6EECF244321}">
                <p14:modId xmlns:p14="http://schemas.microsoft.com/office/powerpoint/2010/main" val="2667743551"/>
              </p:ext>
            </p:extLst>
          </p:nvPr>
        </p:nvGraphicFramePr>
        <p:xfrm>
          <a:off x="838200" y="2889248"/>
          <a:ext cx="10515600" cy="3202496"/>
        </p:xfrm>
        <a:graphic>
          <a:graphicData uri="http://schemas.openxmlformats.org/drawingml/2006/table">
            <a:tbl>
              <a:tblPr firstRow="1" firstCol="1" bandRow="1">
                <a:tableStyleId>{5C22544A-7EE6-4342-B048-85BDC9FD1C3A}</a:tableStyleId>
              </a:tblPr>
              <a:tblGrid>
                <a:gridCol w="2996946">
                  <a:extLst>
                    <a:ext uri="{9D8B030D-6E8A-4147-A177-3AD203B41FA5}">
                      <a16:colId xmlns="" xmlns:a16="http://schemas.microsoft.com/office/drawing/2014/main" val="387007853"/>
                    </a:ext>
                  </a:extLst>
                </a:gridCol>
                <a:gridCol w="2605766">
                  <a:extLst>
                    <a:ext uri="{9D8B030D-6E8A-4147-A177-3AD203B41FA5}">
                      <a16:colId xmlns="" xmlns:a16="http://schemas.microsoft.com/office/drawing/2014/main" val="1936293219"/>
                    </a:ext>
                  </a:extLst>
                </a:gridCol>
                <a:gridCol w="2633106">
                  <a:extLst>
                    <a:ext uri="{9D8B030D-6E8A-4147-A177-3AD203B41FA5}">
                      <a16:colId xmlns="" xmlns:a16="http://schemas.microsoft.com/office/drawing/2014/main" val="763517898"/>
                    </a:ext>
                  </a:extLst>
                </a:gridCol>
                <a:gridCol w="2279782">
                  <a:extLst>
                    <a:ext uri="{9D8B030D-6E8A-4147-A177-3AD203B41FA5}">
                      <a16:colId xmlns="" xmlns:a16="http://schemas.microsoft.com/office/drawing/2014/main" val="900179588"/>
                    </a:ext>
                  </a:extLst>
                </a:gridCol>
              </a:tblGrid>
              <a:tr h="182880">
                <a:tc>
                  <a:txBody>
                    <a:bodyPr/>
                    <a:lstStyle/>
                    <a:p>
                      <a:pPr indent="0" algn="ctr">
                        <a:lnSpc>
                          <a:spcPct val="120000"/>
                        </a:lnSpc>
                        <a:spcBef>
                          <a:spcPts val="20"/>
                        </a:spcBef>
                        <a:spcAft>
                          <a:spcPts val="20"/>
                        </a:spcAft>
                      </a:pPr>
                      <a:r>
                        <a:rPr lang="zh-CN" sz="1600" kern="100">
                          <a:effectLst/>
                          <a:latin typeface="Times New Roman" panose="02020603050405020304" pitchFamily="18" charset="0"/>
                          <a:ea typeface="黑体" panose="02010609060101010101" pitchFamily="49" charset="-122"/>
                          <a:sym typeface="Times New Roman" panose="02020603050405020304" pitchFamily="18" charset="0"/>
                        </a:rPr>
                        <a:t>靶材料</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zh-CN" sz="1600" kern="100">
                          <a:effectLst/>
                          <a:latin typeface="Times New Roman" panose="02020603050405020304" pitchFamily="18" charset="0"/>
                          <a:ea typeface="黑体" panose="02010609060101010101" pitchFamily="49" charset="-122"/>
                          <a:sym typeface="Times New Roman" panose="02020603050405020304" pitchFamily="18" charset="0"/>
                        </a:rPr>
                        <a:t>滤过材料</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zh-CN" sz="1600" kern="100">
                          <a:effectLst/>
                          <a:latin typeface="Times New Roman" panose="02020603050405020304" pitchFamily="18" charset="0"/>
                          <a:ea typeface="黑体" panose="02010609060101010101" pitchFamily="49" charset="-122"/>
                          <a:sym typeface="Times New Roman" panose="02020603050405020304" pitchFamily="18" charset="0"/>
                        </a:rPr>
                        <a:t>滤过厚度</a:t>
                      </a: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/μm</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修正因子</a:t>
                      </a:r>
                      <a:r>
                        <a:rPr lang="en-US" altLang="zh-CN" sz="1600" i="1" kern="100" dirty="0">
                          <a:effectLst/>
                          <a:latin typeface="Times New Roman" panose="02020603050405020304" pitchFamily="18" charset="0"/>
                          <a:ea typeface="黑体" panose="02010609060101010101" pitchFamily="49" charset="-122"/>
                          <a:sym typeface="Times New Roman" panose="02020603050405020304" pitchFamily="18" charset="0"/>
                        </a:rPr>
                        <a:t>s</a:t>
                      </a:r>
                      <a:endParaRPr lang="zh-CN" sz="1600" i="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351454295"/>
                  </a:ext>
                </a:extLst>
              </a:tr>
              <a:tr h="0">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Mo</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Mo</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30</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1.000</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4168942168"/>
                  </a:ext>
                </a:extLst>
              </a:tr>
              <a:tr h="0">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Mo</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Cu</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250</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1.000</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79815675"/>
                  </a:ext>
                </a:extLst>
              </a:tr>
              <a:tr h="179705">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Mo</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Rh</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25</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1.017</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1134965416"/>
                  </a:ext>
                </a:extLst>
              </a:tr>
              <a:tr h="0">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Rh</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Rh</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25</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1.061</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414186660"/>
                  </a:ext>
                </a:extLst>
              </a:tr>
              <a:tr h="0">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Rh</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Al</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100</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1.044</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234087989"/>
                  </a:ext>
                </a:extLst>
              </a:tr>
              <a:tr h="0">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Rh</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Cu</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250</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1.000</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127143790"/>
                  </a:ext>
                </a:extLst>
              </a:tr>
              <a:tr h="0">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Rh</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Ag</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30</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1.086</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1380159637"/>
                  </a:ext>
                </a:extLst>
              </a:tr>
              <a:tr h="0">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W</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Rh</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50-60</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1.042</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2868770593"/>
                  </a:ext>
                </a:extLst>
              </a:tr>
              <a:tr h="0">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W</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Ag</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50-75</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1.042</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1347558749"/>
                  </a:ext>
                </a:extLst>
              </a:tr>
              <a:tr h="0">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W</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Al</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500</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1.134</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262987635"/>
                  </a:ext>
                </a:extLst>
              </a:tr>
              <a:tr h="0">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W</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Al</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700</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1.082</a:t>
                      </a:r>
                      <a:endParaRPr lang="zh-CN" sz="16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501546552"/>
                  </a:ext>
                </a:extLst>
              </a:tr>
            </a:tbl>
          </a:graphicData>
        </a:graphic>
      </p:graphicFrame>
    </p:spTree>
    <p:extLst>
      <p:ext uri="{BB962C8B-B14F-4D97-AF65-F5344CB8AC3E}">
        <p14:creationId xmlns:p14="http://schemas.microsoft.com/office/powerpoint/2010/main" val="260302757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5E1A770-19E7-4044-8D1D-456F538B7CD9}"/>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E5DD10DD-7D1E-4431-B5AD-793937DADA5E}"/>
              </a:ext>
            </a:extLst>
          </p:cNvPr>
          <p:cNvSpPr>
            <a:spLocks noGrp="1"/>
          </p:cNvSpPr>
          <p:nvPr>
            <p:ph idx="1"/>
          </p:nvPr>
        </p:nvSpPr>
        <p:spPr/>
        <p:txBody>
          <a:bodyPr>
            <a:normAutofit fontScale="70000" lnSpcReduction="20000"/>
          </a:bodyPr>
          <a:lstStyle/>
          <a:p>
            <a:pPr>
              <a:lnSpc>
                <a:spcPct val="14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乳腺数字体层合成摄影</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(3D)</a:t>
            </a:r>
          </a:p>
          <a:p>
            <a:pPr>
              <a:lnSpc>
                <a:spcPct val="14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根据模体成分，</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厚的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PMMA</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对于</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线的吸收相当于</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4.5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厚的平均人体乳房，因此将</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厚的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PMMA</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模体置于乳房支撑台上，模体边沿与乳房支撑台胸壁侧对齐，在</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 cm PMMA</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模体上垫</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0.5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厚泡沫塑料</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或其他不显著影响</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线吸收的材料</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，并将压迫板压在泡沫塑料表面，使得压迫板高度保持在</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4.5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并且造成压迫力。将乳腺摄影设备设置成体层合成摄影模式，获取并记录临床常用的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3D</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模式时对</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4.5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厚人体乳房的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AEC</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曝光条件（管电压、管电流时间积和靶滤过等曝光参数）以及曝光过程（每次单独曝光的角度、管电压、管电流时间积和靶滤过等曝光参数）。</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移去</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PMMA</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模体，将设备固定在</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0°</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曝光模式，或者将设备调节至</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2D</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模式。将电离室探测器放置于乳房支撑台胸壁侧向内</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射线束轴上，探测器厚度有效点与模体表面</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乳房支撑台上方</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的位置相同</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无厚度有效点标记的，以探测器厚度中心为准</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。选用上述记录的曝光参数进行手动曝光</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如果手动曝光参数选择与</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AEC</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不能完全一致，则选用最接近的曝光参数</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，记录入射体表空气比释动能值</a:t>
            </a:r>
            <a:r>
              <a:rPr lang="en-US" altLang="zh-CN" sz="2400" i="1" dirty="0">
                <a:latin typeface="Times New Roman" panose="02020603050405020304" pitchFamily="18" charset="0"/>
                <a:ea typeface="黑体" panose="02010609060101010101" pitchFamily="49" charset="-122"/>
                <a:sym typeface="Times New Roman" panose="02020603050405020304" pitchFamily="18" charset="0"/>
              </a:rPr>
              <a:t>K</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p>
          <a:p>
            <a:pPr>
              <a:lnSpc>
                <a:spcPct val="140000"/>
              </a:lnSpc>
              <a:spcBef>
                <a:spcPts val="20"/>
              </a:spcBef>
              <a:spcAft>
                <a:spcPts val="20"/>
              </a:spcAft>
            </a:pPr>
            <a:endParaRPr lang="zh-CN" altLang="en-US" sz="2400"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61009360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3B81959-6549-4CE7-B4BD-DCA5B17A3151}"/>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82FC0FC0-A05A-4735-815C-4FAF86026EED}"/>
              </a:ext>
            </a:extLst>
          </p:cNvPr>
          <p:cNvSpPr>
            <a:spLocks noGrp="1"/>
          </p:cNvSpPr>
          <p:nvPr>
            <p:ph idx="1"/>
          </p:nvPr>
        </p:nvSpPr>
        <p:spPr/>
        <p:txBody>
          <a:bodyPr/>
          <a:lstStyle/>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对于每角度曝光参数不同的</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DBT</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曝光过程，先计算每个投照角度的乳腺平均剂量，累加所有角度的乳腺平均剂量，其结果即为乳腺平均剂量检测结果。</a:t>
            </a:r>
          </a:p>
          <a:p>
            <a:pPr marL="0" indent="0">
              <a:lnSpc>
                <a:spcPct val="120000"/>
              </a:lnSpc>
              <a:spcBef>
                <a:spcPts val="20"/>
              </a:spcBef>
              <a:spcAft>
                <a:spcPts val="20"/>
              </a:spcAft>
              <a:buNone/>
            </a:pP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10" name="Rectangle 8">
            <a:extLst>
              <a:ext uri="{FF2B5EF4-FFF2-40B4-BE49-F238E27FC236}">
                <a16:creationId xmlns="" xmlns:a16="http://schemas.microsoft.com/office/drawing/2014/main" id="{46B373C1-67AF-42D4-8B19-A6E6A9DE4324}"/>
              </a:ext>
            </a:extLst>
          </p:cNvPr>
          <p:cNvSpPr>
            <a:spLocks noChangeArrowheads="1"/>
          </p:cNvSpPr>
          <p:nvPr/>
        </p:nvSpPr>
        <p:spPr bwMode="auto">
          <a:xfrm>
            <a:off x="0" y="-197875"/>
            <a:ext cx="184731" cy="39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nSpc>
                <a:spcPct val="120000"/>
              </a:lnSpc>
              <a:spcBef>
                <a:spcPts val="2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graphicFrame>
        <p:nvGraphicFramePr>
          <p:cNvPr id="11" name="对象 10">
            <a:extLst>
              <a:ext uri="{FF2B5EF4-FFF2-40B4-BE49-F238E27FC236}">
                <a16:creationId xmlns="" xmlns:a16="http://schemas.microsoft.com/office/drawing/2014/main" id="{5CDA1321-8DDA-465E-9F52-F99E53865B87}"/>
              </a:ext>
            </a:extLst>
          </p:cNvPr>
          <p:cNvGraphicFramePr>
            <a:graphicFrameLocks noChangeAspect="1"/>
          </p:cNvGraphicFramePr>
          <p:nvPr>
            <p:extLst>
              <p:ext uri="{D42A27DB-BD31-4B8C-83A1-F6EECF244321}">
                <p14:modId xmlns:p14="http://schemas.microsoft.com/office/powerpoint/2010/main" val="3675715376"/>
              </p:ext>
            </p:extLst>
          </p:nvPr>
        </p:nvGraphicFramePr>
        <p:xfrm>
          <a:off x="4388418" y="3296444"/>
          <a:ext cx="4329793" cy="704850"/>
        </p:xfrm>
        <a:graphic>
          <a:graphicData uri="http://schemas.openxmlformats.org/presentationml/2006/ole">
            <mc:AlternateContent xmlns:mc="http://schemas.openxmlformats.org/markup-compatibility/2006">
              <mc:Choice xmlns:v="urn:schemas-microsoft-com:vml" Requires="v">
                <p:oleObj spid="_x0000_s22592" r:id="rId3" imgW="1636879" imgH="253780" progId="Equation.DSMT4">
                  <p:embed/>
                </p:oleObj>
              </mc:Choice>
              <mc:Fallback>
                <p:oleObj r:id="rId3" imgW="1636879" imgH="253780" progId="Equation.DSMT4">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8418" y="3296444"/>
                        <a:ext cx="4329793" cy="704850"/>
                      </a:xfrm>
                      <a:prstGeom prst="rect">
                        <a:avLst/>
                      </a:prstGeom>
                      <a:noFill/>
                    </p:spPr>
                  </p:pic>
                </p:oleObj>
              </mc:Fallback>
            </mc:AlternateContent>
          </a:graphicData>
        </a:graphic>
      </p:graphicFrame>
      <p:graphicFrame>
        <p:nvGraphicFramePr>
          <p:cNvPr id="12" name="表格 11">
            <a:extLst>
              <a:ext uri="{FF2B5EF4-FFF2-40B4-BE49-F238E27FC236}">
                <a16:creationId xmlns="" xmlns:a16="http://schemas.microsoft.com/office/drawing/2014/main" id="{91C9C92B-5717-4FD7-8D32-2B0F5C78826A}"/>
              </a:ext>
            </a:extLst>
          </p:cNvPr>
          <p:cNvGraphicFramePr>
            <a:graphicFrameLocks noGrp="1"/>
          </p:cNvGraphicFramePr>
          <p:nvPr>
            <p:extLst>
              <p:ext uri="{D42A27DB-BD31-4B8C-83A1-F6EECF244321}">
                <p14:modId xmlns:p14="http://schemas.microsoft.com/office/powerpoint/2010/main" val="2135003926"/>
              </p:ext>
            </p:extLst>
          </p:nvPr>
        </p:nvGraphicFramePr>
        <p:xfrm>
          <a:off x="838201" y="4001294"/>
          <a:ext cx="10515599" cy="2117980"/>
        </p:xfrm>
        <a:graphic>
          <a:graphicData uri="http://schemas.openxmlformats.org/drawingml/2006/table">
            <a:tbl>
              <a:tblPr firstRow="1" firstCol="1" bandRow="1">
                <a:tableStyleId>{5C22544A-7EE6-4342-B048-85BDC9FD1C3A}</a:tableStyleId>
              </a:tblPr>
              <a:tblGrid>
                <a:gridCol w="1356512">
                  <a:extLst>
                    <a:ext uri="{9D8B030D-6E8A-4147-A177-3AD203B41FA5}">
                      <a16:colId xmlns="" xmlns:a16="http://schemas.microsoft.com/office/drawing/2014/main" val="1033403209"/>
                    </a:ext>
                  </a:extLst>
                </a:gridCol>
                <a:gridCol w="1257666">
                  <a:extLst>
                    <a:ext uri="{9D8B030D-6E8A-4147-A177-3AD203B41FA5}">
                      <a16:colId xmlns="" xmlns:a16="http://schemas.microsoft.com/office/drawing/2014/main" val="3410314632"/>
                    </a:ext>
                  </a:extLst>
                </a:gridCol>
                <a:gridCol w="1356512">
                  <a:extLst>
                    <a:ext uri="{9D8B030D-6E8A-4147-A177-3AD203B41FA5}">
                      <a16:colId xmlns="" xmlns:a16="http://schemas.microsoft.com/office/drawing/2014/main" val="353444283"/>
                    </a:ext>
                  </a:extLst>
                </a:gridCol>
                <a:gridCol w="1356512">
                  <a:extLst>
                    <a:ext uri="{9D8B030D-6E8A-4147-A177-3AD203B41FA5}">
                      <a16:colId xmlns="" xmlns:a16="http://schemas.microsoft.com/office/drawing/2014/main" val="3445400499"/>
                    </a:ext>
                  </a:extLst>
                </a:gridCol>
                <a:gridCol w="1356512">
                  <a:extLst>
                    <a:ext uri="{9D8B030D-6E8A-4147-A177-3AD203B41FA5}">
                      <a16:colId xmlns="" xmlns:a16="http://schemas.microsoft.com/office/drawing/2014/main" val="4245547784"/>
                    </a:ext>
                  </a:extLst>
                </a:gridCol>
                <a:gridCol w="1356512">
                  <a:extLst>
                    <a:ext uri="{9D8B030D-6E8A-4147-A177-3AD203B41FA5}">
                      <a16:colId xmlns="" xmlns:a16="http://schemas.microsoft.com/office/drawing/2014/main" val="1470456376"/>
                    </a:ext>
                  </a:extLst>
                </a:gridCol>
                <a:gridCol w="1358616">
                  <a:extLst>
                    <a:ext uri="{9D8B030D-6E8A-4147-A177-3AD203B41FA5}">
                      <a16:colId xmlns="" xmlns:a16="http://schemas.microsoft.com/office/drawing/2014/main" val="3236500928"/>
                    </a:ext>
                  </a:extLst>
                </a:gridCol>
                <a:gridCol w="1116757">
                  <a:extLst>
                    <a:ext uri="{9D8B030D-6E8A-4147-A177-3AD203B41FA5}">
                      <a16:colId xmlns="" xmlns:a16="http://schemas.microsoft.com/office/drawing/2014/main" val="469381259"/>
                    </a:ext>
                  </a:extLst>
                </a:gridCol>
              </a:tblGrid>
              <a:tr h="570198">
                <a:tc rowSpan="2">
                  <a:txBody>
                    <a:bodyPr/>
                    <a:lstStyle/>
                    <a:p>
                      <a:pPr indent="0" algn="ctr">
                        <a:lnSpc>
                          <a:spcPct val="120000"/>
                        </a:lnSpc>
                        <a:spcBef>
                          <a:spcPts val="20"/>
                        </a:spcBef>
                        <a:spcAft>
                          <a:spcPts val="20"/>
                        </a:spcAft>
                      </a:pPr>
                      <a:r>
                        <a:rPr lang="en-US" sz="2400" kern="100" dirty="0">
                          <a:effectLst/>
                          <a:latin typeface="Times New Roman" panose="02020603050405020304" pitchFamily="18" charset="0"/>
                          <a:ea typeface="黑体" panose="02010609060101010101" pitchFamily="49" charset="-122"/>
                          <a:sym typeface="Times New Roman" panose="02020603050405020304" pitchFamily="18" charset="0"/>
                        </a:rPr>
                        <a:t>PMMA</a:t>
                      </a:r>
                      <a:endParaRPr lang="zh-CN" sz="2400" kern="100" dirty="0">
                        <a:effectLst/>
                        <a:latin typeface="Times New Roman" panose="02020603050405020304" pitchFamily="18" charset="0"/>
                        <a:ea typeface="黑体" panose="02010609060101010101" pitchFamily="49" charset="-122"/>
                        <a:sym typeface="Times New Roman" panose="02020603050405020304" pitchFamily="18" charset="0"/>
                      </a:endParaRPr>
                    </a:p>
                    <a:p>
                      <a:pPr indent="0" algn="ctr">
                        <a:lnSpc>
                          <a:spcPct val="120000"/>
                        </a:lnSpc>
                        <a:spcBef>
                          <a:spcPts val="20"/>
                        </a:spcBef>
                        <a:spcAft>
                          <a:spcPts val="20"/>
                        </a:spcAft>
                      </a:pPr>
                      <a:r>
                        <a:rPr lang="zh-CN" sz="2400" kern="100" dirty="0">
                          <a:effectLst/>
                          <a:latin typeface="Times New Roman" panose="02020603050405020304" pitchFamily="18" charset="0"/>
                          <a:ea typeface="黑体" panose="02010609060101010101" pitchFamily="49" charset="-122"/>
                          <a:sym typeface="Times New Roman" panose="02020603050405020304" pitchFamily="18" charset="0"/>
                        </a:rPr>
                        <a:t>厚度</a:t>
                      </a:r>
                    </a:p>
                    <a:p>
                      <a:pPr indent="0" algn="ctr">
                        <a:lnSpc>
                          <a:spcPct val="120000"/>
                        </a:lnSpc>
                        <a:spcBef>
                          <a:spcPts val="20"/>
                        </a:spcBef>
                        <a:spcAft>
                          <a:spcPts val="20"/>
                        </a:spcAft>
                      </a:pPr>
                      <a:r>
                        <a:rPr lang="en-US" sz="2400" kern="100" dirty="0">
                          <a:effectLst/>
                          <a:latin typeface="Times New Roman" panose="02020603050405020304" pitchFamily="18" charset="0"/>
                          <a:ea typeface="黑体" panose="02010609060101010101" pitchFamily="49" charset="-122"/>
                          <a:sym typeface="Times New Roman" panose="02020603050405020304" pitchFamily="18" charset="0"/>
                        </a:rPr>
                        <a:t>mm</a:t>
                      </a:r>
                      <a:endParaRPr 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rowSpan="2">
                  <a:txBody>
                    <a:bodyPr/>
                    <a:lstStyle/>
                    <a:p>
                      <a:pPr indent="0" algn="ctr">
                        <a:lnSpc>
                          <a:spcPct val="120000"/>
                        </a:lnSpc>
                        <a:spcBef>
                          <a:spcPts val="20"/>
                        </a:spcBef>
                        <a:spcAft>
                          <a:spcPts val="20"/>
                        </a:spcAft>
                      </a:pPr>
                      <a:r>
                        <a:rPr lang="zh-CN" sz="2400" kern="100">
                          <a:effectLst/>
                          <a:latin typeface="Times New Roman" panose="02020603050405020304" pitchFamily="18" charset="0"/>
                          <a:ea typeface="黑体" panose="02010609060101010101" pitchFamily="49" charset="-122"/>
                          <a:sym typeface="Times New Roman" panose="02020603050405020304" pitchFamily="18" charset="0"/>
                        </a:rPr>
                        <a:t>等效乳房</a:t>
                      </a:r>
                    </a:p>
                    <a:p>
                      <a:pPr indent="0" algn="ctr">
                        <a:lnSpc>
                          <a:spcPct val="120000"/>
                        </a:lnSpc>
                        <a:spcBef>
                          <a:spcPts val="20"/>
                        </a:spcBef>
                        <a:spcAft>
                          <a:spcPts val="20"/>
                        </a:spcAft>
                      </a:pPr>
                      <a:r>
                        <a:rPr lang="zh-CN" sz="2400" kern="100">
                          <a:effectLst/>
                          <a:latin typeface="Times New Roman" panose="02020603050405020304" pitchFamily="18" charset="0"/>
                          <a:ea typeface="黑体" panose="02010609060101010101" pitchFamily="49" charset="-122"/>
                          <a:sym typeface="Times New Roman" panose="02020603050405020304" pitchFamily="18" charset="0"/>
                        </a:rPr>
                        <a:t>厚度</a:t>
                      </a:r>
                    </a:p>
                    <a:p>
                      <a:pPr indent="0" algn="ctr">
                        <a:lnSpc>
                          <a:spcPct val="120000"/>
                        </a:lnSpc>
                        <a:spcBef>
                          <a:spcPts val="20"/>
                        </a:spcBef>
                        <a:spcAft>
                          <a:spcPts val="20"/>
                        </a:spcAft>
                      </a:pPr>
                      <a:r>
                        <a:rPr lang="en-US" sz="2400" kern="100">
                          <a:effectLst/>
                          <a:latin typeface="Times New Roman" panose="02020603050405020304" pitchFamily="18" charset="0"/>
                          <a:ea typeface="黑体" panose="02010609060101010101" pitchFamily="49" charset="-122"/>
                          <a:sym typeface="Times New Roman" panose="02020603050405020304" pitchFamily="18" charset="0"/>
                        </a:rPr>
                        <a:t>mm</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gridSpan="6">
                  <a:txBody>
                    <a:bodyPr/>
                    <a:lstStyle/>
                    <a:p>
                      <a:pPr indent="0" algn="ctr">
                        <a:lnSpc>
                          <a:spcPct val="120000"/>
                        </a:lnSpc>
                        <a:spcBef>
                          <a:spcPts val="20"/>
                        </a:spcBef>
                        <a:spcAft>
                          <a:spcPts val="20"/>
                        </a:spcAft>
                      </a:pPr>
                      <a:r>
                        <a:rPr lang="zh-CN" sz="2400" kern="100" dirty="0">
                          <a:effectLst/>
                          <a:latin typeface="Times New Roman" panose="02020603050405020304" pitchFamily="18" charset="0"/>
                          <a:ea typeface="黑体" panose="02010609060101010101" pitchFamily="49" charset="-122"/>
                          <a:sym typeface="Times New Roman" panose="02020603050405020304" pitchFamily="18" charset="0"/>
                        </a:rPr>
                        <a:t>不同投照角度的</a:t>
                      </a:r>
                      <a:r>
                        <a:rPr lang="en-US" sz="2400" i="1" kern="100" dirty="0">
                          <a:effectLst/>
                          <a:latin typeface="Times New Roman" panose="02020603050405020304" pitchFamily="18" charset="0"/>
                          <a:ea typeface="黑体" panose="02010609060101010101" pitchFamily="49" charset="-122"/>
                          <a:sym typeface="Times New Roman" panose="02020603050405020304" pitchFamily="18" charset="0"/>
                        </a:rPr>
                        <a:t>t</a:t>
                      </a:r>
                      <a:r>
                        <a:rPr lang="zh-CN" sz="2400" kern="100" dirty="0">
                          <a:effectLst/>
                          <a:latin typeface="Times New Roman" panose="02020603050405020304" pitchFamily="18" charset="0"/>
                          <a:ea typeface="黑体" panose="02010609060101010101" pitchFamily="49" charset="-122"/>
                          <a:sym typeface="Times New Roman" panose="02020603050405020304" pitchFamily="18" charset="0"/>
                        </a:rPr>
                        <a:t>因子</a:t>
                      </a:r>
                      <a:endParaRPr 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 xmlns:a16="http://schemas.microsoft.com/office/drawing/2014/main" val="2965226679"/>
                  </a:ext>
                </a:extLst>
              </a:tr>
              <a:tr h="252095">
                <a:tc vMerge="1">
                  <a:txBody>
                    <a:bodyPr/>
                    <a:lstStyle/>
                    <a:p>
                      <a:endParaRPr lang="zh-CN" altLang="en-US"/>
                    </a:p>
                  </a:txBody>
                  <a:tcPr/>
                </a:tc>
                <a:tc vMerge="1">
                  <a:txBody>
                    <a:bodyPr/>
                    <a:lstStyle/>
                    <a:p>
                      <a:endParaRPr lang="zh-CN" altLang="en-US"/>
                    </a:p>
                  </a:txBody>
                  <a:tcPr/>
                </a:tc>
                <a:tc>
                  <a:txBody>
                    <a:bodyPr/>
                    <a:lstStyle/>
                    <a:p>
                      <a:pPr indent="0" algn="ctr">
                        <a:lnSpc>
                          <a:spcPct val="120000"/>
                        </a:lnSpc>
                        <a:spcBef>
                          <a:spcPts val="20"/>
                        </a:spcBef>
                        <a:spcAft>
                          <a:spcPts val="20"/>
                        </a:spcAft>
                      </a:pPr>
                      <a:r>
                        <a:rPr lang="en-US" sz="2400" kern="100">
                          <a:effectLst/>
                          <a:latin typeface="Times New Roman" panose="02020603050405020304" pitchFamily="18" charset="0"/>
                          <a:ea typeface="黑体" panose="02010609060101010101" pitchFamily="49" charset="-122"/>
                          <a:sym typeface="Times New Roman" panose="02020603050405020304" pitchFamily="18" charset="0"/>
                        </a:rPr>
                        <a:t>5</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2400" kern="100">
                          <a:effectLst/>
                          <a:latin typeface="Times New Roman" panose="02020603050405020304" pitchFamily="18" charset="0"/>
                          <a:ea typeface="黑体" panose="02010609060101010101" pitchFamily="49" charset="-122"/>
                          <a:sym typeface="Times New Roman" panose="02020603050405020304" pitchFamily="18" charset="0"/>
                        </a:rPr>
                        <a:t>10</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2400" kern="100">
                          <a:effectLst/>
                          <a:latin typeface="Times New Roman" panose="02020603050405020304" pitchFamily="18" charset="0"/>
                          <a:ea typeface="黑体" panose="02010609060101010101" pitchFamily="49" charset="-122"/>
                          <a:sym typeface="Times New Roman" panose="02020603050405020304" pitchFamily="18" charset="0"/>
                        </a:rPr>
                        <a:t>15</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2400" kern="100">
                          <a:effectLst/>
                          <a:latin typeface="Times New Roman" panose="02020603050405020304" pitchFamily="18" charset="0"/>
                          <a:ea typeface="黑体" panose="02010609060101010101" pitchFamily="49" charset="-122"/>
                          <a:sym typeface="Times New Roman" panose="02020603050405020304" pitchFamily="18" charset="0"/>
                        </a:rPr>
                        <a:t>20</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2400" kern="100">
                          <a:effectLst/>
                          <a:latin typeface="Times New Roman" panose="02020603050405020304" pitchFamily="18" charset="0"/>
                          <a:ea typeface="黑体" panose="02010609060101010101" pitchFamily="49" charset="-122"/>
                          <a:sym typeface="Times New Roman" panose="02020603050405020304" pitchFamily="18" charset="0"/>
                        </a:rPr>
                        <a:t>25</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2400" kern="100">
                          <a:effectLst/>
                          <a:latin typeface="Times New Roman" panose="02020603050405020304" pitchFamily="18" charset="0"/>
                          <a:ea typeface="黑体" panose="02010609060101010101" pitchFamily="49" charset="-122"/>
                          <a:sym typeface="Times New Roman" panose="02020603050405020304" pitchFamily="18" charset="0"/>
                        </a:rPr>
                        <a:t>30</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2598900613"/>
                  </a:ext>
                </a:extLst>
              </a:tr>
              <a:tr h="252095">
                <a:tc>
                  <a:txBody>
                    <a:bodyPr/>
                    <a:lstStyle/>
                    <a:p>
                      <a:pPr indent="0" algn="ctr">
                        <a:lnSpc>
                          <a:spcPct val="120000"/>
                        </a:lnSpc>
                        <a:spcBef>
                          <a:spcPts val="20"/>
                        </a:spcBef>
                        <a:spcAft>
                          <a:spcPts val="20"/>
                        </a:spcAft>
                      </a:pPr>
                      <a:r>
                        <a:rPr lang="en-US" sz="2400" kern="100">
                          <a:effectLst/>
                          <a:latin typeface="Times New Roman" panose="02020603050405020304" pitchFamily="18" charset="0"/>
                          <a:ea typeface="黑体" panose="02010609060101010101" pitchFamily="49" charset="-122"/>
                          <a:sym typeface="Times New Roman" panose="02020603050405020304" pitchFamily="18" charset="0"/>
                        </a:rPr>
                        <a:t>40</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2400" kern="100">
                          <a:effectLst/>
                          <a:latin typeface="Times New Roman" panose="02020603050405020304" pitchFamily="18" charset="0"/>
                          <a:ea typeface="黑体" panose="02010609060101010101" pitchFamily="49" charset="-122"/>
                          <a:sym typeface="Times New Roman" panose="02020603050405020304" pitchFamily="18" charset="0"/>
                        </a:rPr>
                        <a:t>45</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2400" kern="100">
                          <a:effectLst/>
                          <a:latin typeface="Times New Roman" panose="02020603050405020304" pitchFamily="18" charset="0"/>
                          <a:ea typeface="黑体" panose="02010609060101010101" pitchFamily="49" charset="-122"/>
                          <a:sym typeface="Times New Roman" panose="02020603050405020304" pitchFamily="18" charset="0"/>
                        </a:rPr>
                        <a:t>0.996</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2400" kern="100">
                          <a:effectLst/>
                          <a:latin typeface="Times New Roman" panose="02020603050405020304" pitchFamily="18" charset="0"/>
                          <a:ea typeface="黑体" panose="02010609060101010101" pitchFamily="49" charset="-122"/>
                          <a:sym typeface="Times New Roman" panose="02020603050405020304" pitchFamily="18" charset="0"/>
                        </a:rPr>
                        <a:t>0.984</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2400" kern="100">
                          <a:effectLst/>
                          <a:latin typeface="Times New Roman" panose="02020603050405020304" pitchFamily="18" charset="0"/>
                          <a:ea typeface="黑体" panose="02010609060101010101" pitchFamily="49" charset="-122"/>
                          <a:sym typeface="Times New Roman" panose="02020603050405020304" pitchFamily="18" charset="0"/>
                        </a:rPr>
                        <a:t>0.963</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2400" kern="100">
                          <a:effectLst/>
                          <a:latin typeface="Times New Roman" panose="02020603050405020304" pitchFamily="18" charset="0"/>
                          <a:ea typeface="黑体" panose="02010609060101010101" pitchFamily="49" charset="-122"/>
                          <a:sym typeface="Times New Roman" panose="02020603050405020304" pitchFamily="18" charset="0"/>
                        </a:rPr>
                        <a:t>0.934</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2400" kern="100">
                          <a:effectLst/>
                          <a:latin typeface="Times New Roman" panose="02020603050405020304" pitchFamily="18" charset="0"/>
                          <a:ea typeface="黑体" panose="02010609060101010101" pitchFamily="49" charset="-122"/>
                          <a:sym typeface="Times New Roman" panose="02020603050405020304" pitchFamily="18" charset="0"/>
                        </a:rPr>
                        <a:t>0.900</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2400" kern="100" dirty="0">
                          <a:effectLst/>
                          <a:latin typeface="Times New Roman" panose="02020603050405020304" pitchFamily="18" charset="0"/>
                          <a:ea typeface="黑体" panose="02010609060101010101" pitchFamily="49" charset="-122"/>
                          <a:sym typeface="Times New Roman" panose="02020603050405020304" pitchFamily="18" charset="0"/>
                        </a:rPr>
                        <a:t>0.857</a:t>
                      </a:r>
                      <a:endParaRPr 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217677000"/>
                  </a:ext>
                </a:extLst>
              </a:tr>
            </a:tbl>
          </a:graphicData>
        </a:graphic>
      </p:graphicFrame>
    </p:spTree>
    <p:extLst>
      <p:ext uri="{BB962C8B-B14F-4D97-AF65-F5344CB8AC3E}">
        <p14:creationId xmlns:p14="http://schemas.microsoft.com/office/powerpoint/2010/main" val="221308186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FDEF9D9-13A4-487D-B4B5-968283E0FA95}"/>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AA00A3FB-36AD-486A-A5F5-06620BC5120C}"/>
              </a:ext>
            </a:extLst>
          </p:cNvPr>
          <p:cNvSpPr>
            <a:spLocks noGrp="1"/>
          </p:cNvSpPr>
          <p:nvPr>
            <p:ph idx="1"/>
          </p:nvPr>
        </p:nvSpPr>
        <p:spPr/>
        <p:txBody>
          <a:bodyPr>
            <a:normAutofit/>
          </a:bodyPr>
          <a:lstStyle/>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对于每角度间隔和曝光参数相同的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DBT</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曝光过程，可简化方法计算乳腺平均剂量</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en-US" altLang="zh-CN" sz="2400" i="1" dirty="0">
                <a:latin typeface="Times New Roman" panose="02020603050405020304" pitchFamily="18" charset="0"/>
                <a:ea typeface="黑体" panose="02010609060101010101" pitchFamily="49" charset="-122"/>
                <a:sym typeface="Times New Roman" panose="02020603050405020304" pitchFamily="18" charset="0"/>
              </a:rPr>
              <a:t>K</a:t>
            </a:r>
            <a:r>
              <a:rPr lang="en-US" altLang="zh-CN" sz="2400" baseline="-25000" dirty="0">
                <a:latin typeface="Times New Roman" panose="02020603050405020304" pitchFamily="18" charset="0"/>
                <a:ea typeface="黑体" panose="02010609060101010101" pitchFamily="49" charset="-122"/>
                <a:sym typeface="Times New Roman" panose="02020603050405020304" pitchFamily="18" charset="0"/>
              </a:rPr>
              <a:t>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——0°</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位置时模体上表面位置（无反散射时）入射空气比释动能值，其对应的管电流时间积（</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mAs</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）为整个扫描过程全部单次曝光管电流时间积（</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mAs</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）之和，单位为毫戈瑞（</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mGy</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endParaRPr lang="zh-CN" altLang="en-US" sz="2400" dirty="0">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4" name="Rectangle 2">
            <a:extLst>
              <a:ext uri="{FF2B5EF4-FFF2-40B4-BE49-F238E27FC236}">
                <a16:creationId xmlns="" xmlns:a16="http://schemas.microsoft.com/office/drawing/2014/main" id="{3EDF9D6B-B545-4660-8ECD-92CCF009783E}"/>
              </a:ext>
            </a:extLst>
          </p:cNvPr>
          <p:cNvSpPr>
            <a:spLocks noChangeArrowheads="1"/>
          </p:cNvSpPr>
          <p:nvPr/>
        </p:nvSpPr>
        <p:spPr bwMode="auto">
          <a:xfrm>
            <a:off x="0" y="-197875"/>
            <a:ext cx="184731" cy="39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nSpc>
                <a:spcPct val="120000"/>
              </a:lnSpc>
              <a:spcBef>
                <a:spcPts val="2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graphicFrame>
        <p:nvGraphicFramePr>
          <p:cNvPr id="5" name="对象 4">
            <a:extLst>
              <a:ext uri="{FF2B5EF4-FFF2-40B4-BE49-F238E27FC236}">
                <a16:creationId xmlns="" xmlns:a16="http://schemas.microsoft.com/office/drawing/2014/main" id="{B24A960A-B653-46CA-B196-1C6BE8D068E9}"/>
              </a:ext>
            </a:extLst>
          </p:cNvPr>
          <p:cNvGraphicFramePr>
            <a:graphicFrameLocks noChangeAspect="1"/>
          </p:cNvGraphicFramePr>
          <p:nvPr>
            <p:extLst>
              <p:ext uri="{D42A27DB-BD31-4B8C-83A1-F6EECF244321}">
                <p14:modId xmlns:p14="http://schemas.microsoft.com/office/powerpoint/2010/main" val="2555337202"/>
              </p:ext>
            </p:extLst>
          </p:nvPr>
        </p:nvGraphicFramePr>
        <p:xfrm>
          <a:off x="2965450" y="2285658"/>
          <a:ext cx="5593461" cy="879475"/>
        </p:xfrm>
        <a:graphic>
          <a:graphicData uri="http://schemas.openxmlformats.org/presentationml/2006/ole">
            <mc:AlternateContent xmlns:mc="http://schemas.openxmlformats.org/markup-compatibility/2006">
              <mc:Choice xmlns:v="urn:schemas-microsoft-com:vml" Requires="v">
                <p:oleObj spid="_x0000_s23609" r:id="rId3" imgW="1511300" imgH="228600" progId="Equation.DSMT4">
                  <p:embed/>
                </p:oleObj>
              </mc:Choice>
              <mc:Fallback>
                <p:oleObj r:id="rId3" imgW="1511300" imgH="2286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5450" y="2285658"/>
                        <a:ext cx="5593461" cy="879475"/>
                      </a:xfrm>
                      <a:prstGeom prst="rect">
                        <a:avLst/>
                      </a:prstGeom>
                      <a:noFill/>
                    </p:spPr>
                  </p:pic>
                </p:oleObj>
              </mc:Fallback>
            </mc:AlternateContent>
          </a:graphicData>
        </a:graphic>
      </p:graphicFrame>
      <p:graphicFrame>
        <p:nvGraphicFramePr>
          <p:cNvPr id="6" name="表格 5">
            <a:extLst>
              <a:ext uri="{FF2B5EF4-FFF2-40B4-BE49-F238E27FC236}">
                <a16:creationId xmlns="" xmlns:a16="http://schemas.microsoft.com/office/drawing/2014/main" id="{FD20A65B-0FAA-49D3-B4CB-B3257566E48C}"/>
              </a:ext>
            </a:extLst>
          </p:cNvPr>
          <p:cNvGraphicFramePr>
            <a:graphicFrameLocks noGrp="1"/>
          </p:cNvGraphicFramePr>
          <p:nvPr>
            <p:extLst>
              <p:ext uri="{D42A27DB-BD31-4B8C-83A1-F6EECF244321}">
                <p14:modId xmlns:p14="http://schemas.microsoft.com/office/powerpoint/2010/main" val="3747713354"/>
              </p:ext>
            </p:extLst>
          </p:nvPr>
        </p:nvGraphicFramePr>
        <p:xfrm>
          <a:off x="838200" y="4096653"/>
          <a:ext cx="10515600" cy="2555480"/>
        </p:xfrm>
        <a:graphic>
          <a:graphicData uri="http://schemas.openxmlformats.org/drawingml/2006/table">
            <a:tbl>
              <a:tblPr firstRow="1" firstCol="1" bandRow="1">
                <a:tableStyleId>{5C22544A-7EE6-4342-B048-85BDC9FD1C3A}</a:tableStyleId>
              </a:tblPr>
              <a:tblGrid>
                <a:gridCol w="1629918">
                  <a:extLst>
                    <a:ext uri="{9D8B030D-6E8A-4147-A177-3AD203B41FA5}">
                      <a16:colId xmlns="" xmlns:a16="http://schemas.microsoft.com/office/drawing/2014/main" val="2692271608"/>
                    </a:ext>
                  </a:extLst>
                </a:gridCol>
                <a:gridCol w="1253460">
                  <a:extLst>
                    <a:ext uri="{9D8B030D-6E8A-4147-A177-3AD203B41FA5}">
                      <a16:colId xmlns="" xmlns:a16="http://schemas.microsoft.com/office/drawing/2014/main" val="3044271388"/>
                    </a:ext>
                  </a:extLst>
                </a:gridCol>
                <a:gridCol w="1629918">
                  <a:extLst>
                    <a:ext uri="{9D8B030D-6E8A-4147-A177-3AD203B41FA5}">
                      <a16:colId xmlns="" xmlns:a16="http://schemas.microsoft.com/office/drawing/2014/main" val="3099748628"/>
                    </a:ext>
                  </a:extLst>
                </a:gridCol>
                <a:gridCol w="1629918">
                  <a:extLst>
                    <a:ext uri="{9D8B030D-6E8A-4147-A177-3AD203B41FA5}">
                      <a16:colId xmlns="" xmlns:a16="http://schemas.microsoft.com/office/drawing/2014/main" val="1260844974"/>
                    </a:ext>
                  </a:extLst>
                </a:gridCol>
                <a:gridCol w="1629918">
                  <a:extLst>
                    <a:ext uri="{9D8B030D-6E8A-4147-A177-3AD203B41FA5}">
                      <a16:colId xmlns="" xmlns:a16="http://schemas.microsoft.com/office/drawing/2014/main" val="1692924297"/>
                    </a:ext>
                  </a:extLst>
                </a:gridCol>
                <a:gridCol w="1629918">
                  <a:extLst>
                    <a:ext uri="{9D8B030D-6E8A-4147-A177-3AD203B41FA5}">
                      <a16:colId xmlns="" xmlns:a16="http://schemas.microsoft.com/office/drawing/2014/main" val="627345186"/>
                    </a:ext>
                  </a:extLst>
                </a:gridCol>
                <a:gridCol w="1112550">
                  <a:extLst>
                    <a:ext uri="{9D8B030D-6E8A-4147-A177-3AD203B41FA5}">
                      <a16:colId xmlns="" xmlns:a16="http://schemas.microsoft.com/office/drawing/2014/main" val="3654301306"/>
                    </a:ext>
                  </a:extLst>
                </a:gridCol>
              </a:tblGrid>
              <a:tr h="638924">
                <a:tc rowSpan="2">
                  <a:txBody>
                    <a:bodyPr/>
                    <a:lstStyle/>
                    <a:p>
                      <a:pPr indent="0" algn="ctr">
                        <a:lnSpc>
                          <a:spcPct val="120000"/>
                        </a:lnSpc>
                        <a:spcBef>
                          <a:spcPts val="20"/>
                        </a:spcBef>
                        <a:spcAft>
                          <a:spcPts val="20"/>
                        </a:spcAft>
                      </a:pPr>
                      <a:r>
                        <a:rPr lang="en-US" sz="2400" kern="100">
                          <a:effectLst/>
                          <a:latin typeface="Times New Roman" panose="02020603050405020304" pitchFamily="18" charset="0"/>
                          <a:ea typeface="黑体" panose="02010609060101010101" pitchFamily="49" charset="-122"/>
                          <a:sym typeface="Times New Roman" panose="02020603050405020304" pitchFamily="18" charset="0"/>
                        </a:rPr>
                        <a:t>PMMA</a:t>
                      </a:r>
                      <a:r>
                        <a:rPr lang="zh-CN" sz="2400" kern="100">
                          <a:effectLst/>
                          <a:latin typeface="Times New Roman" panose="02020603050405020304" pitchFamily="18" charset="0"/>
                          <a:ea typeface="黑体" panose="02010609060101010101" pitchFamily="49" charset="-122"/>
                          <a:sym typeface="Times New Roman" panose="02020603050405020304" pitchFamily="18" charset="0"/>
                        </a:rPr>
                        <a:t>厚度</a:t>
                      </a:r>
                    </a:p>
                    <a:p>
                      <a:pPr indent="0" algn="ctr">
                        <a:lnSpc>
                          <a:spcPct val="120000"/>
                        </a:lnSpc>
                        <a:spcBef>
                          <a:spcPts val="20"/>
                        </a:spcBef>
                        <a:spcAft>
                          <a:spcPts val="20"/>
                        </a:spcAft>
                      </a:pPr>
                      <a:r>
                        <a:rPr lang="en-US" sz="2400" kern="100">
                          <a:effectLst/>
                          <a:latin typeface="Times New Roman" panose="02020603050405020304" pitchFamily="18" charset="0"/>
                          <a:ea typeface="黑体" panose="02010609060101010101" pitchFamily="49" charset="-122"/>
                          <a:sym typeface="Times New Roman" panose="02020603050405020304" pitchFamily="18" charset="0"/>
                        </a:rPr>
                        <a:t>mm</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rowSpan="2">
                  <a:txBody>
                    <a:bodyPr/>
                    <a:lstStyle/>
                    <a:p>
                      <a:pPr indent="0" algn="ctr">
                        <a:lnSpc>
                          <a:spcPct val="120000"/>
                        </a:lnSpc>
                        <a:spcBef>
                          <a:spcPts val="20"/>
                        </a:spcBef>
                        <a:spcAft>
                          <a:spcPts val="20"/>
                        </a:spcAft>
                      </a:pPr>
                      <a:r>
                        <a:rPr lang="zh-CN" sz="2400" kern="100">
                          <a:effectLst/>
                          <a:latin typeface="Times New Roman" panose="02020603050405020304" pitchFamily="18" charset="0"/>
                          <a:ea typeface="黑体" panose="02010609060101010101" pitchFamily="49" charset="-122"/>
                          <a:sym typeface="Times New Roman" panose="02020603050405020304" pitchFamily="18" charset="0"/>
                        </a:rPr>
                        <a:t>等效乳房厚度</a:t>
                      </a:r>
                    </a:p>
                    <a:p>
                      <a:pPr indent="0" algn="ctr">
                        <a:lnSpc>
                          <a:spcPct val="120000"/>
                        </a:lnSpc>
                        <a:spcBef>
                          <a:spcPts val="20"/>
                        </a:spcBef>
                        <a:spcAft>
                          <a:spcPts val="20"/>
                        </a:spcAft>
                      </a:pPr>
                      <a:r>
                        <a:rPr lang="en-US" sz="2400" kern="100">
                          <a:effectLst/>
                          <a:latin typeface="Times New Roman" panose="02020603050405020304" pitchFamily="18" charset="0"/>
                          <a:ea typeface="黑体" panose="02010609060101010101" pitchFamily="49" charset="-122"/>
                          <a:sym typeface="Times New Roman" panose="02020603050405020304" pitchFamily="18" charset="0"/>
                        </a:rPr>
                        <a:t>mm</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gridSpan="5">
                  <a:txBody>
                    <a:bodyPr/>
                    <a:lstStyle/>
                    <a:p>
                      <a:pPr indent="0" algn="ctr">
                        <a:lnSpc>
                          <a:spcPct val="120000"/>
                        </a:lnSpc>
                        <a:spcBef>
                          <a:spcPts val="20"/>
                        </a:spcBef>
                        <a:spcAft>
                          <a:spcPts val="20"/>
                        </a:spcAft>
                      </a:pPr>
                      <a:r>
                        <a:rPr lang="zh-CN" sz="2400" kern="100" dirty="0">
                          <a:effectLst/>
                          <a:latin typeface="Times New Roman" panose="02020603050405020304" pitchFamily="18" charset="0"/>
                          <a:ea typeface="黑体" panose="02010609060101010101" pitchFamily="49" charset="-122"/>
                          <a:sym typeface="Times New Roman" panose="02020603050405020304" pitchFamily="18" charset="0"/>
                        </a:rPr>
                        <a:t>不同投照角度的</a:t>
                      </a:r>
                      <a:r>
                        <a:rPr lang="en-US" sz="2400" i="1" kern="100" dirty="0">
                          <a:effectLst/>
                          <a:latin typeface="Times New Roman" panose="02020603050405020304" pitchFamily="18" charset="0"/>
                          <a:ea typeface="黑体" panose="02010609060101010101" pitchFamily="49" charset="-122"/>
                          <a:sym typeface="Times New Roman" panose="02020603050405020304" pitchFamily="18" charset="0"/>
                        </a:rPr>
                        <a:t>T</a:t>
                      </a:r>
                      <a:r>
                        <a:rPr lang="zh-CN" sz="2400" kern="100" dirty="0">
                          <a:effectLst/>
                          <a:latin typeface="Times New Roman" panose="02020603050405020304" pitchFamily="18" charset="0"/>
                          <a:ea typeface="黑体" panose="02010609060101010101" pitchFamily="49" charset="-122"/>
                          <a:sym typeface="Times New Roman" panose="02020603050405020304" pitchFamily="18" charset="0"/>
                        </a:rPr>
                        <a:t>因子</a:t>
                      </a:r>
                      <a:endParaRPr 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 xmlns:a16="http://schemas.microsoft.com/office/drawing/2014/main" val="3239987474"/>
                  </a:ext>
                </a:extLst>
              </a:tr>
              <a:tr h="785224">
                <a:tc vMerge="1">
                  <a:txBody>
                    <a:bodyPr/>
                    <a:lstStyle/>
                    <a:p>
                      <a:endParaRPr lang="zh-CN" altLang="en-US"/>
                    </a:p>
                  </a:txBody>
                  <a:tcPr/>
                </a:tc>
                <a:tc vMerge="1">
                  <a:txBody>
                    <a:bodyPr/>
                    <a:lstStyle/>
                    <a:p>
                      <a:endParaRPr lang="zh-CN" altLang="en-US"/>
                    </a:p>
                  </a:txBody>
                  <a:tcPr/>
                </a:tc>
                <a:tc>
                  <a:txBody>
                    <a:bodyPr/>
                    <a:lstStyle/>
                    <a:p>
                      <a:pPr indent="0" algn="ctr">
                        <a:lnSpc>
                          <a:spcPct val="120000"/>
                        </a:lnSpc>
                        <a:spcBef>
                          <a:spcPts val="20"/>
                        </a:spcBef>
                        <a:spcAft>
                          <a:spcPts val="20"/>
                        </a:spcAft>
                      </a:pPr>
                      <a:r>
                        <a:rPr lang="en-US" sz="2400" kern="100">
                          <a:effectLst/>
                          <a:latin typeface="Times New Roman" panose="02020603050405020304" pitchFamily="18" charset="0"/>
                          <a:ea typeface="黑体" panose="02010609060101010101" pitchFamily="49" charset="-122"/>
                          <a:sym typeface="Times New Roman" panose="02020603050405020304" pitchFamily="18" charset="0"/>
                        </a:rPr>
                        <a:t>-10°</a:t>
                      </a:r>
                      <a:r>
                        <a:rPr lang="zh-CN" sz="2400" kern="100">
                          <a:effectLst/>
                          <a:latin typeface="Times New Roman" panose="02020603050405020304" pitchFamily="18" charset="0"/>
                          <a:ea typeface="黑体" panose="02010609060101010101" pitchFamily="49" charset="-122"/>
                          <a:sym typeface="Times New Roman" panose="02020603050405020304" pitchFamily="18" charset="0"/>
                        </a:rPr>
                        <a:t>～</a:t>
                      </a:r>
                      <a:r>
                        <a:rPr lang="en-US" sz="2400" kern="100">
                          <a:effectLst/>
                          <a:latin typeface="Times New Roman" panose="02020603050405020304" pitchFamily="18" charset="0"/>
                          <a:ea typeface="黑体" panose="02010609060101010101" pitchFamily="49" charset="-122"/>
                          <a:sym typeface="Times New Roman" panose="02020603050405020304" pitchFamily="18" charset="0"/>
                        </a:rPr>
                        <a:t>+10°</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2400" kern="100">
                          <a:effectLst/>
                          <a:latin typeface="Times New Roman" panose="02020603050405020304" pitchFamily="18" charset="0"/>
                          <a:ea typeface="黑体" panose="02010609060101010101" pitchFamily="49" charset="-122"/>
                          <a:sym typeface="Times New Roman" panose="02020603050405020304" pitchFamily="18" charset="0"/>
                        </a:rPr>
                        <a:t>-15°</a:t>
                      </a:r>
                      <a:r>
                        <a:rPr lang="zh-CN" sz="2400" kern="100">
                          <a:effectLst/>
                          <a:latin typeface="Times New Roman" panose="02020603050405020304" pitchFamily="18" charset="0"/>
                          <a:ea typeface="黑体" panose="02010609060101010101" pitchFamily="49" charset="-122"/>
                          <a:sym typeface="Times New Roman" panose="02020603050405020304" pitchFamily="18" charset="0"/>
                        </a:rPr>
                        <a:t>～</a:t>
                      </a:r>
                      <a:r>
                        <a:rPr lang="en-US" sz="2400" kern="100">
                          <a:effectLst/>
                          <a:latin typeface="Times New Roman" panose="02020603050405020304" pitchFamily="18" charset="0"/>
                          <a:ea typeface="黑体" panose="02010609060101010101" pitchFamily="49" charset="-122"/>
                          <a:sym typeface="Times New Roman" panose="02020603050405020304" pitchFamily="18" charset="0"/>
                        </a:rPr>
                        <a:t>+15°</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2400" kern="100">
                          <a:effectLst/>
                          <a:latin typeface="Times New Roman" panose="02020603050405020304" pitchFamily="18" charset="0"/>
                          <a:ea typeface="黑体" panose="02010609060101010101" pitchFamily="49" charset="-122"/>
                          <a:sym typeface="Times New Roman" panose="02020603050405020304" pitchFamily="18" charset="0"/>
                        </a:rPr>
                        <a:t>-20°</a:t>
                      </a:r>
                      <a:r>
                        <a:rPr lang="zh-CN" sz="2400" kern="100">
                          <a:effectLst/>
                          <a:latin typeface="Times New Roman" panose="02020603050405020304" pitchFamily="18" charset="0"/>
                          <a:ea typeface="黑体" panose="02010609060101010101" pitchFamily="49" charset="-122"/>
                          <a:sym typeface="Times New Roman" panose="02020603050405020304" pitchFamily="18" charset="0"/>
                        </a:rPr>
                        <a:t>～</a:t>
                      </a:r>
                      <a:r>
                        <a:rPr lang="en-US" sz="2400" kern="100">
                          <a:effectLst/>
                          <a:latin typeface="Times New Roman" panose="02020603050405020304" pitchFamily="18" charset="0"/>
                          <a:ea typeface="黑体" panose="02010609060101010101" pitchFamily="49" charset="-122"/>
                          <a:sym typeface="Times New Roman" panose="02020603050405020304" pitchFamily="18" charset="0"/>
                        </a:rPr>
                        <a:t>+20°</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2400" kern="100">
                          <a:effectLst/>
                          <a:latin typeface="Times New Roman" panose="02020603050405020304" pitchFamily="18" charset="0"/>
                          <a:ea typeface="黑体" panose="02010609060101010101" pitchFamily="49" charset="-122"/>
                          <a:sym typeface="Times New Roman" panose="02020603050405020304" pitchFamily="18" charset="0"/>
                        </a:rPr>
                        <a:t>-25°</a:t>
                      </a:r>
                      <a:r>
                        <a:rPr lang="zh-CN" sz="2400" kern="100">
                          <a:effectLst/>
                          <a:latin typeface="Times New Roman" panose="02020603050405020304" pitchFamily="18" charset="0"/>
                          <a:ea typeface="黑体" panose="02010609060101010101" pitchFamily="49" charset="-122"/>
                          <a:sym typeface="Times New Roman" panose="02020603050405020304" pitchFamily="18" charset="0"/>
                        </a:rPr>
                        <a:t>～</a:t>
                      </a:r>
                      <a:r>
                        <a:rPr lang="en-US" sz="2400" kern="100">
                          <a:effectLst/>
                          <a:latin typeface="Times New Roman" panose="02020603050405020304" pitchFamily="18" charset="0"/>
                          <a:ea typeface="黑体" panose="02010609060101010101" pitchFamily="49" charset="-122"/>
                          <a:sym typeface="Times New Roman" panose="02020603050405020304" pitchFamily="18" charset="0"/>
                        </a:rPr>
                        <a:t>+25°</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2400" kern="100">
                          <a:effectLst/>
                          <a:latin typeface="Times New Roman" panose="02020603050405020304" pitchFamily="18" charset="0"/>
                          <a:ea typeface="黑体" panose="02010609060101010101" pitchFamily="49" charset="-122"/>
                          <a:sym typeface="Times New Roman" panose="02020603050405020304" pitchFamily="18" charset="0"/>
                        </a:rPr>
                        <a:t>-30°</a:t>
                      </a:r>
                      <a:r>
                        <a:rPr lang="zh-CN" sz="2400" kern="100">
                          <a:effectLst/>
                          <a:latin typeface="Times New Roman" panose="02020603050405020304" pitchFamily="18" charset="0"/>
                          <a:ea typeface="黑体" panose="02010609060101010101" pitchFamily="49" charset="-122"/>
                          <a:sym typeface="Times New Roman" panose="02020603050405020304" pitchFamily="18" charset="0"/>
                        </a:rPr>
                        <a:t>～</a:t>
                      </a:r>
                      <a:r>
                        <a:rPr lang="en-US" sz="2400" kern="100">
                          <a:effectLst/>
                          <a:latin typeface="Times New Roman" panose="02020603050405020304" pitchFamily="18" charset="0"/>
                          <a:ea typeface="黑体" panose="02010609060101010101" pitchFamily="49" charset="-122"/>
                          <a:sym typeface="Times New Roman" panose="02020603050405020304" pitchFamily="18" charset="0"/>
                        </a:rPr>
                        <a:t>+30°</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3503960705"/>
                  </a:ext>
                </a:extLst>
              </a:tr>
              <a:tr h="641793">
                <a:tc>
                  <a:txBody>
                    <a:bodyPr/>
                    <a:lstStyle/>
                    <a:p>
                      <a:pPr indent="0" algn="ctr">
                        <a:lnSpc>
                          <a:spcPct val="120000"/>
                        </a:lnSpc>
                        <a:spcBef>
                          <a:spcPts val="20"/>
                        </a:spcBef>
                        <a:spcAft>
                          <a:spcPts val="20"/>
                        </a:spcAft>
                      </a:pPr>
                      <a:r>
                        <a:rPr lang="en-US" sz="2400" kern="100">
                          <a:effectLst/>
                          <a:latin typeface="Times New Roman" panose="02020603050405020304" pitchFamily="18" charset="0"/>
                          <a:ea typeface="黑体" panose="02010609060101010101" pitchFamily="49" charset="-122"/>
                          <a:sym typeface="Times New Roman" panose="02020603050405020304" pitchFamily="18" charset="0"/>
                        </a:rPr>
                        <a:t>40</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2400" kern="100">
                          <a:effectLst/>
                          <a:latin typeface="Times New Roman" panose="02020603050405020304" pitchFamily="18" charset="0"/>
                          <a:ea typeface="黑体" panose="02010609060101010101" pitchFamily="49" charset="-122"/>
                          <a:sym typeface="Times New Roman" panose="02020603050405020304" pitchFamily="18" charset="0"/>
                        </a:rPr>
                        <a:t>45</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2400" kern="100">
                          <a:effectLst/>
                          <a:latin typeface="Times New Roman" panose="02020603050405020304" pitchFamily="18" charset="0"/>
                          <a:ea typeface="黑体" panose="02010609060101010101" pitchFamily="49" charset="-122"/>
                          <a:sym typeface="Times New Roman" panose="02020603050405020304" pitchFamily="18" charset="0"/>
                        </a:rPr>
                        <a:t>0.992</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2400" kern="100">
                          <a:effectLst/>
                          <a:latin typeface="Times New Roman" panose="02020603050405020304" pitchFamily="18" charset="0"/>
                          <a:ea typeface="黑体" panose="02010609060101010101" pitchFamily="49" charset="-122"/>
                          <a:sym typeface="Times New Roman" panose="02020603050405020304" pitchFamily="18" charset="0"/>
                        </a:rPr>
                        <a:t>0.983</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2400" kern="100">
                          <a:effectLst/>
                          <a:latin typeface="Times New Roman" panose="02020603050405020304" pitchFamily="18" charset="0"/>
                          <a:ea typeface="黑体" panose="02010609060101010101" pitchFamily="49" charset="-122"/>
                          <a:sym typeface="Times New Roman" panose="02020603050405020304" pitchFamily="18" charset="0"/>
                        </a:rPr>
                        <a:t>0.972</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2400" kern="100">
                          <a:effectLst/>
                          <a:latin typeface="Times New Roman" panose="02020603050405020304" pitchFamily="18" charset="0"/>
                          <a:ea typeface="黑体" panose="02010609060101010101" pitchFamily="49" charset="-122"/>
                          <a:sym typeface="Times New Roman" panose="02020603050405020304" pitchFamily="18" charset="0"/>
                        </a:rPr>
                        <a:t>0.959</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2400" kern="100" dirty="0">
                          <a:effectLst/>
                          <a:latin typeface="Times New Roman" panose="02020603050405020304" pitchFamily="18" charset="0"/>
                          <a:ea typeface="黑体" panose="02010609060101010101" pitchFamily="49" charset="-122"/>
                          <a:sym typeface="Times New Roman" panose="02020603050405020304" pitchFamily="18" charset="0"/>
                        </a:rPr>
                        <a:t>0.943</a:t>
                      </a:r>
                      <a:endParaRPr 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3664921437"/>
                  </a:ext>
                </a:extLst>
              </a:tr>
            </a:tbl>
          </a:graphicData>
        </a:graphic>
      </p:graphicFrame>
    </p:spTree>
    <p:extLst>
      <p:ext uri="{BB962C8B-B14F-4D97-AF65-F5344CB8AC3E}">
        <p14:creationId xmlns:p14="http://schemas.microsoft.com/office/powerpoint/2010/main" val="370820619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C8107EC-9221-4E43-A0E3-184EA718FB14}"/>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C87C7EF2-5816-439C-8F33-71D8ACCC7502}"/>
              </a:ext>
            </a:extLst>
          </p:cNvPr>
          <p:cNvSpPr>
            <a:spLocks noGrp="1"/>
          </p:cNvSpPr>
          <p:nvPr>
            <p:ph idx="1"/>
          </p:nvPr>
        </p:nvSpPr>
        <p:spPr/>
        <p:txBody>
          <a:bodyPr/>
          <a:lstStyle/>
          <a:p>
            <a:pPr>
              <a:lnSpc>
                <a:spcPct val="120000"/>
              </a:lnSpc>
              <a:spcBef>
                <a:spcPct val="2000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验收检测、状态检测和稳定性检测要求：</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lvl="1">
              <a:lnSpc>
                <a:spcPct val="120000"/>
              </a:lnSpc>
              <a:spcBef>
                <a:spcPct val="2000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普通模式：＜</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2.0 </a:t>
            </a:r>
            <a:r>
              <a:rPr lang="en-US" altLang="zh-CN" dirty="0" err="1">
                <a:latin typeface="Times New Roman" panose="02020603050405020304" pitchFamily="18" charset="0"/>
                <a:ea typeface="黑体" panose="02010609060101010101" pitchFamily="49" charset="-122"/>
                <a:sym typeface="Times New Roman" panose="02020603050405020304" pitchFamily="18" charset="0"/>
              </a:rPr>
              <a:t>mGy</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lvl="1">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DBT</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模式：＜</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2.0 </a:t>
            </a:r>
            <a:r>
              <a:rPr lang="en-US" altLang="zh-CN" dirty="0" err="1">
                <a:latin typeface="Times New Roman" panose="02020603050405020304" pitchFamily="18" charset="0"/>
                <a:ea typeface="黑体" panose="02010609060101010101" pitchFamily="49" charset="-122"/>
                <a:sym typeface="Times New Roman" panose="02020603050405020304" pitchFamily="18" charset="0"/>
              </a:rPr>
              <a:t>mGy</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lvl="1">
              <a:lnSpc>
                <a:spcPct val="120000"/>
              </a:lnSpc>
              <a:spcBef>
                <a:spcPct val="2000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普通模式</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+DBT</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模式：</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AGD</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3.5 </a:t>
            </a:r>
            <a:r>
              <a:rPr lang="en-US" altLang="zh-CN" dirty="0" err="1">
                <a:latin typeface="Times New Roman" panose="02020603050405020304" pitchFamily="18" charset="0"/>
                <a:ea typeface="黑体" panose="02010609060101010101" pitchFamily="49" charset="-122"/>
                <a:sym typeface="Times New Roman" panose="02020603050405020304" pitchFamily="18" charset="0"/>
              </a:rPr>
              <a:t>mGy</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ct val="2000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稳定性检测周期为六个月。</a:t>
            </a:r>
          </a:p>
        </p:txBody>
      </p:sp>
    </p:spTree>
    <p:extLst>
      <p:ext uri="{BB962C8B-B14F-4D97-AF65-F5344CB8AC3E}">
        <p14:creationId xmlns:p14="http://schemas.microsoft.com/office/powerpoint/2010/main" val="363169045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5514ED3-3E08-4D24-94D3-383681A690B6}"/>
              </a:ext>
            </a:extLst>
          </p:cNvPr>
          <p:cNvSpPr>
            <a:spLocks noGrp="1"/>
          </p:cNvSpPr>
          <p:nvPr>
            <p:ph type="title"/>
          </p:nvPr>
        </p:nvSpPr>
        <p:spPr/>
        <p:txBody>
          <a:bodyPr>
            <a:normAutofit fontScale="90000"/>
          </a:bodyPr>
          <a:lstStyle/>
          <a:p>
            <a:pPr>
              <a:lnSpc>
                <a:spcPct val="120000"/>
              </a:lnSpc>
              <a:spcBef>
                <a:spcPct val="2000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九、乳腺屏片</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射线摄影设备专用检测项目</a:t>
            </a:r>
          </a:p>
        </p:txBody>
      </p:sp>
      <p:sp>
        <p:nvSpPr>
          <p:cNvPr id="3" name="内容占位符 2">
            <a:extLst>
              <a:ext uri="{FF2B5EF4-FFF2-40B4-BE49-F238E27FC236}">
                <a16:creationId xmlns="" xmlns:a16="http://schemas.microsoft.com/office/drawing/2014/main" id="{9DA346C2-84E1-4797-A43B-59B6A677768D}"/>
              </a:ext>
            </a:extLst>
          </p:cNvPr>
          <p:cNvSpPr>
            <a:spLocks noGrp="1"/>
          </p:cNvSpPr>
          <p:nvPr>
            <p:ph idx="1"/>
          </p:nvPr>
        </p:nvSpPr>
        <p:spPr/>
        <p:txBody>
          <a:bodyPr/>
          <a:lstStyle/>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标准照片密度</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AEC</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响应</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高对比度分辨力</a:t>
            </a:r>
          </a:p>
        </p:txBody>
      </p:sp>
    </p:spTree>
    <p:extLst>
      <p:ext uri="{BB962C8B-B14F-4D97-AF65-F5344CB8AC3E}">
        <p14:creationId xmlns:p14="http://schemas.microsoft.com/office/powerpoint/2010/main" val="305262125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1B871B4-D5A5-4CD6-9750-B6F607D4CCAD}"/>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1</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、标准照片密度</a:t>
            </a:r>
          </a:p>
        </p:txBody>
      </p:sp>
      <p:sp>
        <p:nvSpPr>
          <p:cNvPr id="3" name="内容占位符 2">
            <a:extLst>
              <a:ext uri="{FF2B5EF4-FFF2-40B4-BE49-F238E27FC236}">
                <a16:creationId xmlns="" xmlns:a16="http://schemas.microsoft.com/office/drawing/2014/main" id="{70CA758E-E857-408B-8838-B62E9CEBBA7B}"/>
              </a:ext>
            </a:extLst>
          </p:cNvPr>
          <p:cNvSpPr>
            <a:spLocks noGrp="1"/>
          </p:cNvSpPr>
          <p:nvPr>
            <p:ph idx="1"/>
          </p:nvPr>
        </p:nvSpPr>
        <p:spPr/>
        <p:txBody>
          <a:bodyPr>
            <a:normAutofit fontScale="92500"/>
          </a:bodyPr>
          <a:lstStyle/>
          <a:p>
            <a:pPr>
              <a:lnSpc>
                <a:spcPct val="130000"/>
              </a:lnSpc>
              <a:spcBef>
                <a:spcPts val="2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4 cm</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厚</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PMMA</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乳腺专用检测模体，胶片密度计</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将</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4 cm</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厚的专用检测模体置于乳房支撑台上。将装有胶片的暗盒插入乳房支撑台的暗盒匣中，在自动曝光条件下曝光，标准冲洗照射后的胶片，测量距胸壁侧边沿</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4 cm</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处照片的长轴中心的光密度。</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验收检测要求：</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1.4 OD</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1.8 OD</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，建立基线值；</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状态检测要求：与基线值相比在</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±0.2 OD</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内；</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稳定性检测要求：与基线值相比在</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±0.2 OD</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内（检测周期为一个月）。</a:t>
            </a:r>
          </a:p>
        </p:txBody>
      </p:sp>
    </p:spTree>
    <p:extLst>
      <p:ext uri="{BB962C8B-B14F-4D97-AF65-F5344CB8AC3E}">
        <p14:creationId xmlns:p14="http://schemas.microsoft.com/office/powerpoint/2010/main" val="177201175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endParaRPr lang="zh-CN" altLang="en-US"/>
          </a:p>
        </p:txBody>
      </p:sp>
      <p:pic>
        <p:nvPicPr>
          <p:cNvPr id="4" name="图片 3" descr="IMG_4406"/>
          <p:cNvPicPr/>
          <p:nvPr/>
        </p:nvPicPr>
        <p:blipFill>
          <a:blip r:embed="rId2" cstate="print"/>
          <a:stretch>
            <a:fillRect/>
          </a:stretch>
        </p:blipFill>
        <p:spPr>
          <a:xfrm>
            <a:off x="838200" y="365125"/>
            <a:ext cx="3362960" cy="2522855"/>
          </a:xfrm>
          <a:prstGeom prst="rect">
            <a:avLst/>
          </a:prstGeom>
        </p:spPr>
      </p:pic>
      <p:pic>
        <p:nvPicPr>
          <p:cNvPr id="5" name="图片 4" descr="IMG_4407"/>
          <p:cNvPicPr/>
          <p:nvPr/>
        </p:nvPicPr>
        <p:blipFill>
          <a:blip r:embed="rId3"/>
          <a:stretch>
            <a:fillRect/>
          </a:stretch>
        </p:blipFill>
        <p:spPr>
          <a:xfrm>
            <a:off x="4617568" y="1626552"/>
            <a:ext cx="3325429" cy="2494071"/>
          </a:xfrm>
          <a:prstGeom prst="rect">
            <a:avLst/>
          </a:prstGeom>
        </p:spPr>
      </p:pic>
      <p:pic>
        <p:nvPicPr>
          <p:cNvPr id="6" name="内容占位符 5" descr="IMG_4409"/>
          <p:cNvPicPr>
            <a:picLocks noGrp="1"/>
          </p:cNvPicPr>
          <p:nvPr>
            <p:ph idx="1"/>
          </p:nvPr>
        </p:nvPicPr>
        <p:blipFill>
          <a:blip r:embed="rId4" cstate="print"/>
          <a:stretch>
            <a:fillRect/>
          </a:stretch>
        </p:blipFill>
        <p:spPr>
          <a:xfrm>
            <a:off x="8147713" y="3343701"/>
            <a:ext cx="3206087" cy="2269058"/>
          </a:xfrm>
          <a:prstGeom prst="rect">
            <a:avLst/>
          </a:prstGeom>
        </p:spPr>
      </p:pic>
    </p:spTree>
    <p:extLst>
      <p:ext uri="{BB962C8B-B14F-4D97-AF65-F5344CB8AC3E}">
        <p14:creationId xmlns:p14="http://schemas.microsoft.com/office/powerpoint/2010/main" val="288070362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7539E6C-2602-4E89-A254-E93A4C5D8DF1}"/>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2</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AEC</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响应</a:t>
            </a:r>
          </a:p>
        </p:txBody>
      </p:sp>
      <p:sp>
        <p:nvSpPr>
          <p:cNvPr id="3" name="内容占位符 2">
            <a:extLst>
              <a:ext uri="{FF2B5EF4-FFF2-40B4-BE49-F238E27FC236}">
                <a16:creationId xmlns="" xmlns:a16="http://schemas.microsoft.com/office/drawing/2014/main" id="{7408427F-5A56-488A-B6DE-2C4477E0E67F}"/>
              </a:ext>
            </a:extLst>
          </p:cNvPr>
          <p:cNvSpPr>
            <a:spLocks noGrp="1"/>
          </p:cNvSpPr>
          <p:nvPr>
            <p:ph idx="1"/>
          </p:nvPr>
        </p:nvSpPr>
        <p:spPr/>
        <p:txBody>
          <a:bodyPr>
            <a:normAutofit/>
          </a:bodyPr>
          <a:lstStyle/>
          <a:p>
            <a:pPr>
              <a:lnSpc>
                <a:spcPct val="120000"/>
              </a:lnSpc>
              <a:spcBef>
                <a:spcPts val="20"/>
              </a:spcBef>
              <a:spcAft>
                <a:spcPts val="20"/>
              </a:spcAft>
            </a:pP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厚</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PMMA</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乳腺专用检测模体，胶片密度计</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乳房支撑台上分别放置厚度为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6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的模体，将装有胶片的暗盒分别插入暗盒匣中，在自动曝光控制下分别进行曝光。测量距离胸壁侧</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处得照片长轴中心的光密度。</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 </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和</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6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的模体影像光密度分别与</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厚的模体影像光密度进行比较。</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验收检测、状态检测和稳定性检测（检测周期为六个月）要求：</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和</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6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的模体影像光密度分别与</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厚的模体影像光密度进相比在</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±0.2 OD</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内。</a:t>
            </a:r>
          </a:p>
        </p:txBody>
      </p:sp>
    </p:spTree>
    <p:extLst>
      <p:ext uri="{BB962C8B-B14F-4D97-AF65-F5344CB8AC3E}">
        <p14:creationId xmlns:p14="http://schemas.microsoft.com/office/powerpoint/2010/main" val="2691062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4</a:t>
            </a: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、有用线束半值层（铝片法）</a:t>
            </a:r>
          </a:p>
        </p:txBody>
      </p:sp>
      <p:sp>
        <p:nvSpPr>
          <p:cNvPr id="3" name="内容占位符 2"/>
          <p:cNvSpPr>
            <a:spLocks noGrp="1"/>
          </p:cNvSpPr>
          <p:nvPr>
            <p:ph idx="1"/>
          </p:nvPr>
        </p:nvSpPr>
        <p:spPr/>
        <p:txBody>
          <a:bodyPr>
            <a:normAutofit/>
          </a:bodyPr>
          <a:lstStyle/>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诊断水平剂量仪</a:t>
            </a:r>
            <a:endPar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剂量仪几何条件同辐射输出量的重复性</a:t>
            </a:r>
            <a:endPar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设置</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80 kV</a:t>
            </a: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，常用管电流时间积，无附加滤过，曝光，记录空气比释动能值；</a:t>
            </a:r>
            <a:endPar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将不同厚度（</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1 mm</a:t>
            </a: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5 mm</a:t>
            </a: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）的铝吸收片依次放在诊断床上方</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50 cm</a:t>
            </a: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（或</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1/2 SID</a:t>
            </a: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）处，重复进行曝光，依次测量并记录空气比释动能，直至测得的空气比释动能值小于未加铝片时空气比释动能值的一半；用作图法或计算法求出</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80 kV</a:t>
            </a: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时的半值层。</a:t>
            </a:r>
          </a:p>
        </p:txBody>
      </p:sp>
      <p:sp>
        <p:nvSpPr>
          <p:cNvPr id="4" name="Rectangle 2"/>
          <p:cNvSpPr>
            <a:spLocks noChangeArrowheads="1"/>
          </p:cNvSpPr>
          <p:nvPr/>
        </p:nvSpPr>
        <p:spPr bwMode="auto">
          <a:xfrm>
            <a:off x="0" y="-197875"/>
            <a:ext cx="184731" cy="39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nSpc>
                <a:spcPct val="120000"/>
              </a:lnSpc>
              <a:spcBef>
                <a:spcPts val="20"/>
              </a:spcBef>
              <a:spcAft>
                <a:spcPts val="20"/>
              </a:spcAft>
            </a:pPr>
            <a:endParaRPr lang="zh-CN" altLang="en-US">
              <a:latin typeface="Times New Roman" panose="02020603050405020304" pitchFamily="18" charset="0"/>
              <a:ea typeface="黑体" panose="02010609060101010101" pitchFamily="49" charset="-122"/>
              <a:cs typeface="+mn-ea"/>
              <a:sym typeface="Times New Roman" panose="02020603050405020304" pitchFamily="18" charset="0"/>
            </a:endParaRPr>
          </a:p>
        </p:txBody>
      </p:sp>
      <p:graphicFrame>
        <p:nvGraphicFramePr>
          <p:cNvPr id="5" name="对象 4"/>
          <p:cNvGraphicFramePr>
            <a:graphicFrameLocks noChangeAspect="1"/>
          </p:cNvGraphicFramePr>
          <p:nvPr>
            <p:extLst>
              <p:ext uri="{D42A27DB-BD31-4B8C-83A1-F6EECF244321}">
                <p14:modId xmlns:p14="http://schemas.microsoft.com/office/powerpoint/2010/main" val="4266903390"/>
              </p:ext>
            </p:extLst>
          </p:nvPr>
        </p:nvGraphicFramePr>
        <p:xfrm>
          <a:off x="2527564" y="4981433"/>
          <a:ext cx="6789530" cy="1076960"/>
        </p:xfrm>
        <a:graphic>
          <a:graphicData uri="http://schemas.openxmlformats.org/presentationml/2006/ole">
            <mc:AlternateContent xmlns:mc="http://schemas.openxmlformats.org/markup-compatibility/2006">
              <mc:Choice xmlns:v="urn:schemas-microsoft-com:vml" Requires="v">
                <p:oleObj spid="_x0000_s4171" name="Equation" r:id="rId3" imgW="2754704" imgH="431613" progId="Equation.DSMT4">
                  <p:embed/>
                </p:oleObj>
              </mc:Choice>
              <mc:Fallback>
                <p:oleObj name="Equation" r:id="rId3" imgW="2754704" imgH="431613"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7564" y="4981433"/>
                        <a:ext cx="6789530" cy="1076960"/>
                      </a:xfrm>
                      <a:prstGeom prst="rect">
                        <a:avLst/>
                      </a:prstGeom>
                      <a:noFill/>
                    </p:spPr>
                  </p:pic>
                </p:oleObj>
              </mc:Fallback>
            </mc:AlternateContent>
          </a:graphicData>
        </a:graphic>
      </p:graphicFrame>
      <p:sp>
        <p:nvSpPr>
          <p:cNvPr id="6" name="矩形 5"/>
          <p:cNvSpPr/>
          <p:nvPr/>
        </p:nvSpPr>
        <p:spPr>
          <a:xfrm>
            <a:off x="2527564" y="6127234"/>
            <a:ext cx="5173211" cy="725327"/>
          </a:xfrm>
          <a:prstGeom prst="rect">
            <a:avLst/>
          </a:prstGeom>
        </p:spPr>
        <p:txBody>
          <a:bodyPr wrap="none">
            <a:spAutoFit/>
          </a:bodyPr>
          <a:lstStyle/>
          <a:p>
            <a:pPr>
              <a:lnSpc>
                <a:spcPct val="120000"/>
              </a:lnSpc>
              <a:spcBef>
                <a:spcPts val="20"/>
              </a:spcBef>
              <a:spcAft>
                <a:spcPts val="20"/>
              </a:spcAft>
            </a:pPr>
            <a:r>
              <a:rPr lang="en-US" altLang="zh-CN" i="1" kern="100" dirty="0"/>
              <a:t>K</a:t>
            </a:r>
            <a:r>
              <a:rPr lang="en-US" altLang="zh-CN" kern="100" baseline="-25000" dirty="0"/>
              <a:t>2</a:t>
            </a:r>
            <a:r>
              <a:rPr lang="en-US" altLang="zh-CN" kern="100" dirty="0"/>
              <a:t>——</a:t>
            </a:r>
            <a:r>
              <a:rPr lang="zh-CN" altLang="zh-CN" kern="100" dirty="0">
                <a:cs typeface="Times New Roman" panose="02020603050405020304" pitchFamily="18" charset="0"/>
              </a:rPr>
              <a:t>经过</a:t>
            </a:r>
            <a:r>
              <a:rPr lang="en-US" altLang="zh-CN" i="1" kern="100" dirty="0">
                <a:cs typeface="Times New Roman" panose="02020603050405020304" pitchFamily="18" charset="0"/>
              </a:rPr>
              <a:t>d</a:t>
            </a:r>
            <a:r>
              <a:rPr lang="en-US" altLang="zh-CN" kern="100" baseline="-25000" dirty="0">
                <a:cs typeface="Times New Roman" panose="02020603050405020304" pitchFamily="18" charset="0"/>
              </a:rPr>
              <a:t>2</a:t>
            </a:r>
            <a:r>
              <a:rPr lang="zh-CN" altLang="en-US" kern="100" dirty="0">
                <a:cs typeface="Times New Roman" panose="02020603050405020304" pitchFamily="18" charset="0"/>
              </a:rPr>
              <a:t>厚的</a:t>
            </a:r>
            <a:r>
              <a:rPr lang="zh-CN" altLang="zh-CN" kern="100" dirty="0">
                <a:cs typeface="Times New Roman" panose="02020603050405020304" pitchFamily="18" charset="0"/>
              </a:rPr>
              <a:t>铝片衰减后，比</a:t>
            </a:r>
            <a:r>
              <a:rPr lang="en-US" altLang="zh-CN" i="1" kern="100" dirty="0"/>
              <a:t>K</a:t>
            </a:r>
            <a:r>
              <a:rPr lang="en-US" altLang="zh-CN" kern="100" baseline="-25000" dirty="0"/>
              <a:t>0</a:t>
            </a:r>
            <a:r>
              <a:rPr lang="en-US" altLang="zh-CN" kern="100" dirty="0"/>
              <a:t>/2</a:t>
            </a:r>
            <a:r>
              <a:rPr lang="zh-CN" altLang="zh-CN" kern="100" dirty="0">
                <a:cs typeface="Times New Roman" panose="02020603050405020304" pitchFamily="18" charset="0"/>
              </a:rPr>
              <a:t>稍大的剂量</a:t>
            </a:r>
            <a:endParaRPr lang="en-US" altLang="zh-CN" kern="100" dirty="0">
              <a:cs typeface="Times New Roman" panose="02020603050405020304" pitchFamily="18" charset="0"/>
            </a:endParaRPr>
          </a:p>
          <a:p>
            <a:pPr>
              <a:lnSpc>
                <a:spcPct val="120000"/>
              </a:lnSpc>
              <a:spcBef>
                <a:spcPts val="20"/>
              </a:spcBef>
              <a:spcAft>
                <a:spcPts val="20"/>
              </a:spcAft>
            </a:pPr>
            <a:r>
              <a:rPr lang="en-US" altLang="zh-CN" i="1" dirty="0"/>
              <a:t>K</a:t>
            </a:r>
            <a:r>
              <a:rPr lang="en-US" altLang="zh-CN" baseline="-25000" dirty="0"/>
              <a:t>1</a:t>
            </a:r>
            <a:r>
              <a:rPr lang="en-US" altLang="zh-CN" dirty="0"/>
              <a:t>——</a:t>
            </a:r>
            <a:r>
              <a:rPr lang="zh-CN" altLang="zh-CN" dirty="0"/>
              <a:t>经过</a:t>
            </a:r>
            <a:r>
              <a:rPr lang="en-US" altLang="zh-CN" i="1" dirty="0"/>
              <a:t>d</a:t>
            </a:r>
            <a:r>
              <a:rPr lang="en-US" altLang="zh-CN" baseline="-25000" dirty="0"/>
              <a:t>1</a:t>
            </a:r>
            <a:r>
              <a:rPr lang="zh-CN" altLang="en-US" dirty="0"/>
              <a:t>厚的</a:t>
            </a:r>
            <a:r>
              <a:rPr lang="zh-CN" altLang="zh-CN" dirty="0"/>
              <a:t>铝片衰减后，比</a:t>
            </a:r>
            <a:r>
              <a:rPr lang="en-US" altLang="zh-CN" i="1" dirty="0"/>
              <a:t>K</a:t>
            </a:r>
            <a:r>
              <a:rPr lang="en-US" altLang="zh-CN" baseline="-25000" dirty="0"/>
              <a:t>0</a:t>
            </a:r>
            <a:r>
              <a:rPr lang="en-US" altLang="zh-CN" dirty="0"/>
              <a:t>/2</a:t>
            </a:r>
            <a:r>
              <a:rPr lang="zh-CN" altLang="zh-CN" dirty="0"/>
              <a:t>稍小的剂量</a:t>
            </a:r>
            <a:endParaRPr lang="zh-CN" altLang="en-US" dirty="0"/>
          </a:p>
        </p:txBody>
      </p:sp>
    </p:spTree>
    <p:extLst>
      <p:ext uri="{BB962C8B-B14F-4D97-AF65-F5344CB8AC3E}">
        <p14:creationId xmlns:p14="http://schemas.microsoft.com/office/powerpoint/2010/main" val="144125423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8D5F6DB-C513-4E49-8C2B-370BD9D12850}"/>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3</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、高对比度分辨力</a:t>
            </a:r>
          </a:p>
        </p:txBody>
      </p:sp>
      <p:sp>
        <p:nvSpPr>
          <p:cNvPr id="3" name="内容占位符 2">
            <a:extLst>
              <a:ext uri="{FF2B5EF4-FFF2-40B4-BE49-F238E27FC236}">
                <a16:creationId xmlns="" xmlns:a16="http://schemas.microsoft.com/office/drawing/2014/main" id="{669A84FE-48BC-45B1-A9CD-37531D77B5D6}"/>
              </a:ext>
            </a:extLst>
          </p:cNvPr>
          <p:cNvSpPr>
            <a:spLocks noGrp="1"/>
          </p:cNvSpPr>
          <p:nvPr>
            <p:ph idx="1"/>
          </p:nvPr>
        </p:nvSpPr>
        <p:spPr/>
        <p:txBody>
          <a:bodyPr>
            <a:normAutofit/>
          </a:bodyPr>
          <a:lstStyle/>
          <a:p>
            <a:pPr>
              <a:lnSpc>
                <a:spcPct val="120000"/>
              </a:lnSpc>
              <a:spcBef>
                <a:spcPts val="20"/>
              </a:spcBef>
              <a:spcAft>
                <a:spcPts val="20"/>
              </a:spcAft>
            </a:pP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厚的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PMMA</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模体、</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块高对比分辨力卡（最大线对数不低于</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10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lp</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/mm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）或配有高对比分辨力卡的检测模体</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将装有胶片的暗盒插入乳房支撑台的暗盒匣中，用配有高对比分辨力卡的检测模体或直接用高对比分辨力卡（分别呈水平和垂直方向）放置在</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厚的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PMMA</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模体上面，按照检测模体</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或高对比分辨力卡</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的说明书，选择适当的曝光条件进行曝光，冲洗曝光胶片。若是厂家没有给出条件，则选取</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AEC</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模式进行曝光。在有遮幅的观片灯上读取分辨力值，记录分辨力读数，单位为线对每毫米（</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lp</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/mm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验收检测、状态检测、稳定性检测（检测周期为六个月）要求：＞</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10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lp</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/mm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p>
        </p:txBody>
      </p:sp>
    </p:spTree>
    <p:extLst>
      <p:ext uri="{BB962C8B-B14F-4D97-AF65-F5344CB8AC3E}">
        <p14:creationId xmlns:p14="http://schemas.microsoft.com/office/powerpoint/2010/main" val="399213859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B68B0D0-1F1C-474F-8D09-64DCF905469D}"/>
              </a:ext>
            </a:extLst>
          </p:cNvPr>
          <p:cNvSpPr>
            <a:spLocks noGrp="1"/>
          </p:cNvSpPr>
          <p:nvPr>
            <p:ph type="title"/>
          </p:nvPr>
        </p:nvSpPr>
        <p:spPr/>
        <p:txBody>
          <a:bodyPr/>
          <a:lstStyle/>
          <a:p>
            <a:pPr>
              <a:lnSpc>
                <a:spcPct val="120000"/>
              </a:lnSpc>
              <a:spcBef>
                <a:spcPct val="2000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十、乳腺</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DR</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设备专用检测项目</a:t>
            </a:r>
          </a:p>
        </p:txBody>
      </p:sp>
      <p:sp>
        <p:nvSpPr>
          <p:cNvPr id="3" name="内容占位符 2">
            <a:extLst>
              <a:ext uri="{FF2B5EF4-FFF2-40B4-BE49-F238E27FC236}">
                <a16:creationId xmlns="" xmlns:a16="http://schemas.microsoft.com/office/drawing/2014/main" id="{68FD3F79-09F8-4E56-9B79-FAE3006994A7}"/>
              </a:ext>
            </a:extLst>
          </p:cNvPr>
          <p:cNvSpPr>
            <a:spLocks noGrp="1"/>
          </p:cNvSpPr>
          <p:nvPr>
            <p:ph idx="1"/>
          </p:nvPr>
        </p:nvSpPr>
        <p:spPr/>
        <p:txBody>
          <a:bodyPr/>
          <a:lstStyle/>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影响接收器响应</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影响接收器均匀性</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伪影</a:t>
            </a:r>
          </a:p>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高对比分辨力</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低对比度细节</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114898567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C1D1715-27B0-4F3D-8BA8-C543580E83D9}"/>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1</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、影像接收器响应</a:t>
            </a:r>
          </a:p>
        </p:txBody>
      </p:sp>
      <p:sp>
        <p:nvSpPr>
          <p:cNvPr id="3" name="内容占位符 2">
            <a:extLst>
              <a:ext uri="{FF2B5EF4-FFF2-40B4-BE49-F238E27FC236}">
                <a16:creationId xmlns="" xmlns:a16="http://schemas.microsoft.com/office/drawing/2014/main" id="{BDC82660-3D2B-4405-955E-132D4D18B673}"/>
              </a:ext>
            </a:extLst>
          </p:cNvPr>
          <p:cNvSpPr>
            <a:spLocks noGrp="1"/>
          </p:cNvSpPr>
          <p:nvPr>
            <p:ph idx="1"/>
          </p:nvPr>
        </p:nvSpPr>
        <p:spPr/>
        <p:txBody>
          <a:bodyPr>
            <a:normAutofit fontScale="92500" lnSpcReduction="10000"/>
          </a:bodyPr>
          <a:lstStyle/>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剂量仪、</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厚的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PMMA</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模体</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将剂量仪探测器紧贴影像接收器，置于乳房支撑台胸壁侧向内</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射线束轴上，将</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厚的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PMMA</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模体放置在探测器的上方并全部覆盖剂量仪探测器，模体边沿与乳房支撑台胸壁侧对齐</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手动条件设置</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28 kV</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，在</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10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mAs</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100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mAs</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间选取</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6</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挡</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mAs</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的值进行手动曝光，记录每一次的曝光参数</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(kV</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mAs</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、焦点状态、滤线栅和靶</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滤过等</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，以及每次曝光后的影像接收器入射表面空气比释动能值</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再移去剂量仪探测器，按上述每次记录的曝光参数手动曝光，获取上一步曝光后的预处理影像</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在每一幅预处理影像的中心位置选取约</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 cm</a:t>
            </a:r>
            <a:r>
              <a:rPr lang="en-US" altLang="zh-CN" sz="2400" baseline="30000" dirty="0">
                <a:latin typeface="Times New Roman" panose="02020603050405020304" pitchFamily="18" charset="0"/>
                <a:ea typeface="黑体" panose="02010609060101010101" pitchFamily="49" charset="-122"/>
                <a:sym typeface="Times New Roman" panose="02020603050405020304" pitchFamily="18" charset="0"/>
              </a:rPr>
              <a:t>2</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大小的兴趣区测量平均像素值</a:t>
            </a:r>
          </a:p>
        </p:txBody>
      </p:sp>
    </p:spTree>
    <p:extLst>
      <p:ext uri="{BB962C8B-B14F-4D97-AF65-F5344CB8AC3E}">
        <p14:creationId xmlns:p14="http://schemas.microsoft.com/office/powerpoint/2010/main" val="188640471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FB962C6-2240-4A19-A7B3-423BB2AB2104}"/>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B706EB49-B215-44F5-B94E-79AE4D1C6CF2}"/>
              </a:ext>
            </a:extLst>
          </p:cNvPr>
          <p:cNvSpPr>
            <a:spLocks noGrp="1"/>
          </p:cNvSpPr>
          <p:nvPr>
            <p:ph idx="1"/>
          </p:nvPr>
        </p:nvSpPr>
        <p:spPr/>
        <p:txBody>
          <a:bodyPr>
            <a:normAutofit/>
          </a:bodyPr>
          <a:lstStyle/>
          <a:p>
            <a:pPr marL="230400" indent="-230400" algn="just">
              <a:lnSpc>
                <a:spcPct val="120000"/>
              </a:lnSpc>
              <a:spcBef>
                <a:spcPts val="20"/>
              </a:spcBef>
              <a:spcAft>
                <a:spcPts val="20"/>
              </a:spcAft>
            </a:pP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对于线性响应的系统，以平均像素值为纵坐标，影像接收器表面入射剂量为横坐标作图拟合直线</a:t>
            </a:r>
            <a:r>
              <a:rPr lang="en-US"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如</a:t>
            </a:r>
            <a:r>
              <a:rPr lang="en-US" altLang="zh-CN" sz="2400" i="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P</a:t>
            </a:r>
            <a:r>
              <a:rPr lang="en-US"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altLang="zh-CN" sz="2400" i="1" kern="100" dirty="0" err="1">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aK</a:t>
            </a:r>
            <a:r>
              <a:rPr lang="en-US" altLang="zh-CN" sz="2400" kern="100" dirty="0" err="1">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altLang="zh-CN" sz="2400" i="1" kern="100" dirty="0" err="1">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b</a:t>
            </a:r>
            <a:r>
              <a:rPr lang="en-US"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，计算相关系数的平方</a:t>
            </a:r>
            <a:r>
              <a:rPr lang="en-US" altLang="zh-CN" sz="2400" i="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R</a:t>
            </a:r>
            <a:r>
              <a:rPr lang="en-US" altLang="zh-CN" sz="2400" kern="100" baseline="300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2</a:t>
            </a: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p>
          <a:p>
            <a:pPr marL="230400" indent="-230400">
              <a:lnSpc>
                <a:spcPct val="120000"/>
              </a:lnSpc>
              <a:spcBef>
                <a:spcPts val="20"/>
              </a:spcBef>
              <a:spcAft>
                <a:spcPts val="20"/>
              </a:spcAft>
            </a:pP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对于非线性响应的系统</a:t>
            </a:r>
            <a:r>
              <a:rPr lang="en-US" altLang="zh-CN" sz="2400"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比如对数相关</a:t>
            </a:r>
            <a:r>
              <a:rPr lang="en-US" altLang="zh-CN" sz="2400"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，应参考厂家提供的信息进行对数挥着指数曲线拟合</a:t>
            </a:r>
            <a:r>
              <a:rPr lang="en-US" altLang="zh-CN" sz="2400"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如</a:t>
            </a:r>
            <a:r>
              <a:rPr lang="en-US" altLang="zh-CN" sz="2400" i="1" kern="100" dirty="0">
                <a:effectLst/>
                <a:latin typeface="Times New Roman" panose="02020603050405020304" pitchFamily="18" charset="0"/>
                <a:ea typeface="黑体" panose="02010609060101010101" pitchFamily="49" charset="-122"/>
                <a:sym typeface="Times New Roman" panose="02020603050405020304" pitchFamily="18" charset="0"/>
              </a:rPr>
              <a:t>P</a:t>
            </a:r>
            <a:r>
              <a:rPr lang="en-US" altLang="zh-CN" sz="2400"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i="1" kern="100" dirty="0" err="1">
                <a:effectLst/>
                <a:latin typeface="Times New Roman" panose="02020603050405020304" pitchFamily="18" charset="0"/>
                <a:ea typeface="黑体" panose="02010609060101010101" pitchFamily="49" charset="-122"/>
                <a:sym typeface="Times New Roman" panose="02020603050405020304" pitchFamily="18" charset="0"/>
              </a:rPr>
              <a:t>a</a:t>
            </a:r>
            <a:r>
              <a:rPr lang="en-US" altLang="zh-CN" sz="2400" kern="100" dirty="0" err="1">
                <a:effectLst/>
                <a:latin typeface="Times New Roman" panose="02020603050405020304" pitchFamily="18" charset="0"/>
                <a:ea typeface="黑体" panose="02010609060101010101" pitchFamily="49" charset="-122"/>
                <a:sym typeface="Times New Roman" panose="02020603050405020304" pitchFamily="18" charset="0"/>
              </a:rPr>
              <a:t>ln</a:t>
            </a:r>
            <a:r>
              <a:rPr lang="en-US" altLang="zh-CN" sz="2400"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i="1" kern="100" dirty="0">
                <a:effectLst/>
                <a:latin typeface="Times New Roman" panose="02020603050405020304" pitchFamily="18" charset="0"/>
                <a:ea typeface="黑体" panose="02010609060101010101" pitchFamily="49" charset="-122"/>
                <a:sym typeface="Times New Roman" panose="02020603050405020304" pitchFamily="18" charset="0"/>
              </a:rPr>
              <a:t>K</a:t>
            </a:r>
            <a:r>
              <a:rPr lang="en-US" altLang="zh-CN" sz="2400"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i="1" kern="100" dirty="0">
                <a:effectLst/>
                <a:latin typeface="Times New Roman" panose="02020603050405020304" pitchFamily="18" charset="0"/>
                <a:ea typeface="黑体" panose="02010609060101010101" pitchFamily="49" charset="-122"/>
                <a:sym typeface="Times New Roman" panose="02020603050405020304" pitchFamily="18" charset="0"/>
              </a:rPr>
              <a:t>b</a:t>
            </a:r>
            <a:r>
              <a:rPr lang="en-US" altLang="zh-CN" sz="2400"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，计算相关系数的平方</a:t>
            </a:r>
            <a:r>
              <a:rPr lang="en-US" altLang="zh-CN" sz="2400" i="1" kern="100" dirty="0">
                <a:effectLst/>
                <a:latin typeface="Times New Roman" panose="02020603050405020304" pitchFamily="18" charset="0"/>
                <a:ea typeface="黑体" panose="02010609060101010101" pitchFamily="49" charset="-122"/>
                <a:sym typeface="Times New Roman" panose="02020603050405020304" pitchFamily="18" charset="0"/>
              </a:rPr>
              <a:t>R</a:t>
            </a:r>
            <a:r>
              <a:rPr lang="en-US" altLang="zh-CN" sz="2400" kern="100" baseline="30000" dirty="0">
                <a:effectLst/>
                <a:latin typeface="Times New Roman" panose="02020603050405020304" pitchFamily="18" charset="0"/>
                <a:ea typeface="黑体" panose="02010609060101010101" pitchFamily="49" charset="-122"/>
                <a:sym typeface="Times New Roman" panose="02020603050405020304" pitchFamily="18" charset="0"/>
              </a:rPr>
              <a:t>2</a:t>
            </a: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endParaRPr lang="en-US"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p>
            <a:pPr marL="230400" indent="-230400">
              <a:lnSpc>
                <a:spcPct val="120000"/>
              </a:lnSpc>
              <a:spcBef>
                <a:spcPts val="20"/>
              </a:spcBef>
              <a:spcAft>
                <a:spcPts val="20"/>
              </a:spcAft>
            </a:pP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验收检测结果要求</a:t>
            </a:r>
            <a:r>
              <a:rPr lang="en-US" altLang="zh-CN" sz="2400" i="1" kern="100" dirty="0">
                <a:effectLst/>
                <a:latin typeface="Times New Roman" panose="02020603050405020304" pitchFamily="18" charset="0"/>
                <a:ea typeface="黑体" panose="02010609060101010101" pitchFamily="49" charset="-122"/>
                <a:sym typeface="Times New Roman" panose="02020603050405020304" pitchFamily="18" charset="0"/>
              </a:rPr>
              <a:t>R</a:t>
            </a:r>
            <a:r>
              <a:rPr lang="en-US" altLang="zh-CN" sz="2400" kern="100" baseline="30000" dirty="0">
                <a:effectLst/>
                <a:latin typeface="Times New Roman" panose="02020603050405020304" pitchFamily="18" charset="0"/>
                <a:ea typeface="黑体" panose="02010609060101010101" pitchFamily="49" charset="-122"/>
                <a:sym typeface="Times New Roman" panose="02020603050405020304" pitchFamily="18" charset="0"/>
              </a:rPr>
              <a:t>2</a:t>
            </a: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altLang="zh-CN" sz="2400" kern="100" dirty="0">
                <a:effectLst/>
                <a:latin typeface="Times New Roman" panose="02020603050405020304" pitchFamily="18" charset="0"/>
                <a:ea typeface="黑体" panose="02010609060101010101" pitchFamily="49" charset="-122"/>
                <a:sym typeface="Times New Roman" panose="02020603050405020304" pitchFamily="18" charset="0"/>
              </a:rPr>
              <a:t>0.99</a:t>
            </a:r>
            <a:r>
              <a:rPr lang="zh-CN" altLang="en-US"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状态检测结果要求</a:t>
            </a:r>
            <a:r>
              <a:rPr lang="en-US" altLang="zh-CN" sz="2400" i="1" kern="100" dirty="0">
                <a:effectLst/>
                <a:latin typeface="Times New Roman" panose="02020603050405020304" pitchFamily="18" charset="0"/>
                <a:ea typeface="黑体" panose="02010609060101010101" pitchFamily="49" charset="-122"/>
                <a:sym typeface="Times New Roman" panose="02020603050405020304" pitchFamily="18" charset="0"/>
              </a:rPr>
              <a:t>R</a:t>
            </a:r>
            <a:r>
              <a:rPr lang="en-US" altLang="zh-CN" sz="2400" kern="100" baseline="30000" dirty="0">
                <a:effectLst/>
                <a:latin typeface="Times New Roman" panose="02020603050405020304" pitchFamily="18" charset="0"/>
                <a:ea typeface="黑体" panose="02010609060101010101" pitchFamily="49" charset="-122"/>
                <a:sym typeface="Times New Roman" panose="02020603050405020304" pitchFamily="18" charset="0"/>
              </a:rPr>
              <a:t>2</a:t>
            </a: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altLang="zh-CN" sz="2400" kern="100" dirty="0">
                <a:effectLst/>
                <a:latin typeface="Times New Roman" panose="02020603050405020304" pitchFamily="18" charset="0"/>
                <a:ea typeface="黑体" panose="02010609060101010101" pitchFamily="49" charset="-122"/>
                <a:sym typeface="Times New Roman" panose="02020603050405020304" pitchFamily="18" charset="0"/>
              </a:rPr>
              <a:t>0.95</a:t>
            </a:r>
            <a:r>
              <a:rPr lang="zh-CN" altLang="en-US" sz="2400" kern="100"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；稳定性检测不做要求。</a:t>
            </a:r>
            <a:endParaRPr lang="zh-CN" altLang="en-US" sz="2400"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416874389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endParaRPr lang="zh-CN" altLang="en-US"/>
          </a:p>
        </p:txBody>
      </p:sp>
      <p:pic>
        <p:nvPicPr>
          <p:cNvPr id="7" name="内容占位符 6"/>
          <p:cNvPicPr>
            <a:picLocks noGrp="1" noChangeAspect="1"/>
          </p:cNvPicPr>
          <p:nvPr>
            <p:ph idx="1"/>
          </p:nvPr>
        </p:nvPicPr>
        <p:blipFill>
          <a:blip r:embed="rId2"/>
          <a:stretch>
            <a:fillRect/>
          </a:stretch>
        </p:blipFill>
        <p:spPr>
          <a:xfrm>
            <a:off x="430674" y="3616657"/>
            <a:ext cx="4246759" cy="3241343"/>
          </a:xfrm>
          <a:prstGeom prst="rect">
            <a:avLst/>
          </a:prstGeom>
        </p:spPr>
      </p:pic>
      <p:pic>
        <p:nvPicPr>
          <p:cNvPr id="4" name="图片 3"/>
          <p:cNvPicPr>
            <a:picLocks noChangeAspect="1"/>
          </p:cNvPicPr>
          <p:nvPr/>
        </p:nvPicPr>
        <p:blipFill>
          <a:blip r:embed="rId3"/>
          <a:stretch>
            <a:fillRect/>
          </a:stretch>
        </p:blipFill>
        <p:spPr>
          <a:xfrm>
            <a:off x="610194" y="0"/>
            <a:ext cx="3776655" cy="2893325"/>
          </a:xfrm>
          <a:prstGeom prst="rect">
            <a:avLst/>
          </a:prstGeom>
        </p:spPr>
      </p:pic>
      <p:pic>
        <p:nvPicPr>
          <p:cNvPr id="5" name="图片 4"/>
          <p:cNvPicPr>
            <a:picLocks noChangeAspect="1"/>
          </p:cNvPicPr>
          <p:nvPr/>
        </p:nvPicPr>
        <p:blipFill>
          <a:blip r:embed="rId4"/>
          <a:stretch>
            <a:fillRect/>
          </a:stretch>
        </p:blipFill>
        <p:spPr>
          <a:xfrm>
            <a:off x="7915049" y="163128"/>
            <a:ext cx="3992164" cy="3055119"/>
          </a:xfrm>
          <a:prstGeom prst="rect">
            <a:avLst/>
          </a:prstGeom>
        </p:spPr>
      </p:pic>
      <p:pic>
        <p:nvPicPr>
          <p:cNvPr id="6" name="图片 5"/>
          <p:cNvPicPr>
            <a:picLocks noChangeAspect="1"/>
          </p:cNvPicPr>
          <p:nvPr/>
        </p:nvPicPr>
        <p:blipFill>
          <a:blip r:embed="rId5"/>
          <a:stretch>
            <a:fillRect/>
          </a:stretch>
        </p:blipFill>
        <p:spPr>
          <a:xfrm>
            <a:off x="4019704" y="1527559"/>
            <a:ext cx="3895345" cy="2978387"/>
          </a:xfrm>
          <a:prstGeom prst="rect">
            <a:avLst/>
          </a:prstGeom>
        </p:spPr>
      </p:pic>
      <p:pic>
        <p:nvPicPr>
          <p:cNvPr id="8" name="图片 7"/>
          <p:cNvPicPr>
            <a:picLocks noChangeAspect="1"/>
          </p:cNvPicPr>
          <p:nvPr/>
        </p:nvPicPr>
        <p:blipFill>
          <a:blip r:embed="rId6"/>
          <a:stretch>
            <a:fillRect/>
          </a:stretch>
        </p:blipFill>
        <p:spPr>
          <a:xfrm>
            <a:off x="7265384" y="3420244"/>
            <a:ext cx="4641829" cy="3548912"/>
          </a:xfrm>
          <a:prstGeom prst="rect">
            <a:avLst/>
          </a:prstGeom>
        </p:spPr>
      </p:pic>
    </p:spTree>
    <p:extLst>
      <p:ext uri="{BB962C8B-B14F-4D97-AF65-F5344CB8AC3E}">
        <p14:creationId xmlns:p14="http://schemas.microsoft.com/office/powerpoint/2010/main" val="102975995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B6CB2CC-4C05-455D-8DDF-35E529036F1B}"/>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2</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、影像接收器均匀性</a:t>
            </a:r>
          </a:p>
        </p:txBody>
      </p:sp>
      <p:sp>
        <p:nvSpPr>
          <p:cNvPr id="3" name="内容占位符 2">
            <a:extLst>
              <a:ext uri="{FF2B5EF4-FFF2-40B4-BE49-F238E27FC236}">
                <a16:creationId xmlns="" xmlns:a16="http://schemas.microsoft.com/office/drawing/2014/main" id="{BEE7F770-0633-4CC5-98CB-F06AA157CD87}"/>
              </a:ext>
            </a:extLst>
          </p:cNvPr>
          <p:cNvSpPr>
            <a:spLocks noGrp="1"/>
          </p:cNvSpPr>
          <p:nvPr>
            <p:ph idx="1"/>
          </p:nvPr>
        </p:nvSpPr>
        <p:spPr/>
        <p:txBody>
          <a:bodyPr>
            <a:normAutofit fontScale="77500" lnSpcReduction="20000"/>
          </a:bodyPr>
          <a:lstStyle/>
          <a:p>
            <a:pPr>
              <a:lnSpc>
                <a:spcPct val="140000"/>
              </a:lnSpc>
              <a:spcBef>
                <a:spcPct val="20000"/>
              </a:spcBef>
              <a:spcAft>
                <a:spcPts val="20"/>
              </a:spcAft>
            </a:pP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厚的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PMMA</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模体。</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ct val="2000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将</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厚的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PMMA</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模体放置在乳房支撑台上，模体边沿与乳房支撑台胸壁侧对齐，设置</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28 kV</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，选取临床常用</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mAs</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和靶</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滤过进行手动曝光，或者选用</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AEC</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进行自动曝光，获取曝光后的预处理影像，在预处理影像的中央区位置和四个象限中央区分别选取约</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4cm</a:t>
            </a:r>
            <a:r>
              <a:rPr lang="en-US" altLang="zh-CN" sz="2400" baseline="30000" dirty="0">
                <a:latin typeface="Times New Roman" panose="02020603050405020304" pitchFamily="18" charset="0"/>
                <a:ea typeface="黑体" panose="02010609060101010101" pitchFamily="49" charset="-122"/>
                <a:sym typeface="Times New Roman" panose="02020603050405020304" pitchFamily="18" charset="0"/>
              </a:rPr>
              <a:t>2</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大小的兴趣区，测量其平均像素值。</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ct val="20000"/>
              </a:spcBef>
              <a:spcAft>
                <a:spcPts val="20"/>
              </a:spcAft>
            </a:pP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根据</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影像接收器</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中获得的拟合曲线将平均像素值逆运算得到入射空气比释动能，即每个</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ROI</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的响应空气比释动能</a:t>
            </a:r>
            <a:r>
              <a:rPr lang="en-US" altLang="zh-CN" sz="2400" i="1" dirty="0">
                <a:latin typeface="Times New Roman" panose="02020603050405020304" pitchFamily="18" charset="0"/>
                <a:ea typeface="黑体" panose="02010609060101010101" pitchFamily="49" charset="-122"/>
                <a:sym typeface="Times New Roman" panose="02020603050405020304" pitchFamily="18" charset="0"/>
              </a:rPr>
              <a:t>K</a:t>
            </a:r>
            <a:r>
              <a:rPr lang="en-US" altLang="zh-CN" sz="2400" i="1" baseline="-25000" dirty="0">
                <a:latin typeface="Times New Roman" panose="02020603050405020304" pitchFamily="18" charset="0"/>
                <a:ea typeface="黑体" panose="02010609060101010101" pitchFamily="49" charset="-122"/>
                <a:sym typeface="Times New Roman" panose="02020603050405020304" pitchFamily="18" charset="0"/>
              </a:rPr>
              <a:t>i</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lvl="1">
              <a:lnSpc>
                <a:spcPct val="140000"/>
              </a:lnSpc>
              <a:spcBef>
                <a:spcPct val="20000"/>
              </a:spcBef>
              <a:spcAft>
                <a:spcPts val="20"/>
              </a:spcAft>
            </a:pPr>
            <a:r>
              <a:rPr lang="zh-CN" altLang="zh-CN" sz="2000" dirty="0">
                <a:latin typeface="Times New Roman" panose="02020603050405020304" pitchFamily="18" charset="0"/>
                <a:ea typeface="黑体" panose="02010609060101010101" pitchFamily="49" charset="-122"/>
                <a:sym typeface="Times New Roman" panose="02020603050405020304" pitchFamily="18" charset="0"/>
              </a:rPr>
              <a:t>对于线性响应的系统，其处理公式为</a:t>
            </a:r>
            <a:r>
              <a:rPr lang="en-US" altLang="zh-CN" sz="2000" i="1" dirty="0">
                <a:latin typeface="Times New Roman" panose="02020603050405020304" pitchFamily="18" charset="0"/>
                <a:ea typeface="黑体" panose="02010609060101010101" pitchFamily="49" charset="-122"/>
                <a:sym typeface="Times New Roman" panose="02020603050405020304" pitchFamily="18" charset="0"/>
              </a:rPr>
              <a:t>K</a:t>
            </a:r>
            <a:r>
              <a:rPr lang="en-US" altLang="zh-CN" sz="20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000" i="1" dirty="0">
                <a:latin typeface="Times New Roman" panose="02020603050405020304" pitchFamily="18" charset="0"/>
                <a:ea typeface="黑体" panose="02010609060101010101" pitchFamily="49" charset="-122"/>
                <a:sym typeface="Times New Roman" panose="02020603050405020304" pitchFamily="18" charset="0"/>
              </a:rPr>
              <a:t>PV-b</a:t>
            </a:r>
            <a:r>
              <a:rPr lang="en-US" altLang="zh-CN" sz="20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000" i="1" dirty="0">
                <a:latin typeface="Times New Roman" panose="02020603050405020304" pitchFamily="18" charset="0"/>
                <a:ea typeface="黑体" panose="02010609060101010101" pitchFamily="49" charset="-122"/>
                <a:sym typeface="Times New Roman" panose="02020603050405020304" pitchFamily="18" charset="0"/>
              </a:rPr>
              <a:t>a   	</a:t>
            </a:r>
          </a:p>
          <a:p>
            <a:pPr lvl="1">
              <a:lnSpc>
                <a:spcPct val="140000"/>
              </a:lnSpc>
              <a:spcBef>
                <a:spcPct val="20000"/>
              </a:spcBef>
              <a:spcAft>
                <a:spcPts val="20"/>
              </a:spcAft>
            </a:pPr>
            <a:r>
              <a:rPr lang="zh-CN" altLang="zh-CN" sz="2000" dirty="0">
                <a:latin typeface="Times New Roman" panose="02020603050405020304" pitchFamily="18" charset="0"/>
                <a:ea typeface="黑体" panose="02010609060101010101" pitchFamily="49" charset="-122"/>
                <a:sym typeface="Times New Roman" panose="02020603050405020304" pitchFamily="18" charset="0"/>
              </a:rPr>
              <a:t>对于对数相关的系统，其处理公式为</a:t>
            </a:r>
            <a:r>
              <a:rPr lang="en-US" altLang="zh-CN" sz="2000" i="1" dirty="0">
                <a:latin typeface="Times New Roman" panose="02020603050405020304" pitchFamily="18" charset="0"/>
                <a:ea typeface="黑体" panose="02010609060101010101" pitchFamily="49" charset="-122"/>
                <a:sym typeface="Times New Roman" panose="02020603050405020304" pitchFamily="18" charset="0"/>
              </a:rPr>
              <a:t>K=</a:t>
            </a:r>
            <a:r>
              <a:rPr lang="en-US" altLang="zh-CN" sz="2000" dirty="0">
                <a:latin typeface="Times New Roman" panose="02020603050405020304" pitchFamily="18" charset="0"/>
                <a:ea typeface="黑体" panose="02010609060101010101" pitchFamily="49" charset="-122"/>
                <a:sym typeface="Times New Roman" panose="02020603050405020304" pitchFamily="18" charset="0"/>
              </a:rPr>
              <a:t>exp</a:t>
            </a:r>
            <a:r>
              <a:rPr lang="en-US" altLang="zh-CN" sz="2000" baseline="300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000" i="1" baseline="30000" dirty="0">
                <a:latin typeface="Times New Roman" panose="02020603050405020304" pitchFamily="18" charset="0"/>
                <a:ea typeface="黑体" panose="02010609060101010101" pitchFamily="49" charset="-122"/>
                <a:sym typeface="Times New Roman" panose="02020603050405020304" pitchFamily="18" charset="0"/>
              </a:rPr>
              <a:t>PV-b</a:t>
            </a:r>
            <a:r>
              <a:rPr lang="en-US" altLang="zh-CN" sz="2000" baseline="300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000" i="1" baseline="30000" dirty="0">
                <a:latin typeface="Times New Roman" panose="02020603050405020304" pitchFamily="18" charset="0"/>
                <a:ea typeface="黑体" panose="02010609060101010101" pitchFamily="49" charset="-122"/>
                <a:sym typeface="Times New Roman" panose="02020603050405020304" pitchFamily="18" charset="0"/>
              </a:rPr>
              <a:t>/a</a:t>
            </a:r>
            <a:r>
              <a:rPr lang="en-US" altLang="zh-CN" sz="2000" baseline="300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000" i="1" dirty="0">
                <a:latin typeface="Times New Roman" panose="02020603050405020304" pitchFamily="18" charset="0"/>
                <a:ea typeface="黑体" panose="02010609060101010101" pitchFamily="49" charset="-122"/>
                <a:sym typeface="Times New Roman" panose="02020603050405020304" pitchFamily="18" charset="0"/>
              </a:rPr>
              <a:t> </a:t>
            </a:r>
          </a:p>
          <a:p>
            <a:pPr lvl="1">
              <a:lnSpc>
                <a:spcPct val="140000"/>
              </a:lnSpc>
              <a:spcBef>
                <a:spcPct val="20000"/>
              </a:spcBef>
              <a:spcAft>
                <a:spcPts val="20"/>
              </a:spcAft>
            </a:pPr>
            <a:r>
              <a:rPr lang="zh-CN" altLang="zh-CN" sz="2000" dirty="0">
                <a:latin typeface="Times New Roman" panose="02020603050405020304" pitchFamily="18" charset="0"/>
                <a:ea typeface="黑体" panose="02010609060101010101" pitchFamily="49" charset="-122"/>
                <a:sym typeface="Times New Roman" panose="02020603050405020304" pitchFamily="18" charset="0"/>
              </a:rPr>
              <a:t>对于幂相关的系统，其处理公式为</a:t>
            </a:r>
            <a:r>
              <a:rPr lang="en-US" altLang="zh-CN" sz="2000" i="1" dirty="0">
                <a:latin typeface="Times New Roman" panose="02020603050405020304" pitchFamily="18" charset="0"/>
                <a:ea typeface="黑体" panose="02010609060101010101" pitchFamily="49" charset="-122"/>
                <a:sym typeface="Times New Roman" panose="02020603050405020304" pitchFamily="18" charset="0"/>
              </a:rPr>
              <a:t>K=</a:t>
            </a:r>
            <a:r>
              <a:rPr lang="en-US" altLang="zh-CN" sz="20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000" i="1" dirty="0">
                <a:latin typeface="Times New Roman" panose="02020603050405020304" pitchFamily="18" charset="0"/>
                <a:ea typeface="黑体" panose="02010609060101010101" pitchFamily="49" charset="-122"/>
                <a:sym typeface="Times New Roman" panose="02020603050405020304" pitchFamily="18" charset="0"/>
              </a:rPr>
              <a:t>PV-c</a:t>
            </a:r>
            <a:r>
              <a:rPr lang="en-US" altLang="zh-CN" sz="20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000" i="1" dirty="0">
                <a:latin typeface="Times New Roman" panose="02020603050405020304" pitchFamily="18" charset="0"/>
                <a:ea typeface="黑体" panose="02010609060101010101" pitchFamily="49" charset="-122"/>
                <a:sym typeface="Times New Roman" panose="02020603050405020304" pitchFamily="18" charset="0"/>
              </a:rPr>
              <a:t>a</a:t>
            </a:r>
            <a:r>
              <a:rPr lang="en-US" altLang="zh-CN" sz="20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000" baseline="30000" dirty="0">
                <a:latin typeface="Times New Roman" panose="02020603050405020304" pitchFamily="18" charset="0"/>
                <a:ea typeface="黑体" panose="02010609060101010101" pitchFamily="49" charset="-122"/>
                <a:sym typeface="Times New Roman" panose="02020603050405020304" pitchFamily="18" charset="0"/>
              </a:rPr>
              <a:t>(1</a:t>
            </a:r>
            <a:r>
              <a:rPr lang="en-US" altLang="zh-CN" sz="2000" i="1" baseline="30000" dirty="0">
                <a:latin typeface="Times New Roman" panose="02020603050405020304" pitchFamily="18" charset="0"/>
                <a:ea typeface="黑体" panose="02010609060101010101" pitchFamily="49" charset="-122"/>
                <a:sym typeface="Times New Roman" panose="02020603050405020304" pitchFamily="18" charset="0"/>
              </a:rPr>
              <a:t>/b</a:t>
            </a:r>
            <a:r>
              <a:rPr lang="en-US" altLang="zh-CN" sz="2000" baseline="300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000" i="1" dirty="0">
                <a:latin typeface="Times New Roman" panose="02020603050405020304" pitchFamily="18" charset="0"/>
                <a:ea typeface="黑体" panose="02010609060101010101" pitchFamily="49" charset="-122"/>
                <a:sym typeface="Times New Roman" panose="02020603050405020304" pitchFamily="18" charset="0"/>
              </a:rPr>
              <a:t> 	</a:t>
            </a:r>
            <a:endParaRPr lang="en-US" altLang="zh-CN" sz="2000" dirty="0">
              <a:latin typeface="Times New Roman" panose="02020603050405020304" pitchFamily="18" charset="0"/>
              <a:ea typeface="黑体" panose="02010609060101010101" pitchFamily="49" charset="-122"/>
              <a:sym typeface="Times New Roman" panose="02020603050405020304" pitchFamily="18" charset="0"/>
            </a:endParaRPr>
          </a:p>
          <a:p>
            <a:pPr lvl="1">
              <a:lnSpc>
                <a:spcPct val="140000"/>
              </a:lnSpc>
              <a:spcBef>
                <a:spcPct val="20000"/>
              </a:spcBef>
              <a:spcAft>
                <a:spcPts val="20"/>
              </a:spcAft>
            </a:pPr>
            <a:r>
              <a:rPr lang="zh-CN" altLang="zh-CN" sz="2000" dirty="0">
                <a:latin typeface="Times New Roman" panose="02020603050405020304" pitchFamily="18" charset="0"/>
                <a:ea typeface="黑体" panose="02010609060101010101" pitchFamily="49" charset="-122"/>
                <a:sym typeface="Times New Roman" panose="02020603050405020304" pitchFamily="18" charset="0"/>
              </a:rPr>
              <a:t>以上公式中</a:t>
            </a:r>
            <a:r>
              <a:rPr lang="en-US" altLang="zh-CN" sz="2000" i="1" dirty="0">
                <a:latin typeface="Times New Roman" panose="02020603050405020304" pitchFamily="18" charset="0"/>
                <a:ea typeface="黑体" panose="02010609060101010101" pitchFamily="49" charset="-122"/>
                <a:sym typeface="Times New Roman" panose="02020603050405020304" pitchFamily="18" charset="0"/>
              </a:rPr>
              <a:t>K</a:t>
            </a:r>
            <a:r>
              <a:rPr lang="zh-CN" altLang="zh-CN" sz="2000" dirty="0">
                <a:latin typeface="Times New Roman" panose="02020603050405020304" pitchFamily="18" charset="0"/>
                <a:ea typeface="黑体" panose="02010609060101010101" pitchFamily="49" charset="-122"/>
                <a:sym typeface="Times New Roman" panose="02020603050405020304" pitchFamily="18" charset="0"/>
              </a:rPr>
              <a:t>为响应空气比释动能，单位为微戈瑞（</a:t>
            </a:r>
            <a:r>
              <a:rPr lang="en-US" altLang="zh-CN" sz="2000" dirty="0" err="1">
                <a:latin typeface="Times New Roman" panose="02020603050405020304" pitchFamily="18" charset="0"/>
                <a:ea typeface="黑体" panose="02010609060101010101" pitchFamily="49" charset="-122"/>
                <a:sym typeface="Times New Roman" panose="02020603050405020304" pitchFamily="18" charset="0"/>
              </a:rPr>
              <a:t>μGy</a:t>
            </a:r>
            <a:r>
              <a:rPr lang="zh-CN" altLang="zh-CN" sz="20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000" i="1" dirty="0">
                <a:latin typeface="Times New Roman" panose="02020603050405020304" pitchFamily="18" charset="0"/>
                <a:ea typeface="黑体" panose="02010609060101010101" pitchFamily="49" charset="-122"/>
                <a:sym typeface="Times New Roman" panose="02020603050405020304" pitchFamily="18" charset="0"/>
              </a:rPr>
              <a:t>PV</a:t>
            </a:r>
            <a:r>
              <a:rPr lang="zh-CN" altLang="zh-CN" sz="2000" dirty="0">
                <a:latin typeface="Times New Roman" panose="02020603050405020304" pitchFamily="18" charset="0"/>
                <a:ea typeface="黑体" panose="02010609060101010101" pitchFamily="49" charset="-122"/>
                <a:sym typeface="Times New Roman" panose="02020603050405020304" pitchFamily="18" charset="0"/>
              </a:rPr>
              <a:t>为像素值；</a:t>
            </a:r>
            <a:r>
              <a:rPr lang="en-US" altLang="zh-CN" sz="2000" i="1" dirty="0">
                <a:latin typeface="Times New Roman" panose="02020603050405020304" pitchFamily="18" charset="0"/>
                <a:ea typeface="黑体" panose="02010609060101010101" pitchFamily="49" charset="-122"/>
                <a:sym typeface="Times New Roman" panose="02020603050405020304" pitchFamily="18" charset="0"/>
              </a:rPr>
              <a:t>a</a:t>
            </a:r>
            <a:r>
              <a:rPr lang="zh-CN" altLang="zh-CN" sz="20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000" i="1" dirty="0">
                <a:latin typeface="Times New Roman" panose="02020603050405020304" pitchFamily="18" charset="0"/>
                <a:ea typeface="黑体" panose="02010609060101010101" pitchFamily="49" charset="-122"/>
                <a:sym typeface="Times New Roman" panose="02020603050405020304" pitchFamily="18" charset="0"/>
              </a:rPr>
              <a:t>b</a:t>
            </a:r>
            <a:r>
              <a:rPr lang="zh-CN" altLang="zh-CN" sz="20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000" i="1" dirty="0">
                <a:latin typeface="Times New Roman" panose="02020603050405020304" pitchFamily="18" charset="0"/>
                <a:ea typeface="黑体" panose="02010609060101010101" pitchFamily="49" charset="-122"/>
                <a:sym typeface="Times New Roman" panose="02020603050405020304" pitchFamily="18" charset="0"/>
              </a:rPr>
              <a:t>c</a:t>
            </a:r>
            <a:r>
              <a:rPr lang="zh-CN" altLang="zh-CN" sz="2000" dirty="0">
                <a:latin typeface="Times New Roman" panose="02020603050405020304" pitchFamily="18" charset="0"/>
                <a:ea typeface="黑体" panose="02010609060101010101" pitchFamily="49" charset="-122"/>
                <a:sym typeface="Times New Roman" panose="02020603050405020304" pitchFamily="18" charset="0"/>
              </a:rPr>
              <a:t>为</a:t>
            </a:r>
            <a:r>
              <a:rPr lang="en-US" altLang="zh-CN" sz="2000" dirty="0">
                <a:latin typeface="Times New Roman" panose="02020603050405020304" pitchFamily="18" charset="0"/>
                <a:ea typeface="黑体" panose="02010609060101010101" pitchFamily="49" charset="-122"/>
                <a:sym typeface="Times New Roman" panose="02020603050405020304" pitchFamily="18" charset="0"/>
              </a:rPr>
              <a:t>STP</a:t>
            </a:r>
            <a:r>
              <a:rPr lang="zh-CN" altLang="zh-CN" sz="2000" dirty="0">
                <a:latin typeface="Times New Roman" panose="02020603050405020304" pitchFamily="18" charset="0"/>
                <a:ea typeface="黑体" panose="02010609060101010101" pitchFamily="49" charset="-122"/>
                <a:sym typeface="Times New Roman" panose="02020603050405020304" pitchFamily="18" charset="0"/>
              </a:rPr>
              <a:t>拟合曲线中的数值</a:t>
            </a:r>
            <a:r>
              <a:rPr lang="zh-CN" altLang="zh-CN" sz="2000" i="1" dirty="0">
                <a:latin typeface="Times New Roman" panose="02020603050405020304" pitchFamily="18" charset="0"/>
                <a:ea typeface="黑体" panose="02010609060101010101" pitchFamily="49" charset="-122"/>
                <a:sym typeface="Times New Roman" panose="02020603050405020304" pitchFamily="18" charset="0"/>
              </a:rPr>
              <a:t>。</a:t>
            </a:r>
            <a:endParaRPr lang="zh-CN" altLang="en-US" sz="20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ct val="20000"/>
              </a:spcBef>
              <a:spcAft>
                <a:spcPts val="20"/>
              </a:spcAft>
            </a:pP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ct val="20000"/>
              </a:spcBef>
              <a:spcAft>
                <a:spcPts val="20"/>
              </a:spcAft>
            </a:pP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125994564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7FE6815-427C-4981-9072-FC0C67098B05}"/>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21C601D0-A68F-4C94-B6EA-824CB008BDCA}"/>
              </a:ext>
            </a:extLst>
          </p:cNvPr>
          <p:cNvSpPr>
            <a:spLocks noGrp="1"/>
          </p:cNvSpPr>
          <p:nvPr>
            <p:ph idx="1"/>
          </p:nvPr>
        </p:nvSpPr>
        <p:spPr/>
        <p:txBody>
          <a:bodyPr/>
          <a:lstStyle/>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分别计算图像中心兴趣区与图像四角兴趣区像素值的偏差</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i="1" dirty="0">
                <a:latin typeface="Times New Roman" panose="02020603050405020304" pitchFamily="18" charset="0"/>
                <a:ea typeface="黑体" panose="02010609060101010101" pitchFamily="49" charset="-122"/>
                <a:sym typeface="Times New Roman" panose="02020603050405020304" pitchFamily="18" charset="0"/>
              </a:rPr>
              <a:t>D</a:t>
            </a:r>
            <a:r>
              <a:rPr lang="en-US" altLang="zh-CN" i="1" baseline="-25000" dirty="0">
                <a:latin typeface="Times New Roman" panose="02020603050405020304" pitchFamily="18" charset="0"/>
                <a:ea typeface="黑体" panose="02010609060101010101" pitchFamily="49" charset="-122"/>
                <a:sym typeface="Times New Roman" panose="02020603050405020304" pitchFamily="18" charset="0"/>
              </a:rPr>
              <a:t>e</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，将最大偏差值与标准规定值比较。</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800" dirty="0">
                <a:latin typeface="Times New Roman" panose="02020603050405020304" pitchFamily="18" charset="0"/>
                <a:ea typeface="黑体" panose="02010609060101010101" pitchFamily="49" charset="-122"/>
                <a:sym typeface="Times New Roman" panose="02020603050405020304" pitchFamily="18" charset="0"/>
              </a:rPr>
              <a:t>验收检测、状态检测和稳定性检测（检测周期为三个月）要求：</a:t>
            </a:r>
            <a:r>
              <a:rPr lang="en-US" altLang="zh-CN" sz="2800" dirty="0">
                <a:latin typeface="Times New Roman" panose="02020603050405020304" pitchFamily="18" charset="0"/>
                <a:ea typeface="黑体" panose="02010609060101010101" pitchFamily="49" charset="-122"/>
                <a:sym typeface="Times New Roman" panose="02020603050405020304" pitchFamily="18" charset="0"/>
              </a:rPr>
              <a:t>±10.0%</a:t>
            </a:r>
            <a:r>
              <a:rPr lang="zh-CN" altLang="en-US" sz="2800" dirty="0">
                <a:latin typeface="Times New Roman" panose="02020603050405020304" pitchFamily="18" charset="0"/>
                <a:ea typeface="黑体" panose="02010609060101010101" pitchFamily="49" charset="-122"/>
                <a:sym typeface="Times New Roman" panose="02020603050405020304" pitchFamily="18" charset="0"/>
              </a:rPr>
              <a:t>内。</a:t>
            </a: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4" name="Rectangle 2">
            <a:extLst>
              <a:ext uri="{FF2B5EF4-FFF2-40B4-BE49-F238E27FC236}">
                <a16:creationId xmlns="" xmlns:a16="http://schemas.microsoft.com/office/drawing/2014/main" id="{7AC37274-5E6A-4026-AF26-9580AE2BDB3C}"/>
              </a:ext>
            </a:extLst>
          </p:cNvPr>
          <p:cNvSpPr>
            <a:spLocks noChangeArrowheads="1"/>
          </p:cNvSpPr>
          <p:nvPr/>
        </p:nvSpPr>
        <p:spPr bwMode="auto">
          <a:xfrm>
            <a:off x="0" y="-197875"/>
            <a:ext cx="184731" cy="39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nSpc>
                <a:spcPct val="120000"/>
              </a:lnSpc>
              <a:spcBef>
                <a:spcPts val="2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graphicFrame>
        <p:nvGraphicFramePr>
          <p:cNvPr id="5" name="对象 4">
            <a:extLst>
              <a:ext uri="{FF2B5EF4-FFF2-40B4-BE49-F238E27FC236}">
                <a16:creationId xmlns="" xmlns:a16="http://schemas.microsoft.com/office/drawing/2014/main" id="{9087557E-58CA-4BBE-B296-1D2B633895A0}"/>
              </a:ext>
            </a:extLst>
          </p:cNvPr>
          <p:cNvGraphicFramePr>
            <a:graphicFrameLocks noChangeAspect="1"/>
          </p:cNvGraphicFramePr>
          <p:nvPr>
            <p:extLst>
              <p:ext uri="{D42A27DB-BD31-4B8C-83A1-F6EECF244321}">
                <p14:modId xmlns:p14="http://schemas.microsoft.com/office/powerpoint/2010/main" val="1903014227"/>
              </p:ext>
            </p:extLst>
          </p:nvPr>
        </p:nvGraphicFramePr>
        <p:xfrm>
          <a:off x="3917950" y="2882900"/>
          <a:ext cx="4034133" cy="1301750"/>
        </p:xfrm>
        <a:graphic>
          <a:graphicData uri="http://schemas.openxmlformats.org/presentationml/2006/ole">
            <mc:AlternateContent xmlns:mc="http://schemas.openxmlformats.org/markup-compatibility/2006">
              <mc:Choice xmlns:v="urn:schemas-microsoft-com:vml" Requires="v">
                <p:oleObj spid="_x0000_s24633" r:id="rId3" imgW="1473200" imgH="457200" progId="Equation.DSMT4">
                  <p:embed/>
                </p:oleObj>
              </mc:Choice>
              <mc:Fallback>
                <p:oleObj r:id="rId3" imgW="1473200" imgH="4572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7950" y="2882900"/>
                        <a:ext cx="4034133" cy="1301750"/>
                      </a:xfrm>
                      <a:prstGeom prst="rect">
                        <a:avLst/>
                      </a:prstGeom>
                      <a:noFill/>
                    </p:spPr>
                  </p:pic>
                </p:oleObj>
              </mc:Fallback>
            </mc:AlternateContent>
          </a:graphicData>
        </a:graphic>
      </p:graphicFrame>
    </p:spTree>
    <p:extLst>
      <p:ext uri="{BB962C8B-B14F-4D97-AF65-F5344CB8AC3E}">
        <p14:creationId xmlns:p14="http://schemas.microsoft.com/office/powerpoint/2010/main" val="268832945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endParaRPr lang="zh-CN" altLang="en-US"/>
          </a:p>
        </p:txBody>
      </p:sp>
      <p:sp>
        <p:nvSpPr>
          <p:cNvPr id="3" name="内容占位符 2"/>
          <p:cNvSpPr>
            <a:spLocks noGrp="1"/>
          </p:cNvSpPr>
          <p:nvPr>
            <p:ph idx="1"/>
          </p:nvPr>
        </p:nvSpPr>
        <p:spPr/>
        <p:txBody>
          <a:bodyPr/>
          <a:lstStyle/>
          <a:p>
            <a:pPr>
              <a:lnSpc>
                <a:spcPct val="120000"/>
              </a:lnSpc>
              <a:spcBef>
                <a:spcPts val="20"/>
              </a:spcBef>
              <a:spcAft>
                <a:spcPts val="20"/>
              </a:spcAft>
            </a:pPr>
            <a:endParaRPr lang="zh-CN" altLang="en-US"/>
          </a:p>
        </p:txBody>
      </p:sp>
      <p:pic>
        <p:nvPicPr>
          <p:cNvPr id="4" name="图片 3"/>
          <p:cNvPicPr>
            <a:picLocks noChangeAspect="1"/>
          </p:cNvPicPr>
          <p:nvPr/>
        </p:nvPicPr>
        <p:blipFill>
          <a:blip r:embed="rId2"/>
          <a:stretch>
            <a:fillRect/>
          </a:stretch>
        </p:blipFill>
        <p:spPr>
          <a:xfrm>
            <a:off x="1599669" y="0"/>
            <a:ext cx="8992662" cy="6858000"/>
          </a:xfrm>
          <a:prstGeom prst="rect">
            <a:avLst/>
          </a:prstGeom>
        </p:spPr>
      </p:pic>
    </p:spTree>
    <p:extLst>
      <p:ext uri="{BB962C8B-B14F-4D97-AF65-F5344CB8AC3E}">
        <p14:creationId xmlns:p14="http://schemas.microsoft.com/office/powerpoint/2010/main" val="172535372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2F8E8A5-B350-4C0D-9153-2981FFE713C0}"/>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3</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、伪影</a:t>
            </a:r>
          </a:p>
        </p:txBody>
      </p:sp>
      <p:sp>
        <p:nvSpPr>
          <p:cNvPr id="3" name="内容占位符 2">
            <a:extLst>
              <a:ext uri="{FF2B5EF4-FFF2-40B4-BE49-F238E27FC236}">
                <a16:creationId xmlns="" xmlns:a16="http://schemas.microsoft.com/office/drawing/2014/main" id="{14227DB2-E739-4A2C-909A-05BB27E63678}"/>
              </a:ext>
            </a:extLst>
          </p:cNvPr>
          <p:cNvSpPr>
            <a:spLocks noGrp="1"/>
          </p:cNvSpPr>
          <p:nvPr>
            <p:ph idx="1"/>
          </p:nvPr>
        </p:nvSpPr>
        <p:spPr/>
        <p:txBody>
          <a:bodyPr/>
          <a:lstStyle/>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用评估影像接收器均匀性时产生的曝光影像，调节窗宽窗位使图像显示至观察者认为最清晰的状态，观察图像上有无非均匀区、模区或者其他影响临床诊断的异常影像。若存在上述可疑伪影，旋转或平移图像，若可疑伪影不随着移动，则可能是显示器系统伪影而非影像接收器伪影。</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800" dirty="0">
                <a:latin typeface="Times New Roman" panose="02020603050405020304" pitchFamily="18" charset="0"/>
                <a:ea typeface="黑体" panose="02010609060101010101" pitchFamily="49" charset="-122"/>
                <a:sym typeface="Times New Roman" panose="02020603050405020304" pitchFamily="18" charset="0"/>
              </a:rPr>
              <a:t>验收检测、状态检测和稳定性检测（检测周期为六个月）要求：无影响临床的伪影。</a:t>
            </a: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26525845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66E9384-86F5-4F55-9BB3-D13E7064DF74}"/>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4</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、高对比度分辨力</a:t>
            </a:r>
          </a:p>
        </p:txBody>
      </p:sp>
      <p:sp>
        <p:nvSpPr>
          <p:cNvPr id="3" name="内容占位符 2">
            <a:extLst>
              <a:ext uri="{FF2B5EF4-FFF2-40B4-BE49-F238E27FC236}">
                <a16:creationId xmlns="" xmlns:a16="http://schemas.microsoft.com/office/drawing/2014/main" id="{EAD90836-1372-4CED-8750-7F90F5026E6C}"/>
              </a:ext>
            </a:extLst>
          </p:cNvPr>
          <p:cNvSpPr>
            <a:spLocks noGrp="1"/>
          </p:cNvSpPr>
          <p:nvPr>
            <p:ph idx="1"/>
          </p:nvPr>
        </p:nvSpPr>
        <p:spPr/>
        <p:txBody>
          <a:bodyPr>
            <a:normAutofit fontScale="92500" lnSpcReduction="20000"/>
          </a:bodyPr>
          <a:lstStyle/>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两块高对比分辨力卡</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最大线对数不低于</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10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lp</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/mm)</a:t>
            </a: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将两个高对比分辨力卡分别呈水平和垂直方向放置在乳房支撑台上胸壁侧内</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处，高对比分辨力卡尽可能紧贴影像接收器。按照设备生产厂家推荐的测试步骤和方法进行曝光。如生产厂家未给出条件，可选取</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AEC</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模式进行曝光，对于没有</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AEC</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功能的可选用适当的手动曝光条件，如</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26 kV</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15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mAs</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。在高分辨显示器上读取该影像，调节窗宽窗位使影像显示最优化，观察可分辨的线对组数，记录高对比分辨力读数，单位为线对每毫米</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lp</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/mm)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验收检测时分别将水平放置和垂直放置的线对卡的结果与厂家规定值进行比较。如果得不到厂家规定值，则分别与尼奎斯特频率（</a:t>
            </a:r>
            <a:r>
              <a:rPr lang="en-US" altLang="zh-CN" sz="2400" i="1" kern="100" dirty="0" err="1">
                <a:effectLst/>
                <a:latin typeface="Times New Roman" panose="02020603050405020304" pitchFamily="18" charset="0"/>
                <a:ea typeface="黑体" panose="02010609060101010101" pitchFamily="49" charset="-122"/>
                <a:sym typeface="Times New Roman" panose="02020603050405020304" pitchFamily="18" charset="0"/>
              </a:rPr>
              <a:t>f</a:t>
            </a:r>
            <a:r>
              <a:rPr lang="en-US" altLang="zh-CN" sz="2400" kern="100" baseline="-25000" dirty="0" err="1">
                <a:effectLst/>
                <a:latin typeface="Times New Roman" panose="02020603050405020304" pitchFamily="18" charset="0"/>
                <a:ea typeface="黑体" panose="02010609060101010101" pitchFamily="49" charset="-122"/>
                <a:sym typeface="Times New Roman" panose="02020603050405020304" pitchFamily="18" charset="0"/>
              </a:rPr>
              <a:t>Nyquist</a:t>
            </a: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）进行比较。</a:t>
            </a:r>
            <a:endParaRPr lang="en-US"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p>
            <a:pPr>
              <a:lnSpc>
                <a:spcPct val="130000"/>
              </a:lnSpc>
              <a:spcBef>
                <a:spcPts val="20"/>
              </a:spcBef>
              <a:spcAft>
                <a:spcPts val="20"/>
              </a:spcAft>
            </a:pP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验收检测</a:t>
            </a:r>
            <a:r>
              <a:rPr lang="zh-CN" altLang="en-US"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要求：</a:t>
            </a:r>
            <a:r>
              <a:rPr lang="en-US" altLang="zh-CN" sz="2400" kern="100" dirty="0">
                <a:effectLst/>
                <a:latin typeface="Times New Roman" panose="02020603050405020304" pitchFamily="18" charset="0"/>
                <a:ea typeface="黑体" panose="02010609060101010101" pitchFamily="49" charset="-122"/>
                <a:sym typeface="Times New Roman" panose="02020603050405020304" pitchFamily="18" charset="0"/>
              </a:rPr>
              <a:t>≥90%</a:t>
            </a: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厂家规定值或者</a:t>
            </a:r>
            <a:r>
              <a:rPr lang="en-US" altLang="zh-CN" sz="2400" kern="100" dirty="0">
                <a:effectLst/>
                <a:latin typeface="Times New Roman" panose="02020603050405020304" pitchFamily="18" charset="0"/>
                <a:ea typeface="黑体" panose="02010609060101010101" pitchFamily="49" charset="-122"/>
                <a:sym typeface="Times New Roman" panose="02020603050405020304" pitchFamily="18" charset="0"/>
              </a:rPr>
              <a:t>≥70%</a:t>
            </a:r>
            <a:r>
              <a:rPr lang="en-US" altLang="zh-CN" sz="2400" i="1" kern="100" dirty="0">
                <a:effectLst/>
                <a:latin typeface="Times New Roman" panose="02020603050405020304" pitchFamily="18" charset="0"/>
                <a:ea typeface="黑体" panose="02010609060101010101" pitchFamily="49" charset="-122"/>
                <a:sym typeface="Times New Roman" panose="02020603050405020304" pitchFamily="18" charset="0"/>
              </a:rPr>
              <a:t>f</a:t>
            </a:r>
            <a:r>
              <a:rPr lang="en-US" altLang="zh-CN" sz="2400" kern="100" baseline="-25000" dirty="0">
                <a:effectLst/>
                <a:latin typeface="Times New Roman" panose="02020603050405020304" pitchFamily="18" charset="0"/>
                <a:ea typeface="黑体" panose="02010609060101010101" pitchFamily="49" charset="-122"/>
                <a:sym typeface="Times New Roman" panose="02020603050405020304" pitchFamily="18" charset="0"/>
              </a:rPr>
              <a:t>Nyquist</a:t>
            </a: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，建立基线值；状态检测</a:t>
            </a:r>
            <a:r>
              <a:rPr lang="zh-CN" altLang="en-US"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要求</a:t>
            </a: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altLang="zh-CN" sz="2400" kern="100" dirty="0">
                <a:effectLst/>
                <a:latin typeface="Times New Roman" panose="02020603050405020304" pitchFamily="18" charset="0"/>
                <a:ea typeface="黑体" panose="02010609060101010101" pitchFamily="49" charset="-122"/>
                <a:sym typeface="Times New Roman" panose="02020603050405020304" pitchFamily="18" charset="0"/>
              </a:rPr>
              <a:t>≥90%</a:t>
            </a: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的基线值</a:t>
            </a:r>
            <a:r>
              <a:rPr lang="zh-CN" altLang="en-US"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；稳定性检测不做要求。</a:t>
            </a:r>
            <a:endParaRPr lang="zh-CN" altLang="en-US" sz="3200"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311797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4</a:t>
            </a: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、有用线束半值层（</a:t>
            </a:r>
            <a:r>
              <a:rPr lang="zh-CN" altLang="zh-CN" dirty="0">
                <a:latin typeface="Times New Roman" panose="02020603050405020304" pitchFamily="18" charset="0"/>
                <a:ea typeface="黑体" panose="02010609060101010101" pitchFamily="49" charset="-122"/>
                <a:cs typeface="+mn-ea"/>
                <a:sym typeface="Times New Roman" panose="02020603050405020304" pitchFamily="18" charset="0"/>
              </a:rPr>
              <a:t>直接测量法</a:t>
            </a: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a:t>
            </a:r>
          </a:p>
        </p:txBody>
      </p:sp>
      <p:sp>
        <p:nvSpPr>
          <p:cNvPr id="3" name="内容占位符 2"/>
          <p:cNvSpPr>
            <a:spLocks noGrp="1"/>
          </p:cNvSpPr>
          <p:nvPr>
            <p:ph idx="1"/>
          </p:nvPr>
        </p:nvSpPr>
        <p:spPr/>
        <p:txBody>
          <a:bodyPr>
            <a:normAutofit/>
          </a:bodyPr>
          <a:lstStyle/>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多功能剂量仪</a:t>
            </a:r>
            <a:endPar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剂量仪几何条件同辐射输出量的重复性</a:t>
            </a:r>
            <a:endPar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设置</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80 kV</a:t>
            </a: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，常用管电流时间积，无附加滤过，曝光，记录多功能剂量仪显示的半值层读数</a:t>
            </a: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当对结果有异议时应采用铝片法重新测量</a:t>
            </a:r>
            <a:endPar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ts val="20"/>
              </a:spcBef>
              <a:spcAft>
                <a:spcPts val="20"/>
              </a:spcAft>
            </a:pPr>
            <a:endPar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验收检测、状态检测：≥</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2.3mmAl</a:t>
            </a: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；稳定性检测不做要求</a:t>
            </a:r>
          </a:p>
          <a:p>
            <a:pPr>
              <a:lnSpc>
                <a:spcPct val="120000"/>
              </a:lnSpc>
              <a:spcBef>
                <a:spcPts val="20"/>
              </a:spcBef>
              <a:spcAft>
                <a:spcPts val="20"/>
              </a:spcAft>
            </a:pPr>
            <a:endPar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endParaRPr>
          </a:p>
        </p:txBody>
      </p:sp>
    </p:spTree>
    <p:extLst>
      <p:ext uri="{BB962C8B-B14F-4D97-AF65-F5344CB8AC3E}">
        <p14:creationId xmlns:p14="http://schemas.microsoft.com/office/powerpoint/2010/main" val="279645695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endParaRPr lang="zh-CN" altLang="en-US"/>
          </a:p>
        </p:txBody>
      </p:sp>
      <p:sp>
        <p:nvSpPr>
          <p:cNvPr id="3" name="内容占位符 2"/>
          <p:cNvSpPr>
            <a:spLocks noGrp="1"/>
          </p:cNvSpPr>
          <p:nvPr>
            <p:ph idx="1"/>
          </p:nvPr>
        </p:nvSpPr>
        <p:spPr/>
        <p:txBody>
          <a:bodyPr/>
          <a:lstStyle/>
          <a:p>
            <a:pPr>
              <a:lnSpc>
                <a:spcPct val="120000"/>
              </a:lnSpc>
              <a:spcBef>
                <a:spcPts val="20"/>
              </a:spcBef>
              <a:spcAft>
                <a:spcPts val="20"/>
              </a:spcAft>
            </a:pPr>
            <a:endParaRPr lang="zh-CN" altLang="en-US" dirty="0"/>
          </a:p>
        </p:txBody>
      </p:sp>
      <p:pic>
        <p:nvPicPr>
          <p:cNvPr id="4" name="图片 3"/>
          <p:cNvPicPr>
            <a:picLocks noChangeAspect="1"/>
          </p:cNvPicPr>
          <p:nvPr/>
        </p:nvPicPr>
        <p:blipFill>
          <a:blip r:embed="rId2"/>
          <a:stretch>
            <a:fillRect/>
          </a:stretch>
        </p:blipFill>
        <p:spPr>
          <a:xfrm>
            <a:off x="517121" y="365125"/>
            <a:ext cx="3746165" cy="6278057"/>
          </a:xfrm>
          <a:prstGeom prst="rect">
            <a:avLst/>
          </a:prstGeom>
        </p:spPr>
      </p:pic>
      <p:pic>
        <p:nvPicPr>
          <p:cNvPr id="6" name="图片 5"/>
          <p:cNvPicPr>
            <a:picLocks noChangeAspect="1"/>
          </p:cNvPicPr>
          <p:nvPr/>
        </p:nvPicPr>
        <p:blipFill>
          <a:blip r:embed="rId3"/>
          <a:stretch>
            <a:fillRect/>
          </a:stretch>
        </p:blipFill>
        <p:spPr>
          <a:xfrm>
            <a:off x="4263286" y="1560169"/>
            <a:ext cx="7509870" cy="3434912"/>
          </a:xfrm>
          <a:prstGeom prst="rect">
            <a:avLst/>
          </a:prstGeom>
        </p:spPr>
      </p:pic>
    </p:spTree>
    <p:extLst>
      <p:ext uri="{BB962C8B-B14F-4D97-AF65-F5344CB8AC3E}">
        <p14:creationId xmlns:p14="http://schemas.microsoft.com/office/powerpoint/2010/main" val="204930618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A1D9CE8-0A97-48E4-AC17-50DBAD2771DA}"/>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5</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、低对比度细节</a:t>
            </a:r>
          </a:p>
        </p:txBody>
      </p:sp>
      <p:sp>
        <p:nvSpPr>
          <p:cNvPr id="3" name="内容占位符 2">
            <a:extLst>
              <a:ext uri="{FF2B5EF4-FFF2-40B4-BE49-F238E27FC236}">
                <a16:creationId xmlns="" xmlns:a16="http://schemas.microsoft.com/office/drawing/2014/main" id="{45D3E598-4099-4E12-A5EB-21381E33E2B4}"/>
              </a:ext>
            </a:extLst>
          </p:cNvPr>
          <p:cNvSpPr>
            <a:spLocks noGrp="1"/>
          </p:cNvSpPr>
          <p:nvPr>
            <p:ph idx="1"/>
          </p:nvPr>
        </p:nvSpPr>
        <p:spPr>
          <a:xfrm>
            <a:off x="838200" y="1825625"/>
            <a:ext cx="10515600" cy="4351338"/>
          </a:xfrm>
        </p:spPr>
        <p:txBody>
          <a:bodyPr/>
          <a:lstStyle/>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低对比度细节，在规定测量条件下，从一均匀背景中能分辨出来的规定形状和面积的最低对比度细节，用</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表示。</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PROMAM GOLD</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模体</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CDMAM3.4</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模体</a:t>
            </a:r>
          </a:p>
        </p:txBody>
      </p:sp>
    </p:spTree>
    <p:extLst>
      <p:ext uri="{BB962C8B-B14F-4D97-AF65-F5344CB8AC3E}">
        <p14:creationId xmlns:p14="http://schemas.microsoft.com/office/powerpoint/2010/main" val="8175691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12C055E-3455-438A-95DF-0B5A9DDD80DB}"/>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5EBDE85C-89E9-46E1-9FF7-44DCA1AEFA6B}"/>
              </a:ext>
            </a:extLst>
          </p:cNvPr>
          <p:cNvSpPr>
            <a:spLocks noGrp="1"/>
          </p:cNvSpPr>
          <p:nvPr>
            <p:ph idx="1"/>
          </p:nvPr>
        </p:nvSpPr>
        <p:spPr/>
        <p:txBody>
          <a:bodyPr/>
          <a:lstStyle/>
          <a:p>
            <a:pPr>
              <a:lnSpc>
                <a:spcPct val="120000"/>
              </a:lnSpc>
              <a:spcBef>
                <a:spcPts val="20"/>
              </a:spcBef>
              <a:spcAft>
                <a:spcPts val="20"/>
              </a:spcAft>
            </a:pP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p:txBody>
      </p:sp>
      <p:pic>
        <p:nvPicPr>
          <p:cNvPr id="4" name="图片 3">
            <a:extLst>
              <a:ext uri="{FF2B5EF4-FFF2-40B4-BE49-F238E27FC236}">
                <a16:creationId xmlns="" xmlns:a16="http://schemas.microsoft.com/office/drawing/2014/main" id="{64A417A3-20A0-472D-8832-91CB15E2F75C}"/>
              </a:ext>
            </a:extLst>
          </p:cNvPr>
          <p:cNvPicPr>
            <a:picLocks noChangeAspect="1"/>
          </p:cNvPicPr>
          <p:nvPr/>
        </p:nvPicPr>
        <p:blipFill>
          <a:blip r:embed="rId2" cstate="print"/>
          <a:srcRect/>
          <a:stretch>
            <a:fillRect/>
          </a:stretch>
        </p:blipFill>
        <p:spPr>
          <a:xfrm>
            <a:off x="838200" y="365124"/>
            <a:ext cx="6013450" cy="4233111"/>
          </a:xfrm>
          <a:prstGeom prst="rect">
            <a:avLst/>
          </a:prstGeom>
          <a:noFill/>
          <a:ln>
            <a:noFill/>
          </a:ln>
        </p:spPr>
      </p:pic>
      <p:pic>
        <p:nvPicPr>
          <p:cNvPr id="5" name="图片 4">
            <a:extLst>
              <a:ext uri="{FF2B5EF4-FFF2-40B4-BE49-F238E27FC236}">
                <a16:creationId xmlns="" xmlns:a16="http://schemas.microsoft.com/office/drawing/2014/main" id="{A6EFC766-94F1-4FE8-B9BB-71979529DBA5}"/>
              </a:ext>
            </a:extLst>
          </p:cNvPr>
          <p:cNvPicPr>
            <a:picLocks noChangeAspect="1"/>
          </p:cNvPicPr>
          <p:nvPr/>
        </p:nvPicPr>
        <p:blipFill>
          <a:blip r:embed="rId3" cstate="print"/>
          <a:srcRect/>
          <a:stretch>
            <a:fillRect/>
          </a:stretch>
        </p:blipFill>
        <p:spPr>
          <a:xfrm>
            <a:off x="6851650" y="2044173"/>
            <a:ext cx="5263991" cy="4813827"/>
          </a:xfrm>
          <a:prstGeom prst="rect">
            <a:avLst/>
          </a:prstGeom>
          <a:noFill/>
          <a:ln>
            <a:noFill/>
          </a:ln>
        </p:spPr>
      </p:pic>
    </p:spTree>
    <p:extLst>
      <p:ext uri="{BB962C8B-B14F-4D97-AF65-F5344CB8AC3E}">
        <p14:creationId xmlns:p14="http://schemas.microsoft.com/office/powerpoint/2010/main" val="53981209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7D406B1-979C-4ACB-B9AB-A778D34BCB3E}"/>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AE2B3A4F-B511-4BBC-9509-0592005E85D8}"/>
              </a:ext>
            </a:extLst>
          </p:cNvPr>
          <p:cNvSpPr>
            <a:spLocks noGrp="1"/>
          </p:cNvSpPr>
          <p:nvPr>
            <p:ph idx="1"/>
          </p:nvPr>
        </p:nvSpPr>
        <p:spPr/>
        <p:txBody>
          <a:bodyPr>
            <a:normAutofit fontScale="92500" lnSpcReduction="20000"/>
          </a:bodyPr>
          <a:lstStyle/>
          <a:p>
            <a:pPr>
              <a:lnSpc>
                <a:spcPct val="13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将对比度细节模体放置在乳房支撑台上，模体边沿与乳房支撑台胸壁侧对齐，依据模体说明书给出的条件，或者</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28 kV</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、常用靶</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滤过、</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AEC</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条件进行曝光。</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在高分辨显示器上读取该影像，调节窗宽窗位使影像显示最优化，观察曝光图像，确定不同细节直径时可观察到的最小细节物，对照模体厂家说明书得出该直径的可分辨的最小对比度。</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对于临床曝光条件与模体说明书中不符的情况，系统应至少达到以模体说明书给出的条件曝光时要求观察到的细节数目。</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稳定性检测不做要求。</a:t>
            </a:r>
          </a:p>
        </p:txBody>
      </p:sp>
    </p:spTree>
    <p:extLst>
      <p:ext uri="{BB962C8B-B14F-4D97-AF65-F5344CB8AC3E}">
        <p14:creationId xmlns:p14="http://schemas.microsoft.com/office/powerpoint/2010/main" val="190796885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endParaRPr lang="zh-CN" altLang="en-US"/>
          </a:p>
        </p:txBody>
      </p:sp>
      <p:sp>
        <p:nvSpPr>
          <p:cNvPr id="3" name="内容占位符 2"/>
          <p:cNvSpPr>
            <a:spLocks noGrp="1"/>
          </p:cNvSpPr>
          <p:nvPr>
            <p:ph idx="1"/>
          </p:nvPr>
        </p:nvSpPr>
        <p:spPr/>
        <p:txBody>
          <a:bodyPr/>
          <a:lstStyle/>
          <a:p>
            <a:pPr>
              <a:lnSpc>
                <a:spcPct val="120000"/>
              </a:lnSpc>
              <a:spcBef>
                <a:spcPts val="20"/>
              </a:spcBef>
              <a:spcAft>
                <a:spcPts val="20"/>
              </a:spcAft>
            </a:pPr>
            <a:endParaRPr lang="zh-CN" altLang="en-US"/>
          </a:p>
        </p:txBody>
      </p:sp>
      <p:pic>
        <p:nvPicPr>
          <p:cNvPr id="4" name="图片 3"/>
          <p:cNvPicPr>
            <a:picLocks noChangeAspect="1"/>
          </p:cNvPicPr>
          <p:nvPr/>
        </p:nvPicPr>
        <p:blipFill>
          <a:blip r:embed="rId2"/>
          <a:stretch>
            <a:fillRect/>
          </a:stretch>
        </p:blipFill>
        <p:spPr>
          <a:xfrm rot="5400000">
            <a:off x="2965588" y="-779621"/>
            <a:ext cx="5770650" cy="8060143"/>
          </a:xfrm>
          <a:prstGeom prst="rect">
            <a:avLst/>
          </a:prstGeom>
        </p:spPr>
      </p:pic>
    </p:spTree>
    <p:extLst>
      <p:ext uri="{BB962C8B-B14F-4D97-AF65-F5344CB8AC3E}">
        <p14:creationId xmlns:p14="http://schemas.microsoft.com/office/powerpoint/2010/main" val="323733462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045D127-461D-455D-A25F-FE5518521870}"/>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graphicFrame>
        <p:nvGraphicFramePr>
          <p:cNvPr id="4" name="内容占位符 3">
            <a:extLst>
              <a:ext uri="{FF2B5EF4-FFF2-40B4-BE49-F238E27FC236}">
                <a16:creationId xmlns="" xmlns:a16="http://schemas.microsoft.com/office/drawing/2014/main" id="{E6C38820-376B-4790-94A1-8B6C4655BA84}"/>
              </a:ext>
            </a:extLst>
          </p:cNvPr>
          <p:cNvGraphicFramePr>
            <a:graphicFrameLocks noGrp="1"/>
          </p:cNvGraphicFramePr>
          <p:nvPr>
            <p:ph idx="1"/>
            <p:extLst>
              <p:ext uri="{D42A27DB-BD31-4B8C-83A1-F6EECF244321}">
                <p14:modId xmlns:p14="http://schemas.microsoft.com/office/powerpoint/2010/main" val="1885164646"/>
              </p:ext>
            </p:extLst>
          </p:nvPr>
        </p:nvGraphicFramePr>
        <p:xfrm>
          <a:off x="838200" y="1690688"/>
          <a:ext cx="10515602" cy="4351338"/>
        </p:xfrm>
        <a:graphic>
          <a:graphicData uri="http://schemas.openxmlformats.org/drawingml/2006/table">
            <a:tbl>
              <a:tblPr firstRow="1" firstCol="1" bandRow="1">
                <a:tableStyleId>{5C22544A-7EE6-4342-B048-85BDC9FD1C3A}</a:tableStyleId>
              </a:tblPr>
              <a:tblGrid>
                <a:gridCol w="2169888">
                  <a:extLst>
                    <a:ext uri="{9D8B030D-6E8A-4147-A177-3AD203B41FA5}">
                      <a16:colId xmlns="" xmlns:a16="http://schemas.microsoft.com/office/drawing/2014/main" val="3350249702"/>
                    </a:ext>
                  </a:extLst>
                </a:gridCol>
                <a:gridCol w="2169888">
                  <a:extLst>
                    <a:ext uri="{9D8B030D-6E8A-4147-A177-3AD203B41FA5}">
                      <a16:colId xmlns="" xmlns:a16="http://schemas.microsoft.com/office/drawing/2014/main" val="26877514"/>
                    </a:ext>
                  </a:extLst>
                </a:gridCol>
                <a:gridCol w="2099833">
                  <a:extLst>
                    <a:ext uri="{9D8B030D-6E8A-4147-A177-3AD203B41FA5}">
                      <a16:colId xmlns="" xmlns:a16="http://schemas.microsoft.com/office/drawing/2014/main" val="2360403734"/>
                    </a:ext>
                  </a:extLst>
                </a:gridCol>
                <a:gridCol w="2099833">
                  <a:extLst>
                    <a:ext uri="{9D8B030D-6E8A-4147-A177-3AD203B41FA5}">
                      <a16:colId xmlns="" xmlns:a16="http://schemas.microsoft.com/office/drawing/2014/main" val="4034062769"/>
                    </a:ext>
                  </a:extLst>
                </a:gridCol>
                <a:gridCol w="1976160">
                  <a:extLst>
                    <a:ext uri="{9D8B030D-6E8A-4147-A177-3AD203B41FA5}">
                      <a16:colId xmlns="" xmlns:a16="http://schemas.microsoft.com/office/drawing/2014/main" val="2603734471"/>
                    </a:ext>
                  </a:extLst>
                </a:gridCol>
              </a:tblGrid>
              <a:tr h="576475">
                <a:tc rowSpan="7">
                  <a:txBody>
                    <a:bodyPr/>
                    <a:lstStyle/>
                    <a:p>
                      <a:pPr indent="0" algn="ctr">
                        <a:lnSpc>
                          <a:spcPct val="120000"/>
                        </a:lnSpc>
                        <a:spcBef>
                          <a:spcPts val="20"/>
                        </a:spcBef>
                        <a:spcAft>
                          <a:spcPts val="20"/>
                        </a:spcAft>
                      </a:pPr>
                      <a:r>
                        <a:rPr lang="zh-CN" sz="2400" kern="100">
                          <a:effectLst/>
                          <a:latin typeface="Times New Roman" panose="02020603050405020304" pitchFamily="18" charset="0"/>
                          <a:ea typeface="黑体" panose="02010609060101010101" pitchFamily="49" charset="-122"/>
                          <a:sym typeface="Times New Roman" panose="02020603050405020304" pitchFamily="18" charset="0"/>
                        </a:rPr>
                        <a:t>低</a:t>
                      </a:r>
                    </a:p>
                    <a:p>
                      <a:pPr indent="0" algn="ctr">
                        <a:lnSpc>
                          <a:spcPct val="120000"/>
                        </a:lnSpc>
                        <a:spcBef>
                          <a:spcPts val="20"/>
                        </a:spcBef>
                        <a:spcAft>
                          <a:spcPts val="20"/>
                        </a:spcAft>
                      </a:pPr>
                      <a:r>
                        <a:rPr lang="zh-CN" sz="2400" kern="100">
                          <a:effectLst/>
                          <a:latin typeface="Times New Roman" panose="02020603050405020304" pitchFamily="18" charset="0"/>
                          <a:ea typeface="黑体" panose="02010609060101010101" pitchFamily="49" charset="-122"/>
                          <a:sym typeface="Times New Roman" panose="02020603050405020304" pitchFamily="18" charset="0"/>
                        </a:rPr>
                        <a:t>对</a:t>
                      </a:r>
                    </a:p>
                    <a:p>
                      <a:pPr indent="0" algn="ctr">
                        <a:lnSpc>
                          <a:spcPct val="120000"/>
                        </a:lnSpc>
                        <a:spcBef>
                          <a:spcPts val="20"/>
                        </a:spcBef>
                        <a:spcAft>
                          <a:spcPts val="20"/>
                        </a:spcAft>
                      </a:pPr>
                      <a:r>
                        <a:rPr lang="zh-CN" sz="2400" kern="100">
                          <a:effectLst/>
                          <a:latin typeface="Times New Roman" panose="02020603050405020304" pitchFamily="18" charset="0"/>
                          <a:ea typeface="黑体" panose="02010609060101010101" pitchFamily="49" charset="-122"/>
                          <a:sym typeface="Times New Roman" panose="02020603050405020304" pitchFamily="18" charset="0"/>
                        </a:rPr>
                        <a:t>比</a:t>
                      </a:r>
                    </a:p>
                    <a:p>
                      <a:pPr indent="0" algn="ctr">
                        <a:lnSpc>
                          <a:spcPct val="120000"/>
                        </a:lnSpc>
                        <a:spcBef>
                          <a:spcPts val="20"/>
                        </a:spcBef>
                        <a:spcAft>
                          <a:spcPts val="20"/>
                        </a:spcAft>
                      </a:pPr>
                      <a:r>
                        <a:rPr lang="zh-CN" sz="2400" kern="100">
                          <a:effectLst/>
                          <a:latin typeface="Times New Roman" panose="02020603050405020304" pitchFamily="18" charset="0"/>
                          <a:ea typeface="黑体" panose="02010609060101010101" pitchFamily="49" charset="-122"/>
                          <a:sym typeface="Times New Roman" panose="02020603050405020304" pitchFamily="18" charset="0"/>
                        </a:rPr>
                        <a:t>度</a:t>
                      </a:r>
                    </a:p>
                    <a:p>
                      <a:pPr indent="0" algn="ctr">
                        <a:lnSpc>
                          <a:spcPct val="120000"/>
                        </a:lnSpc>
                        <a:spcBef>
                          <a:spcPts val="20"/>
                        </a:spcBef>
                        <a:spcAft>
                          <a:spcPts val="20"/>
                        </a:spcAft>
                      </a:pPr>
                      <a:r>
                        <a:rPr lang="zh-CN" sz="2400" kern="100">
                          <a:effectLst/>
                          <a:latin typeface="Times New Roman" panose="02020603050405020304" pitchFamily="18" charset="0"/>
                          <a:ea typeface="黑体" panose="02010609060101010101" pitchFamily="49" charset="-122"/>
                          <a:sym typeface="Times New Roman" panose="02020603050405020304" pitchFamily="18" charset="0"/>
                        </a:rPr>
                        <a:t>细</a:t>
                      </a:r>
                    </a:p>
                    <a:p>
                      <a:pPr indent="0" algn="ctr">
                        <a:lnSpc>
                          <a:spcPct val="120000"/>
                        </a:lnSpc>
                        <a:spcBef>
                          <a:spcPts val="20"/>
                        </a:spcBef>
                        <a:spcAft>
                          <a:spcPts val="20"/>
                        </a:spcAft>
                      </a:pPr>
                      <a:r>
                        <a:rPr lang="zh-CN" sz="2400" kern="100">
                          <a:effectLst/>
                          <a:latin typeface="Times New Roman" panose="02020603050405020304" pitchFamily="18" charset="0"/>
                          <a:ea typeface="黑体" panose="02010609060101010101" pitchFamily="49" charset="-122"/>
                          <a:sym typeface="Times New Roman" panose="02020603050405020304" pitchFamily="18" charset="0"/>
                        </a:rPr>
                        <a:t>节</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56977" marR="56977" marT="0" marB="0" anchor="ctr"/>
                </a:tc>
                <a:tc gridSpan="2">
                  <a:txBody>
                    <a:bodyPr/>
                    <a:lstStyle/>
                    <a:p>
                      <a:pPr indent="0" algn="ctr">
                        <a:lnSpc>
                          <a:spcPct val="120000"/>
                        </a:lnSpc>
                        <a:spcBef>
                          <a:spcPts val="20"/>
                        </a:spcBef>
                        <a:spcAft>
                          <a:spcPts val="20"/>
                        </a:spcAft>
                      </a:pPr>
                      <a:r>
                        <a:rPr lang="zh-CN" sz="2400" kern="100">
                          <a:effectLst/>
                          <a:latin typeface="Times New Roman" panose="02020603050405020304" pitchFamily="18" charset="0"/>
                          <a:ea typeface="黑体" panose="02010609060101010101" pitchFamily="49" charset="-122"/>
                          <a:sym typeface="Times New Roman" panose="02020603050405020304" pitchFamily="18" charset="0"/>
                        </a:rPr>
                        <a:t>检测条件</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56977" marR="56977" marT="0" marB="0" anchor="ctr"/>
                </a:tc>
                <a:tc hMerge="1">
                  <a:txBody>
                    <a:bodyPr/>
                    <a:lstStyle/>
                    <a:p>
                      <a:endParaRPr lang="zh-CN" altLang="en-US"/>
                    </a:p>
                  </a:txBody>
                  <a:tcPr/>
                </a:tc>
                <a:tc>
                  <a:txBody>
                    <a:bodyPr/>
                    <a:lstStyle/>
                    <a:p>
                      <a:pPr indent="0" algn="ctr">
                        <a:lnSpc>
                          <a:spcPct val="120000"/>
                        </a:lnSpc>
                        <a:spcBef>
                          <a:spcPts val="20"/>
                        </a:spcBef>
                        <a:spcAft>
                          <a:spcPts val="20"/>
                        </a:spcAft>
                      </a:pPr>
                      <a:r>
                        <a:rPr lang="zh-CN" sz="2400" kern="100">
                          <a:effectLst/>
                          <a:latin typeface="Times New Roman" panose="02020603050405020304" pitchFamily="18" charset="0"/>
                          <a:ea typeface="黑体" panose="02010609060101010101" pitchFamily="49" charset="-122"/>
                          <a:sym typeface="Times New Roman" panose="02020603050405020304" pitchFamily="18" charset="0"/>
                        </a:rPr>
                        <a:t>验收检测</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56977" marR="56977" marT="0" marB="0" anchor="ctr"/>
                </a:tc>
                <a:tc>
                  <a:txBody>
                    <a:bodyPr/>
                    <a:lstStyle/>
                    <a:p>
                      <a:pPr indent="0" algn="ctr">
                        <a:lnSpc>
                          <a:spcPct val="120000"/>
                        </a:lnSpc>
                        <a:spcBef>
                          <a:spcPts val="20"/>
                        </a:spcBef>
                        <a:spcAft>
                          <a:spcPts val="20"/>
                        </a:spcAft>
                      </a:pPr>
                      <a:r>
                        <a:rPr lang="zh-CN" sz="2400" kern="100" dirty="0">
                          <a:effectLst/>
                          <a:latin typeface="Times New Roman" panose="02020603050405020304" pitchFamily="18" charset="0"/>
                          <a:ea typeface="黑体" panose="02010609060101010101" pitchFamily="49" charset="-122"/>
                          <a:sym typeface="Times New Roman" panose="02020603050405020304" pitchFamily="18" charset="0"/>
                        </a:rPr>
                        <a:t>状态检测</a:t>
                      </a:r>
                      <a:endParaRPr 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56977" marR="56977" marT="0" marB="0" anchor="ctr"/>
                </a:tc>
                <a:extLst>
                  <a:ext uri="{0D108BD9-81ED-4DB2-BD59-A6C34878D82A}">
                    <a16:rowId xmlns="" xmlns:a16="http://schemas.microsoft.com/office/drawing/2014/main" val="1596789101"/>
                  </a:ext>
                </a:extLst>
              </a:tr>
              <a:tr h="892752">
                <a:tc vMerge="1">
                  <a:txBody>
                    <a:bodyPr/>
                    <a:lstStyle/>
                    <a:p>
                      <a:endParaRPr lang="zh-CN" altLang="en-US"/>
                    </a:p>
                  </a:txBody>
                  <a:tcPr/>
                </a:tc>
                <a:tc rowSpan="6">
                  <a:txBody>
                    <a:bodyPr/>
                    <a:lstStyle/>
                    <a:p>
                      <a:pPr indent="0" algn="ctr">
                        <a:lnSpc>
                          <a:spcPct val="120000"/>
                        </a:lnSpc>
                        <a:spcBef>
                          <a:spcPts val="20"/>
                        </a:spcBef>
                        <a:spcAft>
                          <a:spcPts val="20"/>
                        </a:spcAft>
                      </a:pPr>
                      <a:r>
                        <a:rPr lang="zh-CN" sz="2400" kern="100" dirty="0">
                          <a:effectLst/>
                          <a:latin typeface="Times New Roman" panose="02020603050405020304" pitchFamily="18" charset="0"/>
                          <a:ea typeface="黑体" panose="02010609060101010101" pitchFamily="49" charset="-122"/>
                          <a:sym typeface="Times New Roman" panose="02020603050405020304" pitchFamily="18" charset="0"/>
                        </a:rPr>
                        <a:t>按照模体说明书进行曝光</a:t>
                      </a:r>
                      <a:endParaRPr 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56977" marR="56977" marT="0" marB="0" anchor="ctr"/>
                </a:tc>
                <a:tc>
                  <a:txBody>
                    <a:bodyPr/>
                    <a:lstStyle/>
                    <a:p>
                      <a:pPr indent="0" algn="ctr">
                        <a:lnSpc>
                          <a:spcPct val="120000"/>
                        </a:lnSpc>
                        <a:spcBef>
                          <a:spcPts val="20"/>
                        </a:spcBef>
                        <a:spcAft>
                          <a:spcPts val="20"/>
                        </a:spcAft>
                      </a:pPr>
                      <a:r>
                        <a:rPr lang="zh-CN" sz="2400" kern="100" dirty="0">
                          <a:effectLst/>
                          <a:latin typeface="Times New Roman" panose="02020603050405020304" pitchFamily="18" charset="0"/>
                          <a:ea typeface="黑体" panose="02010609060101010101" pitchFamily="49" charset="-122"/>
                          <a:sym typeface="Times New Roman" panose="02020603050405020304" pitchFamily="18" charset="0"/>
                        </a:rPr>
                        <a:t>细节直径</a:t>
                      </a:r>
                      <a:r>
                        <a:rPr lang="en-US" sz="2400" kern="100" dirty="0">
                          <a:effectLst/>
                          <a:latin typeface="Times New Roman" panose="02020603050405020304" pitchFamily="18" charset="0"/>
                          <a:ea typeface="黑体" panose="02010609060101010101" pitchFamily="49" charset="-122"/>
                          <a:sym typeface="Times New Roman" panose="02020603050405020304" pitchFamily="18" charset="0"/>
                        </a:rPr>
                        <a:t>D</a:t>
                      </a:r>
                      <a:endParaRPr lang="zh-CN" sz="2400" kern="100" dirty="0">
                        <a:effectLst/>
                        <a:latin typeface="Times New Roman" panose="02020603050405020304" pitchFamily="18" charset="0"/>
                        <a:ea typeface="黑体" panose="02010609060101010101" pitchFamily="49" charset="-122"/>
                        <a:sym typeface="Times New Roman" panose="02020603050405020304" pitchFamily="18" charset="0"/>
                      </a:endParaRPr>
                    </a:p>
                    <a:p>
                      <a:pPr indent="0" algn="ctr">
                        <a:lnSpc>
                          <a:spcPct val="120000"/>
                        </a:lnSpc>
                        <a:spcBef>
                          <a:spcPts val="20"/>
                        </a:spcBef>
                        <a:spcAft>
                          <a:spcPts val="20"/>
                        </a:spcAft>
                      </a:pPr>
                      <a:r>
                        <a:rPr lang="en-US" sz="2400" kern="100" dirty="0">
                          <a:effectLst/>
                          <a:latin typeface="Times New Roman" panose="02020603050405020304" pitchFamily="18" charset="0"/>
                          <a:ea typeface="黑体" panose="02010609060101010101" pitchFamily="49" charset="-122"/>
                          <a:sym typeface="Times New Roman" panose="02020603050405020304" pitchFamily="18" charset="0"/>
                        </a:rPr>
                        <a:t>mm</a:t>
                      </a:r>
                      <a:endParaRPr 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56977" marR="56977" marT="0" marB="0" anchor="ctr"/>
                </a:tc>
                <a:tc>
                  <a:txBody>
                    <a:bodyPr/>
                    <a:lstStyle/>
                    <a:p>
                      <a:pPr indent="0" algn="ctr">
                        <a:lnSpc>
                          <a:spcPct val="120000"/>
                        </a:lnSpc>
                        <a:spcBef>
                          <a:spcPts val="20"/>
                        </a:spcBef>
                        <a:spcAft>
                          <a:spcPts val="20"/>
                        </a:spcAft>
                      </a:pPr>
                      <a:r>
                        <a:rPr lang="zh-CN" sz="2400" kern="100" dirty="0">
                          <a:effectLst/>
                          <a:latin typeface="Times New Roman" panose="02020603050405020304" pitchFamily="18" charset="0"/>
                          <a:ea typeface="黑体" panose="02010609060101010101" pitchFamily="49" charset="-122"/>
                          <a:sym typeface="Times New Roman" panose="02020603050405020304" pitchFamily="18" charset="0"/>
                        </a:rPr>
                        <a:t>对比度</a:t>
                      </a:r>
                      <a:endParaRPr 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56977" marR="56977" marT="0" marB="0" anchor="ctr"/>
                </a:tc>
                <a:tc>
                  <a:txBody>
                    <a:bodyPr/>
                    <a:lstStyle/>
                    <a:p>
                      <a:pPr indent="0" algn="ctr">
                        <a:lnSpc>
                          <a:spcPct val="120000"/>
                        </a:lnSpc>
                        <a:spcBef>
                          <a:spcPts val="20"/>
                        </a:spcBef>
                        <a:spcAft>
                          <a:spcPts val="20"/>
                        </a:spcAft>
                      </a:pPr>
                      <a:r>
                        <a:rPr lang="zh-CN" sz="2400" kern="100" dirty="0">
                          <a:effectLst/>
                          <a:latin typeface="Times New Roman" panose="02020603050405020304" pitchFamily="18" charset="0"/>
                          <a:ea typeface="黑体" panose="02010609060101010101" pitchFamily="49" charset="-122"/>
                          <a:sym typeface="Times New Roman" panose="02020603050405020304" pitchFamily="18" charset="0"/>
                        </a:rPr>
                        <a:t>对比度</a:t>
                      </a:r>
                      <a:endParaRPr 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56977" marR="56977" marT="0" marB="0" anchor="ctr"/>
                </a:tc>
                <a:extLst>
                  <a:ext uri="{0D108BD9-81ED-4DB2-BD59-A6C34878D82A}">
                    <a16:rowId xmlns="" xmlns:a16="http://schemas.microsoft.com/office/drawing/2014/main" val="503182591"/>
                  </a:ext>
                </a:extLst>
              </a:tr>
              <a:tr h="576475">
                <a:tc vMerge="1">
                  <a:txBody>
                    <a:bodyPr/>
                    <a:lstStyle/>
                    <a:p>
                      <a:endParaRPr lang="zh-CN" altLang="en-US"/>
                    </a:p>
                  </a:txBody>
                  <a:tcPr/>
                </a:tc>
                <a:tc vMerge="1">
                  <a:txBody>
                    <a:bodyPr/>
                    <a:lstStyle/>
                    <a:p>
                      <a:endParaRPr lang="zh-CN" altLang="en-US"/>
                    </a:p>
                  </a:txBody>
                  <a:tcPr/>
                </a:tc>
                <a:tc>
                  <a:txBody>
                    <a:bodyPr/>
                    <a:lstStyle/>
                    <a:p>
                      <a:pPr indent="0" algn="ctr">
                        <a:lnSpc>
                          <a:spcPct val="120000"/>
                        </a:lnSpc>
                        <a:spcBef>
                          <a:spcPts val="20"/>
                        </a:spcBef>
                        <a:spcAft>
                          <a:spcPts val="20"/>
                        </a:spcAft>
                      </a:pPr>
                      <a:r>
                        <a:rPr lang="en-US" sz="2400" kern="100">
                          <a:effectLst/>
                          <a:latin typeface="Times New Roman" panose="02020603050405020304" pitchFamily="18" charset="0"/>
                          <a:ea typeface="黑体" panose="02010609060101010101" pitchFamily="49" charset="-122"/>
                          <a:sym typeface="Times New Roman" panose="02020603050405020304" pitchFamily="18" charset="0"/>
                        </a:rPr>
                        <a:t>0.1≤D</a:t>
                      </a:r>
                      <a:r>
                        <a:rPr lang="zh-CN" sz="2400" kern="100">
                          <a:effectLst/>
                          <a:latin typeface="Times New Roman" panose="02020603050405020304" pitchFamily="18" charset="0"/>
                          <a:ea typeface="黑体" panose="02010609060101010101" pitchFamily="49" charset="-122"/>
                          <a:sym typeface="Times New Roman" panose="02020603050405020304" pitchFamily="18" charset="0"/>
                        </a:rPr>
                        <a:t>＜</a:t>
                      </a:r>
                      <a:r>
                        <a:rPr lang="en-US" sz="2400" kern="100">
                          <a:effectLst/>
                          <a:latin typeface="Times New Roman" panose="02020603050405020304" pitchFamily="18" charset="0"/>
                          <a:ea typeface="黑体" panose="02010609060101010101" pitchFamily="49" charset="-122"/>
                          <a:sym typeface="Times New Roman" panose="02020603050405020304" pitchFamily="18" charset="0"/>
                        </a:rPr>
                        <a:t>0.25</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56977" marR="56977" marT="0" marB="0" anchor="ctr"/>
                </a:tc>
                <a:tc>
                  <a:txBody>
                    <a:bodyPr/>
                    <a:lstStyle/>
                    <a:p>
                      <a:pPr indent="0" algn="ctr">
                        <a:lnSpc>
                          <a:spcPct val="120000"/>
                        </a:lnSpc>
                        <a:spcBef>
                          <a:spcPts val="20"/>
                        </a:spcBef>
                        <a:spcAft>
                          <a:spcPts val="20"/>
                        </a:spcAft>
                      </a:pPr>
                      <a:r>
                        <a:rPr lang="zh-CN" sz="2400"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2400" kern="100" dirty="0">
                          <a:effectLst/>
                          <a:latin typeface="Times New Roman" panose="02020603050405020304" pitchFamily="18" charset="0"/>
                          <a:ea typeface="黑体" panose="02010609060101010101" pitchFamily="49" charset="-122"/>
                          <a:sym typeface="Times New Roman" panose="02020603050405020304" pitchFamily="18" charset="0"/>
                        </a:rPr>
                        <a:t>23%</a:t>
                      </a:r>
                      <a:endParaRPr 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56977" marR="56977" marT="0" marB="0" anchor="ctr"/>
                </a:tc>
                <a:tc>
                  <a:txBody>
                    <a:bodyPr/>
                    <a:lstStyle/>
                    <a:p>
                      <a:pPr indent="0" algn="ctr">
                        <a:lnSpc>
                          <a:spcPct val="120000"/>
                        </a:lnSpc>
                        <a:spcBef>
                          <a:spcPts val="20"/>
                        </a:spcBef>
                        <a:spcAft>
                          <a:spcPts val="20"/>
                        </a:spcAft>
                      </a:pPr>
                      <a:r>
                        <a:rPr lang="zh-CN" sz="2400"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2400" kern="100" dirty="0">
                          <a:effectLst/>
                          <a:latin typeface="Times New Roman" panose="02020603050405020304" pitchFamily="18" charset="0"/>
                          <a:ea typeface="黑体" panose="02010609060101010101" pitchFamily="49" charset="-122"/>
                          <a:sym typeface="Times New Roman" panose="02020603050405020304" pitchFamily="18" charset="0"/>
                        </a:rPr>
                        <a:t>23%</a:t>
                      </a:r>
                      <a:endParaRPr 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56977" marR="56977" marT="0" marB="0" anchor="ctr"/>
                </a:tc>
                <a:extLst>
                  <a:ext uri="{0D108BD9-81ED-4DB2-BD59-A6C34878D82A}">
                    <a16:rowId xmlns="" xmlns:a16="http://schemas.microsoft.com/office/drawing/2014/main" val="2627139753"/>
                  </a:ext>
                </a:extLst>
              </a:tr>
              <a:tr h="576475">
                <a:tc vMerge="1">
                  <a:txBody>
                    <a:bodyPr/>
                    <a:lstStyle/>
                    <a:p>
                      <a:endParaRPr lang="zh-CN" altLang="en-US"/>
                    </a:p>
                  </a:txBody>
                  <a:tcPr/>
                </a:tc>
                <a:tc vMerge="1">
                  <a:txBody>
                    <a:bodyPr/>
                    <a:lstStyle/>
                    <a:p>
                      <a:endParaRPr lang="zh-CN" altLang="en-US"/>
                    </a:p>
                  </a:txBody>
                  <a:tcPr/>
                </a:tc>
                <a:tc>
                  <a:txBody>
                    <a:bodyPr/>
                    <a:lstStyle/>
                    <a:p>
                      <a:pPr indent="0" algn="ctr">
                        <a:lnSpc>
                          <a:spcPct val="120000"/>
                        </a:lnSpc>
                        <a:spcBef>
                          <a:spcPts val="20"/>
                        </a:spcBef>
                        <a:spcAft>
                          <a:spcPts val="20"/>
                        </a:spcAft>
                      </a:pPr>
                      <a:r>
                        <a:rPr lang="en-US" sz="2400" kern="100" dirty="0">
                          <a:effectLst/>
                          <a:latin typeface="Times New Roman" panose="02020603050405020304" pitchFamily="18" charset="0"/>
                          <a:ea typeface="黑体" panose="02010609060101010101" pitchFamily="49" charset="-122"/>
                          <a:sym typeface="Times New Roman" panose="02020603050405020304" pitchFamily="18" charset="0"/>
                        </a:rPr>
                        <a:t>0.25≤D</a:t>
                      </a:r>
                      <a:r>
                        <a:rPr lang="zh-CN" sz="2400"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2400" kern="100" dirty="0">
                          <a:effectLst/>
                          <a:latin typeface="Times New Roman" panose="02020603050405020304" pitchFamily="18" charset="0"/>
                          <a:ea typeface="黑体" panose="02010609060101010101" pitchFamily="49" charset="-122"/>
                          <a:sym typeface="Times New Roman" panose="02020603050405020304" pitchFamily="18" charset="0"/>
                        </a:rPr>
                        <a:t>0.5</a:t>
                      </a:r>
                      <a:endParaRPr 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56977" marR="56977" marT="0" marB="0" anchor="ctr"/>
                </a:tc>
                <a:tc>
                  <a:txBody>
                    <a:bodyPr/>
                    <a:lstStyle/>
                    <a:p>
                      <a:pPr indent="0" algn="ctr">
                        <a:lnSpc>
                          <a:spcPct val="120000"/>
                        </a:lnSpc>
                        <a:spcBef>
                          <a:spcPts val="20"/>
                        </a:spcBef>
                        <a:spcAft>
                          <a:spcPts val="20"/>
                        </a:spcAft>
                      </a:pPr>
                      <a:r>
                        <a:rPr lang="zh-CN" sz="2400"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2400" kern="100" dirty="0">
                          <a:effectLst/>
                          <a:latin typeface="Times New Roman" panose="02020603050405020304" pitchFamily="18" charset="0"/>
                          <a:ea typeface="黑体" panose="02010609060101010101" pitchFamily="49" charset="-122"/>
                          <a:sym typeface="Times New Roman" panose="02020603050405020304" pitchFamily="18" charset="0"/>
                        </a:rPr>
                        <a:t>5.45%</a:t>
                      </a:r>
                      <a:endParaRPr 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56977" marR="56977" marT="0" marB="0" anchor="ctr"/>
                </a:tc>
                <a:tc>
                  <a:txBody>
                    <a:bodyPr/>
                    <a:lstStyle/>
                    <a:p>
                      <a:pPr indent="0" algn="ctr">
                        <a:lnSpc>
                          <a:spcPct val="120000"/>
                        </a:lnSpc>
                        <a:spcBef>
                          <a:spcPts val="20"/>
                        </a:spcBef>
                        <a:spcAft>
                          <a:spcPts val="20"/>
                        </a:spcAft>
                      </a:pPr>
                      <a:r>
                        <a:rPr lang="zh-CN" sz="2400"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2400" kern="100" dirty="0">
                          <a:effectLst/>
                          <a:latin typeface="Times New Roman" panose="02020603050405020304" pitchFamily="18" charset="0"/>
                          <a:ea typeface="黑体" panose="02010609060101010101" pitchFamily="49" charset="-122"/>
                          <a:sym typeface="Times New Roman" panose="02020603050405020304" pitchFamily="18" charset="0"/>
                        </a:rPr>
                        <a:t>5.45%</a:t>
                      </a:r>
                      <a:endParaRPr 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56977" marR="56977" marT="0" marB="0" anchor="ctr"/>
                </a:tc>
                <a:extLst>
                  <a:ext uri="{0D108BD9-81ED-4DB2-BD59-A6C34878D82A}">
                    <a16:rowId xmlns="" xmlns:a16="http://schemas.microsoft.com/office/drawing/2014/main" val="1590001030"/>
                  </a:ext>
                </a:extLst>
              </a:tr>
              <a:tr h="576475">
                <a:tc vMerge="1">
                  <a:txBody>
                    <a:bodyPr/>
                    <a:lstStyle/>
                    <a:p>
                      <a:endParaRPr lang="zh-CN" altLang="en-US"/>
                    </a:p>
                  </a:txBody>
                  <a:tcPr/>
                </a:tc>
                <a:tc vMerge="1">
                  <a:txBody>
                    <a:bodyPr/>
                    <a:lstStyle/>
                    <a:p>
                      <a:endParaRPr lang="zh-CN" altLang="en-US"/>
                    </a:p>
                  </a:txBody>
                  <a:tcPr/>
                </a:tc>
                <a:tc>
                  <a:txBody>
                    <a:bodyPr/>
                    <a:lstStyle/>
                    <a:p>
                      <a:pPr indent="0" algn="ctr">
                        <a:lnSpc>
                          <a:spcPct val="120000"/>
                        </a:lnSpc>
                        <a:spcBef>
                          <a:spcPts val="20"/>
                        </a:spcBef>
                        <a:spcAft>
                          <a:spcPts val="20"/>
                        </a:spcAft>
                      </a:pPr>
                      <a:r>
                        <a:rPr lang="en-US" sz="2400" kern="100">
                          <a:effectLst/>
                          <a:latin typeface="Times New Roman" panose="02020603050405020304" pitchFamily="18" charset="0"/>
                          <a:ea typeface="黑体" panose="02010609060101010101" pitchFamily="49" charset="-122"/>
                          <a:sym typeface="Times New Roman" panose="02020603050405020304" pitchFamily="18" charset="0"/>
                        </a:rPr>
                        <a:t>0.5≤D</a:t>
                      </a:r>
                      <a:r>
                        <a:rPr lang="zh-CN" sz="2400" kern="100">
                          <a:effectLst/>
                          <a:latin typeface="Times New Roman" panose="02020603050405020304" pitchFamily="18" charset="0"/>
                          <a:ea typeface="黑体" panose="02010609060101010101" pitchFamily="49" charset="-122"/>
                          <a:sym typeface="Times New Roman" panose="02020603050405020304" pitchFamily="18" charset="0"/>
                        </a:rPr>
                        <a:t>＜</a:t>
                      </a:r>
                      <a:r>
                        <a:rPr lang="en-US" sz="2400" kern="100">
                          <a:effectLst/>
                          <a:latin typeface="Times New Roman" panose="02020603050405020304" pitchFamily="18" charset="0"/>
                          <a:ea typeface="黑体" panose="02010609060101010101" pitchFamily="49" charset="-122"/>
                          <a:sym typeface="Times New Roman" panose="02020603050405020304" pitchFamily="18" charset="0"/>
                        </a:rPr>
                        <a:t>1.0</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56977" marR="56977" marT="0" marB="0" anchor="ctr"/>
                </a:tc>
                <a:tc>
                  <a:txBody>
                    <a:bodyPr/>
                    <a:lstStyle/>
                    <a:p>
                      <a:pPr indent="0" algn="ctr">
                        <a:lnSpc>
                          <a:spcPct val="120000"/>
                        </a:lnSpc>
                        <a:spcBef>
                          <a:spcPts val="20"/>
                        </a:spcBef>
                        <a:spcAft>
                          <a:spcPts val="20"/>
                        </a:spcAft>
                      </a:pPr>
                      <a:r>
                        <a:rPr lang="zh-CN" sz="2400"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2400" kern="100" dirty="0">
                          <a:effectLst/>
                          <a:latin typeface="Times New Roman" panose="02020603050405020304" pitchFamily="18" charset="0"/>
                          <a:ea typeface="黑体" panose="02010609060101010101" pitchFamily="49" charset="-122"/>
                          <a:sym typeface="Times New Roman" panose="02020603050405020304" pitchFamily="18" charset="0"/>
                        </a:rPr>
                        <a:t>2.35%</a:t>
                      </a:r>
                      <a:endParaRPr 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56977" marR="56977" marT="0" marB="0" anchor="ctr"/>
                </a:tc>
                <a:tc>
                  <a:txBody>
                    <a:bodyPr/>
                    <a:lstStyle/>
                    <a:p>
                      <a:pPr indent="0" algn="ctr">
                        <a:lnSpc>
                          <a:spcPct val="120000"/>
                        </a:lnSpc>
                        <a:spcBef>
                          <a:spcPts val="20"/>
                        </a:spcBef>
                        <a:spcAft>
                          <a:spcPts val="20"/>
                        </a:spcAft>
                      </a:pPr>
                      <a:r>
                        <a:rPr lang="zh-CN" sz="2400"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2400" kern="100" dirty="0">
                          <a:effectLst/>
                          <a:latin typeface="Times New Roman" panose="02020603050405020304" pitchFamily="18" charset="0"/>
                          <a:ea typeface="黑体" panose="02010609060101010101" pitchFamily="49" charset="-122"/>
                          <a:sym typeface="Times New Roman" panose="02020603050405020304" pitchFamily="18" charset="0"/>
                        </a:rPr>
                        <a:t>2.35%</a:t>
                      </a:r>
                      <a:endParaRPr 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56977" marR="56977" marT="0" marB="0" anchor="ctr"/>
                </a:tc>
                <a:extLst>
                  <a:ext uri="{0D108BD9-81ED-4DB2-BD59-A6C34878D82A}">
                    <a16:rowId xmlns="" xmlns:a16="http://schemas.microsoft.com/office/drawing/2014/main" val="2638104393"/>
                  </a:ext>
                </a:extLst>
              </a:tr>
              <a:tr h="576475">
                <a:tc vMerge="1">
                  <a:txBody>
                    <a:bodyPr/>
                    <a:lstStyle/>
                    <a:p>
                      <a:endParaRPr lang="zh-CN" altLang="en-US"/>
                    </a:p>
                  </a:txBody>
                  <a:tcPr/>
                </a:tc>
                <a:tc vMerge="1">
                  <a:txBody>
                    <a:bodyPr/>
                    <a:lstStyle/>
                    <a:p>
                      <a:endParaRPr lang="zh-CN" altLang="en-US"/>
                    </a:p>
                  </a:txBody>
                  <a:tcPr/>
                </a:tc>
                <a:tc>
                  <a:txBody>
                    <a:bodyPr/>
                    <a:lstStyle/>
                    <a:p>
                      <a:pPr indent="0" algn="ctr">
                        <a:lnSpc>
                          <a:spcPct val="120000"/>
                        </a:lnSpc>
                        <a:spcBef>
                          <a:spcPts val="20"/>
                        </a:spcBef>
                        <a:spcAft>
                          <a:spcPts val="20"/>
                        </a:spcAft>
                      </a:pPr>
                      <a:r>
                        <a:rPr lang="en-US" sz="2400" kern="100">
                          <a:effectLst/>
                          <a:latin typeface="Times New Roman" panose="02020603050405020304" pitchFamily="18" charset="0"/>
                          <a:ea typeface="黑体" panose="02010609060101010101" pitchFamily="49" charset="-122"/>
                          <a:sym typeface="Times New Roman" panose="02020603050405020304" pitchFamily="18" charset="0"/>
                        </a:rPr>
                        <a:t>1.0≤D</a:t>
                      </a:r>
                      <a:r>
                        <a:rPr lang="zh-CN" sz="2400" kern="100">
                          <a:effectLst/>
                          <a:latin typeface="Times New Roman" panose="02020603050405020304" pitchFamily="18" charset="0"/>
                          <a:ea typeface="黑体" panose="02010609060101010101" pitchFamily="49" charset="-122"/>
                          <a:sym typeface="Times New Roman" panose="02020603050405020304" pitchFamily="18" charset="0"/>
                        </a:rPr>
                        <a:t>＜</a:t>
                      </a:r>
                      <a:r>
                        <a:rPr lang="en-US" sz="2400" kern="100">
                          <a:effectLst/>
                          <a:latin typeface="Times New Roman" panose="02020603050405020304" pitchFamily="18" charset="0"/>
                          <a:ea typeface="黑体" panose="02010609060101010101" pitchFamily="49" charset="-122"/>
                          <a:sym typeface="Times New Roman" panose="02020603050405020304" pitchFamily="18" charset="0"/>
                        </a:rPr>
                        <a:t>2.0</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56977" marR="56977" marT="0" marB="0" anchor="ctr"/>
                </a:tc>
                <a:tc>
                  <a:txBody>
                    <a:bodyPr/>
                    <a:lstStyle/>
                    <a:p>
                      <a:pPr indent="0" algn="ctr">
                        <a:lnSpc>
                          <a:spcPct val="120000"/>
                        </a:lnSpc>
                        <a:spcBef>
                          <a:spcPts val="20"/>
                        </a:spcBef>
                        <a:spcAft>
                          <a:spcPts val="20"/>
                        </a:spcAft>
                      </a:pPr>
                      <a:r>
                        <a:rPr lang="zh-CN" sz="2400"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2400" kern="100" dirty="0">
                          <a:effectLst/>
                          <a:latin typeface="Times New Roman" panose="02020603050405020304" pitchFamily="18" charset="0"/>
                          <a:ea typeface="黑体" panose="02010609060101010101" pitchFamily="49" charset="-122"/>
                          <a:sym typeface="Times New Roman" panose="02020603050405020304" pitchFamily="18" charset="0"/>
                        </a:rPr>
                        <a:t>1.40%</a:t>
                      </a:r>
                      <a:endParaRPr 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56977" marR="56977" marT="0" marB="0" anchor="ctr"/>
                </a:tc>
                <a:tc>
                  <a:txBody>
                    <a:bodyPr/>
                    <a:lstStyle/>
                    <a:p>
                      <a:pPr indent="0" algn="ctr">
                        <a:lnSpc>
                          <a:spcPct val="120000"/>
                        </a:lnSpc>
                        <a:spcBef>
                          <a:spcPts val="20"/>
                        </a:spcBef>
                        <a:spcAft>
                          <a:spcPts val="20"/>
                        </a:spcAft>
                      </a:pPr>
                      <a:r>
                        <a:rPr lang="zh-CN" sz="2400"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2400" kern="100" dirty="0">
                          <a:effectLst/>
                          <a:latin typeface="Times New Roman" panose="02020603050405020304" pitchFamily="18" charset="0"/>
                          <a:ea typeface="黑体" panose="02010609060101010101" pitchFamily="49" charset="-122"/>
                          <a:sym typeface="Times New Roman" panose="02020603050405020304" pitchFamily="18" charset="0"/>
                        </a:rPr>
                        <a:t>1.40%</a:t>
                      </a:r>
                      <a:endParaRPr 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56977" marR="56977" marT="0" marB="0" anchor="ctr"/>
                </a:tc>
                <a:extLst>
                  <a:ext uri="{0D108BD9-81ED-4DB2-BD59-A6C34878D82A}">
                    <a16:rowId xmlns="" xmlns:a16="http://schemas.microsoft.com/office/drawing/2014/main" val="3966318667"/>
                  </a:ext>
                </a:extLst>
              </a:tr>
              <a:tr h="576211">
                <a:tc vMerge="1">
                  <a:txBody>
                    <a:bodyPr/>
                    <a:lstStyle/>
                    <a:p>
                      <a:endParaRPr lang="zh-CN" altLang="en-US"/>
                    </a:p>
                  </a:txBody>
                  <a:tcPr/>
                </a:tc>
                <a:tc vMerge="1">
                  <a:txBody>
                    <a:bodyPr/>
                    <a:lstStyle/>
                    <a:p>
                      <a:endParaRPr lang="zh-CN" altLang="en-US"/>
                    </a:p>
                  </a:txBody>
                  <a:tcPr/>
                </a:tc>
                <a:tc>
                  <a:txBody>
                    <a:bodyPr/>
                    <a:lstStyle/>
                    <a:p>
                      <a:pPr indent="0" algn="ctr">
                        <a:lnSpc>
                          <a:spcPct val="120000"/>
                        </a:lnSpc>
                        <a:spcBef>
                          <a:spcPts val="20"/>
                        </a:spcBef>
                        <a:spcAft>
                          <a:spcPts val="20"/>
                        </a:spcAft>
                      </a:pPr>
                      <a:r>
                        <a:rPr lang="en-US" sz="2400" kern="100">
                          <a:effectLst/>
                          <a:latin typeface="Times New Roman" panose="02020603050405020304" pitchFamily="18" charset="0"/>
                          <a:ea typeface="黑体" panose="02010609060101010101" pitchFamily="49" charset="-122"/>
                          <a:sym typeface="Times New Roman" panose="02020603050405020304" pitchFamily="18" charset="0"/>
                        </a:rPr>
                        <a:t>D≥2.0</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56977" marR="56977" marT="0" marB="0" anchor="ctr"/>
                </a:tc>
                <a:tc>
                  <a:txBody>
                    <a:bodyPr/>
                    <a:lstStyle/>
                    <a:p>
                      <a:pPr indent="0" algn="ctr">
                        <a:lnSpc>
                          <a:spcPct val="120000"/>
                        </a:lnSpc>
                        <a:spcBef>
                          <a:spcPts val="20"/>
                        </a:spcBef>
                        <a:spcAft>
                          <a:spcPts val="20"/>
                        </a:spcAft>
                      </a:pPr>
                      <a:r>
                        <a:rPr lang="zh-CN" sz="2400"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2400" kern="100" dirty="0">
                          <a:effectLst/>
                          <a:latin typeface="Times New Roman" panose="02020603050405020304" pitchFamily="18" charset="0"/>
                          <a:ea typeface="黑体" panose="02010609060101010101" pitchFamily="49" charset="-122"/>
                          <a:sym typeface="Times New Roman" panose="02020603050405020304" pitchFamily="18" charset="0"/>
                        </a:rPr>
                        <a:t>1.05%</a:t>
                      </a:r>
                      <a:endParaRPr 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56977" marR="56977" marT="0" marB="0" anchor="ctr"/>
                </a:tc>
                <a:tc>
                  <a:txBody>
                    <a:bodyPr/>
                    <a:lstStyle/>
                    <a:p>
                      <a:pPr indent="0" algn="ctr">
                        <a:lnSpc>
                          <a:spcPct val="120000"/>
                        </a:lnSpc>
                        <a:spcBef>
                          <a:spcPts val="20"/>
                        </a:spcBef>
                        <a:spcAft>
                          <a:spcPts val="20"/>
                        </a:spcAft>
                      </a:pPr>
                      <a:r>
                        <a:rPr lang="zh-CN" sz="2400"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2400" kern="100" dirty="0">
                          <a:effectLst/>
                          <a:latin typeface="Times New Roman" panose="02020603050405020304" pitchFamily="18" charset="0"/>
                          <a:ea typeface="黑体" panose="02010609060101010101" pitchFamily="49" charset="-122"/>
                          <a:sym typeface="Times New Roman" panose="02020603050405020304" pitchFamily="18" charset="0"/>
                        </a:rPr>
                        <a:t>1.05%</a:t>
                      </a:r>
                      <a:endParaRPr 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56977" marR="56977" marT="0" marB="0" anchor="ctr"/>
                </a:tc>
                <a:extLst>
                  <a:ext uri="{0D108BD9-81ED-4DB2-BD59-A6C34878D82A}">
                    <a16:rowId xmlns="" xmlns:a16="http://schemas.microsoft.com/office/drawing/2014/main" val="573192490"/>
                  </a:ext>
                </a:extLst>
              </a:tr>
            </a:tbl>
          </a:graphicData>
        </a:graphic>
      </p:graphicFrame>
    </p:spTree>
    <p:extLst>
      <p:ext uri="{BB962C8B-B14F-4D97-AF65-F5344CB8AC3E}">
        <p14:creationId xmlns:p14="http://schemas.microsoft.com/office/powerpoint/2010/main" val="385570131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62AC9DF-5853-4C9B-8E2E-46972BB2E725}"/>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E76CA22D-28CF-495E-A813-4EA73AD7F428}"/>
              </a:ext>
            </a:extLst>
          </p:cNvPr>
          <p:cNvSpPr>
            <a:spLocks noGrp="1"/>
          </p:cNvSpPr>
          <p:nvPr>
            <p:ph idx="1"/>
          </p:nvPr>
        </p:nvSpPr>
        <p:spPr/>
        <p:txBody>
          <a:bodyPr/>
          <a:lstStyle/>
          <a:p>
            <a:pPr>
              <a:lnSpc>
                <a:spcPct val="120000"/>
              </a:lnSpc>
              <a:spcBef>
                <a:spcPts val="20"/>
              </a:spcBef>
              <a:spcAft>
                <a:spcPts val="20"/>
              </a:spcAft>
            </a:pP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p:txBody>
      </p:sp>
      <p:pic>
        <p:nvPicPr>
          <p:cNvPr id="4" name="图片 3">
            <a:extLst>
              <a:ext uri="{FF2B5EF4-FFF2-40B4-BE49-F238E27FC236}">
                <a16:creationId xmlns="" xmlns:a16="http://schemas.microsoft.com/office/drawing/2014/main" id="{B700836B-8AC0-413F-8410-E1A05619040C}"/>
              </a:ext>
            </a:extLst>
          </p:cNvPr>
          <p:cNvPicPr>
            <a:picLocks noChangeAspect="1"/>
          </p:cNvPicPr>
          <p:nvPr/>
        </p:nvPicPr>
        <p:blipFill>
          <a:blip r:embed="rId2" cstate="print"/>
          <a:srcRect b="3471"/>
          <a:stretch>
            <a:fillRect/>
          </a:stretch>
        </p:blipFill>
        <p:spPr>
          <a:xfrm>
            <a:off x="3048000" y="365125"/>
            <a:ext cx="5588317" cy="5964554"/>
          </a:xfrm>
          <a:prstGeom prst="rect">
            <a:avLst/>
          </a:prstGeom>
          <a:ln>
            <a:noFill/>
          </a:ln>
        </p:spPr>
      </p:pic>
    </p:spTree>
    <p:extLst>
      <p:ext uri="{BB962C8B-B14F-4D97-AF65-F5344CB8AC3E}">
        <p14:creationId xmlns:p14="http://schemas.microsoft.com/office/powerpoint/2010/main" val="49239236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AF6DA3D-C6D7-42DC-B126-DCEB0265BFDD}"/>
              </a:ext>
            </a:extLst>
          </p:cNvPr>
          <p:cNvSpPr>
            <a:spLocks noGrp="1"/>
          </p:cNvSpPr>
          <p:nvPr>
            <p:ph type="title"/>
          </p:nvPr>
        </p:nvSpPr>
        <p:spPr/>
        <p:txBody>
          <a:bodyPr/>
          <a:lstStyle/>
          <a:p>
            <a:pPr>
              <a:lnSpc>
                <a:spcPct val="120000"/>
              </a:lnSpc>
              <a:spcBef>
                <a:spcPct val="2000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十一、乳腺</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CR</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设备专用检测项目</a:t>
            </a:r>
          </a:p>
        </p:txBody>
      </p:sp>
      <p:sp>
        <p:nvSpPr>
          <p:cNvPr id="3" name="内容占位符 2">
            <a:extLst>
              <a:ext uri="{FF2B5EF4-FFF2-40B4-BE49-F238E27FC236}">
                <a16:creationId xmlns="" xmlns:a16="http://schemas.microsoft.com/office/drawing/2014/main" id="{FC01B933-CA96-4557-90BF-B5F912ED5736}"/>
              </a:ext>
            </a:extLst>
          </p:cNvPr>
          <p:cNvSpPr>
            <a:spLocks noGrp="1"/>
          </p:cNvSpPr>
          <p:nvPr>
            <p:ph idx="1"/>
          </p:nvPr>
        </p:nvSpPr>
        <p:spPr/>
        <p:txBody>
          <a:bodyPr/>
          <a:lstStyle/>
          <a:p>
            <a:pPr>
              <a:lnSpc>
                <a:spcPct val="120000"/>
              </a:lnSpc>
              <a:spcBef>
                <a:spcPts val="2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暗噪声</a:t>
            </a:r>
          </a:p>
          <a:p>
            <a:pPr>
              <a:lnSpc>
                <a:spcPct val="120000"/>
              </a:lnSpc>
              <a:spcBef>
                <a:spcPts val="2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响应线性</a:t>
            </a:r>
          </a:p>
          <a:p>
            <a:pPr>
              <a:lnSpc>
                <a:spcPct val="120000"/>
              </a:lnSpc>
              <a:spcBef>
                <a:spcPts val="2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响应均匀性</a:t>
            </a:r>
          </a:p>
          <a:p>
            <a:pPr>
              <a:lnSpc>
                <a:spcPct val="120000"/>
              </a:lnSpc>
              <a:spcBef>
                <a:spcPts val="2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响应一致性</a:t>
            </a:r>
          </a:p>
          <a:p>
            <a:pPr>
              <a:lnSpc>
                <a:spcPct val="120000"/>
              </a:lnSpc>
              <a:spcBef>
                <a:spcPts val="2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擦除完全性</a:t>
            </a:r>
          </a:p>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伪影</a:t>
            </a:r>
          </a:p>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高对比度分辨力</a:t>
            </a:r>
          </a:p>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低对比度细节</a:t>
            </a:r>
          </a:p>
          <a:p>
            <a:pPr>
              <a:lnSpc>
                <a:spcPct val="120000"/>
              </a:lnSpc>
              <a:spcBef>
                <a:spcPts val="20"/>
              </a:spcBef>
              <a:spcAft>
                <a:spcPts val="20"/>
              </a:spcAft>
            </a:pP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297329920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02BB615-3BCC-4936-9382-CDFDE082AF4C}"/>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1</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暗噪声</a:t>
            </a:r>
          </a:p>
        </p:txBody>
      </p:sp>
      <p:sp>
        <p:nvSpPr>
          <p:cNvPr id="3" name="内容占位符 2">
            <a:extLst>
              <a:ext uri="{FF2B5EF4-FFF2-40B4-BE49-F238E27FC236}">
                <a16:creationId xmlns="" xmlns:a16="http://schemas.microsoft.com/office/drawing/2014/main" id="{3C8AD24B-3456-4D48-878A-54403E892CD7}"/>
              </a:ext>
            </a:extLst>
          </p:cNvPr>
          <p:cNvSpPr>
            <a:spLocks noGrp="1"/>
          </p:cNvSpPr>
          <p:nvPr>
            <p:ph idx="1"/>
          </p:nvPr>
        </p:nvSpPr>
        <p:spPr/>
        <p:txBody>
          <a:bodyPr/>
          <a:lstStyle/>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选择生产厂家建议的</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处理条件，检测前对选用的</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进行一次擦除处理，任选</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3</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块～</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5</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块</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放入阅读器中，进行扫描读取，调节窗宽和窗位并分别获取软拷贝影像。</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读取每块</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的</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DDI</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值，并与生产厂家的规定值进行比较。</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800" dirty="0">
                <a:latin typeface="Times New Roman" panose="02020603050405020304" pitchFamily="18" charset="0"/>
                <a:ea typeface="黑体" panose="02010609060101010101" pitchFamily="49" charset="-122"/>
                <a:sym typeface="Times New Roman" panose="02020603050405020304" pitchFamily="18" charset="0"/>
              </a:rPr>
              <a:t>验收检测、状态检测和稳定性检测（检测周期为一个月）要求：符合厂家的规定值。</a:t>
            </a: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49807672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9666A9E-0ADF-4299-BB02-03168EBC8EAC}"/>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graphicFrame>
        <p:nvGraphicFramePr>
          <p:cNvPr id="4" name="内容占位符 3">
            <a:extLst>
              <a:ext uri="{FF2B5EF4-FFF2-40B4-BE49-F238E27FC236}">
                <a16:creationId xmlns="" xmlns:a16="http://schemas.microsoft.com/office/drawing/2014/main" id="{E7E629C7-A0D1-468A-88BB-AA219EEA3164}"/>
              </a:ext>
            </a:extLst>
          </p:cNvPr>
          <p:cNvGraphicFramePr>
            <a:graphicFrameLocks noGrp="1"/>
          </p:cNvGraphicFramePr>
          <p:nvPr>
            <p:ph idx="1"/>
            <p:extLst>
              <p:ext uri="{D42A27DB-BD31-4B8C-83A1-F6EECF244321}">
                <p14:modId xmlns:p14="http://schemas.microsoft.com/office/powerpoint/2010/main" val="4141526252"/>
              </p:ext>
            </p:extLst>
          </p:nvPr>
        </p:nvGraphicFramePr>
        <p:xfrm>
          <a:off x="838201" y="749300"/>
          <a:ext cx="10515599" cy="5844779"/>
        </p:xfrm>
        <a:graphic>
          <a:graphicData uri="http://schemas.openxmlformats.org/drawingml/2006/table">
            <a:tbl>
              <a:tblPr firstRow="1" firstCol="1" bandRow="1">
                <a:tableStyleId>{5C22544A-7EE6-4342-B048-85BDC9FD1C3A}</a:tableStyleId>
              </a:tblPr>
              <a:tblGrid>
                <a:gridCol w="1916702">
                  <a:extLst>
                    <a:ext uri="{9D8B030D-6E8A-4147-A177-3AD203B41FA5}">
                      <a16:colId xmlns="" xmlns:a16="http://schemas.microsoft.com/office/drawing/2014/main" val="3769295371"/>
                    </a:ext>
                  </a:extLst>
                </a:gridCol>
                <a:gridCol w="3223315">
                  <a:extLst>
                    <a:ext uri="{9D8B030D-6E8A-4147-A177-3AD203B41FA5}">
                      <a16:colId xmlns="" xmlns:a16="http://schemas.microsoft.com/office/drawing/2014/main" val="3023669866"/>
                    </a:ext>
                  </a:extLst>
                </a:gridCol>
                <a:gridCol w="2687791">
                  <a:extLst>
                    <a:ext uri="{9D8B030D-6E8A-4147-A177-3AD203B41FA5}">
                      <a16:colId xmlns="" xmlns:a16="http://schemas.microsoft.com/office/drawing/2014/main" val="1365198465"/>
                    </a:ext>
                  </a:extLst>
                </a:gridCol>
                <a:gridCol w="2687791">
                  <a:extLst>
                    <a:ext uri="{9D8B030D-6E8A-4147-A177-3AD203B41FA5}">
                      <a16:colId xmlns="" xmlns:a16="http://schemas.microsoft.com/office/drawing/2014/main" val="335179036"/>
                    </a:ext>
                  </a:extLst>
                </a:gridCol>
              </a:tblGrid>
              <a:tr h="473488">
                <a:tc>
                  <a:txBody>
                    <a:bodyPr/>
                    <a:lstStyle/>
                    <a:p>
                      <a:pPr indent="0" algn="ctr">
                        <a:lnSpc>
                          <a:spcPct val="120000"/>
                        </a:lnSpc>
                        <a:spcBef>
                          <a:spcPts val="20"/>
                        </a:spcBef>
                        <a:spcAft>
                          <a:spcPts val="20"/>
                        </a:spcAft>
                      </a:pPr>
                      <a:r>
                        <a:rPr lang="zh-CN" altLang="en-US">
                          <a:latin typeface="Times New Roman" panose="02020603050405020304" pitchFamily="18" charset="0"/>
                          <a:ea typeface="黑体" panose="02010609060101010101" pitchFamily="49" charset="-122"/>
                          <a:sym typeface="Times New Roman" panose="02020603050405020304" pitchFamily="18" charset="0"/>
                        </a:rPr>
                        <a:t>厂家</a:t>
                      </a:r>
                    </a:p>
                  </a:txBody>
                  <a:tcPr marL="68580" marR="68580" marT="0" marB="0" anchor="ctr"/>
                </a:tc>
                <a:tc>
                  <a:txBody>
                    <a:bodyPr/>
                    <a:lstStyle/>
                    <a:p>
                      <a:pPr indent="0" algn="ctr">
                        <a:lnSpc>
                          <a:spcPct val="120000"/>
                        </a:lnSpc>
                        <a:spcBef>
                          <a:spcPts val="20"/>
                        </a:spcBef>
                        <a:spcAft>
                          <a:spcPts val="20"/>
                        </a:spcAft>
                      </a:pPr>
                      <a:r>
                        <a:rPr lang="zh-CN" altLang="en-US">
                          <a:latin typeface="Times New Roman" panose="02020603050405020304" pitchFamily="18" charset="0"/>
                          <a:ea typeface="黑体" panose="02010609060101010101" pitchFamily="49" charset="-122"/>
                          <a:sym typeface="Times New Roman" panose="02020603050405020304" pitchFamily="18" charset="0"/>
                        </a:rPr>
                        <a:t>设置条件</a:t>
                      </a:r>
                    </a:p>
                  </a:txBody>
                  <a:tcPr marL="68580" marR="68580" marT="0" marB="0" anchor="ctr"/>
                </a:tc>
                <a:tc>
                  <a:txBody>
                    <a:bodyPr/>
                    <a:lstStyle/>
                    <a:p>
                      <a:pPr indent="0" algn="ctr">
                        <a:lnSpc>
                          <a:spcPct val="120000"/>
                        </a:lnSpc>
                        <a:spcBef>
                          <a:spcPts val="20"/>
                        </a:spcBef>
                        <a:spcAft>
                          <a:spcPts val="20"/>
                        </a:spcAft>
                      </a:pPr>
                      <a:r>
                        <a:rPr lang="en-US" dirty="0">
                          <a:latin typeface="Times New Roman" panose="02020603050405020304" pitchFamily="18" charset="0"/>
                          <a:ea typeface="黑体" panose="02010609060101010101" pitchFamily="49" charset="-122"/>
                          <a:sym typeface="Times New Roman" panose="02020603050405020304" pitchFamily="18" charset="0"/>
                        </a:rPr>
                        <a:t>DDI</a:t>
                      </a: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暗噪声</a:t>
                      </a:r>
                    </a:p>
                  </a:txBody>
                  <a:tcPr marL="68580" marR="68580" marT="0" marB="0" anchor="ctr"/>
                </a:tc>
                <a:extLst>
                  <a:ext uri="{0D108BD9-81ED-4DB2-BD59-A6C34878D82A}">
                    <a16:rowId xmlns="" xmlns:a16="http://schemas.microsoft.com/office/drawing/2014/main" val="4243943309"/>
                  </a:ext>
                </a:extLst>
              </a:tr>
              <a:tr h="605589">
                <a:tc>
                  <a:txBody>
                    <a:bodyPr/>
                    <a:lstStyle/>
                    <a:p>
                      <a:pPr indent="0" algn="ctr">
                        <a:lnSpc>
                          <a:spcPct val="120000"/>
                        </a:lnSpc>
                        <a:spcBef>
                          <a:spcPts val="20"/>
                        </a:spcBef>
                        <a:spcAft>
                          <a:spcPts val="20"/>
                        </a:spcAft>
                      </a:pPr>
                      <a:r>
                        <a:rPr lang="zh-CN" altLang="en-US">
                          <a:latin typeface="Times New Roman" panose="02020603050405020304" pitchFamily="18" charset="0"/>
                          <a:ea typeface="黑体" panose="02010609060101010101" pitchFamily="49" charset="-122"/>
                          <a:sym typeface="Times New Roman" panose="02020603050405020304" pitchFamily="18" charset="0"/>
                        </a:rPr>
                        <a:t>富士</a:t>
                      </a:r>
                    </a:p>
                    <a:p>
                      <a:pPr indent="0" algn="ctr">
                        <a:lnSpc>
                          <a:spcPct val="120000"/>
                        </a:lnSpc>
                        <a:spcBef>
                          <a:spcPts val="20"/>
                        </a:spcBef>
                        <a:spcAft>
                          <a:spcPts val="20"/>
                        </a:spcAft>
                      </a:pPr>
                      <a:r>
                        <a:rPr lang="zh-CN" altLang="en-US">
                          <a:latin typeface="Times New Roman" panose="02020603050405020304" pitchFamily="18" charset="0"/>
                          <a:ea typeface="黑体" panose="02010609060101010101" pitchFamily="49" charset="-122"/>
                          <a:sym typeface="Times New Roman" panose="02020603050405020304" pitchFamily="18" charset="0"/>
                        </a:rPr>
                        <a:t>（</a:t>
                      </a:r>
                      <a:r>
                        <a:rPr lang="en-US">
                          <a:latin typeface="Times New Roman" panose="02020603050405020304" pitchFamily="18" charset="0"/>
                          <a:ea typeface="黑体" panose="02010609060101010101" pitchFamily="49" charset="-122"/>
                          <a:sym typeface="Times New Roman" panose="02020603050405020304" pitchFamily="18" charset="0"/>
                        </a:rPr>
                        <a:t>FUJI</a:t>
                      </a:r>
                      <a:r>
                        <a:rPr lang="zh-CN" altLang="en-US">
                          <a:latin typeface="Times New Roman" panose="02020603050405020304" pitchFamily="18" charset="0"/>
                          <a:ea typeface="黑体" panose="02010609060101010101" pitchFamily="49" charset="-122"/>
                          <a:sym typeface="Times New Roman" panose="02020603050405020304" pitchFamily="18" charset="0"/>
                        </a:rPr>
                        <a:t>）</a:t>
                      </a:r>
                    </a:p>
                  </a:txBody>
                  <a:tcPr marL="68580" marR="68580" marT="0" marB="0" anchor="ctr"/>
                </a:tc>
                <a:tc>
                  <a:txBody>
                    <a:bodyPr/>
                    <a:lstStyle/>
                    <a:p>
                      <a:pPr indent="0" algn="ctr">
                        <a:lnSpc>
                          <a:spcPct val="120000"/>
                        </a:lnSpc>
                        <a:spcBef>
                          <a:spcPts val="20"/>
                        </a:spcBef>
                        <a:spcAft>
                          <a:spcPts val="20"/>
                        </a:spcAft>
                      </a:pPr>
                      <a:r>
                        <a:rPr lang="en-US">
                          <a:latin typeface="Times New Roman" panose="02020603050405020304" pitchFamily="18" charset="0"/>
                          <a:ea typeface="黑体" panose="02010609060101010101" pitchFamily="49" charset="-122"/>
                          <a:sym typeface="Times New Roman" panose="02020603050405020304" pitchFamily="18" charset="0"/>
                        </a:rPr>
                        <a:t>QC test/Sensitivity Semi</a:t>
                      </a: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a:p>
                      <a:pPr indent="0" algn="ctr">
                        <a:lnSpc>
                          <a:spcPct val="120000"/>
                        </a:lnSpc>
                        <a:spcBef>
                          <a:spcPts val="20"/>
                        </a:spcBef>
                        <a:spcAft>
                          <a:spcPts val="20"/>
                        </a:spcAft>
                      </a:pPr>
                      <a:r>
                        <a:rPr lang="zh-CN" altLang="en-US">
                          <a:latin typeface="Times New Roman" panose="02020603050405020304" pitchFamily="18" charset="0"/>
                          <a:ea typeface="黑体" panose="02010609060101010101" pitchFamily="49" charset="-122"/>
                          <a:sym typeface="Times New Roman" panose="02020603050405020304" pitchFamily="18" charset="0"/>
                        </a:rPr>
                        <a:t>质量控制检测</a:t>
                      </a:r>
                      <a:r>
                        <a:rPr lang="en-US">
                          <a:latin typeface="Times New Roman" panose="02020603050405020304" pitchFamily="18" charset="0"/>
                          <a:ea typeface="黑体" panose="02010609060101010101" pitchFamily="49" charset="-122"/>
                          <a:sym typeface="Times New Roman" panose="02020603050405020304" pitchFamily="18" charset="0"/>
                        </a:rPr>
                        <a:t>/</a:t>
                      </a:r>
                      <a:r>
                        <a:rPr lang="zh-CN" altLang="en-US">
                          <a:latin typeface="Times New Roman" panose="02020603050405020304" pitchFamily="18" charset="0"/>
                          <a:ea typeface="黑体" panose="02010609060101010101" pitchFamily="49" charset="-122"/>
                          <a:sym typeface="Times New Roman" panose="02020603050405020304" pitchFamily="18" charset="0"/>
                        </a:rPr>
                        <a:t>半感度</a:t>
                      </a:r>
                    </a:p>
                  </a:txBody>
                  <a:tcPr marL="68580" marR="68580" marT="0" marB="0" anchor="ctr"/>
                </a:tc>
                <a:tc>
                  <a:txBody>
                    <a:bodyPr/>
                    <a:lstStyle/>
                    <a:p>
                      <a:pPr indent="0" algn="ctr">
                        <a:lnSpc>
                          <a:spcPct val="120000"/>
                        </a:lnSpc>
                        <a:spcBef>
                          <a:spcPts val="20"/>
                        </a:spcBef>
                        <a:spcAft>
                          <a:spcPts val="20"/>
                        </a:spcAft>
                      </a:pPr>
                      <a:r>
                        <a:rPr lang="en-US" dirty="0">
                          <a:latin typeface="Times New Roman" panose="02020603050405020304" pitchFamily="18" charset="0"/>
                          <a:ea typeface="黑体" panose="02010609060101010101" pitchFamily="49" charset="-122"/>
                          <a:sym typeface="Times New Roman" panose="02020603050405020304" pitchFamily="18" charset="0"/>
                        </a:rPr>
                        <a:t>S</a:t>
                      </a: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a:p>
                      <a:pPr indent="0" algn="ct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感度值</a:t>
                      </a:r>
                    </a:p>
                  </a:txBody>
                  <a:tcPr marL="68580" marR="68580" marT="0" marB="0" anchor="ctr"/>
                </a:tc>
                <a:tc>
                  <a:txBody>
                    <a:bodyPr/>
                    <a:lstStyle/>
                    <a:p>
                      <a:pPr indent="0" algn="ctr">
                        <a:lnSpc>
                          <a:spcPct val="120000"/>
                        </a:lnSpc>
                        <a:spcBef>
                          <a:spcPts val="20"/>
                        </a:spcBef>
                        <a:spcAft>
                          <a:spcPts val="20"/>
                        </a:spcAft>
                      </a:pPr>
                      <a:r>
                        <a:rPr lang="en-US" dirty="0">
                          <a:latin typeface="Times New Roman" panose="02020603050405020304" pitchFamily="18" charset="0"/>
                          <a:ea typeface="黑体" panose="02010609060101010101" pitchFamily="49" charset="-122"/>
                          <a:sym typeface="Times New Roman" panose="02020603050405020304" pitchFamily="18" charset="0"/>
                        </a:rPr>
                        <a:t>200</a:t>
                      </a: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a:txBody>
                  <a:tcPr marL="68580" marR="68580" marT="0" marB="0" anchor="ctr"/>
                </a:tc>
                <a:extLst>
                  <a:ext uri="{0D108BD9-81ED-4DB2-BD59-A6C34878D82A}">
                    <a16:rowId xmlns="" xmlns:a16="http://schemas.microsoft.com/office/drawing/2014/main" val="701403620"/>
                  </a:ext>
                </a:extLst>
              </a:tr>
              <a:tr h="1893954">
                <a:tc>
                  <a:txBody>
                    <a:bodyPr/>
                    <a:lstStyle/>
                    <a:p>
                      <a:pPr indent="0" algn="ctr">
                        <a:lnSpc>
                          <a:spcPct val="120000"/>
                        </a:lnSpc>
                        <a:spcBef>
                          <a:spcPts val="20"/>
                        </a:spcBef>
                        <a:spcAft>
                          <a:spcPts val="20"/>
                        </a:spcAft>
                      </a:pPr>
                      <a:r>
                        <a:rPr lang="zh-CN" altLang="en-US">
                          <a:latin typeface="Times New Roman" panose="02020603050405020304" pitchFamily="18" charset="0"/>
                          <a:ea typeface="黑体" panose="02010609060101010101" pitchFamily="49" charset="-122"/>
                          <a:sym typeface="Times New Roman" panose="02020603050405020304" pitchFamily="18" charset="0"/>
                        </a:rPr>
                        <a:t>爱克发</a:t>
                      </a:r>
                    </a:p>
                    <a:p>
                      <a:pPr indent="0" algn="ctr">
                        <a:lnSpc>
                          <a:spcPct val="120000"/>
                        </a:lnSpc>
                        <a:spcBef>
                          <a:spcPts val="20"/>
                        </a:spcBef>
                        <a:spcAft>
                          <a:spcPts val="20"/>
                        </a:spcAft>
                      </a:pPr>
                      <a:r>
                        <a:rPr lang="zh-CN" altLang="en-US">
                          <a:latin typeface="Times New Roman" panose="02020603050405020304" pitchFamily="18" charset="0"/>
                          <a:ea typeface="黑体" panose="02010609060101010101" pitchFamily="49" charset="-122"/>
                          <a:sym typeface="Times New Roman" panose="02020603050405020304" pitchFamily="18" charset="0"/>
                        </a:rPr>
                        <a:t>（</a:t>
                      </a:r>
                      <a:r>
                        <a:rPr lang="en-US">
                          <a:latin typeface="Times New Roman" panose="02020603050405020304" pitchFamily="18" charset="0"/>
                          <a:ea typeface="黑体" panose="02010609060101010101" pitchFamily="49" charset="-122"/>
                          <a:sym typeface="Times New Roman" panose="02020603050405020304" pitchFamily="18" charset="0"/>
                        </a:rPr>
                        <a:t>Agfa</a:t>
                      </a:r>
                      <a:r>
                        <a:rPr lang="zh-CN" altLang="en-US">
                          <a:latin typeface="Times New Roman" panose="02020603050405020304" pitchFamily="18" charset="0"/>
                          <a:ea typeface="黑体" panose="02010609060101010101" pitchFamily="49" charset="-122"/>
                          <a:sym typeface="Times New Roman" panose="02020603050405020304" pitchFamily="18" charset="0"/>
                        </a:rPr>
                        <a:t>）</a:t>
                      </a:r>
                    </a:p>
                  </a:txBody>
                  <a:tcPr marL="68580" marR="68580" marT="0" marB="0" anchor="ctr"/>
                </a:tc>
                <a:tc>
                  <a:txBody>
                    <a:bodyPr/>
                    <a:lstStyle/>
                    <a:p>
                      <a:pPr indent="0" algn="ctr">
                        <a:lnSpc>
                          <a:spcPct val="120000"/>
                        </a:lnSpc>
                        <a:spcBef>
                          <a:spcPts val="20"/>
                        </a:spcBef>
                        <a:spcAft>
                          <a:spcPts val="20"/>
                        </a:spcAft>
                      </a:pPr>
                      <a:r>
                        <a:rPr lang="en-US">
                          <a:latin typeface="Times New Roman" panose="02020603050405020304" pitchFamily="18" charset="0"/>
                          <a:ea typeface="黑体" panose="02010609060101010101" pitchFamily="49" charset="-122"/>
                          <a:sym typeface="Times New Roman" panose="02020603050405020304" pitchFamily="18" charset="0"/>
                        </a:rPr>
                        <a:t>Systems diagnostic/Flat field mammo</a:t>
                      </a: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a:p>
                      <a:pPr indent="0" algn="ctr">
                        <a:lnSpc>
                          <a:spcPct val="120000"/>
                        </a:lnSpc>
                        <a:spcBef>
                          <a:spcPts val="20"/>
                        </a:spcBef>
                        <a:spcAft>
                          <a:spcPts val="20"/>
                        </a:spcAft>
                      </a:pPr>
                      <a:r>
                        <a:rPr lang="zh-CN" altLang="en-US">
                          <a:latin typeface="Times New Roman" panose="02020603050405020304" pitchFamily="18" charset="0"/>
                          <a:ea typeface="黑体" panose="02010609060101010101" pitchFamily="49" charset="-122"/>
                          <a:sym typeface="Times New Roman" panose="02020603050405020304" pitchFamily="18" charset="0"/>
                        </a:rPr>
                        <a:t>系统诊断</a:t>
                      </a:r>
                      <a:r>
                        <a:rPr lang="en-US">
                          <a:latin typeface="Times New Roman" panose="02020603050405020304" pitchFamily="18" charset="0"/>
                          <a:ea typeface="黑体" panose="02010609060101010101" pitchFamily="49" charset="-122"/>
                          <a:sym typeface="Times New Roman" panose="02020603050405020304" pitchFamily="18" charset="0"/>
                        </a:rPr>
                        <a:t>/</a:t>
                      </a:r>
                      <a:r>
                        <a:rPr lang="zh-CN" altLang="en-US">
                          <a:latin typeface="Times New Roman" panose="02020603050405020304" pitchFamily="18" charset="0"/>
                          <a:ea typeface="黑体" panose="02010609060101010101" pitchFamily="49" charset="-122"/>
                          <a:sym typeface="Times New Roman" panose="02020603050405020304" pitchFamily="18" charset="0"/>
                        </a:rPr>
                        <a:t>平野乳腺射野</a:t>
                      </a:r>
                    </a:p>
                  </a:txBody>
                  <a:tcPr marL="68580" marR="68580" marT="0" marB="0" anchor="ctr"/>
                </a:tc>
                <a:tc>
                  <a:txBody>
                    <a:bodyPr/>
                    <a:lstStyle/>
                    <a:p>
                      <a:pPr indent="0" algn="ctr">
                        <a:lnSpc>
                          <a:spcPct val="120000"/>
                        </a:lnSpc>
                        <a:spcBef>
                          <a:spcPts val="20"/>
                        </a:spcBef>
                        <a:spcAft>
                          <a:spcPts val="20"/>
                        </a:spcAft>
                      </a:pPr>
                      <a:r>
                        <a:rPr lang="en-US" dirty="0">
                          <a:latin typeface="Times New Roman" panose="02020603050405020304" pitchFamily="18" charset="0"/>
                          <a:ea typeface="黑体" panose="02010609060101010101" pitchFamily="49" charset="-122"/>
                          <a:sym typeface="Times New Roman" panose="02020603050405020304" pitchFamily="18" charset="0"/>
                        </a:rPr>
                        <a:t>SAL</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扫面平均水平</a:t>
                      </a:r>
                    </a:p>
                    <a:p>
                      <a:pPr indent="0" algn="ctr">
                        <a:lnSpc>
                          <a:spcPct val="120000"/>
                        </a:lnSpc>
                        <a:spcBef>
                          <a:spcPts val="20"/>
                        </a:spcBef>
                        <a:spcAft>
                          <a:spcPts val="20"/>
                        </a:spcAft>
                      </a:pPr>
                      <a:r>
                        <a:rPr lang="en-US" dirty="0" err="1">
                          <a:latin typeface="Times New Roman" panose="02020603050405020304" pitchFamily="18" charset="0"/>
                          <a:ea typeface="黑体" panose="02010609060101010101" pitchFamily="49" charset="-122"/>
                          <a:sym typeface="Times New Roman" panose="02020603050405020304" pitchFamily="18" charset="0"/>
                        </a:rPr>
                        <a:t>SALlog</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基于对数的扫描平均水平；</a:t>
                      </a:r>
                    </a:p>
                    <a:p>
                      <a:pPr indent="0" algn="ctr">
                        <a:lnSpc>
                          <a:spcPct val="120000"/>
                        </a:lnSpc>
                        <a:spcBef>
                          <a:spcPts val="20"/>
                        </a:spcBef>
                        <a:spcAft>
                          <a:spcPts val="20"/>
                        </a:spcAft>
                      </a:pPr>
                      <a:r>
                        <a:rPr lang="en-US" dirty="0" err="1">
                          <a:latin typeface="Times New Roman" panose="02020603050405020304" pitchFamily="18" charset="0"/>
                          <a:ea typeface="黑体" panose="02010609060101010101" pitchFamily="49" charset="-122"/>
                          <a:sym typeface="Times New Roman" panose="02020603050405020304" pitchFamily="18" charset="0"/>
                        </a:rPr>
                        <a:t>PVlog</a:t>
                      </a:r>
                      <a:r>
                        <a:rPr lang="en-US" baseline="30000" dirty="0" err="1">
                          <a:latin typeface="Times New Roman" panose="02020603050405020304" pitchFamily="18" charset="0"/>
                          <a:ea typeface="黑体" panose="02010609060101010101" pitchFamily="49" charset="-122"/>
                          <a:sym typeface="Times New Roman" panose="02020603050405020304" pitchFamily="18" charset="0"/>
                        </a:rPr>
                        <a:t>a</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基于对数的像素</a:t>
                      </a:r>
                    </a:p>
                  </a:txBody>
                  <a:tcPr marL="68580" marR="68580" marT="0" marB="0" anchor="ctr"/>
                </a:tc>
                <a:tc>
                  <a:txBody>
                    <a:bodyPr/>
                    <a:lstStyle/>
                    <a:p>
                      <a:pPr indent="0" algn="ctr">
                        <a:lnSpc>
                          <a:spcPct val="120000"/>
                        </a:lnSpc>
                        <a:spcBef>
                          <a:spcPts val="20"/>
                        </a:spcBef>
                        <a:spcAft>
                          <a:spcPts val="20"/>
                        </a:spcAft>
                      </a:pPr>
                      <a:r>
                        <a:rPr lang="en-US" dirty="0">
                          <a:latin typeface="Times New Roman" panose="02020603050405020304" pitchFamily="18" charset="0"/>
                          <a:ea typeface="黑体" panose="02010609060101010101" pitchFamily="49" charset="-122"/>
                          <a:sym typeface="Times New Roman" panose="02020603050405020304" pitchFamily="18" charset="0"/>
                        </a:rPr>
                        <a:t>SAL≤134</a:t>
                      </a: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a:p>
                      <a:pPr indent="0" algn="ctr">
                        <a:lnSpc>
                          <a:spcPct val="120000"/>
                        </a:lnSpc>
                        <a:spcBef>
                          <a:spcPts val="20"/>
                        </a:spcBef>
                        <a:spcAft>
                          <a:spcPts val="20"/>
                        </a:spcAft>
                      </a:pPr>
                      <a:r>
                        <a:rPr lang="en-US" dirty="0">
                          <a:latin typeface="Times New Roman" panose="02020603050405020304" pitchFamily="18" charset="0"/>
                          <a:ea typeface="黑体" panose="02010609060101010101" pitchFamily="49" charset="-122"/>
                          <a:sym typeface="Times New Roman" panose="02020603050405020304" pitchFamily="18" charset="0"/>
                        </a:rPr>
                        <a:t>SALlog15</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a:t>
                      </a:r>
                      <a:r>
                        <a:rPr lang="en-US" dirty="0">
                          <a:latin typeface="Times New Roman" panose="02020603050405020304" pitchFamily="18" charset="0"/>
                          <a:ea typeface="黑体" panose="02010609060101010101" pitchFamily="49" charset="-122"/>
                          <a:sym typeface="Times New Roman" panose="02020603050405020304" pitchFamily="18" charset="0"/>
                        </a:rPr>
                        <a:t>1000</a:t>
                      </a: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a:p>
                      <a:pPr indent="0" algn="ctr">
                        <a:lnSpc>
                          <a:spcPct val="120000"/>
                        </a:lnSpc>
                        <a:spcBef>
                          <a:spcPts val="20"/>
                        </a:spcBef>
                        <a:spcAft>
                          <a:spcPts val="20"/>
                        </a:spcAft>
                      </a:pPr>
                      <a:r>
                        <a:rPr lang="en-US" dirty="0">
                          <a:latin typeface="Times New Roman" panose="02020603050405020304" pitchFamily="18" charset="0"/>
                          <a:ea typeface="黑体" panose="02010609060101010101" pitchFamily="49" charset="-122"/>
                          <a:sym typeface="Times New Roman" panose="02020603050405020304" pitchFamily="18" charset="0"/>
                        </a:rPr>
                        <a:t>PVIlog15≤1000</a:t>
                      </a: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a:p>
                      <a:pPr indent="0" algn="ctr">
                        <a:lnSpc>
                          <a:spcPct val="120000"/>
                        </a:lnSpc>
                        <a:spcBef>
                          <a:spcPts val="20"/>
                        </a:spcBef>
                        <a:spcAft>
                          <a:spcPts val="20"/>
                        </a:spcAft>
                      </a:pPr>
                      <a:r>
                        <a:rPr lang="en-US" dirty="0">
                          <a:latin typeface="Times New Roman" panose="02020603050405020304" pitchFamily="18" charset="0"/>
                          <a:ea typeface="黑体" panose="02010609060101010101" pitchFamily="49" charset="-122"/>
                          <a:sym typeface="Times New Roman" panose="02020603050405020304" pitchFamily="18" charset="0"/>
                        </a:rPr>
                        <a:t>PVIlog16≤9503</a:t>
                      </a: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a:txBody>
                  <a:tcPr marL="68580" marR="68580" marT="0" marB="0" anchor="ctr"/>
                </a:tc>
                <a:extLst>
                  <a:ext uri="{0D108BD9-81ED-4DB2-BD59-A6C34878D82A}">
                    <a16:rowId xmlns="" xmlns:a16="http://schemas.microsoft.com/office/drawing/2014/main" val="2002862917"/>
                  </a:ext>
                </a:extLst>
              </a:tr>
              <a:tr h="901519">
                <a:tc>
                  <a:txBody>
                    <a:bodyPr/>
                    <a:lstStyle/>
                    <a:p>
                      <a:pPr indent="0" algn="ctr">
                        <a:lnSpc>
                          <a:spcPct val="120000"/>
                        </a:lnSpc>
                        <a:spcBef>
                          <a:spcPts val="20"/>
                        </a:spcBef>
                        <a:spcAft>
                          <a:spcPts val="20"/>
                        </a:spcAft>
                      </a:pPr>
                      <a:r>
                        <a:rPr lang="zh-CN" altLang="en-US">
                          <a:latin typeface="Times New Roman" panose="02020603050405020304" pitchFamily="18" charset="0"/>
                          <a:ea typeface="黑体" panose="02010609060101010101" pitchFamily="49" charset="-122"/>
                          <a:sym typeface="Times New Roman" panose="02020603050405020304" pitchFamily="18" charset="0"/>
                        </a:rPr>
                        <a:t>锐珂</a:t>
                      </a:r>
                    </a:p>
                    <a:p>
                      <a:pPr indent="0" algn="ctr">
                        <a:lnSpc>
                          <a:spcPct val="120000"/>
                        </a:lnSpc>
                        <a:spcBef>
                          <a:spcPts val="20"/>
                        </a:spcBef>
                        <a:spcAft>
                          <a:spcPts val="20"/>
                        </a:spcAft>
                      </a:pPr>
                      <a:r>
                        <a:rPr lang="zh-CN" altLang="en-US">
                          <a:latin typeface="Times New Roman" panose="02020603050405020304" pitchFamily="18" charset="0"/>
                          <a:ea typeface="黑体" panose="02010609060101010101" pitchFamily="49" charset="-122"/>
                          <a:sym typeface="Times New Roman" panose="02020603050405020304" pitchFamily="18" charset="0"/>
                        </a:rPr>
                        <a:t>（</a:t>
                      </a:r>
                      <a:r>
                        <a:rPr lang="en-US">
                          <a:latin typeface="Times New Roman" panose="02020603050405020304" pitchFamily="18" charset="0"/>
                          <a:ea typeface="黑体" panose="02010609060101010101" pitchFamily="49" charset="-122"/>
                          <a:sym typeface="Times New Roman" panose="02020603050405020304" pitchFamily="18" charset="0"/>
                        </a:rPr>
                        <a:t>Carestream</a:t>
                      </a:r>
                      <a:r>
                        <a:rPr lang="zh-CN" altLang="en-US">
                          <a:latin typeface="Times New Roman" panose="02020603050405020304" pitchFamily="18" charset="0"/>
                          <a:ea typeface="黑体" panose="02010609060101010101" pitchFamily="49" charset="-122"/>
                          <a:sym typeface="Times New Roman" panose="02020603050405020304" pitchFamily="18" charset="0"/>
                        </a:rPr>
                        <a:t>）</a:t>
                      </a:r>
                    </a:p>
                  </a:txBody>
                  <a:tcPr marL="68580" marR="68580" marT="0" marB="0" anchor="ctr"/>
                </a:tc>
                <a:tc>
                  <a:txBody>
                    <a:bodyPr/>
                    <a:lstStyle/>
                    <a:p>
                      <a:pPr indent="0" algn="ctr">
                        <a:lnSpc>
                          <a:spcPct val="120000"/>
                        </a:lnSpc>
                        <a:spcBef>
                          <a:spcPts val="20"/>
                        </a:spcBef>
                        <a:spcAft>
                          <a:spcPts val="20"/>
                        </a:spcAft>
                      </a:pPr>
                      <a:r>
                        <a:rPr lang="en-US">
                          <a:latin typeface="Times New Roman" panose="02020603050405020304" pitchFamily="18" charset="0"/>
                          <a:ea typeface="黑体" panose="02010609060101010101" pitchFamily="49" charset="-122"/>
                          <a:sym typeface="Times New Roman" panose="02020603050405020304" pitchFamily="18" charset="0"/>
                        </a:rPr>
                        <a:t>Others/pattern</a:t>
                      </a: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a:p>
                      <a:pPr indent="0" algn="ctr">
                        <a:lnSpc>
                          <a:spcPct val="120000"/>
                        </a:lnSpc>
                        <a:spcBef>
                          <a:spcPts val="20"/>
                        </a:spcBef>
                        <a:spcAft>
                          <a:spcPts val="20"/>
                        </a:spcAft>
                      </a:pPr>
                      <a:r>
                        <a:rPr lang="zh-CN" altLang="en-US">
                          <a:latin typeface="Times New Roman" panose="02020603050405020304" pitchFamily="18" charset="0"/>
                          <a:ea typeface="黑体" panose="02010609060101010101" pitchFamily="49" charset="-122"/>
                          <a:sym typeface="Times New Roman" panose="02020603050405020304" pitchFamily="18" charset="0"/>
                        </a:rPr>
                        <a:t>其他</a:t>
                      </a:r>
                      <a:r>
                        <a:rPr lang="en-US">
                          <a:latin typeface="Times New Roman" panose="02020603050405020304" pitchFamily="18" charset="0"/>
                          <a:ea typeface="黑体" panose="02010609060101010101" pitchFamily="49" charset="-122"/>
                          <a:sym typeface="Times New Roman" panose="02020603050405020304" pitchFamily="18" charset="0"/>
                        </a:rPr>
                        <a:t>/</a:t>
                      </a:r>
                      <a:r>
                        <a:rPr lang="zh-CN" altLang="en-US">
                          <a:latin typeface="Times New Roman" panose="02020603050405020304" pitchFamily="18" charset="0"/>
                          <a:ea typeface="黑体" panose="02010609060101010101" pitchFamily="49" charset="-122"/>
                          <a:sym typeface="Times New Roman" panose="02020603050405020304" pitchFamily="18" charset="0"/>
                        </a:rPr>
                        <a:t>模式</a:t>
                      </a:r>
                    </a:p>
                  </a:txBody>
                  <a:tcPr marL="68580" marR="68580" marT="0" marB="0" anchor="ctr"/>
                </a:tc>
                <a:tc>
                  <a:txBody>
                    <a:bodyPr/>
                    <a:lstStyle/>
                    <a:p>
                      <a:pPr indent="0" algn="ctr">
                        <a:lnSpc>
                          <a:spcPct val="120000"/>
                        </a:lnSpc>
                        <a:spcBef>
                          <a:spcPts val="20"/>
                        </a:spcBef>
                        <a:spcAft>
                          <a:spcPts val="20"/>
                        </a:spcAft>
                      </a:pPr>
                      <a:r>
                        <a:rPr lang="en-US">
                          <a:latin typeface="Times New Roman" panose="02020603050405020304" pitchFamily="18" charset="0"/>
                          <a:ea typeface="黑体" panose="02010609060101010101" pitchFamily="49" charset="-122"/>
                          <a:sym typeface="Times New Roman" panose="02020603050405020304" pitchFamily="18" charset="0"/>
                        </a:rPr>
                        <a:t>EI</a:t>
                      </a: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a:p>
                      <a:pPr indent="0" algn="ctr">
                        <a:lnSpc>
                          <a:spcPct val="120000"/>
                        </a:lnSpc>
                        <a:spcBef>
                          <a:spcPts val="20"/>
                        </a:spcBef>
                        <a:spcAft>
                          <a:spcPts val="20"/>
                        </a:spcAft>
                      </a:pPr>
                      <a:r>
                        <a:rPr lang="zh-CN" altLang="en-US">
                          <a:latin typeface="Times New Roman" panose="02020603050405020304" pitchFamily="18" charset="0"/>
                          <a:ea typeface="黑体" panose="02010609060101010101" pitchFamily="49" charset="-122"/>
                          <a:sym typeface="Times New Roman" panose="02020603050405020304" pitchFamily="18" charset="0"/>
                        </a:rPr>
                        <a:t>曝光指数</a:t>
                      </a:r>
                    </a:p>
                  </a:txBody>
                  <a:tcPr marL="68580" marR="68580" marT="0" marB="0" anchor="ctr"/>
                </a:tc>
                <a:tc>
                  <a:txBody>
                    <a:bodyPr/>
                    <a:lstStyle/>
                    <a:p>
                      <a:pPr indent="0" algn="ctr">
                        <a:lnSpc>
                          <a:spcPct val="120000"/>
                        </a:lnSpc>
                        <a:spcBef>
                          <a:spcPts val="20"/>
                        </a:spcBef>
                        <a:spcAft>
                          <a:spcPts val="20"/>
                        </a:spcAft>
                      </a:pPr>
                      <a:r>
                        <a:rPr lang="en-US" dirty="0">
                          <a:latin typeface="Times New Roman" panose="02020603050405020304" pitchFamily="18" charset="0"/>
                          <a:ea typeface="黑体" panose="02010609060101010101" pitchFamily="49" charset="-122"/>
                          <a:sym typeface="Times New Roman" panose="02020603050405020304" pitchFamily="18" charset="0"/>
                        </a:rPr>
                        <a:t>≤150</a:t>
                      </a: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a:txBody>
                  <a:tcPr marL="68580" marR="68580" marT="0" marB="0" anchor="ctr"/>
                </a:tc>
                <a:extLst>
                  <a:ext uri="{0D108BD9-81ED-4DB2-BD59-A6C34878D82A}">
                    <a16:rowId xmlns="" xmlns:a16="http://schemas.microsoft.com/office/drawing/2014/main" val="252358804"/>
                  </a:ext>
                </a:extLst>
              </a:tr>
              <a:tr h="1197450">
                <a:tc>
                  <a:txBody>
                    <a:bodyPr/>
                    <a:lstStyle/>
                    <a:p>
                      <a:pPr indent="0" algn="ctr">
                        <a:lnSpc>
                          <a:spcPct val="120000"/>
                        </a:lnSpc>
                        <a:spcBef>
                          <a:spcPts val="20"/>
                        </a:spcBef>
                        <a:spcAft>
                          <a:spcPts val="20"/>
                        </a:spcAft>
                      </a:pPr>
                      <a:r>
                        <a:rPr lang="zh-CN" altLang="en-US">
                          <a:latin typeface="Times New Roman" panose="02020603050405020304" pitchFamily="18" charset="0"/>
                          <a:ea typeface="黑体" panose="02010609060101010101" pitchFamily="49" charset="-122"/>
                          <a:sym typeface="Times New Roman" panose="02020603050405020304" pitchFamily="18" charset="0"/>
                        </a:rPr>
                        <a:t>柯尼卡</a:t>
                      </a:r>
                      <a:r>
                        <a:rPr lang="en-US">
                          <a:latin typeface="Times New Roman" panose="02020603050405020304" pitchFamily="18" charset="0"/>
                          <a:ea typeface="黑体" panose="02010609060101010101" pitchFamily="49" charset="-122"/>
                          <a:sym typeface="Times New Roman" panose="02020603050405020304" pitchFamily="18" charset="0"/>
                        </a:rPr>
                        <a:t>-</a:t>
                      </a:r>
                      <a:r>
                        <a:rPr lang="zh-CN" altLang="en-US">
                          <a:latin typeface="Times New Roman" panose="02020603050405020304" pitchFamily="18" charset="0"/>
                          <a:ea typeface="黑体" panose="02010609060101010101" pitchFamily="49" charset="-122"/>
                          <a:sym typeface="Times New Roman" panose="02020603050405020304" pitchFamily="18" charset="0"/>
                        </a:rPr>
                        <a:t>美能达</a:t>
                      </a:r>
                    </a:p>
                    <a:p>
                      <a:pPr indent="0" algn="ctr">
                        <a:lnSpc>
                          <a:spcPct val="120000"/>
                        </a:lnSpc>
                        <a:spcBef>
                          <a:spcPts val="20"/>
                        </a:spcBef>
                        <a:spcAft>
                          <a:spcPts val="20"/>
                        </a:spcAft>
                      </a:pPr>
                      <a:r>
                        <a:rPr lang="zh-CN" altLang="en-US">
                          <a:latin typeface="Times New Roman" panose="02020603050405020304" pitchFamily="18" charset="0"/>
                          <a:ea typeface="黑体" panose="02010609060101010101" pitchFamily="49" charset="-122"/>
                          <a:sym typeface="Times New Roman" panose="02020603050405020304" pitchFamily="18" charset="0"/>
                        </a:rPr>
                        <a:t>（</a:t>
                      </a:r>
                      <a:r>
                        <a:rPr lang="en-US">
                          <a:latin typeface="Times New Roman" panose="02020603050405020304" pitchFamily="18" charset="0"/>
                          <a:ea typeface="黑体" panose="02010609060101010101" pitchFamily="49" charset="-122"/>
                          <a:sym typeface="Times New Roman" panose="02020603050405020304" pitchFamily="18" charset="0"/>
                        </a:rPr>
                        <a:t>Konica-Minolta</a:t>
                      </a:r>
                      <a:r>
                        <a:rPr lang="zh-CN" altLang="en-US">
                          <a:latin typeface="Times New Roman" panose="02020603050405020304" pitchFamily="18" charset="0"/>
                          <a:ea typeface="黑体" panose="02010609060101010101" pitchFamily="49" charset="-122"/>
                          <a:sym typeface="Times New Roman" panose="02020603050405020304" pitchFamily="18" charset="0"/>
                        </a:rPr>
                        <a:t>）</a:t>
                      </a:r>
                    </a:p>
                  </a:txBody>
                  <a:tcPr marL="68580" marR="68580" marT="0" marB="0" anchor="ctr"/>
                </a:tc>
                <a:tc>
                  <a:txBody>
                    <a:bodyPr/>
                    <a:lstStyle/>
                    <a:p>
                      <a:pPr indent="0" algn="ctr">
                        <a:lnSpc>
                          <a:spcPct val="120000"/>
                        </a:lnSpc>
                        <a:spcBef>
                          <a:spcPts val="20"/>
                        </a:spcBef>
                        <a:spcAft>
                          <a:spcPts val="20"/>
                        </a:spcAft>
                      </a:pPr>
                      <a:r>
                        <a:rPr lang="en-US">
                          <a:latin typeface="Times New Roman" panose="02020603050405020304" pitchFamily="18" charset="0"/>
                          <a:ea typeface="黑体" panose="02010609060101010101" pitchFamily="49" charset="-122"/>
                          <a:sym typeface="Times New Roman" panose="02020603050405020304" pitchFamily="18" charset="0"/>
                        </a:rPr>
                        <a:t>Mammo/Test</a:t>
                      </a: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a:p>
                      <a:pPr indent="0" algn="ctr">
                        <a:lnSpc>
                          <a:spcPct val="120000"/>
                        </a:lnSpc>
                        <a:spcBef>
                          <a:spcPts val="20"/>
                        </a:spcBef>
                        <a:spcAft>
                          <a:spcPts val="20"/>
                        </a:spcAft>
                      </a:pPr>
                      <a:r>
                        <a:rPr lang="zh-CN" altLang="en-US">
                          <a:latin typeface="Times New Roman" panose="02020603050405020304" pitchFamily="18" charset="0"/>
                          <a:ea typeface="黑体" panose="02010609060101010101" pitchFamily="49" charset="-122"/>
                          <a:sym typeface="Times New Roman" panose="02020603050405020304" pitchFamily="18" charset="0"/>
                        </a:rPr>
                        <a:t>乳腺射野</a:t>
                      </a:r>
                      <a:r>
                        <a:rPr lang="en-US">
                          <a:latin typeface="Times New Roman" panose="02020603050405020304" pitchFamily="18" charset="0"/>
                          <a:ea typeface="黑体" panose="02010609060101010101" pitchFamily="49" charset="-122"/>
                          <a:sym typeface="Times New Roman" panose="02020603050405020304" pitchFamily="18" charset="0"/>
                        </a:rPr>
                        <a:t>/</a:t>
                      </a:r>
                      <a:r>
                        <a:rPr lang="zh-CN" altLang="en-US">
                          <a:latin typeface="Times New Roman" panose="02020603050405020304" pitchFamily="18" charset="0"/>
                          <a:ea typeface="黑体" panose="02010609060101010101" pitchFamily="49" charset="-122"/>
                          <a:sym typeface="Times New Roman" panose="02020603050405020304" pitchFamily="18" charset="0"/>
                        </a:rPr>
                        <a:t>检测</a:t>
                      </a:r>
                    </a:p>
                  </a:txBody>
                  <a:tcPr marL="68580" marR="68580" marT="0" marB="0" anchor="ctr"/>
                </a:tc>
                <a:tc>
                  <a:txBody>
                    <a:bodyPr/>
                    <a:lstStyle/>
                    <a:p>
                      <a:pPr indent="0" algn="ctr">
                        <a:lnSpc>
                          <a:spcPct val="120000"/>
                        </a:lnSpc>
                        <a:spcBef>
                          <a:spcPts val="20"/>
                        </a:spcBef>
                        <a:spcAft>
                          <a:spcPts val="20"/>
                        </a:spcAft>
                      </a:pPr>
                      <a:r>
                        <a:rPr lang="en-US">
                          <a:latin typeface="Times New Roman" panose="02020603050405020304" pitchFamily="18" charset="0"/>
                          <a:ea typeface="黑体" panose="02010609060101010101" pitchFamily="49" charset="-122"/>
                          <a:sym typeface="Times New Roman" panose="02020603050405020304" pitchFamily="18" charset="0"/>
                        </a:rPr>
                        <a:t>S</a:t>
                      </a: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a:p>
                      <a:pPr indent="0" algn="ctr">
                        <a:lnSpc>
                          <a:spcPct val="120000"/>
                        </a:lnSpc>
                        <a:spcBef>
                          <a:spcPts val="20"/>
                        </a:spcBef>
                        <a:spcAft>
                          <a:spcPts val="20"/>
                        </a:spcAft>
                      </a:pPr>
                      <a:r>
                        <a:rPr lang="zh-CN" altLang="en-US">
                          <a:latin typeface="Times New Roman" panose="02020603050405020304" pitchFamily="18" charset="0"/>
                          <a:ea typeface="黑体" panose="02010609060101010101" pitchFamily="49" charset="-122"/>
                          <a:sym typeface="Times New Roman" panose="02020603050405020304" pitchFamily="18" charset="0"/>
                        </a:rPr>
                        <a:t>感度值</a:t>
                      </a:r>
                    </a:p>
                  </a:txBody>
                  <a:tcPr marL="68580" marR="68580" marT="0" marB="0" anchor="ctr"/>
                </a:tc>
                <a:tc>
                  <a:txBody>
                    <a:bodyPr/>
                    <a:lstStyle/>
                    <a:p>
                      <a:pPr indent="0" algn="ctr">
                        <a:lnSpc>
                          <a:spcPct val="120000"/>
                        </a:lnSpc>
                        <a:spcBef>
                          <a:spcPts val="20"/>
                        </a:spcBef>
                        <a:spcAft>
                          <a:spcPts val="20"/>
                        </a:spcAft>
                      </a:pPr>
                      <a:r>
                        <a:rPr lang="en-US" dirty="0">
                          <a:latin typeface="Times New Roman" panose="02020603050405020304" pitchFamily="18" charset="0"/>
                          <a:ea typeface="黑体" panose="02010609060101010101" pitchFamily="49" charset="-122"/>
                          <a:sym typeface="Times New Roman" panose="02020603050405020304" pitchFamily="18" charset="0"/>
                        </a:rPr>
                        <a:t>5000</a:t>
                      </a: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a:txBody>
                  <a:tcPr marL="68580" marR="68580" marT="0" marB="0" anchor="ctr"/>
                </a:tc>
                <a:extLst>
                  <a:ext uri="{0D108BD9-81ED-4DB2-BD59-A6C34878D82A}">
                    <a16:rowId xmlns="" xmlns:a16="http://schemas.microsoft.com/office/drawing/2014/main" val="3650826370"/>
                  </a:ext>
                </a:extLst>
              </a:tr>
              <a:tr h="720000">
                <a:tc gridSpan="4">
                  <a:txBody>
                    <a:bodyPr/>
                    <a:lstStyle/>
                    <a:p>
                      <a:pPr indent="0" algn="l">
                        <a:lnSpc>
                          <a:spcPct val="120000"/>
                        </a:lnSpc>
                        <a:spcBef>
                          <a:spcPts val="20"/>
                        </a:spcBef>
                        <a:spcAft>
                          <a:spcPts val="20"/>
                        </a:spcAft>
                      </a:pPr>
                      <a:r>
                        <a:rPr lang="en-US" dirty="0">
                          <a:latin typeface="Times New Roman" panose="02020603050405020304" pitchFamily="18" charset="0"/>
                          <a:ea typeface="黑体" panose="02010609060101010101" pitchFamily="49" charset="-122"/>
                          <a:sym typeface="Times New Roman" panose="02020603050405020304" pitchFamily="18" charset="0"/>
                        </a:rPr>
                        <a:t>a  </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取决于不同工作站版本。</a:t>
                      </a:r>
                    </a:p>
                  </a:txBody>
                  <a:tcPr marL="68580" marR="68580" marT="0" marB="0" anchor="ctr"/>
                </a:tc>
                <a:tc hMerge="1">
                  <a:txBody>
                    <a:bodyPr/>
                    <a:lstStyle/>
                    <a:p>
                      <a:endParaRPr lang="zh-CN" altLang="en-US"/>
                    </a:p>
                  </a:txBody>
                  <a:tcPr/>
                </a:tc>
                <a:tc hMerge="1">
                  <a:txBody>
                    <a:bodyPr/>
                    <a:lstStyle/>
                    <a:p>
                      <a:endParaRPr lang="zh-CN" altLang="en-US"/>
                    </a:p>
                  </a:txBody>
                  <a:tcPr/>
                </a:tc>
                <a:tc hMerge="1">
                  <a:txBody>
                    <a:bodyPr/>
                    <a:lstStyle/>
                    <a:p>
                      <a:pPr indent="0" algn="l">
                        <a:lnSpc>
                          <a:spcPts val="1800"/>
                        </a:lnSpc>
                      </a:pPr>
                      <a:endParaRPr lang="zh-CN" sz="1600" kern="100" dirty="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 xmlns:a16="http://schemas.microsoft.com/office/drawing/2014/main" val="742478405"/>
                  </a:ext>
                </a:extLst>
              </a:tr>
            </a:tbl>
          </a:graphicData>
        </a:graphic>
      </p:graphicFrame>
    </p:spTree>
    <p:extLst>
      <p:ext uri="{BB962C8B-B14F-4D97-AF65-F5344CB8AC3E}">
        <p14:creationId xmlns:p14="http://schemas.microsoft.com/office/powerpoint/2010/main" val="539183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5</a:t>
            </a: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、曝光时间指示的偏离</a:t>
            </a:r>
          </a:p>
        </p:txBody>
      </p:sp>
      <p:sp>
        <p:nvSpPr>
          <p:cNvPr id="3" name="内容占位符 2"/>
          <p:cNvSpPr>
            <a:spLocks noGrp="1"/>
          </p:cNvSpPr>
          <p:nvPr>
            <p:ph idx="1"/>
          </p:nvPr>
        </p:nvSpPr>
        <p:spPr/>
        <p:txBody>
          <a:bodyPr>
            <a:normAutofit/>
          </a:bodyPr>
          <a:lstStyle/>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非介入式管电压测试仪</a:t>
            </a:r>
            <a:endPar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测试仪几何条件同管电压指示的偏离</a:t>
            </a:r>
            <a:endPar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ts val="20"/>
              </a:spcBef>
              <a:spcAft>
                <a:spcPts val="20"/>
              </a:spcAft>
            </a:pPr>
            <a:r>
              <a:rPr lang="zh-CN"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设置</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80 kV</a:t>
            </a:r>
            <a:r>
              <a:rPr lang="zh-CN"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，适当的管电流时间积，分别检测≥</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100 </a:t>
            </a:r>
            <a:r>
              <a:rPr lang="en-US" altLang="zh-CN" sz="2400" dirty="0" err="1">
                <a:latin typeface="Times New Roman" panose="02020603050405020304" pitchFamily="18" charset="0"/>
                <a:ea typeface="黑体" panose="02010609060101010101" pitchFamily="49" charset="-122"/>
                <a:cs typeface="+mn-ea"/>
                <a:sym typeface="Times New Roman" panose="02020603050405020304" pitchFamily="18" charset="0"/>
              </a:rPr>
              <a:t>ms</a:t>
            </a:r>
            <a:r>
              <a:rPr lang="zh-CN"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和＜</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100 </a:t>
            </a:r>
            <a:r>
              <a:rPr lang="en-US" altLang="zh-CN" sz="2400" dirty="0" err="1">
                <a:latin typeface="Times New Roman" panose="02020603050405020304" pitchFamily="18" charset="0"/>
                <a:ea typeface="黑体" panose="02010609060101010101" pitchFamily="49" charset="-122"/>
                <a:cs typeface="+mn-ea"/>
                <a:sym typeface="Times New Roman" panose="02020603050405020304" pitchFamily="18" charset="0"/>
              </a:rPr>
              <a:t>ms</a:t>
            </a:r>
            <a:r>
              <a:rPr lang="zh-CN"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两档时的曝光时间，应重点检测临床常用时间档</a:t>
            </a: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zh-CN"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每个时间档至少测</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3</a:t>
            </a:r>
            <a:r>
              <a:rPr lang="zh-CN"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次，取平均值</a:t>
            </a: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a:t>
            </a:r>
            <a:endPar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设置值为</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13.3ms</a:t>
            </a: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以下，比较绝对偏差，</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±2.0ms</a:t>
            </a: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以内合格</a:t>
            </a:r>
            <a:endPar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设置值为</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13.3ms</a:t>
            </a: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以上、</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100ms</a:t>
            </a: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以下，比较相对偏差，</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±15.0%</a:t>
            </a: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以内合格</a:t>
            </a:r>
            <a:endPar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设置值为</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100ms</a:t>
            </a: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以上，比较相对偏差，</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±10.0%</a:t>
            </a: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以内合格</a:t>
            </a:r>
            <a:endPar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状态检测不作要求。</a:t>
            </a:r>
            <a:endPar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ts val="20"/>
              </a:spcBef>
              <a:spcAft>
                <a:spcPts val="20"/>
              </a:spcAft>
            </a:pPr>
            <a:endPar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ts val="20"/>
              </a:spcBef>
              <a:spcAft>
                <a:spcPts val="20"/>
              </a:spcAft>
            </a:pPr>
            <a:endPar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endParaRPr>
          </a:p>
        </p:txBody>
      </p:sp>
    </p:spTree>
    <p:extLst>
      <p:ext uri="{BB962C8B-B14F-4D97-AF65-F5344CB8AC3E}">
        <p14:creationId xmlns:p14="http://schemas.microsoft.com/office/powerpoint/2010/main" val="411538925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BFBB105-DDAF-4275-9793-80706242691A}"/>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2</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响应线性</a:t>
            </a:r>
          </a:p>
        </p:txBody>
      </p:sp>
      <p:sp>
        <p:nvSpPr>
          <p:cNvPr id="3" name="内容占位符 2">
            <a:extLst>
              <a:ext uri="{FF2B5EF4-FFF2-40B4-BE49-F238E27FC236}">
                <a16:creationId xmlns="" xmlns:a16="http://schemas.microsoft.com/office/drawing/2014/main" id="{2653FFE4-6A10-419D-82E9-97D1367986BB}"/>
              </a:ext>
            </a:extLst>
          </p:cNvPr>
          <p:cNvSpPr>
            <a:spLocks noGrp="1"/>
          </p:cNvSpPr>
          <p:nvPr>
            <p:ph idx="1"/>
          </p:nvPr>
        </p:nvSpPr>
        <p:spPr/>
        <p:txBody>
          <a:bodyPr>
            <a:normAutofit fontScale="92500" lnSpcReduction="20000"/>
          </a:bodyPr>
          <a:lstStyle/>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剂量仪、</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厚的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PMMA</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模体</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将剂量仪探测器放置于乳房支撑台胸壁侧向内</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射线束轴上，将</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厚的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PMMA</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模体放置在剂量仪探测器的上方并全部覆盖探测器，模体边沿与乳房支撑台胸壁侧对齐，设置</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28 kV</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，在</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10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mAs</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100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mAs</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间选取</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6</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档</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mAs</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的值进行手动曝光，记录每一次的曝光参数</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(kV</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mAs</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和靶</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滤过等</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，以及每次曝光后的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入射空气比释动能值。</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然后再移去剂量仪探测器，使用单独一块</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，将</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放置在乳腺支撑台上，保证</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入射面和剂量仪探测器厚度有效点一致，再按照上述曝光条件依次完成多次曝光并按生产厂家建议的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处理条件对</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进行读取，每次曝光后保持相同延迟时间读取，获取每一次曝光后的预处理影像，记录</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DDI</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值，在每一幅预处理影像的中心位置选取约</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4cm</a:t>
            </a:r>
            <a:r>
              <a:rPr lang="en-US" altLang="zh-CN" sz="2400" baseline="30000" dirty="0">
                <a:latin typeface="Times New Roman" panose="02020603050405020304" pitchFamily="18" charset="0"/>
                <a:ea typeface="黑体" panose="02010609060101010101" pitchFamily="49" charset="-122"/>
                <a:sym typeface="Times New Roman" panose="02020603050405020304" pitchFamily="18" charset="0"/>
              </a:rPr>
              <a:t>2</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大小的感兴趣区，测量平均像素值。</a:t>
            </a:r>
          </a:p>
        </p:txBody>
      </p:sp>
    </p:spTree>
    <p:extLst>
      <p:ext uri="{BB962C8B-B14F-4D97-AF65-F5344CB8AC3E}">
        <p14:creationId xmlns:p14="http://schemas.microsoft.com/office/powerpoint/2010/main" val="409887935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FAF2877-ED47-49FE-A0EB-DCB3A555D5EF}"/>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3D264235-B2CE-49B9-89DD-F1B243FC89E0}"/>
              </a:ext>
            </a:extLst>
          </p:cNvPr>
          <p:cNvSpPr>
            <a:spLocks noGrp="1"/>
          </p:cNvSpPr>
          <p:nvPr>
            <p:ph idx="1"/>
          </p:nvPr>
        </p:nvSpPr>
        <p:spPr/>
        <p:txBody>
          <a:bodyPr>
            <a:noAutofit/>
          </a:bodyPr>
          <a:lstStyle/>
          <a:p>
            <a:pPr indent="-230400" algn="just">
              <a:lnSpc>
                <a:spcPct val="120000"/>
              </a:lnSpc>
              <a:spcBef>
                <a:spcPts val="20"/>
              </a:spcBef>
              <a:spcAft>
                <a:spcPts val="20"/>
              </a:spcAft>
            </a:pP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参考厂家提供的信息进行直线拟合，计算线性相关系数的平方</a:t>
            </a:r>
            <a:r>
              <a:rPr lang="en-US" altLang="zh-CN" sz="2400" i="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R</a:t>
            </a:r>
            <a:r>
              <a:rPr lang="en-US" altLang="zh-CN" sz="2400" kern="100" baseline="300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2</a:t>
            </a: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p>
          <a:p>
            <a:pPr indent="-230400" algn="just">
              <a:lnSpc>
                <a:spcPct val="120000"/>
              </a:lnSpc>
              <a:spcBef>
                <a:spcPts val="20"/>
              </a:spcBef>
              <a:spcAft>
                <a:spcPts val="20"/>
              </a:spcAft>
            </a:pP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①对于线性响应的系统，以平均像素值</a:t>
            </a:r>
            <a:r>
              <a:rPr lang="en-US"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altLang="zh-CN" sz="2400" i="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PV</a:t>
            </a:r>
            <a:r>
              <a:rPr lang="en-US"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为纵坐标，</a:t>
            </a:r>
            <a:r>
              <a:rPr lang="en-US"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IP</a:t>
            </a: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入射剂量</a:t>
            </a:r>
            <a:r>
              <a:rPr lang="en-US"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altLang="zh-CN" sz="2400" i="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K</a:t>
            </a:r>
            <a:r>
              <a:rPr lang="en-US"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为横坐标作图拟合直线</a:t>
            </a:r>
            <a:r>
              <a:rPr lang="en-US"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如</a:t>
            </a:r>
            <a:r>
              <a:rPr lang="en-US" altLang="zh-CN" sz="2400" i="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PV</a:t>
            </a:r>
            <a:r>
              <a:rPr lang="en-US"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altLang="zh-CN" sz="2400" i="1" kern="100" dirty="0" err="1">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aK</a:t>
            </a:r>
            <a:r>
              <a:rPr lang="en-US" altLang="zh-CN" sz="2400" kern="100" dirty="0" err="1">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altLang="zh-CN" sz="2400" i="1" kern="100" dirty="0" err="1">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b</a:t>
            </a:r>
            <a:r>
              <a:rPr lang="en-US"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，计算线性相关系数的平方</a:t>
            </a:r>
            <a:r>
              <a:rPr lang="en-US" altLang="zh-CN" sz="2400" i="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R</a:t>
            </a:r>
            <a:r>
              <a:rPr lang="en-US" altLang="zh-CN" sz="2400" kern="100" baseline="300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2</a:t>
            </a: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p>
          <a:p>
            <a:pPr indent="-230400" algn="just">
              <a:lnSpc>
                <a:spcPct val="120000"/>
              </a:lnSpc>
              <a:spcBef>
                <a:spcPts val="20"/>
              </a:spcBef>
              <a:spcAft>
                <a:spcPts val="20"/>
              </a:spcAft>
            </a:pP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②对于非线性响应的系统</a:t>
            </a:r>
            <a:r>
              <a:rPr lang="en-US"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比如对数相关</a:t>
            </a:r>
            <a:r>
              <a:rPr lang="en-US"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，应参考厂家提供的信息进行直线拟合</a:t>
            </a:r>
            <a:r>
              <a:rPr lang="en-US"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如</a:t>
            </a:r>
            <a:r>
              <a:rPr lang="en-US" altLang="zh-CN" sz="2400" i="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PV</a:t>
            </a:r>
            <a:r>
              <a:rPr lang="en-US"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altLang="zh-CN" sz="2400" i="1" kern="100" dirty="0" err="1">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a:t>
            </a:r>
            <a:r>
              <a:rPr lang="en-US" altLang="zh-CN" sz="2400" kern="100" dirty="0" err="1">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ln</a:t>
            </a:r>
            <a:r>
              <a:rPr lang="en-US"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altLang="zh-CN" sz="2400" i="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K</a:t>
            </a:r>
            <a:r>
              <a:rPr lang="en-US"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altLang="zh-CN" sz="2400" i="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b</a:t>
            </a:r>
            <a:r>
              <a:rPr lang="en-US"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，计算线性相关系数的平方</a:t>
            </a:r>
            <a:r>
              <a:rPr lang="en-US" altLang="zh-CN" sz="2400" i="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R</a:t>
            </a:r>
            <a:r>
              <a:rPr lang="en-US" altLang="zh-CN" sz="2400" kern="100" baseline="300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2</a:t>
            </a: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p>
          <a:p>
            <a:pPr indent="-230400" algn="just">
              <a:lnSpc>
                <a:spcPct val="120000"/>
              </a:lnSpc>
              <a:spcBef>
                <a:spcPts val="20"/>
              </a:spcBef>
              <a:spcAft>
                <a:spcPts val="20"/>
              </a:spcAft>
            </a:pP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③对于非线性响应的系统</a:t>
            </a:r>
            <a:r>
              <a:rPr lang="en-US"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比如幂相关</a:t>
            </a:r>
            <a:r>
              <a:rPr lang="en-US"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，应参考厂家提供的信息进行直线拟合</a:t>
            </a:r>
            <a:r>
              <a:rPr lang="en-US"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如</a:t>
            </a:r>
            <a:r>
              <a:rPr lang="en-US" altLang="zh-CN" sz="2400" i="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PV</a:t>
            </a:r>
            <a:r>
              <a:rPr lang="en-US"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altLang="zh-CN" sz="2400" i="1" kern="100" dirty="0" err="1">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ak</a:t>
            </a:r>
            <a:r>
              <a:rPr lang="en-US" altLang="zh-CN" sz="2400" i="1" kern="100" baseline="30000" dirty="0" err="1">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b</a:t>
            </a:r>
            <a:r>
              <a:rPr lang="en-US" altLang="zh-CN" sz="2400" kern="100" dirty="0" err="1">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altLang="zh-CN" sz="2400" i="1" kern="100" dirty="0" err="1">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c</a:t>
            </a:r>
            <a:r>
              <a:rPr lang="en-US"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计算线性相关系数的平方</a:t>
            </a:r>
            <a:r>
              <a:rPr lang="en-US" altLang="zh-CN" sz="2400" i="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R</a:t>
            </a:r>
            <a:r>
              <a:rPr lang="en-US" altLang="zh-CN" sz="2400" kern="100" baseline="300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2</a:t>
            </a: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p>
          <a:p>
            <a:pPr indent="-230400">
              <a:lnSpc>
                <a:spcPct val="120000"/>
              </a:lnSpc>
              <a:spcBef>
                <a:spcPts val="20"/>
              </a:spcBef>
              <a:spcAft>
                <a:spcPts val="20"/>
              </a:spcAft>
            </a:pP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注：</a:t>
            </a:r>
            <a:r>
              <a:rPr lang="en-US" altLang="zh-CN" sz="2400" i="1" kern="100" dirty="0">
                <a:effectLst/>
                <a:latin typeface="Times New Roman" panose="02020603050405020304" pitchFamily="18" charset="0"/>
                <a:ea typeface="黑体" panose="02010609060101010101" pitchFamily="49" charset="-122"/>
                <a:sym typeface="Times New Roman" panose="02020603050405020304" pitchFamily="18" charset="0"/>
              </a:rPr>
              <a:t>PV</a:t>
            </a: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为像素值，</a:t>
            </a:r>
            <a:r>
              <a:rPr lang="en-US" altLang="zh-CN" sz="2400" i="1" kern="100" dirty="0">
                <a:effectLst/>
                <a:latin typeface="Times New Roman" panose="02020603050405020304" pitchFamily="18" charset="0"/>
                <a:ea typeface="黑体" panose="02010609060101010101" pitchFamily="49" charset="-122"/>
                <a:sym typeface="Times New Roman" panose="02020603050405020304" pitchFamily="18" charset="0"/>
              </a:rPr>
              <a:t>K</a:t>
            </a: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为</a:t>
            </a:r>
            <a:r>
              <a:rPr lang="en-US" altLang="zh-CN" sz="2400" kern="100" dirty="0">
                <a:effectLst/>
                <a:latin typeface="Times New Roman" panose="02020603050405020304" pitchFamily="18" charset="0"/>
                <a:ea typeface="黑体" panose="02010609060101010101" pitchFamily="49" charset="-122"/>
                <a:sym typeface="Times New Roman" panose="02020603050405020304" pitchFamily="18" charset="0"/>
              </a:rPr>
              <a:t>IP</a:t>
            </a: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入射剂量，</a:t>
            </a:r>
            <a:r>
              <a:rPr lang="en-US" altLang="zh-CN" sz="2400" i="1" kern="100" dirty="0">
                <a:effectLst/>
                <a:latin typeface="Times New Roman" panose="02020603050405020304" pitchFamily="18" charset="0"/>
                <a:ea typeface="黑体" panose="02010609060101010101" pitchFamily="49" charset="-122"/>
                <a:sym typeface="Times New Roman" panose="02020603050405020304" pitchFamily="18" charset="0"/>
              </a:rPr>
              <a:t>a</a:t>
            </a:r>
            <a:r>
              <a:rPr lang="zh-CN" altLang="zh-CN" sz="2400" i="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altLang="zh-CN" sz="2400" i="1" kern="100" dirty="0">
                <a:effectLst/>
                <a:latin typeface="Times New Roman" panose="02020603050405020304" pitchFamily="18" charset="0"/>
                <a:ea typeface="黑体" panose="02010609060101010101" pitchFamily="49" charset="-122"/>
                <a:sym typeface="Times New Roman" panose="02020603050405020304" pitchFamily="18" charset="0"/>
              </a:rPr>
              <a:t>b</a:t>
            </a:r>
            <a:r>
              <a:rPr lang="zh-CN" altLang="zh-CN" sz="2400" i="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altLang="zh-CN" sz="2400" i="1" kern="100" dirty="0">
                <a:effectLst/>
                <a:latin typeface="Times New Roman" panose="02020603050405020304" pitchFamily="18" charset="0"/>
                <a:ea typeface="黑体" panose="02010609060101010101" pitchFamily="49" charset="-122"/>
                <a:sym typeface="Times New Roman" panose="02020603050405020304" pitchFamily="18" charset="0"/>
              </a:rPr>
              <a:t>c</a:t>
            </a: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均为拟合公式后形成的系数。</a:t>
            </a:r>
            <a:endParaRPr lang="en-US"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p>
            <a:pPr indent="-230400">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验收检测、稳定性检测（检测周期为三个月）要求：</a:t>
            </a:r>
            <a:r>
              <a:rPr lang="en-US" altLang="zh-CN" sz="2400" i="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 R</a:t>
            </a:r>
            <a:r>
              <a:rPr lang="en-US" altLang="zh-CN" sz="2400" kern="100" baseline="300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2 </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0.95</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indent="-230400">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状态检测未做要求。</a:t>
            </a:r>
          </a:p>
          <a:p>
            <a:pPr indent="-230400">
              <a:lnSpc>
                <a:spcPct val="120000"/>
              </a:lnSpc>
              <a:spcBef>
                <a:spcPts val="20"/>
              </a:spcBef>
              <a:spcAft>
                <a:spcPts val="20"/>
              </a:spcAft>
            </a:pPr>
            <a:endParaRPr lang="zh-CN" altLang="en-US" sz="2400"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382296630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717E110-1FCD-4849-BB8B-79BA5169ACE2}"/>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3</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响应均匀性</a:t>
            </a:r>
          </a:p>
        </p:txBody>
      </p:sp>
      <p:sp>
        <p:nvSpPr>
          <p:cNvPr id="3" name="内容占位符 2">
            <a:extLst>
              <a:ext uri="{FF2B5EF4-FFF2-40B4-BE49-F238E27FC236}">
                <a16:creationId xmlns="" xmlns:a16="http://schemas.microsoft.com/office/drawing/2014/main" id="{DF196F18-E42F-4025-A6C5-1424DB8CD58E}"/>
              </a:ext>
            </a:extLst>
          </p:cNvPr>
          <p:cNvSpPr>
            <a:spLocks noGrp="1"/>
          </p:cNvSpPr>
          <p:nvPr>
            <p:ph idx="1"/>
          </p:nvPr>
        </p:nvSpPr>
        <p:spPr>
          <a:xfrm>
            <a:off x="838200" y="1825625"/>
            <a:ext cx="5683250" cy="4351338"/>
          </a:xfrm>
        </p:spPr>
        <p:txBody>
          <a:bodyPr>
            <a:normAutofit fontScale="77500" lnSpcReduction="20000"/>
          </a:bodyPr>
          <a:lstStyle/>
          <a:p>
            <a:pPr>
              <a:lnSpc>
                <a:spcPct val="14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将</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4cm</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厚的</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PMMA</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模体放置在乳房支撑台上，模体边沿与乳房支撑台胸壁侧对齐，设置</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28 kV</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，选取临床常用条件</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dirty="0" err="1">
                <a:latin typeface="Times New Roman" panose="02020603050405020304" pitchFamily="18" charset="0"/>
                <a:ea typeface="黑体" panose="02010609060101010101" pitchFamily="49" charset="-122"/>
                <a:sym typeface="Times New Roman" panose="02020603050405020304" pitchFamily="18" charset="0"/>
              </a:rPr>
              <a:t>mAs</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、靶</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滤过组合、有无滤线栅及压迫器</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对</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进行手动曝光，或者选用</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AEC</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对</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进行自动曝光，</a:t>
            </a:r>
            <a:r>
              <a:rPr lang="zh-CN" altLang="en-US" sz="2800" dirty="0">
                <a:latin typeface="Times New Roman" panose="02020603050405020304" pitchFamily="18" charset="0"/>
                <a:ea typeface="黑体" panose="02010609060101010101" pitchFamily="49" charset="-122"/>
                <a:sym typeface="Times New Roman" panose="02020603050405020304" pitchFamily="18" charset="0"/>
              </a:rPr>
              <a:t>并按生产厂家建议的</a:t>
            </a:r>
            <a:r>
              <a:rPr lang="en-US" altLang="zh-CN" sz="28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800" dirty="0">
                <a:latin typeface="Times New Roman" panose="02020603050405020304" pitchFamily="18" charset="0"/>
                <a:ea typeface="黑体" panose="02010609060101010101" pitchFamily="49" charset="-122"/>
                <a:sym typeface="Times New Roman" panose="02020603050405020304" pitchFamily="18" charset="0"/>
              </a:rPr>
              <a:t>处理条件对</a:t>
            </a:r>
            <a:r>
              <a:rPr lang="en-US" altLang="zh-CN" sz="28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800" dirty="0">
                <a:latin typeface="Times New Roman" panose="02020603050405020304" pitchFamily="18" charset="0"/>
                <a:ea typeface="黑体" panose="02010609060101010101" pitchFamily="49" charset="-122"/>
                <a:sym typeface="Times New Roman" panose="02020603050405020304" pitchFamily="18" charset="0"/>
              </a:rPr>
              <a:t>进行读取，</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获取曝光后的预处理影像，在预处理影像中</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PMMA</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影像覆盖的范围内分别选取约</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4cm</a:t>
            </a:r>
            <a:r>
              <a:rPr lang="en-US" altLang="zh-CN" baseline="30000" dirty="0">
                <a:latin typeface="Times New Roman" panose="02020603050405020304" pitchFamily="18" charset="0"/>
                <a:ea typeface="黑体" panose="02010609060101010101" pitchFamily="49" charset="-122"/>
                <a:sym typeface="Times New Roman" panose="02020603050405020304" pitchFamily="18" charset="0"/>
              </a:rPr>
              <a:t>2</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大小的感兴趣区，测量其平均像素值。</a:t>
            </a:r>
          </a:p>
        </p:txBody>
      </p:sp>
      <p:pic>
        <p:nvPicPr>
          <p:cNvPr id="4" name="图片 3">
            <a:extLst>
              <a:ext uri="{FF2B5EF4-FFF2-40B4-BE49-F238E27FC236}">
                <a16:creationId xmlns="" xmlns:a16="http://schemas.microsoft.com/office/drawing/2014/main" id="{5BDE1458-7BCC-421A-9D88-EF6347967958}"/>
              </a:ext>
            </a:extLst>
          </p:cNvPr>
          <p:cNvPicPr>
            <a:picLocks noChangeAspect="1"/>
          </p:cNvPicPr>
          <p:nvPr/>
        </p:nvPicPr>
        <p:blipFill>
          <a:blip r:embed="rId2" cstate="print"/>
          <a:stretch>
            <a:fillRect/>
          </a:stretch>
        </p:blipFill>
        <p:spPr>
          <a:xfrm>
            <a:off x="6869747" y="1754188"/>
            <a:ext cx="5165380" cy="3579812"/>
          </a:xfrm>
          <a:prstGeom prst="rect">
            <a:avLst/>
          </a:prstGeom>
          <a:noFill/>
          <a:ln>
            <a:noFill/>
          </a:ln>
        </p:spPr>
      </p:pic>
    </p:spTree>
    <p:extLst>
      <p:ext uri="{BB962C8B-B14F-4D97-AF65-F5344CB8AC3E}">
        <p14:creationId xmlns:p14="http://schemas.microsoft.com/office/powerpoint/2010/main" val="32262093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50D91D1-291D-47C9-8AB1-242FC6C8787E}"/>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E891B8B0-FF47-4C68-BC05-B7B7F9051FB3}"/>
              </a:ext>
            </a:extLst>
          </p:cNvPr>
          <p:cNvSpPr>
            <a:spLocks noGrp="1"/>
          </p:cNvSpPr>
          <p:nvPr>
            <p:ph idx="1"/>
          </p:nvPr>
        </p:nvSpPr>
        <p:spPr/>
        <p:txBody>
          <a:bodyPr>
            <a:noAutofit/>
          </a:bodyPr>
          <a:lstStyle/>
          <a:p>
            <a:pPr indent="230400" algn="just">
              <a:lnSpc>
                <a:spcPct val="120000"/>
              </a:lnSpc>
              <a:spcBef>
                <a:spcPct val="20000"/>
              </a:spcBef>
              <a:spcAft>
                <a:spcPts val="20"/>
              </a:spcAft>
            </a:pP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依据</a:t>
            </a:r>
            <a:r>
              <a:rPr lang="en-US"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IP</a:t>
            </a: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线性响应测量的拟合公式结果，对测量的平均像素值</a:t>
            </a:r>
            <a:r>
              <a:rPr lang="en-US"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altLang="zh-CN" sz="2400" i="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PV</a:t>
            </a:r>
            <a:r>
              <a:rPr lang="en-US"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进行线性化处理</a:t>
            </a:r>
            <a:r>
              <a:rPr lang="en-US"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p>
          <a:p>
            <a:pPr lvl="1" indent="230400" algn="just">
              <a:lnSpc>
                <a:spcPct val="120000"/>
              </a:lnSpc>
              <a:spcBef>
                <a:spcPct val="20000"/>
              </a:spcBef>
              <a:spcAft>
                <a:spcPts val="20"/>
              </a:spcAft>
            </a:pPr>
            <a:r>
              <a:rPr lang="zh-CN" altLang="zh-CN" sz="20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对于线性响应的系统，其处理公式为</a:t>
            </a:r>
            <a:r>
              <a:rPr lang="en-US" altLang="zh-CN" sz="2000" i="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K</a:t>
            </a:r>
            <a:r>
              <a:rPr lang="zh-CN" altLang="zh-CN" sz="2000" i="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altLang="zh-CN" sz="20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altLang="zh-CN" sz="2000" i="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PV-b</a:t>
            </a:r>
            <a:r>
              <a:rPr lang="en-US" altLang="zh-CN" sz="20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altLang="zh-CN" sz="2000" i="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a:t>
            </a:r>
          </a:p>
          <a:p>
            <a:pPr lvl="1" indent="230400" algn="just">
              <a:lnSpc>
                <a:spcPct val="120000"/>
              </a:lnSpc>
              <a:spcBef>
                <a:spcPct val="20000"/>
              </a:spcBef>
              <a:spcAft>
                <a:spcPts val="20"/>
              </a:spcAft>
            </a:pPr>
            <a:r>
              <a:rPr lang="zh-CN" altLang="zh-CN" sz="20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对于非线性响应的系统</a:t>
            </a:r>
            <a:r>
              <a:rPr lang="en-US" altLang="zh-CN" sz="20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zh-CN" altLang="zh-CN" sz="20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比如对数相关</a:t>
            </a:r>
            <a:r>
              <a:rPr lang="en-US" altLang="zh-CN" sz="20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zh-CN" altLang="zh-CN" sz="20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，其处理公式为</a:t>
            </a:r>
            <a:r>
              <a:rPr lang="en-US" altLang="zh-CN" sz="2000" i="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K</a:t>
            </a:r>
            <a:r>
              <a:rPr lang="en-US" altLang="zh-CN" sz="20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=exp[(</a:t>
            </a:r>
            <a:r>
              <a:rPr lang="en-US" altLang="zh-CN" sz="2000" i="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PV-b</a:t>
            </a:r>
            <a:r>
              <a:rPr lang="en-US" altLang="zh-CN" sz="20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altLang="zh-CN" sz="2000" i="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a:t>
            </a:r>
            <a:r>
              <a:rPr lang="en-US" altLang="zh-CN" sz="20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	</a:t>
            </a:r>
          </a:p>
          <a:p>
            <a:pPr lvl="1" indent="230400" algn="just">
              <a:lnSpc>
                <a:spcPct val="120000"/>
              </a:lnSpc>
              <a:spcBef>
                <a:spcPct val="20000"/>
              </a:spcBef>
              <a:spcAft>
                <a:spcPts val="20"/>
              </a:spcAft>
            </a:pPr>
            <a:r>
              <a:rPr lang="zh-CN" altLang="zh-CN" sz="20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对于非线性响应的系统</a:t>
            </a:r>
            <a:r>
              <a:rPr lang="en-US" altLang="zh-CN" sz="20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zh-CN" altLang="zh-CN" sz="20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比如幂相关</a:t>
            </a:r>
            <a:r>
              <a:rPr lang="en-US" altLang="zh-CN" sz="20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zh-CN" altLang="zh-CN" sz="20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，其处理公式为</a:t>
            </a:r>
            <a:r>
              <a:rPr lang="en-US" altLang="zh-CN" sz="2000" i="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K</a:t>
            </a:r>
            <a:r>
              <a:rPr lang="en-US" altLang="zh-CN" sz="20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altLang="zh-CN" sz="2000" i="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PV-c</a:t>
            </a:r>
            <a:r>
              <a:rPr lang="en-US" altLang="zh-CN" sz="20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altLang="zh-CN" sz="2000" i="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a:t>
            </a:r>
            <a:r>
              <a:rPr lang="en-US" altLang="zh-CN" sz="20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zh-CN" altLang="zh-CN" sz="2000" kern="100" baseline="300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altLang="zh-CN" sz="2000" kern="100" baseline="300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1/</a:t>
            </a:r>
            <a:r>
              <a:rPr lang="en-US" altLang="zh-CN" sz="2000" i="1" kern="100" baseline="300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b</a:t>
            </a:r>
            <a:r>
              <a:rPr lang="zh-CN" altLang="zh-CN" sz="2000" kern="100" baseline="300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endParaRPr lang="en-US" altLang="zh-CN" sz="2000" kern="100" baseline="300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p>
            <a:pPr lvl="1" indent="230400" algn="just">
              <a:lnSpc>
                <a:spcPct val="120000"/>
              </a:lnSpc>
              <a:spcBef>
                <a:spcPct val="20000"/>
              </a:spcBef>
              <a:spcAft>
                <a:spcPts val="20"/>
              </a:spcAft>
            </a:pPr>
            <a:r>
              <a:rPr lang="zh-CN" altLang="zh-CN" sz="20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注</a:t>
            </a:r>
            <a:r>
              <a:rPr lang="en-US" altLang="zh-CN" sz="2000"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altLang="zh-CN" sz="2000" i="1" kern="100" dirty="0">
                <a:effectLst/>
                <a:latin typeface="Times New Roman" panose="02020603050405020304" pitchFamily="18" charset="0"/>
                <a:ea typeface="黑体" panose="02010609060101010101" pitchFamily="49" charset="-122"/>
                <a:sym typeface="Times New Roman" panose="02020603050405020304" pitchFamily="18" charset="0"/>
              </a:rPr>
              <a:t>PV</a:t>
            </a:r>
            <a:r>
              <a:rPr lang="zh-CN" altLang="zh-CN" sz="20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为像素值，</a:t>
            </a:r>
            <a:r>
              <a:rPr lang="en-US" altLang="zh-CN" sz="2000" i="1" kern="100" dirty="0">
                <a:effectLst/>
                <a:latin typeface="Times New Roman" panose="02020603050405020304" pitchFamily="18" charset="0"/>
                <a:ea typeface="黑体" panose="02010609060101010101" pitchFamily="49" charset="-122"/>
                <a:sym typeface="Times New Roman" panose="02020603050405020304" pitchFamily="18" charset="0"/>
              </a:rPr>
              <a:t>K</a:t>
            </a:r>
            <a:r>
              <a:rPr lang="zh-CN" altLang="zh-CN" sz="20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为经过线性化处理后的平均像素值，</a:t>
            </a:r>
            <a:r>
              <a:rPr lang="en-US" altLang="zh-CN" sz="2000" i="1" kern="100" dirty="0">
                <a:effectLst/>
                <a:latin typeface="Times New Roman" panose="02020603050405020304" pitchFamily="18" charset="0"/>
                <a:ea typeface="黑体" panose="02010609060101010101" pitchFamily="49" charset="-122"/>
                <a:sym typeface="Times New Roman" panose="02020603050405020304" pitchFamily="18" charset="0"/>
              </a:rPr>
              <a:t>a</a:t>
            </a:r>
            <a:r>
              <a:rPr lang="zh-CN" altLang="zh-CN" sz="2000" i="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altLang="zh-CN" sz="2000" i="1" kern="100" dirty="0">
                <a:effectLst/>
                <a:latin typeface="Times New Roman" panose="02020603050405020304" pitchFamily="18" charset="0"/>
                <a:ea typeface="黑体" panose="02010609060101010101" pitchFamily="49" charset="-122"/>
                <a:sym typeface="Times New Roman" panose="02020603050405020304" pitchFamily="18" charset="0"/>
              </a:rPr>
              <a:t>b</a:t>
            </a:r>
            <a:r>
              <a:rPr lang="zh-CN" altLang="zh-CN" sz="2000" i="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altLang="zh-CN" sz="2000" i="1" kern="100" dirty="0">
                <a:effectLst/>
                <a:latin typeface="Times New Roman" panose="02020603050405020304" pitchFamily="18" charset="0"/>
                <a:ea typeface="黑体" panose="02010609060101010101" pitchFamily="49" charset="-122"/>
                <a:sym typeface="Times New Roman" panose="02020603050405020304" pitchFamily="18" charset="0"/>
              </a:rPr>
              <a:t>c</a:t>
            </a:r>
            <a:r>
              <a:rPr lang="zh-CN" altLang="zh-CN" sz="20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均为拟合公式后形成的系数。</a:t>
            </a:r>
            <a:endParaRPr lang="en-US" altLang="zh-CN" sz="20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p>
            <a:pPr indent="230400" algn="just">
              <a:lnSpc>
                <a:spcPct val="120000"/>
              </a:lnSpc>
              <a:spcBef>
                <a:spcPct val="20000"/>
              </a:spcBef>
              <a:spcAft>
                <a:spcPts val="20"/>
              </a:spcAft>
            </a:pPr>
            <a:r>
              <a:rPr lang="zh-CN" altLang="en-US" sz="2400" kern="100"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将得到的剂量值，其任意两两比较偏差。</a:t>
            </a:r>
            <a:endParaRPr lang="en-US" altLang="zh-CN" sz="2400" kern="100"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p>
            <a:pPr indent="230400" algn="just">
              <a:lnSpc>
                <a:spcPct val="120000"/>
              </a:lnSpc>
              <a:spcBef>
                <a:spcPct val="2000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验收检测、状态检测、稳定性检测（检测周期为六个月）要求：在</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±10</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％以内。</a:t>
            </a:r>
          </a:p>
        </p:txBody>
      </p:sp>
    </p:spTree>
    <p:extLst>
      <p:ext uri="{BB962C8B-B14F-4D97-AF65-F5344CB8AC3E}">
        <p14:creationId xmlns:p14="http://schemas.microsoft.com/office/powerpoint/2010/main" val="49860764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6D5AE8A-0180-455D-BFF4-CB855BE151B7}"/>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4</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响应一致性</a:t>
            </a:r>
          </a:p>
        </p:txBody>
      </p:sp>
      <p:sp>
        <p:nvSpPr>
          <p:cNvPr id="3" name="内容占位符 2">
            <a:extLst>
              <a:ext uri="{FF2B5EF4-FFF2-40B4-BE49-F238E27FC236}">
                <a16:creationId xmlns="" xmlns:a16="http://schemas.microsoft.com/office/drawing/2014/main" id="{3718B3C0-016B-4A50-A61C-7D3F79A3EADF}"/>
              </a:ext>
            </a:extLst>
          </p:cNvPr>
          <p:cNvSpPr>
            <a:spLocks noGrp="1"/>
          </p:cNvSpPr>
          <p:nvPr>
            <p:ph idx="1"/>
          </p:nvPr>
        </p:nvSpPr>
        <p:spPr/>
        <p:txBody>
          <a:bodyPr>
            <a:normAutofit fontScale="85000" lnSpcReduction="20000"/>
          </a:bodyPr>
          <a:lstStyle/>
          <a:p>
            <a:pPr>
              <a:lnSpc>
                <a:spcPct val="14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将</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厚的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PMMA</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模体置于乳房支撑台上，模体边沿与乳房支撑台胸壁侧对齐，任选三块相同尺寸</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型号的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，固定管电压</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如</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28 kV)</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，采用自动曝光控制模式曝光，无自动曝光控制模式的设备可选用临床常用条件，并按生产厂家建议的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处理条件对</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进行读取，保证对每一块</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曝光条件一致，每次曝光后保持相同的延迟时间读取，获得三幅软拷贝影像，记录每一幅影像的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DDI</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值。</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富士和柯尼卡的比较方法为将三幅影像的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DDI</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取平均值，然后每一幅影像的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DDI</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值与总平均值进行相对偏差的比较</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锐珂的比较方法为三幅影像的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DDI</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取平均值，然后每一幅影像的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DDI</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值与总平均值进行绝对偏差的比较</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爱克发以</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SAL</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作为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DDI</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值的按照富士和柯尼卡的方法进行计算相对偏差，以</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SALlog</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和</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PVIlog</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作为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DDI</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值的按照锐珂的方法进行计算绝对偏差</a:t>
            </a:r>
          </a:p>
        </p:txBody>
      </p:sp>
    </p:spTree>
    <p:extLst>
      <p:ext uri="{BB962C8B-B14F-4D97-AF65-F5344CB8AC3E}">
        <p14:creationId xmlns:p14="http://schemas.microsoft.com/office/powerpoint/2010/main" val="34731951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A3F7098-34E6-4D8A-BB85-09F217D8DA7F}"/>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graphicFrame>
        <p:nvGraphicFramePr>
          <p:cNvPr id="4" name="内容占位符 3">
            <a:extLst>
              <a:ext uri="{FF2B5EF4-FFF2-40B4-BE49-F238E27FC236}">
                <a16:creationId xmlns="" xmlns:a16="http://schemas.microsoft.com/office/drawing/2014/main" id="{0EABAF17-1394-4149-9863-39E9E64B5BF7}"/>
              </a:ext>
            </a:extLst>
          </p:cNvPr>
          <p:cNvGraphicFramePr>
            <a:graphicFrameLocks noGrp="1"/>
          </p:cNvGraphicFramePr>
          <p:nvPr>
            <p:ph idx="1"/>
            <p:extLst>
              <p:ext uri="{D42A27DB-BD31-4B8C-83A1-F6EECF244321}">
                <p14:modId xmlns:p14="http://schemas.microsoft.com/office/powerpoint/2010/main" val="1319648036"/>
              </p:ext>
            </p:extLst>
          </p:nvPr>
        </p:nvGraphicFramePr>
        <p:xfrm>
          <a:off x="781050" y="1826704"/>
          <a:ext cx="10515600" cy="2633472"/>
        </p:xfrm>
        <a:graphic>
          <a:graphicData uri="http://schemas.openxmlformats.org/drawingml/2006/table">
            <a:tbl>
              <a:tblPr firstRow="1" firstCol="1" bandRow="1">
                <a:tableStyleId>{5C22544A-7EE6-4342-B048-85BDC9FD1C3A}</a:tableStyleId>
              </a:tblPr>
              <a:tblGrid>
                <a:gridCol w="2908615">
                  <a:extLst>
                    <a:ext uri="{9D8B030D-6E8A-4147-A177-3AD203B41FA5}">
                      <a16:colId xmlns="" xmlns:a16="http://schemas.microsoft.com/office/drawing/2014/main" val="3056395737"/>
                    </a:ext>
                  </a:extLst>
                </a:gridCol>
                <a:gridCol w="2296607">
                  <a:extLst>
                    <a:ext uri="{9D8B030D-6E8A-4147-A177-3AD203B41FA5}">
                      <a16:colId xmlns="" xmlns:a16="http://schemas.microsoft.com/office/drawing/2014/main" val="1256315605"/>
                    </a:ext>
                  </a:extLst>
                </a:gridCol>
                <a:gridCol w="2336566">
                  <a:extLst>
                    <a:ext uri="{9D8B030D-6E8A-4147-A177-3AD203B41FA5}">
                      <a16:colId xmlns="" xmlns:a16="http://schemas.microsoft.com/office/drawing/2014/main" val="1782750253"/>
                    </a:ext>
                  </a:extLst>
                </a:gridCol>
                <a:gridCol w="2973812">
                  <a:extLst>
                    <a:ext uri="{9D8B030D-6E8A-4147-A177-3AD203B41FA5}">
                      <a16:colId xmlns="" xmlns:a16="http://schemas.microsoft.com/office/drawing/2014/main" val="2366239400"/>
                    </a:ext>
                  </a:extLst>
                </a:gridCol>
              </a:tblGrid>
              <a:tr h="251460">
                <a:tc>
                  <a:txBody>
                    <a:bodyPr/>
                    <a:lstStyle/>
                    <a:p>
                      <a:pPr indent="0" algn="ctr">
                        <a:lnSpc>
                          <a:spcPct val="120000"/>
                        </a:lnSpc>
                        <a:spcBef>
                          <a:spcPts val="20"/>
                        </a:spcBef>
                        <a:spcAft>
                          <a:spcPts val="20"/>
                        </a:spcAft>
                      </a:pPr>
                      <a:r>
                        <a:rPr lang="zh-CN" sz="2400" kern="100">
                          <a:effectLst/>
                          <a:latin typeface="Times New Roman" panose="02020603050405020304" pitchFamily="18" charset="0"/>
                          <a:ea typeface="黑体" panose="02010609060101010101" pitchFamily="49" charset="-122"/>
                          <a:sym typeface="Times New Roman" panose="02020603050405020304" pitchFamily="18" charset="0"/>
                        </a:rPr>
                        <a:t>检测条件</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zh-CN" sz="2400" kern="100">
                          <a:effectLst/>
                          <a:latin typeface="Times New Roman" panose="02020603050405020304" pitchFamily="18" charset="0"/>
                          <a:ea typeface="黑体" panose="02010609060101010101" pitchFamily="49" charset="-122"/>
                          <a:sym typeface="Times New Roman" panose="02020603050405020304" pitchFamily="18" charset="0"/>
                        </a:rPr>
                        <a:t>富士、柯尼卡</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zh-CN" sz="2400" kern="100">
                          <a:effectLst/>
                          <a:latin typeface="Times New Roman" panose="02020603050405020304" pitchFamily="18" charset="0"/>
                          <a:ea typeface="黑体" panose="02010609060101010101" pitchFamily="49" charset="-122"/>
                          <a:sym typeface="Times New Roman" panose="02020603050405020304" pitchFamily="18" charset="0"/>
                        </a:rPr>
                        <a:t>锐珂</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zh-CN" sz="2400" kern="100">
                          <a:effectLst/>
                          <a:latin typeface="Times New Roman" panose="02020603050405020304" pitchFamily="18" charset="0"/>
                          <a:ea typeface="黑体" panose="02010609060101010101" pitchFamily="49" charset="-122"/>
                          <a:sym typeface="Times New Roman" panose="02020603050405020304" pitchFamily="18" charset="0"/>
                        </a:rPr>
                        <a:t>爱克发</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1831922144"/>
                  </a:ext>
                </a:extLst>
              </a:tr>
              <a:tr h="670560">
                <a:tc>
                  <a:txBody>
                    <a:bodyPr/>
                    <a:lstStyle/>
                    <a:p>
                      <a:pPr indent="0" algn="ctr">
                        <a:lnSpc>
                          <a:spcPct val="120000"/>
                        </a:lnSpc>
                        <a:spcBef>
                          <a:spcPts val="20"/>
                        </a:spcBef>
                        <a:spcAft>
                          <a:spcPts val="20"/>
                        </a:spcAft>
                      </a:pPr>
                      <a:r>
                        <a:rPr lang="zh-CN" sz="2400" kern="100">
                          <a:effectLst/>
                          <a:latin typeface="Times New Roman" panose="02020603050405020304" pitchFamily="18" charset="0"/>
                          <a:ea typeface="黑体" panose="02010609060101010101" pitchFamily="49" charset="-122"/>
                          <a:sym typeface="Times New Roman" panose="02020603050405020304" pitchFamily="18" charset="0"/>
                        </a:rPr>
                        <a:t>同样尺寸</a:t>
                      </a:r>
                      <a:r>
                        <a:rPr lang="en-US" sz="2400" kern="100">
                          <a:effectLst/>
                          <a:latin typeface="Times New Roman" panose="02020603050405020304" pitchFamily="18" charset="0"/>
                          <a:ea typeface="黑体" panose="02010609060101010101" pitchFamily="49" charset="-122"/>
                          <a:sym typeface="Times New Roman" panose="02020603050405020304" pitchFamily="18" charset="0"/>
                        </a:rPr>
                        <a:t>/</a:t>
                      </a:r>
                      <a:r>
                        <a:rPr lang="zh-CN" sz="2400" kern="100">
                          <a:effectLst/>
                          <a:latin typeface="Times New Roman" panose="02020603050405020304" pitchFamily="18" charset="0"/>
                          <a:ea typeface="黑体" panose="02010609060101010101" pitchFamily="49" charset="-122"/>
                          <a:sym typeface="Times New Roman" panose="02020603050405020304" pitchFamily="18" charset="0"/>
                        </a:rPr>
                        <a:t>型号多块</a:t>
                      </a:r>
                      <a:r>
                        <a:rPr lang="en-US" sz="2400" kern="100">
                          <a:effectLst/>
                          <a:latin typeface="Times New Roman" panose="02020603050405020304" pitchFamily="18" charset="0"/>
                          <a:ea typeface="黑体" panose="02010609060101010101" pitchFamily="49" charset="-122"/>
                          <a:sym typeface="Times New Roman" panose="02020603050405020304" pitchFamily="18" charset="0"/>
                        </a:rPr>
                        <a:t>IP</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zh-CN" sz="2400" kern="100">
                          <a:effectLst/>
                          <a:latin typeface="Times New Roman" panose="02020603050405020304" pitchFamily="18" charset="0"/>
                          <a:ea typeface="黑体" panose="02010609060101010101" pitchFamily="49" charset="-122"/>
                          <a:sym typeface="Times New Roman" panose="02020603050405020304" pitchFamily="18" charset="0"/>
                        </a:rPr>
                        <a:t>平均值</a:t>
                      </a:r>
                      <a:r>
                        <a:rPr lang="en-US" sz="2400" kern="100">
                          <a:effectLst/>
                          <a:latin typeface="Times New Roman" panose="02020603050405020304" pitchFamily="18" charset="0"/>
                          <a:ea typeface="黑体" panose="02010609060101010101" pitchFamily="49" charset="-122"/>
                          <a:sym typeface="Times New Roman" panose="02020603050405020304" pitchFamily="18" charset="0"/>
                        </a:rPr>
                        <a:t>±5.0%</a:t>
                      </a:r>
                      <a:r>
                        <a:rPr lang="zh-CN" sz="2400" kern="100">
                          <a:effectLst/>
                          <a:latin typeface="Times New Roman" panose="02020603050405020304" pitchFamily="18" charset="0"/>
                          <a:ea typeface="黑体" panose="02010609060101010101" pitchFamily="49" charset="-122"/>
                          <a:sym typeface="Times New Roman" panose="02020603050405020304" pitchFamily="18" charset="0"/>
                        </a:rPr>
                        <a:t>内</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zh-CN" sz="2400" kern="100">
                          <a:effectLst/>
                          <a:latin typeface="Times New Roman" panose="02020603050405020304" pitchFamily="18" charset="0"/>
                          <a:ea typeface="黑体" panose="02010609060101010101" pitchFamily="49" charset="-122"/>
                          <a:sym typeface="Times New Roman" panose="02020603050405020304" pitchFamily="18" charset="0"/>
                        </a:rPr>
                        <a:t>平均值</a:t>
                      </a:r>
                      <a:r>
                        <a:rPr lang="en-US" sz="2400" kern="100">
                          <a:effectLst/>
                          <a:latin typeface="Times New Roman" panose="02020603050405020304" pitchFamily="18" charset="0"/>
                          <a:ea typeface="黑体" panose="02010609060101010101" pitchFamily="49" charset="-122"/>
                          <a:sym typeface="Times New Roman" panose="02020603050405020304" pitchFamily="18" charset="0"/>
                        </a:rPr>
                        <a:t>±20.0</a:t>
                      </a:r>
                      <a:r>
                        <a:rPr lang="zh-CN" sz="2400" kern="100">
                          <a:effectLst/>
                          <a:latin typeface="Times New Roman" panose="02020603050405020304" pitchFamily="18" charset="0"/>
                          <a:ea typeface="黑体" panose="02010609060101010101" pitchFamily="49" charset="-122"/>
                          <a:sym typeface="Times New Roman" panose="02020603050405020304" pitchFamily="18" charset="0"/>
                        </a:rPr>
                        <a:t>内</a:t>
                      </a:r>
                      <a:endParaRPr lang="zh-CN" sz="24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0" algn="ctr">
                        <a:lnSpc>
                          <a:spcPct val="120000"/>
                        </a:lnSpc>
                        <a:spcBef>
                          <a:spcPts val="20"/>
                        </a:spcBef>
                        <a:spcAft>
                          <a:spcPts val="20"/>
                        </a:spcAft>
                      </a:pPr>
                      <a:r>
                        <a:rPr lang="en-US" sz="2400" kern="100" dirty="0">
                          <a:effectLst/>
                          <a:latin typeface="Times New Roman" panose="02020603050405020304" pitchFamily="18" charset="0"/>
                          <a:ea typeface="黑体" panose="02010609060101010101" pitchFamily="49" charset="-122"/>
                          <a:sym typeface="Times New Roman" panose="02020603050405020304" pitchFamily="18" charset="0"/>
                        </a:rPr>
                        <a:t>SAL</a:t>
                      </a:r>
                      <a:r>
                        <a:rPr lang="zh-CN" sz="2400" kern="100" dirty="0">
                          <a:effectLst/>
                          <a:latin typeface="Times New Roman" panose="02020603050405020304" pitchFamily="18" charset="0"/>
                          <a:ea typeface="黑体" panose="02010609060101010101" pitchFamily="49" charset="-122"/>
                          <a:sym typeface="Times New Roman" panose="02020603050405020304" pitchFamily="18" charset="0"/>
                        </a:rPr>
                        <a:t>平均值</a:t>
                      </a:r>
                      <a:r>
                        <a:rPr lang="en-US" sz="2400" kern="100" dirty="0">
                          <a:effectLst/>
                          <a:latin typeface="Times New Roman" panose="02020603050405020304" pitchFamily="18" charset="0"/>
                          <a:ea typeface="黑体" panose="02010609060101010101" pitchFamily="49" charset="-122"/>
                          <a:sym typeface="Times New Roman" panose="02020603050405020304" pitchFamily="18" charset="0"/>
                        </a:rPr>
                        <a:t>±5.0%</a:t>
                      </a:r>
                      <a:r>
                        <a:rPr lang="zh-CN" sz="2400" kern="100" dirty="0">
                          <a:effectLst/>
                          <a:latin typeface="Times New Roman" panose="02020603050405020304" pitchFamily="18" charset="0"/>
                          <a:ea typeface="黑体" panose="02010609060101010101" pitchFamily="49" charset="-122"/>
                          <a:sym typeface="Times New Roman" panose="02020603050405020304" pitchFamily="18" charset="0"/>
                        </a:rPr>
                        <a:t>内</a:t>
                      </a:r>
                    </a:p>
                    <a:p>
                      <a:pPr indent="0" algn="ctr">
                        <a:lnSpc>
                          <a:spcPct val="120000"/>
                        </a:lnSpc>
                        <a:spcBef>
                          <a:spcPts val="20"/>
                        </a:spcBef>
                        <a:spcAft>
                          <a:spcPts val="20"/>
                        </a:spcAft>
                      </a:pPr>
                      <a:r>
                        <a:rPr lang="en-US" sz="2400" kern="100" dirty="0" err="1">
                          <a:effectLst/>
                          <a:latin typeface="Times New Roman" panose="02020603050405020304" pitchFamily="18" charset="0"/>
                          <a:ea typeface="黑体" panose="02010609060101010101" pitchFamily="49" charset="-122"/>
                          <a:sym typeface="Times New Roman" panose="02020603050405020304" pitchFamily="18" charset="0"/>
                        </a:rPr>
                        <a:t>SALlog</a:t>
                      </a:r>
                      <a:r>
                        <a:rPr lang="zh-CN" sz="2400" kern="100" dirty="0">
                          <a:effectLst/>
                          <a:latin typeface="Times New Roman" panose="02020603050405020304" pitchFamily="18" charset="0"/>
                          <a:ea typeface="黑体" panose="02010609060101010101" pitchFamily="49" charset="-122"/>
                          <a:sym typeface="Times New Roman" panose="02020603050405020304" pitchFamily="18" charset="0"/>
                        </a:rPr>
                        <a:t>：平均值</a:t>
                      </a:r>
                      <a:r>
                        <a:rPr lang="en-US" sz="2400" kern="100" dirty="0">
                          <a:effectLst/>
                          <a:latin typeface="Times New Roman" panose="02020603050405020304" pitchFamily="18" charset="0"/>
                          <a:ea typeface="黑体" panose="02010609060101010101" pitchFamily="49" charset="-122"/>
                          <a:sym typeface="Times New Roman" panose="02020603050405020304" pitchFamily="18" charset="0"/>
                        </a:rPr>
                        <a:t>±200.0</a:t>
                      </a:r>
                      <a:r>
                        <a:rPr lang="zh-CN" sz="2400" kern="100" dirty="0">
                          <a:effectLst/>
                          <a:latin typeface="Times New Roman" panose="02020603050405020304" pitchFamily="18" charset="0"/>
                          <a:ea typeface="黑体" panose="02010609060101010101" pitchFamily="49" charset="-122"/>
                          <a:sym typeface="Times New Roman" panose="02020603050405020304" pitchFamily="18" charset="0"/>
                        </a:rPr>
                        <a:t>内</a:t>
                      </a:r>
                    </a:p>
                    <a:p>
                      <a:pPr indent="0" algn="ctr">
                        <a:lnSpc>
                          <a:spcPct val="120000"/>
                        </a:lnSpc>
                        <a:spcBef>
                          <a:spcPts val="20"/>
                        </a:spcBef>
                        <a:spcAft>
                          <a:spcPts val="20"/>
                        </a:spcAft>
                      </a:pPr>
                      <a:r>
                        <a:rPr lang="en-US" sz="2400" kern="100" dirty="0" err="1">
                          <a:effectLst/>
                          <a:latin typeface="Times New Roman" panose="02020603050405020304" pitchFamily="18" charset="0"/>
                          <a:ea typeface="黑体" panose="02010609060101010101" pitchFamily="49" charset="-122"/>
                          <a:sym typeface="Times New Roman" panose="02020603050405020304" pitchFamily="18" charset="0"/>
                        </a:rPr>
                        <a:t>PVIlog</a:t>
                      </a:r>
                      <a:r>
                        <a:rPr lang="zh-CN" sz="2400" kern="100" dirty="0">
                          <a:effectLst/>
                          <a:latin typeface="Times New Roman" panose="02020603050405020304" pitchFamily="18" charset="0"/>
                          <a:ea typeface="黑体" panose="02010609060101010101" pitchFamily="49" charset="-122"/>
                          <a:sym typeface="Times New Roman" panose="02020603050405020304" pitchFamily="18" charset="0"/>
                        </a:rPr>
                        <a:t>：平均值</a:t>
                      </a:r>
                      <a:r>
                        <a:rPr lang="en-US" sz="2400" kern="100" dirty="0">
                          <a:effectLst/>
                          <a:latin typeface="Times New Roman" panose="02020603050405020304" pitchFamily="18" charset="0"/>
                          <a:ea typeface="黑体" panose="02010609060101010101" pitchFamily="49" charset="-122"/>
                          <a:sym typeface="Times New Roman" panose="02020603050405020304" pitchFamily="18" charset="0"/>
                        </a:rPr>
                        <a:t>±290.0</a:t>
                      </a:r>
                      <a:r>
                        <a:rPr lang="zh-CN" sz="2400" kern="100" dirty="0">
                          <a:effectLst/>
                          <a:latin typeface="Times New Roman" panose="02020603050405020304" pitchFamily="18" charset="0"/>
                          <a:ea typeface="黑体" panose="02010609060101010101" pitchFamily="49" charset="-122"/>
                          <a:sym typeface="Times New Roman" panose="02020603050405020304" pitchFamily="18" charset="0"/>
                        </a:rPr>
                        <a:t>内</a:t>
                      </a:r>
                      <a:endParaRPr 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40702719"/>
                  </a:ext>
                </a:extLst>
              </a:tr>
            </a:tbl>
          </a:graphicData>
        </a:graphic>
      </p:graphicFrame>
    </p:spTree>
    <p:extLst>
      <p:ext uri="{BB962C8B-B14F-4D97-AF65-F5344CB8AC3E}">
        <p14:creationId xmlns:p14="http://schemas.microsoft.com/office/powerpoint/2010/main" val="307203861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4CDAC74-7248-47B3-9EA4-52B4B5E3435F}"/>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5</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擦除完全性</a:t>
            </a:r>
          </a:p>
        </p:txBody>
      </p:sp>
      <p:sp>
        <p:nvSpPr>
          <p:cNvPr id="3" name="内容占位符 2">
            <a:extLst>
              <a:ext uri="{FF2B5EF4-FFF2-40B4-BE49-F238E27FC236}">
                <a16:creationId xmlns="" xmlns:a16="http://schemas.microsoft.com/office/drawing/2014/main" id="{9F5C7605-55FB-477A-B51F-1DB3C07A1039}"/>
              </a:ext>
            </a:extLst>
          </p:cNvPr>
          <p:cNvSpPr>
            <a:spLocks noGrp="1"/>
          </p:cNvSpPr>
          <p:nvPr>
            <p:ph idx="1"/>
          </p:nvPr>
        </p:nvSpPr>
        <p:spPr/>
        <p:txBody>
          <a:bodyPr>
            <a:normAutofit fontScale="92500" lnSpcReduction="20000"/>
          </a:bodyPr>
          <a:lstStyle/>
          <a:p>
            <a:pPr>
              <a:lnSpc>
                <a:spcPct val="140000"/>
              </a:lnSpc>
              <a:spcBef>
                <a:spcPts val="2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4 cm</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厚的</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PMMA</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模体、</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0.1 mm</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厚的铝片</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将</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4cm</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厚的</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PMMA</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模体纵向置于乳房支撑台的一边，覆盖住</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的半边，如图中的左边白色区域，选择临床常用条件进行手动曝光</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如</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28 kV</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30 </a:t>
            </a:r>
            <a:r>
              <a:rPr lang="en-US" altLang="zh-CN" dirty="0" err="1">
                <a:latin typeface="Times New Roman" panose="02020603050405020304" pitchFamily="18" charset="0"/>
                <a:ea typeface="黑体" panose="02010609060101010101" pitchFamily="49" charset="-122"/>
                <a:sym typeface="Times New Roman" panose="02020603050405020304" pitchFamily="18" charset="0"/>
              </a:rPr>
              <a:t>mAs</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50 </a:t>
            </a:r>
            <a:r>
              <a:rPr lang="en-US" altLang="zh-CN" dirty="0" err="1">
                <a:latin typeface="Times New Roman" panose="02020603050405020304" pitchFamily="18" charset="0"/>
                <a:ea typeface="黑体" panose="02010609060101010101" pitchFamily="49" charset="-122"/>
                <a:sym typeface="Times New Roman" panose="02020603050405020304" pitchFamily="18" charset="0"/>
              </a:rPr>
              <a:t>mAs</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，并</a:t>
            </a:r>
            <a:r>
              <a:rPr lang="zh-CN" altLang="en-US" sz="2800" dirty="0">
                <a:latin typeface="Times New Roman" panose="02020603050405020304" pitchFamily="18" charset="0"/>
                <a:ea typeface="黑体" panose="02010609060101010101" pitchFamily="49" charset="-122"/>
                <a:sym typeface="Times New Roman" panose="02020603050405020304" pitchFamily="18" charset="0"/>
              </a:rPr>
              <a:t>按生产厂家建议的</a:t>
            </a:r>
            <a:r>
              <a:rPr lang="en-US" altLang="zh-CN" sz="28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800" dirty="0">
                <a:latin typeface="Times New Roman" panose="02020603050405020304" pitchFamily="18" charset="0"/>
                <a:ea typeface="黑体" panose="02010609060101010101" pitchFamily="49" charset="-122"/>
                <a:sym typeface="Times New Roman" panose="02020603050405020304" pitchFamily="18" charset="0"/>
              </a:rPr>
              <a:t>处理条件对</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对</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进行读取。</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再将</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4 cm</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厚的</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PMMA</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模体横向置于乳房支撑台的中心，将</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0.1 mm</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厚的铝片置于</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PMMA</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模体上方中心处，使用同一块</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，用上述同样的曝光条件再次对</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进行曝光，两次曝光时间应尽量短</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在</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3min</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内完成</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，并</a:t>
            </a:r>
            <a:r>
              <a:rPr lang="zh-CN" altLang="en-US" sz="2800" dirty="0">
                <a:latin typeface="Times New Roman" panose="02020603050405020304" pitchFamily="18" charset="0"/>
                <a:ea typeface="黑体" panose="02010609060101010101" pitchFamily="49" charset="-122"/>
                <a:sym typeface="Times New Roman" panose="02020603050405020304" pitchFamily="18" charset="0"/>
              </a:rPr>
              <a:t>按生产厂家建议的</a:t>
            </a:r>
            <a:r>
              <a:rPr lang="en-US" altLang="zh-CN" sz="28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800" dirty="0">
                <a:latin typeface="Times New Roman" panose="02020603050405020304" pitchFamily="18" charset="0"/>
                <a:ea typeface="黑体" panose="02010609060101010101" pitchFamily="49" charset="-122"/>
                <a:sym typeface="Times New Roman" panose="02020603050405020304" pitchFamily="18" charset="0"/>
              </a:rPr>
              <a:t>处理条件对</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对</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进行读取，获取软拷贝影像，在获取的第二次曝光影像，按照图测量</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1</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区、</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2</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区和</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3</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区的平均像素值。</a:t>
            </a:r>
          </a:p>
        </p:txBody>
      </p:sp>
    </p:spTree>
    <p:extLst>
      <p:ext uri="{BB962C8B-B14F-4D97-AF65-F5344CB8AC3E}">
        <p14:creationId xmlns:p14="http://schemas.microsoft.com/office/powerpoint/2010/main" val="34575480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21D509D-6B11-4C7A-A532-C5213A8B5D4A}"/>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76F16B56-841A-445A-A9C4-ED896FEB32A0}"/>
              </a:ext>
            </a:extLst>
          </p:cNvPr>
          <p:cNvSpPr>
            <a:spLocks noGrp="1"/>
          </p:cNvSpPr>
          <p:nvPr>
            <p:ph idx="1"/>
          </p:nvPr>
        </p:nvSpPr>
        <p:spPr/>
        <p:txBody>
          <a:bodyPr/>
          <a:lstStyle/>
          <a:p>
            <a:pPr>
              <a:lnSpc>
                <a:spcPct val="120000"/>
              </a:lnSpc>
              <a:spcBef>
                <a:spcPts val="2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pic>
        <p:nvPicPr>
          <p:cNvPr id="4" name="图片 3">
            <a:extLst>
              <a:ext uri="{FF2B5EF4-FFF2-40B4-BE49-F238E27FC236}">
                <a16:creationId xmlns="" xmlns:a16="http://schemas.microsoft.com/office/drawing/2014/main" id="{D5B016DA-135F-41F4-9DA3-AE6633420F20}"/>
              </a:ext>
            </a:extLst>
          </p:cNvPr>
          <p:cNvPicPr>
            <a:picLocks noChangeAspect="1"/>
          </p:cNvPicPr>
          <p:nvPr/>
        </p:nvPicPr>
        <p:blipFill>
          <a:blip r:embed="rId2" cstate="print"/>
          <a:stretch>
            <a:fillRect/>
          </a:stretch>
        </p:blipFill>
        <p:spPr>
          <a:xfrm>
            <a:off x="1993899" y="681037"/>
            <a:ext cx="8078121" cy="5573904"/>
          </a:xfrm>
          <a:prstGeom prst="rect">
            <a:avLst/>
          </a:prstGeom>
          <a:noFill/>
          <a:ln>
            <a:noFill/>
          </a:ln>
        </p:spPr>
      </p:pic>
    </p:spTree>
    <p:extLst>
      <p:ext uri="{BB962C8B-B14F-4D97-AF65-F5344CB8AC3E}">
        <p14:creationId xmlns:p14="http://schemas.microsoft.com/office/powerpoint/2010/main" val="359465126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FA43061-9F30-471B-B795-2F5B69704C74}"/>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D514BAE5-7FA1-4CF3-AB98-2D326056574E}"/>
              </a:ext>
            </a:extLst>
          </p:cNvPr>
          <p:cNvSpPr>
            <a:spLocks noGrp="1"/>
          </p:cNvSpPr>
          <p:nvPr>
            <p:ph idx="1"/>
          </p:nvPr>
        </p:nvSpPr>
        <p:spPr/>
        <p:txBody>
          <a:bodyPr/>
          <a:lstStyle/>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依据</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线性响应测量的拟合公式结果，对测量的平均像素值</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(PV)</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进行线性化处理，将线性化处理后的测量结果计算影像残留因子</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验收检测、状态检测、稳定性检测（检测周期为六个月）要求：≤</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0.3</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a:t>
            </a:r>
          </a:p>
        </p:txBody>
      </p:sp>
      <p:sp>
        <p:nvSpPr>
          <p:cNvPr id="4" name="Rectangle 2">
            <a:extLst>
              <a:ext uri="{FF2B5EF4-FFF2-40B4-BE49-F238E27FC236}">
                <a16:creationId xmlns="" xmlns:a16="http://schemas.microsoft.com/office/drawing/2014/main" id="{9DFA5D90-C839-44E7-8FAE-7A394D4501F5}"/>
              </a:ext>
            </a:extLst>
          </p:cNvPr>
          <p:cNvSpPr>
            <a:spLocks noChangeArrowheads="1"/>
          </p:cNvSpPr>
          <p:nvPr/>
        </p:nvSpPr>
        <p:spPr bwMode="auto">
          <a:xfrm>
            <a:off x="0" y="-197875"/>
            <a:ext cx="184731" cy="39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nSpc>
                <a:spcPct val="120000"/>
              </a:lnSpc>
              <a:spcBef>
                <a:spcPts val="2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graphicFrame>
        <p:nvGraphicFramePr>
          <p:cNvPr id="5" name="对象 4">
            <a:extLst>
              <a:ext uri="{FF2B5EF4-FFF2-40B4-BE49-F238E27FC236}">
                <a16:creationId xmlns="" xmlns:a16="http://schemas.microsoft.com/office/drawing/2014/main" id="{69939512-42CA-45B4-834D-C8D867E34E95}"/>
              </a:ext>
            </a:extLst>
          </p:cNvPr>
          <p:cNvGraphicFramePr>
            <a:graphicFrameLocks noChangeAspect="1"/>
          </p:cNvGraphicFramePr>
          <p:nvPr>
            <p:extLst>
              <p:ext uri="{D42A27DB-BD31-4B8C-83A1-F6EECF244321}">
                <p14:modId xmlns:p14="http://schemas.microsoft.com/office/powerpoint/2010/main" val="1289080740"/>
              </p:ext>
            </p:extLst>
          </p:nvPr>
        </p:nvGraphicFramePr>
        <p:xfrm>
          <a:off x="3863047" y="2966915"/>
          <a:ext cx="3799276" cy="1346200"/>
        </p:xfrm>
        <a:graphic>
          <a:graphicData uri="http://schemas.openxmlformats.org/presentationml/2006/ole">
            <mc:AlternateContent xmlns:mc="http://schemas.openxmlformats.org/markup-compatibility/2006">
              <mc:Choice xmlns:v="urn:schemas-microsoft-com:vml" Requires="v">
                <p:oleObj spid="_x0000_s28728" r:id="rId3" imgW="1206500" imgH="431800" progId="Equation.DSMT4">
                  <p:embed/>
                </p:oleObj>
              </mc:Choice>
              <mc:Fallback>
                <p:oleObj r:id="rId3" imgW="1206500" imgH="4318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3047" y="2966915"/>
                        <a:ext cx="3799276" cy="1346200"/>
                      </a:xfrm>
                      <a:prstGeom prst="rect">
                        <a:avLst/>
                      </a:prstGeom>
                      <a:noFill/>
                    </p:spPr>
                  </p:pic>
                </p:oleObj>
              </mc:Fallback>
            </mc:AlternateContent>
          </a:graphicData>
        </a:graphic>
      </p:graphicFrame>
    </p:spTree>
    <p:extLst>
      <p:ext uri="{BB962C8B-B14F-4D97-AF65-F5344CB8AC3E}">
        <p14:creationId xmlns:p14="http://schemas.microsoft.com/office/powerpoint/2010/main" val="268104690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60F8A4F-D79F-4ED7-933E-CCC59ADADC71}"/>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7</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、高对比度分辨力</a:t>
            </a:r>
          </a:p>
        </p:txBody>
      </p:sp>
      <p:sp>
        <p:nvSpPr>
          <p:cNvPr id="3" name="内容占位符 2">
            <a:extLst>
              <a:ext uri="{FF2B5EF4-FFF2-40B4-BE49-F238E27FC236}">
                <a16:creationId xmlns="" xmlns:a16="http://schemas.microsoft.com/office/drawing/2014/main" id="{383E1916-BBA5-46A5-8B6F-3AEACDC5F676}"/>
              </a:ext>
            </a:extLst>
          </p:cNvPr>
          <p:cNvSpPr>
            <a:spLocks noGrp="1"/>
          </p:cNvSpPr>
          <p:nvPr>
            <p:ph idx="1"/>
          </p:nvPr>
        </p:nvSpPr>
        <p:spPr/>
        <p:txBody>
          <a:bodyPr/>
          <a:lstStyle/>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同乳腺</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DR</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a:t>
            </a:r>
          </a:p>
        </p:txBody>
      </p:sp>
    </p:spTree>
    <p:extLst>
      <p:ext uri="{BB962C8B-B14F-4D97-AF65-F5344CB8AC3E}">
        <p14:creationId xmlns:p14="http://schemas.microsoft.com/office/powerpoint/2010/main" val="1891699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6</a:t>
            </a: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AEC</a:t>
            </a: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重复性</a:t>
            </a:r>
          </a:p>
        </p:txBody>
      </p:sp>
      <p:sp>
        <p:nvSpPr>
          <p:cNvPr id="3" name="内容占位符 2"/>
          <p:cNvSpPr>
            <a:spLocks noGrp="1"/>
          </p:cNvSpPr>
          <p:nvPr>
            <p:ph idx="1"/>
          </p:nvPr>
        </p:nvSpPr>
        <p:spPr/>
        <p:txBody>
          <a:bodyPr>
            <a:noAutofit/>
          </a:bodyPr>
          <a:lstStyle/>
          <a:p>
            <a:pPr>
              <a:lnSpc>
                <a:spcPct val="120000"/>
              </a:lnSpc>
              <a:spcBef>
                <a:spcPct val="20000"/>
              </a:spcBef>
              <a:spcAft>
                <a:spcPts val="20"/>
              </a:spcAft>
            </a:pP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20mm</a:t>
            </a:r>
            <a:r>
              <a:rPr lang="zh-CN" altLang="en-US" sz="2000" dirty="0">
                <a:latin typeface="Times New Roman" panose="02020603050405020304" pitchFamily="18" charset="0"/>
                <a:ea typeface="黑体" panose="02010609060101010101" pitchFamily="49" charset="-122"/>
                <a:cs typeface="+mn-ea"/>
                <a:sym typeface="Times New Roman" panose="02020603050405020304" pitchFamily="18" charset="0"/>
              </a:rPr>
              <a:t>厚铝板</a:t>
            </a:r>
            <a:endPar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ct val="20000"/>
              </a:spcBef>
              <a:spcAft>
                <a:spcPts val="20"/>
              </a:spcAft>
            </a:pPr>
            <a:r>
              <a:rPr lang="zh-CN" altLang="en-US" sz="2000" dirty="0">
                <a:latin typeface="Times New Roman" panose="02020603050405020304" pitchFamily="18" charset="0"/>
                <a:ea typeface="黑体" panose="02010609060101010101" pitchFamily="49" charset="-122"/>
                <a:cs typeface="+mn-ea"/>
                <a:sym typeface="Times New Roman" panose="02020603050405020304" pitchFamily="18" charset="0"/>
              </a:rPr>
              <a:t>将</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20 mm</a:t>
            </a:r>
            <a:r>
              <a:rPr lang="zh-CN" altLang="en-US" sz="2000" dirty="0">
                <a:latin typeface="Times New Roman" panose="02020603050405020304" pitchFamily="18" charset="0"/>
                <a:ea typeface="黑体" panose="02010609060101010101" pitchFamily="49" charset="-122"/>
                <a:cs typeface="+mn-ea"/>
                <a:sym typeface="Times New Roman" panose="02020603050405020304" pitchFamily="18" charset="0"/>
              </a:rPr>
              <a:t>厚的铝板放在照射野中并覆盖设备的</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AEC</a:t>
            </a:r>
            <a:r>
              <a:rPr lang="zh-CN" altLang="en-US" sz="2000" dirty="0">
                <a:latin typeface="Times New Roman" panose="02020603050405020304" pitchFamily="18" charset="0"/>
                <a:ea typeface="黑体" panose="02010609060101010101" pitchFamily="49" charset="-122"/>
                <a:cs typeface="+mn-ea"/>
                <a:sym typeface="Times New Roman" panose="02020603050405020304" pitchFamily="18" charset="0"/>
              </a:rPr>
              <a:t>电离室灵敏区域，调节照射野小于铝板的尺寸</a:t>
            </a:r>
            <a:endPar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lvl="1">
              <a:lnSpc>
                <a:spcPct val="120000"/>
              </a:lnSpc>
              <a:spcBef>
                <a:spcPct val="20000"/>
              </a:spcBef>
              <a:spcAft>
                <a:spcPts val="20"/>
              </a:spcAft>
            </a:pPr>
            <a:r>
              <a:rPr lang="zh-CN" altLang="en-US" sz="2000"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也可以将</a:t>
            </a:r>
            <a:r>
              <a:rPr lang="en-US" altLang="zh-CN" sz="2000"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20mm</a:t>
            </a:r>
            <a:r>
              <a:rPr lang="zh-CN" altLang="en-US" sz="2000"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厚的铝板直接放在遮线器出束口</a:t>
            </a:r>
            <a:endParaRPr lang="en-US" altLang="zh-CN" sz="2000"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ct val="20000"/>
              </a:spcBef>
              <a:spcAft>
                <a:spcPts val="20"/>
              </a:spcAft>
            </a:pP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选择全部电离室</a:t>
            </a:r>
            <a:r>
              <a:rPr lang="zh-CN" altLang="en-US" sz="20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AEC</a:t>
            </a:r>
            <a:r>
              <a:rPr lang="zh-CN" altLang="en-US" sz="20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80kV </a:t>
            </a:r>
            <a:r>
              <a:rPr lang="zh-CN" altLang="en-US" sz="2000" dirty="0">
                <a:latin typeface="Times New Roman" panose="02020603050405020304" pitchFamily="18" charset="0"/>
                <a:ea typeface="黑体" panose="02010609060101010101" pitchFamily="49" charset="-122"/>
                <a:cs typeface="+mn-ea"/>
                <a:sym typeface="Times New Roman" panose="02020603050405020304" pitchFamily="18" charset="0"/>
              </a:rPr>
              <a:t>自动</a:t>
            </a:r>
            <a:r>
              <a:rPr lang="en-US" altLang="zh-CN" sz="2000" dirty="0" err="1">
                <a:latin typeface="Times New Roman" panose="02020603050405020304" pitchFamily="18" charset="0"/>
                <a:ea typeface="黑体" panose="02010609060101010101" pitchFamily="49" charset="-122"/>
                <a:cs typeface="+mn-ea"/>
                <a:sym typeface="Times New Roman" panose="02020603050405020304" pitchFamily="18" charset="0"/>
              </a:rPr>
              <a:t>mAs</a:t>
            </a:r>
            <a:r>
              <a:rPr lang="zh-CN" altLang="en-US" sz="2000" dirty="0">
                <a:latin typeface="Times New Roman" panose="02020603050405020304" pitchFamily="18" charset="0"/>
                <a:ea typeface="黑体" panose="02010609060101010101" pitchFamily="49" charset="-122"/>
                <a:cs typeface="+mn-ea"/>
                <a:sym typeface="Times New Roman" panose="02020603050405020304" pitchFamily="18" charset="0"/>
              </a:rPr>
              <a:t>），曝光，重复</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5</a:t>
            </a:r>
            <a:r>
              <a:rPr lang="zh-CN" altLang="en-US" sz="2000" dirty="0">
                <a:latin typeface="Times New Roman" panose="02020603050405020304" pitchFamily="18" charset="0"/>
                <a:ea typeface="黑体" panose="02010609060101010101" pitchFamily="49" charset="-122"/>
                <a:cs typeface="+mn-ea"/>
                <a:sym typeface="Times New Roman" panose="02020603050405020304" pitchFamily="18" charset="0"/>
              </a:rPr>
              <a:t>次，记录</a:t>
            </a: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管电流时间积</a:t>
            </a:r>
            <a:r>
              <a:rPr lang="zh-CN" altLang="en-US" sz="2000" dirty="0">
                <a:latin typeface="Times New Roman" panose="02020603050405020304" pitchFamily="18" charset="0"/>
                <a:ea typeface="黑体" panose="02010609060101010101" pitchFamily="49" charset="-122"/>
                <a:cs typeface="+mn-ea"/>
                <a:sym typeface="Times New Roman" panose="02020603050405020304" pitchFamily="18" charset="0"/>
              </a:rPr>
              <a:t>，若为</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DR</a:t>
            </a:r>
            <a:r>
              <a:rPr lang="zh-CN" altLang="en-US" sz="2000" dirty="0">
                <a:latin typeface="Times New Roman" panose="02020603050405020304" pitchFamily="18" charset="0"/>
                <a:ea typeface="黑体" panose="02010609060101010101" pitchFamily="49" charset="-122"/>
                <a:cs typeface="+mn-ea"/>
                <a:sym typeface="Times New Roman" panose="02020603050405020304" pitchFamily="18" charset="0"/>
              </a:rPr>
              <a:t>可以记录其</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DDI</a:t>
            </a:r>
            <a:r>
              <a:rPr lang="zh-CN" altLang="en-US" sz="2000" dirty="0">
                <a:latin typeface="Times New Roman" panose="02020603050405020304" pitchFamily="18" charset="0"/>
                <a:ea typeface="黑体" panose="02010609060101010101" pitchFamily="49" charset="-122"/>
                <a:cs typeface="+mn-ea"/>
                <a:sym typeface="Times New Roman" panose="02020603050405020304" pitchFamily="18" charset="0"/>
              </a:rPr>
              <a:t>值，计算</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AEC</a:t>
            </a:r>
            <a:r>
              <a:rPr lang="zh-CN" altLang="en-US" sz="2000" dirty="0">
                <a:latin typeface="Times New Roman" panose="02020603050405020304" pitchFamily="18" charset="0"/>
                <a:ea typeface="黑体" panose="02010609060101010101" pitchFamily="49" charset="-122"/>
                <a:cs typeface="+mn-ea"/>
                <a:sym typeface="Times New Roman" panose="02020603050405020304" pitchFamily="18" charset="0"/>
              </a:rPr>
              <a:t>重复性。</a:t>
            </a:r>
          </a:p>
          <a:p>
            <a:pPr>
              <a:lnSpc>
                <a:spcPct val="120000"/>
              </a:lnSpc>
              <a:spcBef>
                <a:spcPct val="20000"/>
              </a:spcBef>
              <a:spcAft>
                <a:spcPts val="20"/>
              </a:spcAft>
            </a:pPr>
            <a:endPar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ct val="20000"/>
              </a:spcBef>
              <a:spcAft>
                <a:spcPts val="20"/>
              </a:spcAft>
            </a:pPr>
            <a:endPar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ct val="20000"/>
              </a:spcBef>
              <a:spcAft>
                <a:spcPts val="20"/>
              </a:spcAft>
            </a:pPr>
            <a:r>
              <a:rPr lang="zh-CN" altLang="en-US" sz="2000" dirty="0">
                <a:latin typeface="Times New Roman" panose="02020603050405020304" pitchFamily="18" charset="0"/>
                <a:ea typeface="黑体" panose="02010609060101010101" pitchFamily="49" charset="-122"/>
                <a:cs typeface="+mn-ea"/>
                <a:sym typeface="Times New Roman" panose="02020603050405020304" pitchFamily="18" charset="0"/>
              </a:rPr>
              <a:t>验收检测、状态检测：≤</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10%</a:t>
            </a:r>
            <a:r>
              <a:rPr lang="zh-CN" altLang="en-US" sz="2000" dirty="0">
                <a:latin typeface="Times New Roman" panose="02020603050405020304" pitchFamily="18" charset="0"/>
                <a:ea typeface="黑体" panose="02010609060101010101" pitchFamily="49" charset="-122"/>
                <a:cs typeface="+mn-ea"/>
                <a:sym typeface="Times New Roman" panose="02020603050405020304" pitchFamily="18" charset="0"/>
              </a:rPr>
              <a:t>；稳定性检测不作要求</a:t>
            </a:r>
            <a:endPar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lvl="1">
              <a:lnSpc>
                <a:spcPct val="120000"/>
              </a:lnSpc>
              <a:spcBef>
                <a:spcPct val="20000"/>
              </a:spcBef>
              <a:spcAft>
                <a:spcPts val="20"/>
              </a:spcAft>
            </a:pPr>
            <a:r>
              <a:rPr lang="zh-CN" altLang="en-US" sz="1600" dirty="0">
                <a:latin typeface="Times New Roman" panose="02020603050405020304" pitchFamily="18" charset="0"/>
                <a:ea typeface="黑体" panose="02010609060101010101" pitchFamily="49" charset="-122"/>
                <a:cs typeface="+mn-ea"/>
                <a:sym typeface="Times New Roman" panose="02020603050405020304" pitchFamily="18" charset="0"/>
              </a:rPr>
              <a:t>若记录</a:t>
            </a:r>
            <a:r>
              <a:rPr lang="en-US" altLang="zh-CN" sz="1600" dirty="0">
                <a:latin typeface="Times New Roman" panose="02020603050405020304" pitchFamily="18" charset="0"/>
                <a:ea typeface="黑体" panose="02010609060101010101" pitchFamily="49" charset="-122"/>
                <a:cs typeface="+mn-ea"/>
                <a:sym typeface="Times New Roman" panose="02020603050405020304" pitchFamily="18" charset="0"/>
              </a:rPr>
              <a:t>DDI</a:t>
            </a:r>
            <a:r>
              <a:rPr lang="zh-CN" altLang="en-US" sz="1600" dirty="0">
                <a:latin typeface="Times New Roman" panose="02020603050405020304" pitchFamily="18" charset="0"/>
                <a:ea typeface="黑体" panose="02010609060101010101" pitchFamily="49" charset="-122"/>
                <a:cs typeface="+mn-ea"/>
                <a:sym typeface="Times New Roman" panose="02020603050405020304" pitchFamily="18" charset="0"/>
              </a:rPr>
              <a:t>值，则必须先将</a:t>
            </a:r>
            <a:r>
              <a:rPr lang="en-US" altLang="zh-CN" sz="1600" dirty="0">
                <a:latin typeface="Times New Roman" panose="02020603050405020304" pitchFamily="18" charset="0"/>
                <a:ea typeface="黑体" panose="02010609060101010101" pitchFamily="49" charset="-122"/>
                <a:cs typeface="+mn-ea"/>
                <a:sym typeface="Times New Roman" panose="02020603050405020304" pitchFamily="18" charset="0"/>
              </a:rPr>
              <a:t>DDI</a:t>
            </a:r>
            <a:r>
              <a:rPr lang="zh-CN" altLang="en-US" sz="1600" dirty="0">
                <a:latin typeface="Times New Roman" panose="02020603050405020304" pitchFamily="18" charset="0"/>
                <a:ea typeface="黑体" panose="02010609060101010101" pitchFamily="49" charset="-122"/>
                <a:cs typeface="+mn-ea"/>
                <a:sym typeface="Times New Roman" panose="02020603050405020304" pitchFamily="18" charset="0"/>
              </a:rPr>
              <a:t>转换至入射空气比释动能，才能计算。</a:t>
            </a:r>
          </a:p>
        </p:txBody>
      </p:sp>
      <p:sp>
        <p:nvSpPr>
          <p:cNvPr id="4" name="Rectangle 2"/>
          <p:cNvSpPr>
            <a:spLocks noChangeArrowheads="1"/>
          </p:cNvSpPr>
          <p:nvPr/>
        </p:nvSpPr>
        <p:spPr bwMode="auto">
          <a:xfrm>
            <a:off x="0" y="-197875"/>
            <a:ext cx="184731" cy="39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nSpc>
                <a:spcPct val="120000"/>
              </a:lnSpc>
              <a:spcBef>
                <a:spcPts val="20"/>
              </a:spcBef>
              <a:spcAft>
                <a:spcPts val="20"/>
              </a:spcAft>
            </a:pPr>
            <a:endParaRPr lang="zh-CN" altLang="en-US">
              <a:latin typeface="Times New Roman" panose="02020603050405020304" pitchFamily="18" charset="0"/>
              <a:ea typeface="黑体" panose="02010609060101010101" pitchFamily="49" charset="-122"/>
              <a:cs typeface="+mn-ea"/>
              <a:sym typeface="Times New Roman" panose="02020603050405020304" pitchFamily="18" charset="0"/>
            </a:endParaRPr>
          </a:p>
        </p:txBody>
      </p:sp>
      <p:graphicFrame>
        <p:nvGraphicFramePr>
          <p:cNvPr id="5" name="对象 4"/>
          <p:cNvGraphicFramePr>
            <a:graphicFrameLocks noChangeAspect="1"/>
          </p:cNvGraphicFramePr>
          <p:nvPr>
            <p:extLst>
              <p:ext uri="{D42A27DB-BD31-4B8C-83A1-F6EECF244321}">
                <p14:modId xmlns:p14="http://schemas.microsoft.com/office/powerpoint/2010/main" val="475371962"/>
              </p:ext>
            </p:extLst>
          </p:nvPr>
        </p:nvGraphicFramePr>
        <p:xfrm>
          <a:off x="3496861" y="4274250"/>
          <a:ext cx="3518089" cy="866524"/>
        </p:xfrm>
        <a:graphic>
          <a:graphicData uri="http://schemas.openxmlformats.org/presentationml/2006/ole">
            <mc:AlternateContent xmlns:mc="http://schemas.openxmlformats.org/markup-compatibility/2006">
              <mc:Choice xmlns:v="urn:schemas-microsoft-com:vml" Requires="v">
                <p:oleObj spid="_x0000_s5195" name="Equation" r:id="rId3" imgW="1929563" imgH="482391" progId="Equation.DSMT4">
                  <p:embed/>
                </p:oleObj>
              </mc:Choice>
              <mc:Fallback>
                <p:oleObj name="Equation" r:id="rId3" imgW="1929563" imgH="482391"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6861" y="4274250"/>
                        <a:ext cx="3518089" cy="866524"/>
                      </a:xfrm>
                      <a:prstGeom prst="rect">
                        <a:avLst/>
                      </a:prstGeom>
                      <a:noFill/>
                    </p:spPr>
                  </p:pic>
                </p:oleObj>
              </mc:Fallback>
            </mc:AlternateContent>
          </a:graphicData>
        </a:graphic>
      </p:graphicFrame>
    </p:spTree>
    <p:extLst>
      <p:ext uri="{BB962C8B-B14F-4D97-AF65-F5344CB8AC3E}">
        <p14:creationId xmlns:p14="http://schemas.microsoft.com/office/powerpoint/2010/main" val="255820754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0C748D0-7A7A-4B01-A16A-1407212D50FC}"/>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8</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、低对比度细节</a:t>
            </a:r>
          </a:p>
        </p:txBody>
      </p:sp>
      <p:sp>
        <p:nvSpPr>
          <p:cNvPr id="3" name="内容占位符 2">
            <a:extLst>
              <a:ext uri="{FF2B5EF4-FFF2-40B4-BE49-F238E27FC236}">
                <a16:creationId xmlns="" xmlns:a16="http://schemas.microsoft.com/office/drawing/2014/main" id="{4522BF71-90AA-419B-80C7-14EB1558C454}"/>
              </a:ext>
            </a:extLst>
          </p:cNvPr>
          <p:cNvSpPr>
            <a:spLocks noGrp="1"/>
          </p:cNvSpPr>
          <p:nvPr>
            <p:ph idx="1"/>
          </p:nvPr>
        </p:nvSpPr>
        <p:spPr/>
        <p:txBody>
          <a:bodyPr/>
          <a:lstStyle/>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同乳腺</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DR</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a:t>
            </a:r>
          </a:p>
        </p:txBody>
      </p:sp>
    </p:spTree>
    <p:extLst>
      <p:ext uri="{BB962C8B-B14F-4D97-AF65-F5344CB8AC3E}">
        <p14:creationId xmlns:p14="http://schemas.microsoft.com/office/powerpoint/2010/main" val="97722021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normAutofit/>
          </a:bodyPr>
          <a:lstStyle/>
          <a:p>
            <a:pPr>
              <a:lnSpc>
                <a:spcPct val="120000"/>
              </a:lnSpc>
              <a:spcBef>
                <a:spcPct val="20000"/>
              </a:spcBef>
              <a:spcAft>
                <a:spcPts val="20"/>
              </a:spcAft>
            </a:pP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牙科摄影</a:t>
            </a:r>
            <a:r>
              <a:rPr lang="zh-CN" altLang="zh-CN" dirty="0">
                <a:latin typeface="Times New Roman" panose="02020603050405020304" pitchFamily="18" charset="0"/>
                <a:ea typeface="黑体" panose="02010609060101010101" pitchFamily="49" charset="-122"/>
                <a:cs typeface="+mn-ea"/>
                <a:sym typeface="Times New Roman" panose="02020603050405020304" pitchFamily="18" charset="0"/>
              </a:rPr>
              <a:t>设备</a:t>
            </a: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
            </a:r>
            <a:b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br>
            <a:r>
              <a:rPr lang="zh-CN" altLang="zh-CN" dirty="0">
                <a:latin typeface="Times New Roman" panose="02020603050405020304" pitchFamily="18" charset="0"/>
                <a:ea typeface="黑体" panose="02010609060101010101" pitchFamily="49" charset="-122"/>
                <a:cs typeface="+mn-ea"/>
                <a:sym typeface="Times New Roman" panose="02020603050405020304" pitchFamily="18" charset="0"/>
              </a:rPr>
              <a:t>质量控制检测</a:t>
            </a:r>
            <a:endPar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endParaRPr>
          </a:p>
        </p:txBody>
      </p:sp>
      <p:sp>
        <p:nvSpPr>
          <p:cNvPr id="3" name="副标题 2"/>
          <p:cNvSpPr>
            <a:spLocks noGrp="1"/>
          </p:cNvSpPr>
          <p:nvPr>
            <p:ph type="subTitle" idx="1"/>
          </p:nvPr>
        </p:nvSpPr>
        <p:spPr/>
        <p:txBody>
          <a:bodyPr>
            <a:normAutofit/>
          </a:bodyPr>
          <a:lstStyle/>
          <a:p>
            <a:pPr>
              <a:lnSpc>
                <a:spcPct val="120000"/>
              </a:lnSpc>
              <a:spcBef>
                <a:spcPts val="20"/>
              </a:spcBef>
              <a:spcAft>
                <a:spcPts val="20"/>
              </a:spcAft>
            </a:pPr>
            <a:endPar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ts val="20"/>
              </a:spcBef>
              <a:spcAft>
                <a:spcPts val="20"/>
              </a:spcAft>
            </a:pPr>
            <a:endPar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endParaRPr>
          </a:p>
        </p:txBody>
      </p:sp>
    </p:spTree>
    <p:extLst>
      <p:ext uri="{BB962C8B-B14F-4D97-AF65-F5344CB8AC3E}">
        <p14:creationId xmlns:p14="http://schemas.microsoft.com/office/powerpoint/2010/main" val="179347066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878D030-7F1F-464F-A470-0AB598612EDC}"/>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6" name="AutoShape 2" descr="普兰梅卡 Planmeca ProX 口内牙片机">
            <a:extLst>
              <a:ext uri="{FF2B5EF4-FFF2-40B4-BE49-F238E27FC236}">
                <a16:creationId xmlns="" xmlns:a16="http://schemas.microsoft.com/office/drawing/2014/main" id="{4C837A6E-F5CA-4722-AB5D-BB8FB84A9F1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ct val="120000"/>
              </a:lnSpc>
              <a:spcBef>
                <a:spcPts val="2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pic>
        <p:nvPicPr>
          <p:cNvPr id="8" name="图片 7">
            <a:extLst>
              <a:ext uri="{FF2B5EF4-FFF2-40B4-BE49-F238E27FC236}">
                <a16:creationId xmlns="" xmlns:a16="http://schemas.microsoft.com/office/drawing/2014/main" id="{9C1A47F2-A763-4309-9430-6C4E259FCF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339" y="373502"/>
            <a:ext cx="4210050" cy="3693026"/>
          </a:xfrm>
          <a:prstGeom prst="rect">
            <a:avLst/>
          </a:prstGeom>
        </p:spPr>
      </p:pic>
      <p:pic>
        <p:nvPicPr>
          <p:cNvPr id="10" name="图片 9">
            <a:extLst>
              <a:ext uri="{FF2B5EF4-FFF2-40B4-BE49-F238E27FC236}">
                <a16:creationId xmlns="" xmlns:a16="http://schemas.microsoft.com/office/drawing/2014/main" id="{DB6B86E1-087E-415F-9DE4-CBB90FA9E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486" y="4321758"/>
            <a:ext cx="2820438" cy="2345871"/>
          </a:xfrm>
          <a:prstGeom prst="rect">
            <a:avLst/>
          </a:prstGeom>
        </p:spPr>
      </p:pic>
      <p:pic>
        <p:nvPicPr>
          <p:cNvPr id="14" name="内容占位符 13">
            <a:extLst>
              <a:ext uri="{FF2B5EF4-FFF2-40B4-BE49-F238E27FC236}">
                <a16:creationId xmlns="" xmlns:a16="http://schemas.microsoft.com/office/drawing/2014/main" id="{A5EDC160-8A44-4B52-B5F0-F921BAF71C6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073707" y="279855"/>
            <a:ext cx="3931293" cy="3448503"/>
          </a:xfrm>
        </p:spPr>
      </p:pic>
      <p:pic>
        <p:nvPicPr>
          <p:cNvPr id="15" name="内容占位符 4">
            <a:extLst>
              <a:ext uri="{FF2B5EF4-FFF2-40B4-BE49-F238E27FC236}">
                <a16:creationId xmlns="" xmlns:a16="http://schemas.microsoft.com/office/drawing/2014/main" id="{F5105723-A1F2-4907-9354-DC296B6D6C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8400" y="3772614"/>
            <a:ext cx="4065583" cy="2856333"/>
          </a:xfrm>
          <a:prstGeom prst="rect">
            <a:avLst/>
          </a:prstGeom>
        </p:spPr>
      </p:pic>
    </p:spTree>
    <p:extLst>
      <p:ext uri="{BB962C8B-B14F-4D97-AF65-F5344CB8AC3E}">
        <p14:creationId xmlns:p14="http://schemas.microsoft.com/office/powerpoint/2010/main" val="320723585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E931AC0-730F-47E5-BC05-FEAD0095C8EB}"/>
              </a:ext>
            </a:extLst>
          </p:cNvPr>
          <p:cNvSpPr>
            <a:spLocks noGrp="1"/>
          </p:cNvSpPr>
          <p:nvPr>
            <p:ph type="title"/>
          </p:nvPr>
        </p:nvSpPr>
        <p:spPr/>
        <p:txBody>
          <a:bodyPr/>
          <a:lstStyle/>
          <a:p>
            <a:pPr>
              <a:lnSpc>
                <a:spcPct val="120000"/>
              </a:lnSpc>
              <a:spcBef>
                <a:spcPct val="2000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十二、牙科</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a:latin typeface="Times New Roman" panose="02020603050405020304" pitchFamily="18" charset="0"/>
                <a:ea typeface="黑体" panose="02010609060101010101" pitchFamily="49" charset="-122"/>
                <a:sym typeface="Times New Roman" panose="02020603050405020304" pitchFamily="18" charset="0"/>
              </a:rPr>
              <a:t>射线设备检测项目</a:t>
            </a:r>
          </a:p>
        </p:txBody>
      </p:sp>
      <p:sp>
        <p:nvSpPr>
          <p:cNvPr id="3" name="内容占位符 2">
            <a:extLst>
              <a:ext uri="{FF2B5EF4-FFF2-40B4-BE49-F238E27FC236}">
                <a16:creationId xmlns="" xmlns:a16="http://schemas.microsoft.com/office/drawing/2014/main" id="{EC57F1B5-5DAC-4ECC-976C-CE9EA37E29AE}"/>
              </a:ext>
            </a:extLst>
          </p:cNvPr>
          <p:cNvSpPr>
            <a:spLocks noGrp="1"/>
          </p:cNvSpPr>
          <p:nvPr>
            <p:ph idx="1"/>
          </p:nvPr>
        </p:nvSpPr>
        <p:spPr/>
        <p:txBody>
          <a:bodyPr/>
          <a:lstStyle/>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管电压指示的偏离</a:t>
            </a:r>
          </a:p>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辐射输出量重复性</a:t>
            </a:r>
          </a:p>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曝光时间指示的偏离</a:t>
            </a:r>
          </a:p>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有用线束半值层</a:t>
            </a:r>
          </a:p>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高对比度分辨力</a:t>
            </a:r>
          </a:p>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低对比度分辨力</a:t>
            </a:r>
          </a:p>
          <a:p>
            <a:pPr>
              <a:lnSpc>
                <a:spcPct val="120000"/>
              </a:lnSpc>
              <a:spcBef>
                <a:spcPts val="20"/>
              </a:spcBef>
              <a:spcAft>
                <a:spcPts val="20"/>
              </a:spcAft>
            </a:pP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401896278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C0728D6-C781-4F03-8AE2-259376F0F295}"/>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1</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、管电压指示的偏离</a:t>
            </a:r>
          </a:p>
        </p:txBody>
      </p:sp>
      <p:sp>
        <p:nvSpPr>
          <p:cNvPr id="3" name="内容占位符 2">
            <a:extLst>
              <a:ext uri="{FF2B5EF4-FFF2-40B4-BE49-F238E27FC236}">
                <a16:creationId xmlns="" xmlns:a16="http://schemas.microsoft.com/office/drawing/2014/main" id="{A7F6235B-85CE-4CE2-B7FB-9ABFAC3A7C9D}"/>
              </a:ext>
            </a:extLst>
          </p:cNvPr>
          <p:cNvSpPr>
            <a:spLocks noGrp="1"/>
          </p:cNvSpPr>
          <p:nvPr>
            <p:ph idx="1"/>
          </p:nvPr>
        </p:nvSpPr>
        <p:spPr/>
        <p:txBody>
          <a:bodyPr>
            <a:normAutofit/>
          </a:bodyPr>
          <a:lstStyle/>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口内机，将管电压探头置于靠近限束筒出口位置，其有效测量点位于主射束中心轴并使探头表面与主射束中心轴垂直，确保</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射线束完全覆盖探头</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口外机全景摄影功能，可先用免冲洗胶片在影像接收器上找到射野的位置，将管电压探头置于影像接收器外壳表面，其有效测量点位于主射束中心轴并使探头表面与主射束中心轴垂直。</a:t>
            </a: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口外机头颅摄影功能，可先用免冲洗胶片在次级光阑外侧找到射野的位置，将管电压探头置于次级光阑外侧，其有效测量点位于主射束中心轴并使探头表面与主射束中心轴垂直。</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65316702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B40F07F-5263-4D1D-88AA-04DE951B9294}"/>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8AC7FE76-5AAB-49F6-B030-9E64045FE53B}"/>
              </a:ext>
            </a:extLst>
          </p:cNvPr>
          <p:cNvSpPr>
            <a:spLocks noGrp="1"/>
          </p:cNvSpPr>
          <p:nvPr>
            <p:ph idx="1"/>
          </p:nvPr>
        </p:nvSpPr>
        <p:spPr/>
        <p:txBody>
          <a:bodyPr/>
          <a:lstStyle/>
          <a:p>
            <a:pPr>
              <a:lnSpc>
                <a:spcPct val="120000"/>
              </a:lnSpc>
              <a:spcBef>
                <a:spcPts val="2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pic>
        <p:nvPicPr>
          <p:cNvPr id="4" name="图片 3">
            <a:extLst>
              <a:ext uri="{FF2B5EF4-FFF2-40B4-BE49-F238E27FC236}">
                <a16:creationId xmlns="" xmlns:a16="http://schemas.microsoft.com/office/drawing/2014/main" id="{E1802498-A87D-4710-A132-E9744BD38931}"/>
              </a:ext>
            </a:extLst>
          </p:cNvPr>
          <p:cNvPicPr>
            <a:picLocks noChangeAspect="1"/>
          </p:cNvPicPr>
          <p:nvPr/>
        </p:nvPicPr>
        <p:blipFill>
          <a:blip r:embed="rId2" cstate="print"/>
          <a:srcRect/>
          <a:stretch>
            <a:fillRect/>
          </a:stretch>
        </p:blipFill>
        <p:spPr>
          <a:xfrm>
            <a:off x="838200" y="815884"/>
            <a:ext cx="4381500" cy="5052060"/>
          </a:xfrm>
          <a:prstGeom prst="rect">
            <a:avLst/>
          </a:prstGeom>
          <a:noFill/>
          <a:ln w="9525">
            <a:noFill/>
            <a:miter lim="800000"/>
            <a:headEnd/>
            <a:tailEnd/>
          </a:ln>
        </p:spPr>
      </p:pic>
      <p:pic>
        <p:nvPicPr>
          <p:cNvPr id="5" name="图片 4" descr="未标题-1">
            <a:extLst>
              <a:ext uri="{FF2B5EF4-FFF2-40B4-BE49-F238E27FC236}">
                <a16:creationId xmlns="" xmlns:a16="http://schemas.microsoft.com/office/drawing/2014/main" id="{D83DB5AF-3CD8-4D1D-91BC-F3950AD37CCF}"/>
              </a:ext>
            </a:extLst>
          </p:cNvPr>
          <p:cNvPicPr>
            <a:picLocks noChangeAspect="1"/>
          </p:cNvPicPr>
          <p:nvPr/>
        </p:nvPicPr>
        <p:blipFill>
          <a:blip r:embed="rId3" cstate="print"/>
          <a:srcRect/>
          <a:stretch>
            <a:fillRect/>
          </a:stretch>
        </p:blipFill>
        <p:spPr>
          <a:xfrm>
            <a:off x="5715544" y="612458"/>
            <a:ext cx="5455920" cy="2156460"/>
          </a:xfrm>
          <a:prstGeom prst="rect">
            <a:avLst/>
          </a:prstGeom>
          <a:noFill/>
          <a:ln w="9525">
            <a:noFill/>
            <a:miter lim="800000"/>
            <a:headEnd/>
            <a:tailEnd/>
          </a:ln>
        </p:spPr>
      </p:pic>
      <p:pic>
        <p:nvPicPr>
          <p:cNvPr id="6" name="图片 5" descr="图5">
            <a:extLst>
              <a:ext uri="{FF2B5EF4-FFF2-40B4-BE49-F238E27FC236}">
                <a16:creationId xmlns="" xmlns:a16="http://schemas.microsoft.com/office/drawing/2014/main" id="{E16D914F-41BA-44D0-8A52-F259D1578E4E}"/>
              </a:ext>
            </a:extLst>
          </p:cNvPr>
          <p:cNvPicPr>
            <a:picLocks noChangeAspect="1"/>
          </p:cNvPicPr>
          <p:nvPr/>
        </p:nvPicPr>
        <p:blipFill>
          <a:blip r:embed="rId4" cstate="print"/>
          <a:srcRect/>
          <a:stretch>
            <a:fillRect/>
          </a:stretch>
        </p:blipFill>
        <p:spPr>
          <a:xfrm>
            <a:off x="5688330" y="3368062"/>
            <a:ext cx="5463540" cy="2156460"/>
          </a:xfrm>
          <a:prstGeom prst="rect">
            <a:avLst/>
          </a:prstGeom>
          <a:noFill/>
          <a:ln w="9525">
            <a:noFill/>
            <a:miter lim="800000"/>
            <a:headEnd/>
            <a:tailEnd/>
          </a:ln>
        </p:spPr>
      </p:pic>
    </p:spTree>
    <p:extLst>
      <p:ext uri="{BB962C8B-B14F-4D97-AF65-F5344CB8AC3E}">
        <p14:creationId xmlns:p14="http://schemas.microsoft.com/office/powerpoint/2010/main" val="389531275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B4A9B77-1F97-4302-B258-8D8EF57411AC}"/>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27939DF7-7719-46AC-BDBA-692D55ED230D}"/>
              </a:ext>
            </a:extLst>
          </p:cNvPr>
          <p:cNvSpPr>
            <a:spLocks noGrp="1"/>
          </p:cNvSpPr>
          <p:nvPr>
            <p:ph idx="1"/>
          </p:nvPr>
        </p:nvSpPr>
        <p:spPr/>
        <p:txBody>
          <a:bodyPr>
            <a:normAutofit/>
          </a:bodyPr>
          <a:lstStyle/>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验收检测时，设置可调管电压设备的最低、中间和最高三档管电压；状态检测时，可用设备常用档位进行检测，重复曝光至少</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3</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次，记录每一次的管电压测量值，并计算其平均值，</a:t>
            </a: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与设置值比较相对偏差。</a:t>
            </a:r>
            <a:endParaRPr lang="zh-CN" altLang="en-US"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验收检测、状态检测和稳定性检测（检测周期为六个月）要求：</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±10.0%</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以内。</a:t>
            </a:r>
          </a:p>
        </p:txBody>
      </p:sp>
    </p:spTree>
    <p:extLst>
      <p:ext uri="{BB962C8B-B14F-4D97-AF65-F5344CB8AC3E}">
        <p14:creationId xmlns:p14="http://schemas.microsoft.com/office/powerpoint/2010/main" val="147977970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9A09CBA-B83A-493E-A6EC-B53B7803241C}"/>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2</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、辐射输出量重复性</a:t>
            </a:r>
          </a:p>
        </p:txBody>
      </p:sp>
      <p:sp>
        <p:nvSpPr>
          <p:cNvPr id="3" name="内容占位符 2">
            <a:extLst>
              <a:ext uri="{FF2B5EF4-FFF2-40B4-BE49-F238E27FC236}">
                <a16:creationId xmlns="" xmlns:a16="http://schemas.microsoft.com/office/drawing/2014/main" id="{7A37063E-A8F7-4F41-A6D8-C6B342EF234B}"/>
              </a:ext>
            </a:extLst>
          </p:cNvPr>
          <p:cNvSpPr>
            <a:spLocks noGrp="1"/>
          </p:cNvSpPr>
          <p:nvPr>
            <p:ph idx="1"/>
          </p:nvPr>
        </p:nvSpPr>
        <p:spPr/>
        <p:txBody>
          <a:bodyPr/>
          <a:lstStyle/>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口内机，将剂量仪探头置于靠近限束筒出口位置，其有效测量点位于主射束中心轴并使剂量仪探头表面与主射束中心轴垂直，确保</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射线束完全覆盖剂量仪探头。</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以设备常用成人曝光条件下曝光，连续曝光</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5</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次，记录每一次的剂量值，并计算辐射输出量的重复性。</a:t>
            </a:r>
          </a:p>
        </p:txBody>
      </p:sp>
    </p:spTree>
    <p:extLst>
      <p:ext uri="{BB962C8B-B14F-4D97-AF65-F5344CB8AC3E}">
        <p14:creationId xmlns:p14="http://schemas.microsoft.com/office/powerpoint/2010/main" val="3676226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734DEA7-30E4-4400-B60E-DABC5AB183E9}"/>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3</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、曝光时间指示的偏离</a:t>
            </a:r>
          </a:p>
        </p:txBody>
      </p:sp>
      <p:sp>
        <p:nvSpPr>
          <p:cNvPr id="3" name="内容占位符 2">
            <a:extLst>
              <a:ext uri="{FF2B5EF4-FFF2-40B4-BE49-F238E27FC236}">
                <a16:creationId xmlns="" xmlns:a16="http://schemas.microsoft.com/office/drawing/2014/main" id="{BACB27FF-E8F6-491D-95B9-E39BB716F42A}"/>
              </a:ext>
            </a:extLst>
          </p:cNvPr>
          <p:cNvSpPr>
            <a:spLocks noGrp="1"/>
          </p:cNvSpPr>
          <p:nvPr>
            <p:ph idx="1"/>
          </p:nvPr>
        </p:nvSpPr>
        <p:spPr/>
        <p:txBody>
          <a:bodyPr>
            <a:normAutofit/>
          </a:bodyPr>
          <a:lstStyle/>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检测几何条件同管电压指示的偏离</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以设备常用成人曝光条件，连续曝光</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3</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次，记录每次曝光后的测量时间，计算平均值。</a:t>
            </a: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将曝光时间测量平均值与设备显示值进行比较，计算曝光时间指示的偏离。</a:t>
            </a:r>
          </a:p>
          <a:p>
            <a:pPr>
              <a:lnSpc>
                <a:spcPct val="120000"/>
              </a:lnSpc>
              <a:spcBef>
                <a:spcPts val="20"/>
              </a:spcBef>
              <a:spcAft>
                <a:spcPts val="20"/>
              </a:spcAft>
            </a:pP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endParaRPr lang="zh-CN" altLang="en-US" sz="2400"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129446164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B3B08D0-7CEE-4FB8-9605-8A6E8FBD097D}"/>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4</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、有用线束半值层</a:t>
            </a:r>
          </a:p>
        </p:txBody>
      </p:sp>
      <p:sp>
        <p:nvSpPr>
          <p:cNvPr id="3" name="内容占位符 2">
            <a:extLst>
              <a:ext uri="{FF2B5EF4-FFF2-40B4-BE49-F238E27FC236}">
                <a16:creationId xmlns="" xmlns:a16="http://schemas.microsoft.com/office/drawing/2014/main" id="{54A5A28C-02E6-4E19-BD74-8A700DD9A42C}"/>
              </a:ext>
            </a:extLst>
          </p:cNvPr>
          <p:cNvSpPr>
            <a:spLocks noGrp="1"/>
          </p:cNvSpPr>
          <p:nvPr>
            <p:ph idx="1"/>
          </p:nvPr>
        </p:nvSpPr>
        <p:spPr/>
        <p:txBody>
          <a:bodyPr/>
          <a:lstStyle/>
          <a:p>
            <a:pPr>
              <a:lnSpc>
                <a:spcPct val="120000"/>
              </a:lnSpc>
              <a:spcBef>
                <a:spcPts val="20"/>
              </a:spcBef>
              <a:spcAft>
                <a:spcPts val="20"/>
              </a:spcAft>
            </a:pPr>
            <a:r>
              <a:rPr lang="zh-CN" altLang="en-US" sz="2800" dirty="0">
                <a:latin typeface="Times New Roman" panose="02020603050405020304" pitchFamily="18" charset="0"/>
                <a:ea typeface="黑体" panose="02010609060101010101" pitchFamily="49" charset="-122"/>
                <a:sym typeface="Times New Roman" panose="02020603050405020304" pitchFamily="18" charset="0"/>
              </a:rPr>
              <a:t>检测几何条件同管电压指示的偏离</a:t>
            </a:r>
            <a:endParaRPr lang="en-US" altLang="zh-CN" sz="28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800" dirty="0">
                <a:latin typeface="Times New Roman" panose="02020603050405020304" pitchFamily="18" charset="0"/>
                <a:ea typeface="黑体" panose="02010609060101010101" pitchFamily="49" charset="-122"/>
                <a:sym typeface="Times New Roman" panose="02020603050405020304" pitchFamily="18" charset="0"/>
              </a:rPr>
              <a:t>设置</a:t>
            </a:r>
            <a:r>
              <a:rPr lang="en-US" altLang="zh-CN" sz="2800" dirty="0">
                <a:latin typeface="Times New Roman" panose="02020603050405020304" pitchFamily="18" charset="0"/>
                <a:ea typeface="黑体" panose="02010609060101010101" pitchFamily="49" charset="-122"/>
                <a:sym typeface="Times New Roman" panose="02020603050405020304" pitchFamily="18" charset="0"/>
              </a:rPr>
              <a:t>1</a:t>
            </a:r>
            <a:r>
              <a:rPr lang="zh-CN" altLang="en-US" sz="2800" dirty="0">
                <a:latin typeface="Times New Roman" panose="02020603050405020304" pitchFamily="18" charset="0"/>
                <a:ea typeface="黑体" panose="02010609060101010101" pitchFamily="49" charset="-122"/>
                <a:sym typeface="Times New Roman" panose="02020603050405020304" pitchFamily="18" charset="0"/>
              </a:rPr>
              <a:t>档～</a:t>
            </a:r>
            <a:r>
              <a:rPr lang="en-US" altLang="zh-CN" sz="2800" dirty="0">
                <a:latin typeface="Times New Roman" panose="02020603050405020304" pitchFamily="18" charset="0"/>
                <a:ea typeface="黑体" panose="02010609060101010101" pitchFamily="49" charset="-122"/>
                <a:sym typeface="Times New Roman" panose="02020603050405020304" pitchFamily="18" charset="0"/>
              </a:rPr>
              <a:t>3</a:t>
            </a:r>
            <a:r>
              <a:rPr lang="zh-CN" altLang="en-US" sz="2800" dirty="0">
                <a:latin typeface="Times New Roman" panose="02020603050405020304" pitchFamily="18" charset="0"/>
                <a:ea typeface="黑体" panose="02010609060101010101" pitchFamily="49" charset="-122"/>
                <a:sym typeface="Times New Roman" panose="02020603050405020304" pitchFamily="18" charset="0"/>
              </a:rPr>
              <a:t>档设备常用管电压并进行曝光，记录空气比释动能值。</a:t>
            </a:r>
          </a:p>
          <a:p>
            <a:pPr>
              <a:lnSpc>
                <a:spcPct val="120000"/>
              </a:lnSpc>
              <a:spcBef>
                <a:spcPts val="20"/>
              </a:spcBef>
              <a:spcAft>
                <a:spcPts val="20"/>
              </a:spcAft>
            </a:pPr>
            <a:r>
              <a:rPr lang="zh-CN" altLang="en-US" sz="2800" dirty="0">
                <a:latin typeface="Times New Roman" panose="02020603050405020304" pitchFamily="18" charset="0"/>
                <a:ea typeface="黑体" panose="02010609060101010101" pitchFamily="49" charset="-122"/>
                <a:sym typeface="Times New Roman" panose="02020603050405020304" pitchFamily="18" charset="0"/>
              </a:rPr>
              <a:t>将铝片放置在球管</a:t>
            </a:r>
            <a:r>
              <a:rPr lang="en-US" altLang="zh-CN" sz="2800"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sz="2800" dirty="0">
                <a:latin typeface="Times New Roman" panose="02020603050405020304" pitchFamily="18" charset="0"/>
                <a:ea typeface="黑体" panose="02010609060101010101" pitchFamily="49" charset="-122"/>
                <a:sym typeface="Times New Roman" panose="02020603050405020304" pitchFamily="18" charset="0"/>
              </a:rPr>
              <a:t>射线出束口位置，保持曝光条件不变，测量不同厚度铝片后的空气比释动能。</a:t>
            </a:r>
          </a:p>
          <a:p>
            <a:pPr>
              <a:lnSpc>
                <a:spcPct val="120000"/>
              </a:lnSpc>
              <a:spcBef>
                <a:spcPts val="20"/>
              </a:spcBef>
              <a:spcAft>
                <a:spcPts val="20"/>
              </a:spcAft>
            </a:pPr>
            <a:r>
              <a:rPr lang="zh-CN" altLang="en-US" sz="2800" dirty="0">
                <a:latin typeface="Times New Roman" panose="02020603050405020304" pitchFamily="18" charset="0"/>
                <a:ea typeface="黑体" panose="02010609060101010101" pitchFamily="49" charset="-122"/>
                <a:sym typeface="Times New Roman" panose="02020603050405020304" pitchFamily="18" charset="0"/>
              </a:rPr>
              <a:t>逐步增加铝片厚度，直至测得的空气比释动能率值小于未加铝片时空气比释动能值的一半，用作图法或计算法求出半值层。</a:t>
            </a:r>
          </a:p>
          <a:p>
            <a:pPr>
              <a:lnSpc>
                <a:spcPct val="120000"/>
              </a:lnSpc>
              <a:spcBef>
                <a:spcPts val="20"/>
              </a:spcBef>
              <a:spcAft>
                <a:spcPts val="20"/>
              </a:spcAft>
            </a:pPr>
            <a:r>
              <a:rPr lang="zh-CN" altLang="en-US" sz="2800" dirty="0">
                <a:latin typeface="Times New Roman" panose="02020603050405020304" pitchFamily="18" charset="0"/>
                <a:ea typeface="黑体" panose="02010609060101010101" pitchFamily="49" charset="-122"/>
                <a:sym typeface="Times New Roman" panose="02020603050405020304" pitchFamily="18" charset="0"/>
              </a:rPr>
              <a:t>也可采用多功能数字剂量仪直接测量，当对结果有异议时应采用铝片法重新测量。</a:t>
            </a:r>
            <a:endParaRPr lang="en-US" altLang="zh-CN" sz="2800"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3612058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7</a:t>
            </a: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AEC</a:t>
            </a: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响应</a:t>
            </a:r>
          </a:p>
        </p:txBody>
      </p:sp>
      <p:sp>
        <p:nvSpPr>
          <p:cNvPr id="3" name="内容占位符 2"/>
          <p:cNvSpPr>
            <a:spLocks noGrp="1"/>
          </p:cNvSpPr>
          <p:nvPr>
            <p:ph idx="1"/>
          </p:nvPr>
        </p:nvSpPr>
        <p:spPr/>
        <p:txBody>
          <a:bodyPr>
            <a:normAutofit fontScale="70000" lnSpcReduction="20000"/>
          </a:bodyPr>
          <a:lstStyle/>
          <a:p>
            <a:pPr>
              <a:lnSpc>
                <a:spcPct val="140000"/>
              </a:lnSpc>
              <a:spcBef>
                <a:spcPct val="20000"/>
              </a:spcBef>
              <a:spcAft>
                <a:spcPts val="20"/>
              </a:spcAft>
            </a:pP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20mm</a:t>
            </a: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厚铝板、</a:t>
            </a: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1.5mm</a:t>
            </a: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厚铜板、诊断水平剂量仪</a:t>
            </a:r>
            <a:endPar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40000"/>
              </a:lnSpc>
              <a:spcBef>
                <a:spcPct val="20000"/>
              </a:spcBef>
              <a:spcAft>
                <a:spcPts val="20"/>
              </a:spcAft>
            </a:pP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将</a:t>
            </a: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20 mm</a:t>
            </a: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厚的铝板放在照射野中并覆盖设备的</a:t>
            </a: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AEC</a:t>
            </a: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电离室灵敏区域，调节照射野小于铝板的尺寸，</a:t>
            </a:r>
            <a:r>
              <a:rPr lang="zh-CN" altLang="zh-CN" dirty="0">
                <a:latin typeface="Times New Roman" panose="02020603050405020304" pitchFamily="18" charset="0"/>
                <a:ea typeface="黑体" panose="02010609060101010101" pitchFamily="49" charset="-122"/>
                <a:cs typeface="+mn-ea"/>
                <a:sym typeface="Times New Roman" panose="02020603050405020304" pitchFamily="18" charset="0"/>
              </a:rPr>
              <a:t>剂量仪探头放置在铝板后方，并尽量靠近影像接收器的位置</a:t>
            </a: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zh-CN" altLang="zh-CN" dirty="0">
                <a:latin typeface="Times New Roman" panose="02020603050405020304" pitchFamily="18" charset="0"/>
                <a:ea typeface="黑体" panose="02010609060101010101" pitchFamily="49" charset="-122"/>
                <a:cs typeface="+mn-ea"/>
                <a:sym typeface="Times New Roman" panose="02020603050405020304" pitchFamily="18" charset="0"/>
              </a:rPr>
              <a:t>选择全部电离室</a:t>
            </a: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AEC</a:t>
            </a: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80kV</a:t>
            </a: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，自动</a:t>
            </a:r>
            <a:r>
              <a:rPr lang="en-US" altLang="zh-CN" dirty="0" err="1">
                <a:latin typeface="Times New Roman" panose="02020603050405020304" pitchFamily="18" charset="0"/>
                <a:ea typeface="黑体" panose="02010609060101010101" pitchFamily="49" charset="-122"/>
                <a:cs typeface="+mn-ea"/>
                <a:sym typeface="Times New Roman" panose="02020603050405020304" pitchFamily="18" charset="0"/>
              </a:rPr>
              <a:t>mAs</a:t>
            </a: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），曝光，记录空气比释动能</a:t>
            </a:r>
            <a:endPar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endParaRPr>
          </a:p>
          <a:p>
            <a:pPr lvl="1">
              <a:lnSpc>
                <a:spcPct val="140000"/>
              </a:lnSpc>
              <a:spcBef>
                <a:spcPct val="20000"/>
              </a:spcBef>
              <a:spcAft>
                <a:spcPts val="20"/>
              </a:spcAft>
            </a:pPr>
            <a:r>
              <a:rPr lang="zh-CN" altLang="en-US"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注意：此时的</a:t>
            </a:r>
            <a:r>
              <a:rPr lang="en-US" altLang="zh-CN" dirty="0" err="1">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mAs</a:t>
            </a:r>
            <a:r>
              <a:rPr lang="zh-CN" altLang="en-US"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与</a:t>
            </a:r>
            <a:r>
              <a:rPr lang="en-US" altLang="zh-CN"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AEC</a:t>
            </a:r>
            <a:r>
              <a:rPr lang="zh-CN" altLang="en-US"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重复性检测时的</a:t>
            </a:r>
            <a:r>
              <a:rPr lang="en-US" altLang="zh-CN" dirty="0" err="1">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mAs</a:t>
            </a:r>
            <a:r>
              <a:rPr lang="zh-CN" altLang="en-US"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应基本一致</a:t>
            </a:r>
            <a:endParaRPr lang="en-US" altLang="zh-CN"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40000"/>
              </a:lnSpc>
              <a:spcBef>
                <a:spcPct val="20000"/>
              </a:spcBef>
              <a:spcAft>
                <a:spcPts val="20"/>
              </a:spcAft>
            </a:pP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将</a:t>
            </a: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1.5 mm</a:t>
            </a: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厚度的铜板置于前一块铝板上，保证检测几何条件和探头位置不变，</a:t>
            </a: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AEC</a:t>
            </a: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80kV</a:t>
            </a: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，自动</a:t>
            </a:r>
            <a:r>
              <a:rPr lang="en-US" altLang="zh-CN" dirty="0" err="1">
                <a:latin typeface="Times New Roman" panose="02020603050405020304" pitchFamily="18" charset="0"/>
                <a:ea typeface="黑体" panose="02010609060101010101" pitchFamily="49" charset="-122"/>
                <a:cs typeface="+mn-ea"/>
                <a:sym typeface="Times New Roman" panose="02020603050405020304" pitchFamily="18" charset="0"/>
              </a:rPr>
              <a:t>mAs</a:t>
            </a: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），曝光，记录空气比释动能值</a:t>
            </a:r>
          </a:p>
          <a:p>
            <a:pPr>
              <a:lnSpc>
                <a:spcPct val="140000"/>
              </a:lnSpc>
              <a:spcBef>
                <a:spcPct val="20000"/>
              </a:spcBef>
              <a:spcAft>
                <a:spcPts val="20"/>
              </a:spcAft>
            </a:pP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比较两次测量结果与平均值的相对偏差</a:t>
            </a:r>
            <a:endPar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40000"/>
              </a:lnSpc>
              <a:spcBef>
                <a:spcPct val="20000"/>
              </a:spcBef>
              <a:spcAft>
                <a:spcPts val="20"/>
              </a:spcAft>
            </a:pP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验收检测、状态检测：</a:t>
            </a: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±20.0%</a:t>
            </a: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以内；稳定性检测：</a:t>
            </a: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±25.0%</a:t>
            </a: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以内。</a:t>
            </a:r>
            <a:endPar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endParaRPr>
          </a:p>
          <a:p>
            <a:pPr lvl="1">
              <a:lnSpc>
                <a:spcPct val="140000"/>
              </a:lnSpc>
              <a:spcBef>
                <a:spcPct val="20000"/>
              </a:spcBef>
              <a:spcAft>
                <a:spcPts val="20"/>
              </a:spcAft>
            </a:pPr>
            <a:r>
              <a:rPr lang="zh-CN" altLang="en-US"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也可以将</a:t>
            </a:r>
            <a:r>
              <a:rPr lang="en-US" altLang="zh-CN"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20mm</a:t>
            </a:r>
            <a:r>
              <a:rPr lang="zh-CN" altLang="en-US"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厚的铝板、</a:t>
            </a:r>
            <a:r>
              <a:rPr lang="en-US" altLang="zh-CN"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1.5mm</a:t>
            </a:r>
            <a:r>
              <a:rPr lang="zh-CN" altLang="en-US"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厚的铜板直接放在遮线器出束口</a:t>
            </a:r>
            <a:endParaRPr lang="en-US" altLang="zh-CN"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40000"/>
              </a:lnSpc>
              <a:spcBef>
                <a:spcPct val="20000"/>
              </a:spcBef>
              <a:spcAft>
                <a:spcPts val="20"/>
              </a:spcAft>
            </a:pPr>
            <a:endPar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40000"/>
              </a:lnSpc>
              <a:spcBef>
                <a:spcPct val="20000"/>
              </a:spcBef>
              <a:spcAft>
                <a:spcPts val="20"/>
              </a:spcAft>
            </a:pPr>
            <a:endPar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40000"/>
              </a:lnSpc>
              <a:spcBef>
                <a:spcPct val="20000"/>
              </a:spcBef>
              <a:spcAft>
                <a:spcPts val="20"/>
              </a:spcAft>
            </a:pPr>
            <a:endPar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40000"/>
              </a:lnSpc>
              <a:spcBef>
                <a:spcPct val="20000"/>
              </a:spcBef>
              <a:spcAft>
                <a:spcPts val="20"/>
              </a:spcAft>
            </a:pPr>
            <a:endPar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40000"/>
              </a:lnSpc>
              <a:spcBef>
                <a:spcPct val="20000"/>
              </a:spcBef>
              <a:spcAft>
                <a:spcPts val="20"/>
              </a:spcAft>
            </a:pPr>
            <a:endPar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40000"/>
              </a:lnSpc>
              <a:spcBef>
                <a:spcPct val="20000"/>
              </a:spcBef>
              <a:spcAft>
                <a:spcPts val="20"/>
              </a:spcAft>
            </a:pPr>
            <a:endPar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40000"/>
              </a:lnSpc>
              <a:spcBef>
                <a:spcPct val="20000"/>
              </a:spcBef>
              <a:spcAft>
                <a:spcPts val="20"/>
              </a:spcAft>
            </a:pPr>
            <a:endPar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40000"/>
              </a:lnSpc>
              <a:spcBef>
                <a:spcPct val="20000"/>
              </a:spcBef>
              <a:spcAft>
                <a:spcPts val="20"/>
              </a:spcAft>
            </a:pPr>
            <a:endPar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endParaRPr>
          </a:p>
        </p:txBody>
      </p:sp>
    </p:spTree>
    <p:extLst>
      <p:ext uri="{BB962C8B-B14F-4D97-AF65-F5344CB8AC3E}">
        <p14:creationId xmlns:p14="http://schemas.microsoft.com/office/powerpoint/2010/main" val="404830561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3CC27C2-257C-4473-BDFE-E1FBBD2D113C}"/>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5</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、高对比度分辨力</a:t>
            </a:r>
          </a:p>
        </p:txBody>
      </p:sp>
      <p:sp>
        <p:nvSpPr>
          <p:cNvPr id="3" name="内容占位符 2">
            <a:extLst>
              <a:ext uri="{FF2B5EF4-FFF2-40B4-BE49-F238E27FC236}">
                <a16:creationId xmlns="" xmlns:a16="http://schemas.microsoft.com/office/drawing/2014/main" id="{3F4F6F69-869F-4085-B73F-7D44B8EF9826}"/>
              </a:ext>
            </a:extLst>
          </p:cNvPr>
          <p:cNvSpPr>
            <a:spLocks noGrp="1"/>
          </p:cNvSpPr>
          <p:nvPr>
            <p:ph idx="1"/>
          </p:nvPr>
        </p:nvSpPr>
        <p:spPr/>
        <p:txBody>
          <a:bodyPr>
            <a:normAutofit fontScale="92500"/>
          </a:bodyPr>
          <a:lstStyle/>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口内机，将高对比度分辨力测试卡或测试模体置于靠近限束筒出口位置，并使其平面与主射束中心轴垂直。</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口外机全景摄影功能，将高对比度分辨力测试卡或测试模体置于头托中心，主射束中心轴与测试模体平面垂直。</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射线球管出束口放置</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0.8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mmCu</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作为附加衰减层。</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口外机头颅摄影功能，将高对比度分辨力测试卡或测试模体置于临床受检者头颅所在位置，主射束中心轴与测试模体平面垂直。</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射线球管出束口放置</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0.8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mmCu</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作为附加衰减层。</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按照设备生产厂家推荐的测试步骤和方法进行曝光，或设置设备常用成人曝光条件。</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在显示器上读取影像，观察可分辨的线对组数。</a:t>
            </a:r>
          </a:p>
          <a:p>
            <a:pPr>
              <a:lnSpc>
                <a:spcPct val="120000"/>
              </a:lnSpc>
              <a:spcBef>
                <a:spcPts val="20"/>
              </a:spcBef>
              <a:spcAft>
                <a:spcPts val="20"/>
              </a:spcAft>
            </a:pPr>
            <a:endParaRPr lang="zh-CN" altLang="en-US" sz="2400"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76346733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3EA522D-7FA8-4894-999E-9F3BE05EE376}"/>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FBF09769-9855-439E-ADF9-8649DE75ADC3}"/>
              </a:ext>
            </a:extLst>
          </p:cNvPr>
          <p:cNvSpPr>
            <a:spLocks noGrp="1"/>
          </p:cNvSpPr>
          <p:nvPr>
            <p:ph idx="1"/>
          </p:nvPr>
        </p:nvSpPr>
        <p:spPr/>
        <p:txBody>
          <a:bodyPr/>
          <a:lstStyle/>
          <a:p>
            <a:pPr>
              <a:lnSpc>
                <a:spcPct val="120000"/>
              </a:lnSpc>
              <a:spcBef>
                <a:spcPts val="2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pic>
        <p:nvPicPr>
          <p:cNvPr id="4" name="图片 3">
            <a:extLst>
              <a:ext uri="{FF2B5EF4-FFF2-40B4-BE49-F238E27FC236}">
                <a16:creationId xmlns="" xmlns:a16="http://schemas.microsoft.com/office/drawing/2014/main" id="{51F55BFA-2625-4F6A-88C8-B402C31CE839}"/>
              </a:ext>
            </a:extLst>
          </p:cNvPr>
          <p:cNvPicPr>
            <a:picLocks noChangeAspect="1"/>
          </p:cNvPicPr>
          <p:nvPr/>
        </p:nvPicPr>
        <p:blipFill>
          <a:blip r:embed="rId2" cstate="print"/>
          <a:srcRect/>
          <a:stretch>
            <a:fillRect/>
          </a:stretch>
        </p:blipFill>
        <p:spPr>
          <a:xfrm>
            <a:off x="751658" y="806632"/>
            <a:ext cx="4701540" cy="4526280"/>
          </a:xfrm>
          <a:prstGeom prst="rect">
            <a:avLst/>
          </a:prstGeom>
          <a:noFill/>
          <a:ln w="9525">
            <a:noFill/>
            <a:miter lim="800000"/>
            <a:headEnd/>
            <a:tailEnd/>
          </a:ln>
        </p:spPr>
      </p:pic>
      <p:pic>
        <p:nvPicPr>
          <p:cNvPr id="5" name="图片 4" descr="图4">
            <a:extLst>
              <a:ext uri="{FF2B5EF4-FFF2-40B4-BE49-F238E27FC236}">
                <a16:creationId xmlns="" xmlns:a16="http://schemas.microsoft.com/office/drawing/2014/main" id="{348F4336-F061-4F21-A19F-D90A32797717}"/>
              </a:ext>
            </a:extLst>
          </p:cNvPr>
          <p:cNvPicPr>
            <a:picLocks noChangeAspect="1"/>
          </p:cNvPicPr>
          <p:nvPr/>
        </p:nvPicPr>
        <p:blipFill>
          <a:blip r:embed="rId3" cstate="print"/>
          <a:srcRect/>
          <a:stretch>
            <a:fillRect/>
          </a:stretch>
        </p:blipFill>
        <p:spPr>
          <a:xfrm>
            <a:off x="5652951" y="1027906"/>
            <a:ext cx="5196840" cy="2011680"/>
          </a:xfrm>
          <a:prstGeom prst="rect">
            <a:avLst/>
          </a:prstGeom>
          <a:noFill/>
          <a:ln w="9525">
            <a:noFill/>
            <a:miter lim="800000"/>
            <a:headEnd/>
            <a:tailEnd/>
          </a:ln>
        </p:spPr>
      </p:pic>
      <p:pic>
        <p:nvPicPr>
          <p:cNvPr id="6" name="图片 5" descr="图6">
            <a:extLst>
              <a:ext uri="{FF2B5EF4-FFF2-40B4-BE49-F238E27FC236}">
                <a16:creationId xmlns="" xmlns:a16="http://schemas.microsoft.com/office/drawing/2014/main" id="{DEA245C0-009C-4897-80DA-FA875AA9FD08}"/>
              </a:ext>
            </a:extLst>
          </p:cNvPr>
          <p:cNvPicPr>
            <a:picLocks noChangeAspect="1"/>
          </p:cNvPicPr>
          <p:nvPr/>
        </p:nvPicPr>
        <p:blipFill>
          <a:blip r:embed="rId4" cstate="print"/>
          <a:srcRect/>
          <a:stretch>
            <a:fillRect/>
          </a:stretch>
        </p:blipFill>
        <p:spPr>
          <a:xfrm>
            <a:off x="5420541" y="3488134"/>
            <a:ext cx="5661660" cy="2240280"/>
          </a:xfrm>
          <a:prstGeom prst="rect">
            <a:avLst/>
          </a:prstGeom>
          <a:noFill/>
          <a:ln w="9525">
            <a:noFill/>
            <a:miter lim="800000"/>
            <a:headEnd/>
            <a:tailEnd/>
          </a:ln>
        </p:spPr>
      </p:pic>
    </p:spTree>
    <p:extLst>
      <p:ext uri="{BB962C8B-B14F-4D97-AF65-F5344CB8AC3E}">
        <p14:creationId xmlns:p14="http://schemas.microsoft.com/office/powerpoint/2010/main" val="388258016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9C696EB-FB79-498B-8514-FC931FE4E656}"/>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6D97EF34-4ABF-4840-B4C1-D9DAF0E0CF5C}"/>
              </a:ext>
            </a:extLst>
          </p:cNvPr>
          <p:cNvSpPr>
            <a:spLocks noGrp="1"/>
          </p:cNvSpPr>
          <p:nvPr>
            <p:ph idx="1"/>
          </p:nvPr>
        </p:nvSpPr>
        <p:spPr/>
        <p:txBody>
          <a:bodyPr/>
          <a:lstStyle/>
          <a:p>
            <a:pPr>
              <a:lnSpc>
                <a:spcPct val="120000"/>
              </a:lnSpc>
              <a:spcBef>
                <a:spcPts val="2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pic>
        <p:nvPicPr>
          <p:cNvPr id="4" name="图片 3">
            <a:extLst>
              <a:ext uri="{FF2B5EF4-FFF2-40B4-BE49-F238E27FC236}">
                <a16:creationId xmlns="" xmlns:a16="http://schemas.microsoft.com/office/drawing/2014/main" id="{334606EC-83DF-44AB-94C0-18684CAE024B}"/>
              </a:ext>
            </a:extLst>
          </p:cNvPr>
          <p:cNvPicPr>
            <a:picLocks noChangeAspect="1"/>
          </p:cNvPicPr>
          <p:nvPr/>
        </p:nvPicPr>
        <p:blipFill>
          <a:blip r:embed="rId2" cstate="print"/>
          <a:srcRect b="28662"/>
          <a:stretch>
            <a:fillRect/>
          </a:stretch>
        </p:blipFill>
        <p:spPr>
          <a:xfrm>
            <a:off x="2922813" y="523081"/>
            <a:ext cx="5540257" cy="5811838"/>
          </a:xfrm>
          <a:prstGeom prst="rect">
            <a:avLst/>
          </a:prstGeom>
          <a:noFill/>
          <a:ln w="9525">
            <a:noFill/>
            <a:miter lim="800000"/>
            <a:headEnd/>
            <a:tailEnd/>
          </a:ln>
        </p:spPr>
      </p:pic>
    </p:spTree>
    <p:extLst>
      <p:ext uri="{BB962C8B-B14F-4D97-AF65-F5344CB8AC3E}">
        <p14:creationId xmlns:p14="http://schemas.microsoft.com/office/powerpoint/2010/main" val="403920607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endParaRPr lang="zh-CN" altLang="en-US"/>
          </a:p>
        </p:txBody>
      </p:sp>
      <p:pic>
        <p:nvPicPr>
          <p:cNvPr id="6" name="内容占位符 5"/>
          <p:cNvPicPr>
            <a:picLocks noGrp="1" noChangeAspect="1"/>
          </p:cNvPicPr>
          <p:nvPr>
            <p:ph idx="1"/>
          </p:nvPr>
        </p:nvPicPr>
        <p:blipFill>
          <a:blip r:embed="rId2"/>
          <a:stretch>
            <a:fillRect/>
          </a:stretch>
        </p:blipFill>
        <p:spPr>
          <a:xfrm>
            <a:off x="4930635" y="1616526"/>
            <a:ext cx="2620370" cy="3525783"/>
          </a:xfrm>
          <a:prstGeom prst="rect">
            <a:avLst/>
          </a:prstGeom>
        </p:spPr>
      </p:pic>
      <p:pic>
        <p:nvPicPr>
          <p:cNvPr id="4" name="图片 3"/>
          <p:cNvPicPr>
            <a:picLocks noChangeAspect="1"/>
          </p:cNvPicPr>
          <p:nvPr/>
        </p:nvPicPr>
        <p:blipFill rotWithShape="1">
          <a:blip r:embed="rId3"/>
          <a:srcRect r="35307"/>
          <a:stretch/>
        </p:blipFill>
        <p:spPr>
          <a:xfrm>
            <a:off x="838200" y="1690688"/>
            <a:ext cx="3756171" cy="3452816"/>
          </a:xfrm>
          <a:prstGeom prst="rect">
            <a:avLst/>
          </a:prstGeom>
        </p:spPr>
      </p:pic>
      <p:pic>
        <p:nvPicPr>
          <p:cNvPr id="5" name="图片 4"/>
          <p:cNvPicPr>
            <a:picLocks noChangeAspect="1"/>
          </p:cNvPicPr>
          <p:nvPr/>
        </p:nvPicPr>
        <p:blipFill rotWithShape="1">
          <a:blip r:embed="rId4"/>
          <a:srcRect r="51091"/>
          <a:stretch/>
        </p:blipFill>
        <p:spPr>
          <a:xfrm>
            <a:off x="7887269" y="1690688"/>
            <a:ext cx="3466531" cy="3377461"/>
          </a:xfrm>
          <a:prstGeom prst="rect">
            <a:avLst/>
          </a:prstGeom>
        </p:spPr>
      </p:pic>
    </p:spTree>
    <p:extLst>
      <p:ext uri="{BB962C8B-B14F-4D97-AF65-F5344CB8AC3E}">
        <p14:creationId xmlns:p14="http://schemas.microsoft.com/office/powerpoint/2010/main" val="240169723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DFDE787-2C4F-4F17-B481-A81C8750748B}"/>
              </a:ext>
            </a:extLst>
          </p:cNvPr>
          <p:cNvSpPr>
            <a:spLocks noGrp="1"/>
          </p:cNvSpPr>
          <p:nvPr>
            <p:ph type="title"/>
          </p:nvPr>
        </p:nvSpPr>
        <p:spPr/>
        <p:txBody>
          <a:bodyPr>
            <a:normAutofit/>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6</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、低对比度分辨力</a:t>
            </a:r>
          </a:p>
        </p:txBody>
      </p:sp>
      <p:sp>
        <p:nvSpPr>
          <p:cNvPr id="3" name="内容占位符 2">
            <a:extLst>
              <a:ext uri="{FF2B5EF4-FFF2-40B4-BE49-F238E27FC236}">
                <a16:creationId xmlns="" xmlns:a16="http://schemas.microsoft.com/office/drawing/2014/main" id="{B5AE9743-1693-4F0E-BDA2-6233E11407FA}"/>
              </a:ext>
            </a:extLst>
          </p:cNvPr>
          <p:cNvSpPr>
            <a:spLocks noGrp="1"/>
          </p:cNvSpPr>
          <p:nvPr>
            <p:ph idx="1"/>
          </p:nvPr>
        </p:nvSpPr>
        <p:spPr/>
        <p:txBody>
          <a:bodyPr/>
          <a:lstStyle/>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检测几何条件同高对比度分辨力。</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按照设备生产厂家推荐的检测步骤和方法进行曝光，或设置设备常用成人曝光条件。</a:t>
            </a:r>
          </a:p>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在显示器上读取影像，观察可分辨的最小低对比细节。</a:t>
            </a:r>
          </a:p>
        </p:txBody>
      </p:sp>
    </p:spTree>
    <p:extLst>
      <p:ext uri="{BB962C8B-B14F-4D97-AF65-F5344CB8AC3E}">
        <p14:creationId xmlns:p14="http://schemas.microsoft.com/office/powerpoint/2010/main" val="1515608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cs typeface="+mn-ea"/>
              <a:sym typeface="Times New Roman" panose="02020603050405020304" pitchFamily="18" charset="0"/>
            </a:endParaRPr>
          </a:p>
        </p:txBody>
      </p:sp>
      <p:sp>
        <p:nvSpPr>
          <p:cNvPr id="3" name="内容占位符 2"/>
          <p:cNvSpPr>
            <a:spLocks noGrp="1"/>
          </p:cNvSpPr>
          <p:nvPr>
            <p:ph idx="1"/>
          </p:nvPr>
        </p:nvSpPr>
        <p:spPr/>
        <p:txBody>
          <a:bodyPr>
            <a:normAutofit/>
          </a:bodyPr>
          <a:lstStyle/>
          <a:p>
            <a:pPr>
              <a:lnSpc>
                <a:spcPct val="120000"/>
              </a:lnSpc>
              <a:spcBef>
                <a:spcPts val="20"/>
              </a:spcBef>
              <a:spcAft>
                <a:spcPts val="20"/>
              </a:spcAft>
            </a:pPr>
            <a:r>
              <a:rPr lang="zh-CN" altLang="en-US" sz="2600" dirty="0">
                <a:latin typeface="Times New Roman" panose="02020603050405020304" pitchFamily="18" charset="0"/>
                <a:ea typeface="黑体" panose="02010609060101010101" pitchFamily="49" charset="-122"/>
                <a:cs typeface="+mn-ea"/>
                <a:sym typeface="Times New Roman" panose="02020603050405020304" pitchFamily="18" charset="0"/>
              </a:rPr>
              <a:t>验收检测  </a:t>
            </a:r>
            <a:r>
              <a:rPr lang="en-US" altLang="zh-CN" sz="2600" dirty="0">
                <a:latin typeface="Times New Roman" panose="02020603050405020304" pitchFamily="18" charset="0"/>
                <a:ea typeface="黑体" panose="02010609060101010101" pitchFamily="49" charset="-122"/>
                <a:cs typeface="+mn-ea"/>
                <a:sym typeface="Times New Roman" panose="02020603050405020304" pitchFamily="18" charset="0"/>
              </a:rPr>
              <a:t>acceptance test X</a:t>
            </a:r>
            <a:r>
              <a:rPr lang="zh-CN" altLang="en-US" sz="2600" dirty="0">
                <a:latin typeface="Times New Roman" panose="02020603050405020304" pitchFamily="18" charset="0"/>
                <a:ea typeface="黑体" panose="02010609060101010101" pitchFamily="49" charset="-122"/>
                <a:cs typeface="+mn-ea"/>
                <a:sym typeface="Times New Roman" panose="02020603050405020304" pitchFamily="18" charset="0"/>
              </a:rPr>
              <a:t>射线诊断设备安装完毕或设备重大维修后，为鉴定其性能指标是否符合约定值而进行的质量控制检测。</a:t>
            </a:r>
          </a:p>
          <a:p>
            <a:pPr>
              <a:lnSpc>
                <a:spcPct val="120000"/>
              </a:lnSpc>
              <a:spcBef>
                <a:spcPts val="20"/>
              </a:spcBef>
              <a:spcAft>
                <a:spcPts val="20"/>
              </a:spcAft>
            </a:pPr>
            <a:r>
              <a:rPr lang="zh-CN" altLang="en-US" sz="2600" dirty="0">
                <a:latin typeface="Times New Roman" panose="02020603050405020304" pitchFamily="18" charset="0"/>
                <a:ea typeface="黑体" panose="02010609060101010101" pitchFamily="49" charset="-122"/>
                <a:cs typeface="+mn-ea"/>
                <a:sym typeface="Times New Roman" panose="02020603050405020304" pitchFamily="18" charset="0"/>
              </a:rPr>
              <a:t>状态检测  </a:t>
            </a:r>
            <a:r>
              <a:rPr lang="en-US" altLang="zh-CN" sz="2600" dirty="0">
                <a:latin typeface="Times New Roman" panose="02020603050405020304" pitchFamily="18" charset="0"/>
                <a:ea typeface="黑体" panose="02010609060101010101" pitchFamily="49" charset="-122"/>
                <a:cs typeface="+mn-ea"/>
                <a:sym typeface="Times New Roman" panose="02020603050405020304" pitchFamily="18" charset="0"/>
              </a:rPr>
              <a:t>status test </a:t>
            </a:r>
            <a:r>
              <a:rPr lang="zh-CN" altLang="en-US" sz="2600" dirty="0">
                <a:latin typeface="Times New Roman" panose="02020603050405020304" pitchFamily="18" charset="0"/>
                <a:ea typeface="黑体" panose="02010609060101010101" pitchFamily="49" charset="-122"/>
                <a:cs typeface="+mn-ea"/>
                <a:sym typeface="Times New Roman" panose="02020603050405020304" pitchFamily="18" charset="0"/>
              </a:rPr>
              <a:t>对运行中的</a:t>
            </a:r>
            <a:r>
              <a:rPr lang="en-US" altLang="zh-CN" sz="2600" dirty="0">
                <a:latin typeface="Times New Roman" panose="02020603050405020304" pitchFamily="18" charset="0"/>
                <a:ea typeface="黑体" panose="02010609060101010101" pitchFamily="49" charset="-122"/>
                <a:cs typeface="+mn-ea"/>
                <a:sym typeface="Times New Roman" panose="02020603050405020304" pitchFamily="18" charset="0"/>
              </a:rPr>
              <a:t>X</a:t>
            </a:r>
            <a:r>
              <a:rPr lang="zh-CN" altLang="en-US" sz="2600" dirty="0">
                <a:latin typeface="Times New Roman" panose="02020603050405020304" pitchFamily="18" charset="0"/>
                <a:ea typeface="黑体" panose="02010609060101010101" pitchFamily="49" charset="-122"/>
                <a:cs typeface="+mn-ea"/>
                <a:sym typeface="Times New Roman" panose="02020603050405020304" pitchFamily="18" charset="0"/>
              </a:rPr>
              <a:t>射线诊断设备，为评价其性能指标是否符合标准要求而定期进行的质量控制检测。</a:t>
            </a:r>
          </a:p>
          <a:p>
            <a:pPr>
              <a:lnSpc>
                <a:spcPct val="120000"/>
              </a:lnSpc>
              <a:spcBef>
                <a:spcPts val="20"/>
              </a:spcBef>
              <a:spcAft>
                <a:spcPts val="20"/>
              </a:spcAft>
            </a:pPr>
            <a:r>
              <a:rPr lang="zh-CN" altLang="en-US" sz="2600" dirty="0">
                <a:latin typeface="Times New Roman" panose="02020603050405020304" pitchFamily="18" charset="0"/>
                <a:ea typeface="黑体" panose="02010609060101010101" pitchFamily="49" charset="-122"/>
                <a:cs typeface="+mn-ea"/>
                <a:sym typeface="Times New Roman" panose="02020603050405020304" pitchFamily="18" charset="0"/>
              </a:rPr>
              <a:t>稳定性检测  </a:t>
            </a:r>
            <a:r>
              <a:rPr lang="en-US" altLang="zh-CN" sz="2600" dirty="0">
                <a:latin typeface="Times New Roman" panose="02020603050405020304" pitchFamily="18" charset="0"/>
                <a:ea typeface="黑体" panose="02010609060101010101" pitchFamily="49" charset="-122"/>
                <a:cs typeface="+mn-ea"/>
                <a:sym typeface="Times New Roman" panose="02020603050405020304" pitchFamily="18" charset="0"/>
              </a:rPr>
              <a:t>constancy test </a:t>
            </a:r>
            <a:r>
              <a:rPr lang="zh-CN" altLang="en-US" sz="2600" dirty="0">
                <a:latin typeface="Times New Roman" panose="02020603050405020304" pitchFamily="18" charset="0"/>
                <a:ea typeface="黑体" panose="02010609060101010101" pitchFamily="49" charset="-122"/>
                <a:cs typeface="+mn-ea"/>
                <a:sym typeface="Times New Roman" panose="02020603050405020304" pitchFamily="18" charset="0"/>
              </a:rPr>
              <a:t>为确定</a:t>
            </a:r>
            <a:r>
              <a:rPr lang="en-US" altLang="zh-CN" sz="2600" dirty="0">
                <a:latin typeface="Times New Roman" panose="02020603050405020304" pitchFamily="18" charset="0"/>
                <a:ea typeface="黑体" panose="02010609060101010101" pitchFamily="49" charset="-122"/>
                <a:cs typeface="+mn-ea"/>
                <a:sym typeface="Times New Roman" panose="02020603050405020304" pitchFamily="18" charset="0"/>
              </a:rPr>
              <a:t>X</a:t>
            </a:r>
            <a:r>
              <a:rPr lang="zh-CN" altLang="en-US" sz="2600" dirty="0">
                <a:latin typeface="Times New Roman" panose="02020603050405020304" pitchFamily="18" charset="0"/>
                <a:ea typeface="黑体" panose="02010609060101010101" pitchFamily="49" charset="-122"/>
                <a:cs typeface="+mn-ea"/>
                <a:sym typeface="Times New Roman" panose="02020603050405020304" pitchFamily="18" charset="0"/>
              </a:rPr>
              <a:t>射线诊断设备在给定条件下获得的数值相对于一个初始状态的变化是否符合控制标准而定期进行的质量控制检测。</a:t>
            </a:r>
          </a:p>
        </p:txBody>
      </p:sp>
    </p:spTree>
    <p:extLst>
      <p:ext uri="{BB962C8B-B14F-4D97-AF65-F5344CB8AC3E}">
        <p14:creationId xmlns:p14="http://schemas.microsoft.com/office/powerpoint/2010/main" val="470944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8</a:t>
            </a: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AEC</a:t>
            </a:r>
            <a:r>
              <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rPr>
              <a:t>电离室之间一致性</a:t>
            </a:r>
          </a:p>
        </p:txBody>
      </p:sp>
      <p:sp>
        <p:nvSpPr>
          <p:cNvPr id="3" name="内容占位符 2"/>
          <p:cNvSpPr>
            <a:spLocks noGrp="1"/>
          </p:cNvSpPr>
          <p:nvPr>
            <p:ph idx="1"/>
          </p:nvPr>
        </p:nvSpPr>
        <p:spPr/>
        <p:txBody>
          <a:bodyPr>
            <a:normAutofit fontScale="92500" lnSpcReduction="10000"/>
          </a:bodyPr>
          <a:lstStyle/>
          <a:p>
            <a:pPr>
              <a:lnSpc>
                <a:spcPct val="130000"/>
              </a:lnSpc>
              <a:spcBef>
                <a:spcPct val="20000"/>
              </a:spcBef>
              <a:spcAft>
                <a:spcPts val="20"/>
              </a:spcAft>
            </a:pP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1mm</a:t>
            </a: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厚铜板</a:t>
            </a:r>
            <a:endPar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30000"/>
              </a:lnSpc>
              <a:spcBef>
                <a:spcPct val="20000"/>
              </a:spcBef>
              <a:spcAft>
                <a:spcPts val="20"/>
              </a:spcAft>
            </a:pP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将</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1 mm</a:t>
            </a:r>
            <a:r>
              <a:rPr lang="zh-CN"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铜滤过板</a:t>
            </a: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放在</a:t>
            </a:r>
            <a:r>
              <a:rPr lang="zh-CN"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限束器出束口</a:t>
            </a: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zh-CN"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设置</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70 kV</a:t>
            </a: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zh-CN"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选择一个电离室，关闭其他电离室，</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AEC</a:t>
            </a:r>
            <a:r>
              <a:rPr lang="zh-CN"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曝光</a:t>
            </a: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zh-CN"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记录系统显示管电流时间积</a:t>
            </a:r>
            <a:endPar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30000"/>
              </a:lnSpc>
              <a:spcBef>
                <a:spcPct val="20000"/>
              </a:spcBef>
              <a:spcAft>
                <a:spcPts val="20"/>
              </a:spcAft>
            </a:pPr>
            <a:r>
              <a:rPr lang="zh-CN"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然后分别选择其他任一个电离室按上述相同条件进行曝光，记录系统显示管电流时间积</a:t>
            </a:r>
            <a:endPar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30000"/>
              </a:lnSpc>
              <a:spcBef>
                <a:spcPct val="20000"/>
              </a:spcBef>
              <a:spcAft>
                <a:spcPts val="20"/>
              </a:spcAft>
            </a:pPr>
            <a:r>
              <a:rPr lang="zh-CN"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将单个电离室的显示值与每一个电离室测量结果的平均值进行比较，计算几次测量结果与平均值的最大相对偏差</a:t>
            </a:r>
            <a:endPar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30000"/>
              </a:lnSpc>
              <a:spcBef>
                <a:spcPct val="20000"/>
              </a:spcBef>
              <a:spcAft>
                <a:spcPts val="20"/>
              </a:spcAft>
            </a:pP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验收检测：</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 ±10.0%</a:t>
            </a: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以内；状态检测：</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±15.0%</a:t>
            </a: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以内；稳定性检测不作要求。</a:t>
            </a:r>
            <a:endPar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lvl="1">
              <a:lnSpc>
                <a:spcPct val="130000"/>
              </a:lnSpc>
              <a:spcBef>
                <a:spcPct val="20000"/>
              </a:spcBef>
              <a:spcAft>
                <a:spcPts val="20"/>
              </a:spcAft>
            </a:pPr>
            <a:r>
              <a:rPr lang="zh-CN" altLang="en-US" sz="2000"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若为</a:t>
            </a:r>
            <a:r>
              <a:rPr lang="en-US" altLang="zh-CN" sz="2000"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DR</a:t>
            </a:r>
            <a:r>
              <a:rPr lang="zh-CN" altLang="en-US" sz="2000"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可以记录其</a:t>
            </a:r>
            <a:r>
              <a:rPr lang="en-US" altLang="zh-CN" sz="2000"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DDI</a:t>
            </a:r>
            <a:r>
              <a:rPr lang="zh-CN" altLang="en-US" sz="2000"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值，此时先将</a:t>
            </a:r>
            <a:r>
              <a:rPr lang="en-US" altLang="zh-CN" sz="2000"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DDI</a:t>
            </a:r>
            <a:r>
              <a:rPr lang="zh-CN" altLang="en-US" sz="2000"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转换至入射空气比释动能，再计算平均值和相对偏差。</a:t>
            </a:r>
          </a:p>
        </p:txBody>
      </p:sp>
    </p:spTree>
    <p:extLst>
      <p:ext uri="{BB962C8B-B14F-4D97-AF65-F5344CB8AC3E}">
        <p14:creationId xmlns:p14="http://schemas.microsoft.com/office/powerpoint/2010/main" val="2224607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9</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、有用线束垂直度偏离</a:t>
            </a:r>
          </a:p>
        </p:txBody>
      </p:sp>
      <p:sp>
        <p:nvSpPr>
          <p:cNvPr id="3" name="内容占位符 2"/>
          <p:cNvSpPr>
            <a:spLocks noGrp="1"/>
          </p:cNvSpPr>
          <p:nvPr>
            <p:ph idx="1"/>
          </p:nvPr>
        </p:nvSpPr>
        <p:spPr/>
        <p:txBody>
          <a:bodyPr>
            <a:normAutofit/>
          </a:bodyPr>
          <a:lstStyle/>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准直度检测板（简称检测板）、线束垂直度测试筒（简称检测筒）</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卧位曝光状态，检测板放在影像接收器上，检测筒放在检测板上，检测筒的圆心与检测板的中心对准</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SID</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100cm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手动方式将光野中心与检测板上的中心对准</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再将光野边界与检测板上指示光野位置的长方框刻线重合，如</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不能</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重合，则记录实际光野位置</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对屏片摄影设备曝光</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次后冲洗胶片，影像中光密度较大的区域为照射野</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对于</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DR</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和</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CR</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曝光后可</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直接在显示器上观察影像，或者打印胶片后观察影像</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endParaRPr lang="zh-CN" altLang="en-US" sz="2400"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682200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p:cNvSpPr>
            <a:spLocks noGrp="1"/>
          </p:cNvSpPr>
          <p:nvPr>
            <p:ph idx="1"/>
          </p:nvPr>
        </p:nvSpPr>
        <p:spPr>
          <a:xfrm>
            <a:off x="838200" y="1825625"/>
            <a:ext cx="6477000" cy="2282351"/>
          </a:xfrm>
        </p:spPr>
        <p:txBody>
          <a:bodyPr>
            <a:normAutofit fontScale="77500" lnSpcReduction="20000"/>
          </a:bodyPr>
          <a:lstStyle/>
          <a:p>
            <a:pPr>
              <a:lnSpc>
                <a:spcPct val="140000"/>
              </a:lnSpc>
              <a:spcBef>
                <a:spcPts val="20"/>
              </a:spcBef>
              <a:spcAft>
                <a:spcPts val="20"/>
              </a:spcAft>
            </a:pP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观察检测筒上下两钢珠影像间的位置。当检测板上中心小圆直径为检测筒高度的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0.05</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倍，大圆直径为其</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0.10</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倍时，检测筒上表面中心钢珠的影像落在小圆影像内时，垂直度偏差小于</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1.5</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°，落在大圆影像内时，垂直度偏差小于</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3</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a:t>
            </a:r>
          </a:p>
          <a:p>
            <a:pPr>
              <a:lnSpc>
                <a:spcPct val="140000"/>
              </a:lnSpc>
              <a:spcBef>
                <a:spcPts val="20"/>
              </a:spcBef>
              <a:spcAft>
                <a:spcPts val="20"/>
              </a:spcAft>
            </a:pP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验收检测、状态检测、稳定性检测：≤</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3°</a:t>
            </a: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a:t>
            </a:r>
            <a:endParaRPr lang="zh-CN" altLang="en-US" sz="2400" dirty="0">
              <a:latin typeface="Times New Roman" panose="02020603050405020304" pitchFamily="18" charset="0"/>
              <a:ea typeface="黑体" panose="02010609060101010101" pitchFamily="49" charset="-122"/>
              <a:sym typeface="Times New Roman" panose="02020603050405020304" pitchFamily="18" charset="0"/>
            </a:endParaRPr>
          </a:p>
        </p:txBody>
      </p:sp>
      <p:pic>
        <p:nvPicPr>
          <p:cNvPr id="4" name="Picture 1" descr="R{{2A(O({JL4@4HWFB~V4ET"/>
          <p:cNvPicPr/>
          <p:nvPr/>
        </p:nvPicPr>
        <p:blipFill>
          <a:blip r:embed="rId2" cstate="print"/>
          <a:srcRect/>
          <a:stretch>
            <a:fillRect/>
          </a:stretch>
        </p:blipFill>
        <p:spPr>
          <a:xfrm>
            <a:off x="7923628" y="663057"/>
            <a:ext cx="3261360" cy="2621280"/>
          </a:xfrm>
          <a:prstGeom prst="rect">
            <a:avLst/>
          </a:prstGeom>
          <a:noFill/>
          <a:ln w="9525">
            <a:noFill/>
            <a:miter lim="800000"/>
            <a:headEnd/>
            <a:tailEnd/>
          </a:ln>
        </p:spPr>
      </p:pic>
      <p:pic>
        <p:nvPicPr>
          <p:cNvPr id="5" name="Picture 16"/>
          <p:cNvPicPr/>
          <p:nvPr/>
        </p:nvPicPr>
        <p:blipFill>
          <a:blip r:embed="rId3" cstate="print"/>
          <a:srcRect/>
          <a:stretch>
            <a:fillRect/>
          </a:stretch>
        </p:blipFill>
        <p:spPr>
          <a:xfrm>
            <a:off x="7923628" y="4000383"/>
            <a:ext cx="3055620" cy="2194560"/>
          </a:xfrm>
          <a:prstGeom prst="rect">
            <a:avLst/>
          </a:prstGeom>
          <a:noFill/>
          <a:ln w="9525">
            <a:noFill/>
            <a:miter lim="800000"/>
            <a:headEnd/>
            <a:tailEnd/>
          </a:ln>
        </p:spPr>
      </p:pic>
    </p:spTree>
    <p:extLst>
      <p:ext uri="{BB962C8B-B14F-4D97-AF65-F5344CB8AC3E}">
        <p14:creationId xmlns:p14="http://schemas.microsoft.com/office/powerpoint/2010/main" val="2107936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10</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、光野与照射野四边的偏离</a:t>
            </a:r>
          </a:p>
        </p:txBody>
      </p:sp>
      <p:sp>
        <p:nvSpPr>
          <p:cNvPr id="3" name="内容占位符 2"/>
          <p:cNvSpPr>
            <a:spLocks noGrp="1"/>
          </p:cNvSpPr>
          <p:nvPr>
            <p:ph idx="1"/>
          </p:nvPr>
        </p:nvSpPr>
        <p:spPr>
          <a:xfrm>
            <a:off x="838200" y="1825624"/>
            <a:ext cx="4719111" cy="4820835"/>
          </a:xfrm>
        </p:spPr>
        <p:txBody>
          <a:bodyPr>
            <a:normAutofit fontScale="92500" lnSpcReduction="10000"/>
          </a:bodyPr>
          <a:lstStyle/>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准直度检测板（简称检测板）、线束垂直度测试筒（简称检测筒）</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几何条件、照射条件及检测过程同有用线束垂直度偏离。</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检测影像中，观察照射野与光野的偏离。参见</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右</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图</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虚线条方框中为光野，实线条方框为照射野。测量横轴上的偏离</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a:t>
            </a:r>
            <a:r>
              <a:rPr lang="en-US" altLang="zh-CN" sz="2400" baseline="-25000" dirty="0">
                <a:latin typeface="Times New Roman" panose="02020603050405020304" pitchFamily="18" charset="0"/>
                <a:ea typeface="黑体" panose="02010609060101010101" pitchFamily="49" charset="-122"/>
                <a:sym typeface="Times New Roman" panose="02020603050405020304" pitchFamily="18" charset="0"/>
              </a:rPr>
              <a:t>1</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a:t>
            </a:r>
            <a:r>
              <a:rPr lang="en-US" altLang="zh-CN" sz="2400" baseline="-25000" dirty="0">
                <a:latin typeface="Times New Roman" panose="02020603050405020304" pitchFamily="18" charset="0"/>
                <a:ea typeface="黑体" panose="02010609060101010101" pitchFamily="49" charset="-122"/>
                <a:sym typeface="Times New Roman" panose="02020603050405020304" pitchFamily="18" charset="0"/>
              </a:rPr>
              <a:t>2</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，纵轴上的偏离</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b</a:t>
            </a:r>
            <a:r>
              <a:rPr lang="en-US" altLang="zh-CN" sz="2400" baseline="-25000" dirty="0">
                <a:latin typeface="Times New Roman" panose="02020603050405020304" pitchFamily="18" charset="0"/>
                <a:ea typeface="黑体" panose="02010609060101010101" pitchFamily="49" charset="-122"/>
                <a:sym typeface="Times New Roman" panose="02020603050405020304" pitchFamily="18" charset="0"/>
              </a:rPr>
              <a:t>1</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b</a:t>
            </a:r>
            <a:r>
              <a:rPr lang="en-US" altLang="zh-CN" sz="2400" baseline="-25000" dirty="0">
                <a:latin typeface="Times New Roman" panose="02020603050405020304" pitchFamily="18" charset="0"/>
                <a:ea typeface="黑体" panose="02010609060101010101" pitchFamily="49" charset="-122"/>
                <a:sym typeface="Times New Roman" panose="02020603050405020304" pitchFamily="18" charset="0"/>
              </a:rPr>
              <a:t>2</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验收检测、状态检测、稳定性检测：</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±1.0cm</a:t>
            </a: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内。</a:t>
            </a:r>
            <a:endParaRPr lang="zh-CN" altLang="en-US"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endParaRPr lang="zh-CN" altLang="en-US" sz="2400" dirty="0">
              <a:latin typeface="Times New Roman" panose="02020603050405020304" pitchFamily="18" charset="0"/>
              <a:ea typeface="黑体" panose="02010609060101010101" pitchFamily="49" charset="-122"/>
              <a:sym typeface="Times New Roman" panose="02020603050405020304" pitchFamily="18" charset="0"/>
            </a:endParaRPr>
          </a:p>
        </p:txBody>
      </p:sp>
      <p:pic>
        <p:nvPicPr>
          <p:cNvPr id="4" name="Picture 2" descr="光野偏离"/>
          <p:cNvPicPr/>
          <p:nvPr/>
        </p:nvPicPr>
        <p:blipFill>
          <a:blip r:embed="rId2" cstate="print"/>
          <a:srcRect/>
          <a:stretch>
            <a:fillRect/>
          </a:stretch>
        </p:blipFill>
        <p:spPr>
          <a:xfrm>
            <a:off x="5557311" y="3071495"/>
            <a:ext cx="5935980" cy="3421380"/>
          </a:xfrm>
          <a:prstGeom prst="rect">
            <a:avLst/>
          </a:prstGeom>
          <a:noFill/>
          <a:ln w="9525">
            <a:noFill/>
            <a:miter lim="800000"/>
            <a:headEnd/>
            <a:tailEnd/>
          </a:ln>
        </p:spPr>
      </p:pic>
      <p:pic>
        <p:nvPicPr>
          <p:cNvPr id="6" name="图片 5">
            <a:extLst>
              <a:ext uri="{FF2B5EF4-FFF2-40B4-BE49-F238E27FC236}">
                <a16:creationId xmlns="" xmlns:a16="http://schemas.microsoft.com/office/drawing/2014/main" id="{BC1137B4-BF3A-4E37-B3E1-4BDF7B901E3E}"/>
              </a:ext>
            </a:extLst>
          </p:cNvPr>
          <p:cNvPicPr>
            <a:picLocks noChangeAspect="1"/>
          </p:cNvPicPr>
          <p:nvPr/>
        </p:nvPicPr>
        <p:blipFill>
          <a:blip r:embed="rId3"/>
          <a:stretch>
            <a:fillRect/>
          </a:stretch>
        </p:blipFill>
        <p:spPr>
          <a:xfrm>
            <a:off x="8713789" y="828409"/>
            <a:ext cx="2779502" cy="2600591"/>
          </a:xfrm>
          <a:prstGeom prst="rect">
            <a:avLst/>
          </a:prstGeom>
        </p:spPr>
      </p:pic>
    </p:spTree>
    <p:extLst>
      <p:ext uri="{BB962C8B-B14F-4D97-AF65-F5344CB8AC3E}">
        <p14:creationId xmlns:p14="http://schemas.microsoft.com/office/powerpoint/2010/main" val="108681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二、</a:t>
            </a:r>
            <a:r>
              <a:rPr lang="zh-CN" altLang="zh-CN" dirty="0">
                <a:latin typeface="Times New Roman" panose="02020603050405020304" pitchFamily="18" charset="0"/>
                <a:ea typeface="黑体" panose="02010609060101010101" pitchFamily="49" charset="-122"/>
                <a:sym typeface="Times New Roman" panose="02020603050405020304" pitchFamily="18" charset="0"/>
              </a:rPr>
              <a:t>屏片</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X</a:t>
            </a:r>
            <a:r>
              <a:rPr lang="zh-CN" altLang="zh-CN" dirty="0">
                <a:latin typeface="Times New Roman" panose="02020603050405020304" pitchFamily="18" charset="0"/>
                <a:ea typeface="黑体" panose="02010609060101010101" pitchFamily="49" charset="-122"/>
                <a:sym typeface="Times New Roman" panose="02020603050405020304" pitchFamily="18" charset="0"/>
              </a:rPr>
              <a:t>射线摄影设备专用检测项目</a:t>
            </a: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p:cNvSpPr>
            <a:spLocks noGrp="1"/>
          </p:cNvSpPr>
          <p:nvPr>
            <p:ph idx="1"/>
          </p:nvPr>
        </p:nvSpPr>
        <p:spPr>
          <a:xfrm>
            <a:off x="838201" y="1825625"/>
            <a:ext cx="6927166" cy="4351338"/>
          </a:xfrm>
        </p:spPr>
        <p:txBody>
          <a:bodyPr>
            <a:normAutofit fontScale="85000" lnSpcReduction="20000"/>
          </a:bodyPr>
          <a:lstStyle/>
          <a:p>
            <a:pPr>
              <a:lnSpc>
                <a:spcPct val="14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聚焦滤线栅与有用线束中心对准</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聚焦滤线栅中心对准测试板</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两块能同时覆盖四个大孔区域的小铅板</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将</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测试板放在诊断床上，使其长轴与诊断床的长轴垂直，中心孔对准床的中心</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调节</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SID</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等于</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聚焦滤线栅的聚焦距离。</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用两块小铅板盖住两边的四个大孔</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将照射野的中心对准中间的大孔</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适当的条件进行曝光</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冲洗后的圆孔区域影像的光密度为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1.0 OD</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2.0 OD</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在垂直于床中心线的方向移动</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X</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射线管，逐个改换照射野中心所对准大孔的位置，用铅板覆盖其余大孔，以同样的条件进行曝光</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、冲</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洗胶片</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p>
        </p:txBody>
      </p:sp>
      <p:pic>
        <p:nvPicPr>
          <p:cNvPr id="4" name="图片 3">
            <a:extLst>
              <a:ext uri="{FF2B5EF4-FFF2-40B4-BE49-F238E27FC236}">
                <a16:creationId xmlns="" xmlns:a16="http://schemas.microsoft.com/office/drawing/2014/main" id="{E446BD0F-CAEC-4AA5-887C-AA3BC38704D8}"/>
              </a:ext>
            </a:extLst>
          </p:cNvPr>
          <p:cNvPicPr>
            <a:picLocks noChangeAspect="1"/>
          </p:cNvPicPr>
          <p:nvPr/>
        </p:nvPicPr>
        <p:blipFill>
          <a:blip r:embed="rId2"/>
          <a:stretch>
            <a:fillRect/>
          </a:stretch>
        </p:blipFill>
        <p:spPr>
          <a:xfrm>
            <a:off x="7765367" y="1690688"/>
            <a:ext cx="3771429" cy="3761905"/>
          </a:xfrm>
          <a:prstGeom prst="rect">
            <a:avLst/>
          </a:prstGeom>
        </p:spPr>
      </p:pic>
    </p:spTree>
    <p:extLst>
      <p:ext uri="{BB962C8B-B14F-4D97-AF65-F5344CB8AC3E}">
        <p14:creationId xmlns:p14="http://schemas.microsoft.com/office/powerpoint/2010/main" val="7164174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p:cNvSpPr>
            <a:spLocks noGrp="1"/>
          </p:cNvSpPr>
          <p:nvPr>
            <p:ph idx="1"/>
          </p:nvPr>
        </p:nvSpPr>
        <p:spPr>
          <a:xfrm>
            <a:off x="838200" y="1825625"/>
            <a:ext cx="5527400" cy="4351338"/>
          </a:xfrm>
        </p:spPr>
        <p:txBody>
          <a:bodyPr>
            <a:normAutofit/>
          </a:bodyPr>
          <a:lstStyle/>
          <a:p>
            <a:pPr>
              <a:lnSpc>
                <a:spcPct val="120000"/>
              </a:lnSpc>
              <a:spcBef>
                <a:spcPts val="20"/>
              </a:spcBef>
              <a:spcAft>
                <a:spcPts val="20"/>
              </a:spcAft>
            </a:pP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测试五个大孔影像的光密度</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中心孔影像光密度最高，两侧各孔影像光密度对称分布，可以认为聚焦滤线栅中心对准；</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如两侧光密度不对称，但偏离小于</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13 mm</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，这时判为无明显不对准</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如中心孔影像的光密度低于其旁边的孔，则判为明显不对准。</a:t>
            </a:r>
            <a:endParaRPr lang="zh-CN" altLang="en-US" sz="2400" dirty="0">
              <a:latin typeface="Times New Roman" panose="02020603050405020304" pitchFamily="18" charset="0"/>
              <a:ea typeface="黑体" panose="02010609060101010101" pitchFamily="49" charset="-122"/>
              <a:sym typeface="Times New Roman" panose="02020603050405020304" pitchFamily="18" charset="0"/>
            </a:endParaRPr>
          </a:p>
        </p:txBody>
      </p:sp>
      <p:pic>
        <p:nvPicPr>
          <p:cNvPr id="5" name="Picture 19"/>
          <p:cNvPicPr/>
          <p:nvPr/>
        </p:nvPicPr>
        <p:blipFill>
          <a:blip r:embed="rId2" cstate="print"/>
          <a:srcRect/>
          <a:stretch>
            <a:fillRect/>
          </a:stretch>
        </p:blipFill>
        <p:spPr>
          <a:xfrm>
            <a:off x="7097120" y="1027906"/>
            <a:ext cx="3970020" cy="1630680"/>
          </a:xfrm>
          <a:prstGeom prst="rect">
            <a:avLst/>
          </a:prstGeom>
          <a:noFill/>
          <a:ln w="9525">
            <a:noFill/>
            <a:miter lim="800000"/>
            <a:headEnd/>
            <a:tailEnd/>
          </a:ln>
        </p:spPr>
      </p:pic>
      <p:pic>
        <p:nvPicPr>
          <p:cNvPr id="6" name="图片 5" descr="图C"/>
          <p:cNvPicPr/>
          <p:nvPr/>
        </p:nvPicPr>
        <p:blipFill>
          <a:blip r:embed="rId3" cstate="print"/>
          <a:srcRect/>
          <a:stretch>
            <a:fillRect/>
          </a:stretch>
        </p:blipFill>
        <p:spPr>
          <a:xfrm>
            <a:off x="6365600" y="3302758"/>
            <a:ext cx="4701540" cy="2852496"/>
          </a:xfrm>
          <a:prstGeom prst="rect">
            <a:avLst/>
          </a:prstGeom>
          <a:noFill/>
          <a:ln w="9525">
            <a:noFill/>
            <a:miter lim="800000"/>
            <a:headEnd/>
            <a:tailEnd/>
          </a:ln>
        </p:spPr>
      </p:pic>
    </p:spTree>
    <p:extLst>
      <p:ext uri="{BB962C8B-B14F-4D97-AF65-F5344CB8AC3E}">
        <p14:creationId xmlns:p14="http://schemas.microsoft.com/office/powerpoint/2010/main" val="14745023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三、</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DR</a:t>
            </a:r>
            <a:r>
              <a:rPr lang="zh-CN" altLang="zh-CN" dirty="0">
                <a:latin typeface="Times New Roman" panose="02020603050405020304" pitchFamily="18" charset="0"/>
                <a:ea typeface="黑体" panose="02010609060101010101" pitchFamily="49" charset="-122"/>
                <a:sym typeface="Times New Roman" panose="02020603050405020304" pitchFamily="18" charset="0"/>
              </a:rPr>
              <a:t>设备专用检测项目</a:t>
            </a: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p:cNvSpPr>
            <a:spLocks noGrp="1"/>
          </p:cNvSpPr>
          <p:nvPr>
            <p:ph idx="1"/>
          </p:nvPr>
        </p:nvSpPr>
        <p:spPr/>
        <p:txBody>
          <a:bodyPr/>
          <a:lstStyle/>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探测器剂量指示（</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DDI</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a:t>
            </a:r>
          </a:p>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信号传递特性（</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STP</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a:t>
            </a:r>
          </a:p>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响应均匀性</a:t>
            </a:r>
          </a:p>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测距误差</a:t>
            </a:r>
          </a:p>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残影</a:t>
            </a:r>
          </a:p>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伪影</a:t>
            </a:r>
          </a:p>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高对比度分辨力</a:t>
            </a:r>
          </a:p>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低对比度分辨力</a:t>
            </a:r>
          </a:p>
          <a:p>
            <a:pPr>
              <a:lnSpc>
                <a:spcPct val="120000"/>
              </a:lnSpc>
              <a:spcBef>
                <a:spcPts val="20"/>
              </a:spcBef>
              <a:spcAft>
                <a:spcPts val="20"/>
              </a:spcAft>
            </a:pP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207533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p:cNvSpPr>
            <a:spLocks noGrp="1"/>
          </p:cNvSpPr>
          <p:nvPr>
            <p:ph idx="1"/>
          </p:nvPr>
        </p:nvSpPr>
        <p:spPr/>
        <p:txBody>
          <a:bodyPr>
            <a:normAutofit/>
          </a:bodyPr>
          <a:lstStyle/>
          <a:p>
            <a:pPr marL="0" indent="0">
              <a:lnSpc>
                <a:spcPct val="120000"/>
              </a:lnSpc>
              <a:spcBef>
                <a:spcPct val="20000"/>
              </a:spcBef>
              <a:spcAft>
                <a:spcPct val="20000"/>
              </a:spcAft>
              <a:buNone/>
            </a:pP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DR</a:t>
            </a:r>
            <a:r>
              <a:rPr lang="zh-CN"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系统在进行质控检测之前对下述几个关键问题需要理解</a:t>
            </a: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zh-CN"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包括</a:t>
            </a: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a:t>
            </a:r>
            <a:endPar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ct val="20000"/>
              </a:spcBef>
              <a:spcAft>
                <a:spcPct val="20000"/>
              </a:spcAft>
            </a:pPr>
            <a:r>
              <a:rPr lang="zh-CN" altLang="zh-CN" sz="2400"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影像处理过程</a:t>
            </a:r>
            <a:endParaRPr lang="en-US" altLang="zh-CN" sz="2400"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ct val="20000"/>
              </a:spcBef>
              <a:spcAft>
                <a:spcPct val="20000"/>
              </a:spcAft>
            </a:pPr>
            <a:r>
              <a:rPr lang="zh-CN" altLang="zh-CN" sz="2400"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影像数据的线性化</a:t>
            </a:r>
            <a:endParaRPr lang="en-US" altLang="zh-CN" sz="2400"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ct val="20000"/>
              </a:spcBef>
              <a:spcAft>
                <a:spcPct val="20000"/>
              </a:spcAft>
            </a:pPr>
            <a:r>
              <a:rPr lang="zh-CN" altLang="zh-CN" sz="2400"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信号传递性质（</a:t>
            </a:r>
            <a:r>
              <a:rPr lang="en-US" altLang="zh-CN" sz="2400"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STP</a:t>
            </a:r>
            <a:r>
              <a:rPr lang="zh-CN" altLang="zh-CN" sz="2400"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）和其线性化</a:t>
            </a:r>
            <a:endParaRPr lang="en-US" altLang="zh-CN" sz="2400"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ct val="20000"/>
              </a:spcBef>
              <a:spcAft>
                <a:spcPct val="20000"/>
              </a:spcAft>
            </a:pPr>
            <a:r>
              <a:rPr lang="zh-CN" altLang="zh-CN" sz="2400"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探测器剂量指示（</a:t>
            </a:r>
            <a:r>
              <a:rPr lang="en-US" altLang="zh-CN" sz="2400"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DDI</a:t>
            </a:r>
            <a:r>
              <a:rPr lang="zh-CN" altLang="zh-CN" sz="2400"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）和其线性化</a:t>
            </a:r>
            <a:endParaRPr lang="en-US" altLang="zh-CN" sz="2400"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ct val="20000"/>
              </a:spcBef>
              <a:spcAft>
                <a:spcPct val="20000"/>
              </a:spcAft>
            </a:pPr>
            <a:r>
              <a:rPr lang="zh-CN" altLang="zh-CN" sz="2400"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标准化的辐射质要求</a:t>
            </a:r>
            <a:endParaRPr lang="zh-CN" altLang="en-US" sz="2400"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ct val="20000"/>
              </a:spcBef>
              <a:spcAft>
                <a:spcPct val="20000"/>
              </a:spcAft>
            </a:pPr>
            <a:endParaRPr lang="zh-CN" altLang="en-US" sz="2400"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20843559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p:cNvSpPr>
            <a:spLocks noGrp="1"/>
          </p:cNvSpPr>
          <p:nvPr>
            <p:ph idx="1"/>
          </p:nvPr>
        </p:nvSpPr>
        <p:spPr/>
        <p:txBody>
          <a:bodyPr/>
          <a:lstStyle/>
          <a:p>
            <a:pPr>
              <a:lnSpc>
                <a:spcPct val="120000"/>
              </a:lnSpc>
              <a:spcBef>
                <a:spcPts val="2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pic>
        <p:nvPicPr>
          <p:cNvPr id="4" name="图片 3"/>
          <p:cNvPicPr/>
          <p:nvPr/>
        </p:nvPicPr>
        <p:blipFill>
          <a:blip r:embed="rId2"/>
          <a:stretch>
            <a:fillRect/>
          </a:stretch>
        </p:blipFill>
        <p:spPr>
          <a:xfrm>
            <a:off x="838200" y="365125"/>
            <a:ext cx="10515600" cy="5811838"/>
          </a:xfrm>
          <a:prstGeom prst="rect">
            <a:avLst/>
          </a:prstGeom>
        </p:spPr>
      </p:pic>
    </p:spTree>
    <p:extLst>
      <p:ext uri="{BB962C8B-B14F-4D97-AF65-F5344CB8AC3E}">
        <p14:creationId xmlns:p14="http://schemas.microsoft.com/office/powerpoint/2010/main" val="904332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r>
              <a:rPr lang="zh-CN" altLang="zh-CN" dirty="0">
                <a:latin typeface="Times New Roman" panose="02020603050405020304" pitchFamily="18" charset="0"/>
                <a:ea typeface="黑体" panose="02010609060101010101" pitchFamily="49" charset="-122"/>
                <a:cs typeface="+mn-ea"/>
                <a:sym typeface="Times New Roman" panose="02020603050405020304" pitchFamily="18" charset="0"/>
              </a:rPr>
              <a:t>（一）影像处理过程</a:t>
            </a: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p:cNvSpPr>
            <a:spLocks noGrp="1"/>
          </p:cNvSpPr>
          <p:nvPr>
            <p:ph idx="1"/>
          </p:nvPr>
        </p:nvSpPr>
        <p:spPr/>
        <p:txBody>
          <a:bodyPr>
            <a:noAutofit/>
          </a:bodyPr>
          <a:lstStyle/>
          <a:p>
            <a:pPr marL="0" indent="0">
              <a:lnSpc>
                <a:spcPct val="120000"/>
              </a:lnSpc>
              <a:spcBef>
                <a:spcPct val="20000"/>
              </a:spcBef>
              <a:spcAft>
                <a:spcPct val="20000"/>
              </a:spcAft>
              <a:buNone/>
            </a:pP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影像形成全过程大致分为三个阶段的影像和包含相应的数据信息。</a:t>
            </a:r>
          </a:p>
          <a:p>
            <a:pPr>
              <a:lnSpc>
                <a:spcPct val="120000"/>
              </a:lnSpc>
              <a:spcBef>
                <a:spcPct val="20000"/>
              </a:spcBef>
              <a:spcAft>
                <a:spcPct val="20000"/>
              </a:spcAft>
            </a:pP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第一阶段称为</a:t>
            </a:r>
            <a:r>
              <a:rPr lang="zh-CN" altLang="zh-CN" sz="2000"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原始影像（</a:t>
            </a:r>
            <a:r>
              <a:rPr lang="en-US" altLang="zh-CN" sz="2000"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raw image</a:t>
            </a:r>
            <a:r>
              <a:rPr lang="zh-CN" altLang="zh-CN" sz="2000"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a:t>
            </a: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，所包含有原始数据（</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raw data</a:t>
            </a: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），这种影像通常不具有任何检测和诊断的性质，而且在影像中存在各种非均匀性。因此，这种影像中的数据信息对于质量控制检测没有任何意义。</a:t>
            </a:r>
          </a:p>
          <a:p>
            <a:pPr>
              <a:lnSpc>
                <a:spcPct val="120000"/>
              </a:lnSpc>
              <a:spcBef>
                <a:spcPct val="20000"/>
              </a:spcBef>
              <a:spcAft>
                <a:spcPct val="20000"/>
              </a:spcAft>
            </a:pP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第二阶段称为</a:t>
            </a:r>
            <a:r>
              <a:rPr lang="zh-CN" altLang="zh-CN" sz="2000"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预处理（</a:t>
            </a:r>
            <a:r>
              <a:rPr lang="en-US" altLang="zh-CN" sz="2000"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for processed image</a:t>
            </a:r>
            <a:r>
              <a:rPr lang="zh-CN" altLang="zh-CN" sz="2000"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或</a:t>
            </a:r>
            <a:r>
              <a:rPr lang="en-US" altLang="zh-CN" sz="2000"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pre-processing image</a:t>
            </a:r>
            <a:r>
              <a:rPr lang="zh-CN" altLang="zh-CN" sz="2000"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a:t>
            </a: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，这种影像是将原始影像中原始数据进行了如下的一些校正：</a:t>
            </a:r>
          </a:p>
          <a:p>
            <a:pPr>
              <a:lnSpc>
                <a:spcPct val="120000"/>
              </a:lnSpc>
              <a:spcBef>
                <a:spcPct val="20000"/>
              </a:spcBef>
              <a:spcAft>
                <a:spcPct val="20000"/>
              </a:spcAft>
            </a:pP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zh-CN" altLang="zh-CN" sz="2000" b="1" u="sng"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对探测器阵列中坏的或有缺陷的像素校正</a:t>
            </a: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a:t>
            </a:r>
          </a:p>
          <a:p>
            <a:pPr>
              <a:lnSpc>
                <a:spcPct val="120000"/>
              </a:lnSpc>
              <a:spcBef>
                <a:spcPct val="20000"/>
              </a:spcBef>
              <a:spcAft>
                <a:spcPct val="20000"/>
              </a:spcAft>
            </a:pP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zh-CN" altLang="zh-CN" sz="2000" b="1" u="sng"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对平野（</a:t>
            </a:r>
            <a:r>
              <a:rPr lang="en-US" altLang="zh-CN" sz="2000" b="1" u="sng"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flat field</a:t>
            </a:r>
            <a:r>
              <a:rPr lang="zh-CN" altLang="zh-CN" sz="2000" b="1" u="sng"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）的校正，包括照射野非均匀性校正，个别像素偏移校正，个别像素增益校正和在一次扫描中速度变化校正</a:t>
            </a: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a:t>
            </a:r>
          </a:p>
          <a:p>
            <a:pPr>
              <a:lnSpc>
                <a:spcPct val="120000"/>
              </a:lnSpc>
              <a:spcBef>
                <a:spcPct val="20000"/>
              </a:spcBef>
              <a:spcAft>
                <a:spcPct val="20000"/>
              </a:spcAft>
            </a:pP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zh-CN" altLang="zh-CN" sz="2000" b="1" u="sng"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几何学失真的校正</a:t>
            </a: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a:t>
            </a:r>
          </a:p>
          <a:p>
            <a:pPr>
              <a:lnSpc>
                <a:spcPct val="120000"/>
              </a:lnSpc>
              <a:spcBef>
                <a:spcPct val="20000"/>
              </a:spcBef>
              <a:spcAft>
                <a:spcPct val="20000"/>
              </a:spcAft>
            </a:pP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第三阶段称为</a:t>
            </a:r>
            <a:r>
              <a:rPr lang="zh-CN" altLang="zh-CN" sz="2000"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待显示（</a:t>
            </a:r>
            <a:r>
              <a:rPr lang="en-US" altLang="zh-CN" sz="2000"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for presentation image</a:t>
            </a:r>
            <a:r>
              <a:rPr lang="zh-CN" altLang="zh-CN" sz="2000"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a:t>
            </a: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，这种待显示影像是经过灰阶转换，大面积均衡化，边缘増强，降噪处理和准直识别等一系列后处理，供适合临床应用。</a:t>
            </a:r>
            <a:endParaRPr lang="zh-CN" altLang="en-US" sz="20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ct val="20000"/>
              </a:spcBef>
              <a:spcAft>
                <a:spcPct val="20000"/>
              </a:spcAft>
            </a:pPr>
            <a:endParaRPr lang="zh-CN" altLang="en-US" sz="2000"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2852286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p:cNvSpPr>
            <a:spLocks noGrp="1"/>
          </p:cNvSpPr>
          <p:nvPr>
            <p:ph sz="half" idx="1"/>
          </p:nvPr>
        </p:nvSpPr>
        <p:spPr/>
        <p:txBody>
          <a:bodyPr>
            <a:normAutofit/>
          </a:bodyPr>
          <a:lstStyle/>
          <a:p>
            <a:pPr>
              <a:lnSpc>
                <a:spcPct val="120000"/>
              </a:lnSpc>
              <a:spcBef>
                <a:spcPts val="20"/>
              </a:spcBef>
              <a:spcAft>
                <a:spcPts val="20"/>
              </a:spcAft>
            </a:pPr>
            <a:r>
              <a:rPr lang="en-US" altLang="zh-CN" sz="1800"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sz="1800" dirty="0">
                <a:latin typeface="Times New Roman" panose="02020603050405020304" pitchFamily="18" charset="0"/>
                <a:ea typeface="黑体" panose="02010609060101010101" pitchFamily="49" charset="-122"/>
                <a:sym typeface="Times New Roman" panose="02020603050405020304" pitchFamily="18" charset="0"/>
              </a:rPr>
              <a:t>射线摄影设备质量控制检测通用项目</a:t>
            </a:r>
            <a:endParaRPr lang="en-US" altLang="zh-CN" sz="18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1800" dirty="0">
                <a:latin typeface="Times New Roman" panose="02020603050405020304" pitchFamily="18" charset="0"/>
                <a:ea typeface="黑体" panose="02010609060101010101" pitchFamily="49" charset="-122"/>
                <a:sym typeface="Times New Roman" panose="02020603050405020304" pitchFamily="18" charset="0"/>
              </a:rPr>
              <a:t>屏片</a:t>
            </a:r>
            <a:r>
              <a:rPr lang="en-US" altLang="zh-CN" sz="1800"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sz="1800" dirty="0">
                <a:latin typeface="Times New Roman" panose="02020603050405020304" pitchFamily="18" charset="0"/>
                <a:ea typeface="黑体" panose="02010609060101010101" pitchFamily="49" charset="-122"/>
                <a:sym typeface="Times New Roman" panose="02020603050405020304" pitchFamily="18" charset="0"/>
              </a:rPr>
              <a:t>射线摄影设备专用检测项目</a:t>
            </a:r>
            <a:endParaRPr lang="en-US" altLang="zh-CN" sz="18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1800" dirty="0">
                <a:latin typeface="Times New Roman" panose="02020603050405020304" pitchFamily="18" charset="0"/>
                <a:ea typeface="黑体" panose="02010609060101010101" pitchFamily="49" charset="-122"/>
                <a:sym typeface="Times New Roman" panose="02020603050405020304" pitchFamily="18" charset="0"/>
              </a:rPr>
              <a:t>数字</a:t>
            </a:r>
            <a:r>
              <a:rPr lang="en-US" altLang="zh-CN" sz="1800"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sz="1800" dirty="0">
                <a:latin typeface="Times New Roman" panose="02020603050405020304" pitchFamily="18" charset="0"/>
                <a:ea typeface="黑体" panose="02010609060101010101" pitchFamily="49" charset="-122"/>
                <a:sym typeface="Times New Roman" panose="02020603050405020304" pitchFamily="18" charset="0"/>
              </a:rPr>
              <a:t>射线摄影（</a:t>
            </a:r>
            <a:r>
              <a:rPr lang="en-US" altLang="zh-CN" sz="1800" dirty="0">
                <a:latin typeface="Times New Roman" panose="02020603050405020304" pitchFamily="18" charset="0"/>
                <a:ea typeface="黑体" panose="02010609060101010101" pitchFamily="49" charset="-122"/>
                <a:sym typeface="Times New Roman" panose="02020603050405020304" pitchFamily="18" charset="0"/>
              </a:rPr>
              <a:t>DR</a:t>
            </a:r>
            <a:r>
              <a:rPr lang="zh-CN" altLang="en-US" sz="1800" dirty="0">
                <a:latin typeface="Times New Roman" panose="02020603050405020304" pitchFamily="18" charset="0"/>
                <a:ea typeface="黑体" panose="02010609060101010101" pitchFamily="49" charset="-122"/>
                <a:sym typeface="Times New Roman" panose="02020603050405020304" pitchFamily="18" charset="0"/>
              </a:rPr>
              <a:t>）设备专用检测项目</a:t>
            </a:r>
            <a:endParaRPr lang="en-US" altLang="zh-CN" sz="18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1800" dirty="0">
                <a:latin typeface="Times New Roman" panose="02020603050405020304" pitchFamily="18" charset="0"/>
                <a:ea typeface="黑体" panose="02010609060101010101" pitchFamily="49" charset="-122"/>
                <a:sym typeface="Times New Roman" panose="02020603050405020304" pitchFamily="18" charset="0"/>
              </a:rPr>
              <a:t>计算机</a:t>
            </a:r>
            <a:r>
              <a:rPr lang="en-US" altLang="zh-CN" sz="1800"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sz="1800" dirty="0">
                <a:latin typeface="Times New Roman" panose="02020603050405020304" pitchFamily="18" charset="0"/>
                <a:ea typeface="黑体" panose="02010609060101010101" pitchFamily="49" charset="-122"/>
                <a:sym typeface="Times New Roman" panose="02020603050405020304" pitchFamily="18" charset="0"/>
              </a:rPr>
              <a:t>射线摄影（</a:t>
            </a:r>
            <a:r>
              <a:rPr lang="en-US" altLang="zh-CN" sz="1800" dirty="0">
                <a:latin typeface="Times New Roman" panose="02020603050405020304" pitchFamily="18" charset="0"/>
                <a:ea typeface="黑体" panose="02010609060101010101" pitchFamily="49" charset="-122"/>
                <a:sym typeface="Times New Roman" panose="02020603050405020304" pitchFamily="18" charset="0"/>
              </a:rPr>
              <a:t>CR</a:t>
            </a:r>
            <a:r>
              <a:rPr lang="zh-CN" altLang="en-US" sz="1800" dirty="0">
                <a:latin typeface="Times New Roman" panose="02020603050405020304" pitchFamily="18" charset="0"/>
                <a:ea typeface="黑体" panose="02010609060101010101" pitchFamily="49" charset="-122"/>
                <a:sym typeface="Times New Roman" panose="02020603050405020304" pitchFamily="18" charset="0"/>
              </a:rPr>
              <a:t>）设备专用检测项目</a:t>
            </a:r>
            <a:endParaRPr lang="en-US" altLang="zh-CN" sz="18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endParaRPr lang="en-US" altLang="zh-CN" sz="18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endParaRPr lang="en-US" altLang="zh-CN" sz="18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en-US" altLang="zh-CN" sz="1800"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sz="1800" dirty="0">
                <a:latin typeface="Times New Roman" panose="02020603050405020304" pitchFamily="18" charset="0"/>
                <a:ea typeface="黑体" panose="02010609060101010101" pitchFamily="49" charset="-122"/>
                <a:sym typeface="Times New Roman" panose="02020603050405020304" pitchFamily="18" charset="0"/>
              </a:rPr>
              <a:t>射线透视设备通用检测项目与检测方法</a:t>
            </a:r>
            <a:endParaRPr lang="en-US" altLang="zh-CN" sz="18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1800" dirty="0">
                <a:latin typeface="Times New Roman" panose="02020603050405020304" pitchFamily="18" charset="0"/>
                <a:ea typeface="黑体" panose="02010609060101010101" pitchFamily="49" charset="-122"/>
                <a:sym typeface="Times New Roman" panose="02020603050405020304" pitchFamily="18" charset="0"/>
              </a:rPr>
              <a:t>直接荧光屏透视设备专用检测项目</a:t>
            </a:r>
            <a:endParaRPr lang="en-US" altLang="zh-CN" sz="18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en-US" altLang="zh-CN" sz="1800" dirty="0">
                <a:latin typeface="Times New Roman" panose="02020603050405020304" pitchFamily="18" charset="0"/>
                <a:ea typeface="黑体" panose="02010609060101010101" pitchFamily="49" charset="-122"/>
                <a:sym typeface="Times New Roman" panose="02020603050405020304" pitchFamily="18" charset="0"/>
              </a:rPr>
              <a:t>DSA</a:t>
            </a:r>
            <a:r>
              <a:rPr lang="zh-CN" altLang="en-US" sz="1800" dirty="0">
                <a:latin typeface="Times New Roman" panose="02020603050405020304" pitchFamily="18" charset="0"/>
                <a:ea typeface="黑体" panose="02010609060101010101" pitchFamily="49" charset="-122"/>
                <a:sym typeface="Times New Roman" panose="02020603050405020304" pitchFamily="18" charset="0"/>
              </a:rPr>
              <a:t>设备专用检测项目</a:t>
            </a:r>
          </a:p>
          <a:p>
            <a:pPr>
              <a:lnSpc>
                <a:spcPct val="120000"/>
              </a:lnSpc>
              <a:spcBef>
                <a:spcPts val="20"/>
              </a:spcBef>
              <a:spcAft>
                <a:spcPts val="20"/>
              </a:spcAft>
            </a:pPr>
            <a:endParaRPr lang="zh-CN" altLang="en-US" sz="1800" dirty="0">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4" name="内容占位符 3"/>
          <p:cNvSpPr>
            <a:spLocks noGrp="1"/>
          </p:cNvSpPr>
          <p:nvPr>
            <p:ph sz="half" idx="2"/>
          </p:nvPr>
        </p:nvSpPr>
        <p:spPr/>
        <p:txBody>
          <a:bodyPr/>
          <a:lstStyle/>
          <a:p>
            <a:pPr>
              <a:lnSpc>
                <a:spcPct val="120000"/>
              </a:lnSpc>
              <a:spcBef>
                <a:spcPts val="20"/>
              </a:spcBef>
              <a:spcAft>
                <a:spcPts val="20"/>
              </a:spcAft>
            </a:pPr>
            <a:r>
              <a:rPr lang="zh-CN" altLang="en-US" sz="1800" dirty="0">
                <a:latin typeface="Times New Roman" panose="02020603050405020304" pitchFamily="18" charset="0"/>
                <a:ea typeface="黑体" panose="02010609060101010101" pitchFamily="49" charset="-122"/>
                <a:sym typeface="Times New Roman" panose="02020603050405020304" pitchFamily="18" charset="0"/>
              </a:rPr>
              <a:t>乳腺</a:t>
            </a:r>
            <a:r>
              <a:rPr lang="en-US" altLang="zh-CN" sz="1800"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sz="1800" dirty="0">
                <a:latin typeface="Times New Roman" panose="02020603050405020304" pitchFamily="18" charset="0"/>
                <a:ea typeface="黑体" panose="02010609060101010101" pitchFamily="49" charset="-122"/>
                <a:sym typeface="Times New Roman" panose="02020603050405020304" pitchFamily="18" charset="0"/>
              </a:rPr>
              <a:t>射线摄影设备通用检测项目</a:t>
            </a:r>
            <a:endParaRPr lang="en-US" altLang="zh-CN" sz="18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1800" dirty="0">
                <a:latin typeface="Times New Roman" panose="02020603050405020304" pitchFamily="18" charset="0"/>
                <a:ea typeface="黑体" panose="02010609060101010101" pitchFamily="49" charset="-122"/>
                <a:sym typeface="Times New Roman" panose="02020603050405020304" pitchFamily="18" charset="0"/>
              </a:rPr>
              <a:t>乳腺屏片</a:t>
            </a:r>
            <a:r>
              <a:rPr lang="en-US" altLang="zh-CN" sz="1800"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sz="1800" dirty="0">
                <a:latin typeface="Times New Roman" panose="02020603050405020304" pitchFamily="18" charset="0"/>
                <a:ea typeface="黑体" panose="02010609060101010101" pitchFamily="49" charset="-122"/>
                <a:sym typeface="Times New Roman" panose="02020603050405020304" pitchFamily="18" charset="0"/>
              </a:rPr>
              <a:t>射线摄影设备专用检测项目</a:t>
            </a:r>
            <a:endParaRPr lang="en-US" altLang="zh-CN" sz="18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1800" dirty="0">
                <a:latin typeface="Times New Roman" panose="02020603050405020304" pitchFamily="18" charset="0"/>
                <a:ea typeface="黑体" panose="02010609060101010101" pitchFamily="49" charset="-122"/>
                <a:sym typeface="Times New Roman" panose="02020603050405020304" pitchFamily="18" charset="0"/>
              </a:rPr>
              <a:t>乳腺数字</a:t>
            </a:r>
            <a:r>
              <a:rPr lang="en-US" altLang="zh-CN" sz="1800"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sz="1800" dirty="0">
                <a:latin typeface="Times New Roman" panose="02020603050405020304" pitchFamily="18" charset="0"/>
                <a:ea typeface="黑体" panose="02010609060101010101" pitchFamily="49" charset="-122"/>
                <a:sym typeface="Times New Roman" panose="02020603050405020304" pitchFamily="18" charset="0"/>
              </a:rPr>
              <a:t>射线摄影（</a:t>
            </a:r>
            <a:r>
              <a:rPr lang="en-US" altLang="zh-CN" sz="1800" dirty="0">
                <a:latin typeface="Times New Roman" panose="02020603050405020304" pitchFamily="18" charset="0"/>
                <a:ea typeface="黑体" panose="02010609060101010101" pitchFamily="49" charset="-122"/>
                <a:sym typeface="Times New Roman" panose="02020603050405020304" pitchFamily="18" charset="0"/>
              </a:rPr>
              <a:t>DR</a:t>
            </a:r>
            <a:r>
              <a:rPr lang="zh-CN" altLang="en-US" sz="1800" dirty="0">
                <a:latin typeface="Times New Roman" panose="02020603050405020304" pitchFamily="18" charset="0"/>
                <a:ea typeface="黑体" panose="02010609060101010101" pitchFamily="49" charset="-122"/>
                <a:sym typeface="Times New Roman" panose="02020603050405020304" pitchFamily="18" charset="0"/>
              </a:rPr>
              <a:t>）设备专用检测项目</a:t>
            </a:r>
            <a:endParaRPr lang="en-US" altLang="zh-CN" sz="18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1800" dirty="0">
                <a:latin typeface="Times New Roman" panose="02020603050405020304" pitchFamily="18" charset="0"/>
                <a:ea typeface="黑体" panose="02010609060101010101" pitchFamily="49" charset="-122"/>
                <a:sym typeface="Times New Roman" panose="02020603050405020304" pitchFamily="18" charset="0"/>
              </a:rPr>
              <a:t>乳腺计算机</a:t>
            </a:r>
            <a:r>
              <a:rPr lang="en-US" altLang="zh-CN" sz="1800"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sz="1800" dirty="0">
                <a:latin typeface="Times New Roman" panose="02020603050405020304" pitchFamily="18" charset="0"/>
                <a:ea typeface="黑体" panose="02010609060101010101" pitchFamily="49" charset="-122"/>
                <a:sym typeface="Times New Roman" panose="02020603050405020304" pitchFamily="18" charset="0"/>
              </a:rPr>
              <a:t>射线摄影（乳腺</a:t>
            </a:r>
            <a:r>
              <a:rPr lang="en-US" altLang="zh-CN" sz="1800" dirty="0">
                <a:latin typeface="Times New Roman" panose="02020603050405020304" pitchFamily="18" charset="0"/>
                <a:ea typeface="黑体" panose="02010609060101010101" pitchFamily="49" charset="-122"/>
                <a:sym typeface="Times New Roman" panose="02020603050405020304" pitchFamily="18" charset="0"/>
              </a:rPr>
              <a:t>CR</a:t>
            </a:r>
            <a:r>
              <a:rPr lang="zh-CN" altLang="en-US" sz="1800" dirty="0">
                <a:latin typeface="Times New Roman" panose="02020603050405020304" pitchFamily="18" charset="0"/>
                <a:ea typeface="黑体" panose="02010609060101010101" pitchFamily="49" charset="-122"/>
                <a:sym typeface="Times New Roman" panose="02020603050405020304" pitchFamily="18" charset="0"/>
              </a:rPr>
              <a:t>）设备专用检测项目</a:t>
            </a:r>
            <a:endParaRPr lang="en-US" altLang="zh-CN" sz="18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endParaRPr lang="en-US" altLang="zh-CN" sz="18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1800" dirty="0">
                <a:latin typeface="Times New Roman" panose="02020603050405020304" pitchFamily="18" charset="0"/>
                <a:ea typeface="黑体" panose="02010609060101010101" pitchFamily="49" charset="-122"/>
                <a:sym typeface="Times New Roman" panose="02020603050405020304" pitchFamily="18" charset="0"/>
              </a:rPr>
              <a:t>牙科</a:t>
            </a:r>
            <a:r>
              <a:rPr lang="en-US" altLang="zh-CN" sz="1800"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sz="1800" dirty="0">
                <a:latin typeface="Times New Roman" panose="02020603050405020304" pitchFamily="18" charset="0"/>
                <a:ea typeface="黑体" panose="02010609060101010101" pitchFamily="49" charset="-122"/>
                <a:sym typeface="Times New Roman" panose="02020603050405020304" pitchFamily="18" charset="0"/>
              </a:rPr>
              <a:t>射线设备检测项目</a:t>
            </a:r>
          </a:p>
          <a:p>
            <a:pPr>
              <a:lnSpc>
                <a:spcPct val="120000"/>
              </a:lnSpc>
              <a:spcBef>
                <a:spcPts val="20"/>
              </a:spcBef>
              <a:spcAft>
                <a:spcPts val="20"/>
              </a:spcAft>
            </a:pPr>
            <a:endParaRPr lang="en-US" altLang="zh-CN" sz="1800"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35780106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p:cNvSpPr>
            <a:spLocks noGrp="1"/>
          </p:cNvSpPr>
          <p:nvPr>
            <p:ph idx="1"/>
          </p:nvPr>
        </p:nvSpPr>
        <p:spPr/>
        <p:txBody>
          <a:bodyPr>
            <a:normAutofit/>
          </a:bodyPr>
          <a:lstStyle/>
          <a:p>
            <a:pPr>
              <a:lnSpc>
                <a:spcPct val="120000"/>
              </a:lnSpc>
              <a:spcBef>
                <a:spcPts val="20"/>
              </a:spcBef>
              <a:spcAft>
                <a:spcPts val="20"/>
              </a:spcAft>
            </a:pP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DR</a:t>
            </a:r>
            <a:r>
              <a:rPr lang="zh-CN"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的质量控制检测项目中，如</a:t>
            </a:r>
            <a:r>
              <a:rPr lang="zh-CN" altLang="zh-CN" sz="2400" u="sng"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信号传递性质（</a:t>
            </a:r>
            <a:r>
              <a:rPr lang="en-US" altLang="zh-CN" sz="2400" u="sng"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STP</a:t>
            </a:r>
            <a:r>
              <a:rPr lang="zh-CN" altLang="zh-CN" sz="2400" u="sng"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），探测器剂量指示（</a:t>
            </a:r>
            <a:r>
              <a:rPr lang="en-US" altLang="zh-CN" sz="2400" u="sng"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DDI</a:t>
            </a:r>
            <a:r>
              <a:rPr lang="zh-CN" altLang="zh-CN" sz="2400" u="sng"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）和响应均匀性等测试项目都必须在第二阶段预处理影像中获取相应的像素值或</a:t>
            </a:r>
            <a:r>
              <a:rPr lang="en-US" altLang="zh-CN" sz="2400" u="sng"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DDI</a:t>
            </a:r>
            <a:r>
              <a:rPr lang="zh-CN" altLang="zh-CN" sz="2400" u="sng"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进行评价</a:t>
            </a:r>
            <a:r>
              <a:rPr lang="zh-CN" altLang="en-US" sz="2400" u="sng"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a:t>
            </a:r>
            <a:endParaRPr lang="zh-CN" altLang="en-US" sz="2400"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6864437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r>
              <a:rPr lang="zh-CN" altLang="zh-CN" dirty="0">
                <a:latin typeface="Times New Roman" panose="02020603050405020304" pitchFamily="18" charset="0"/>
                <a:ea typeface="黑体" panose="02010609060101010101" pitchFamily="49" charset="-122"/>
                <a:cs typeface="+mn-ea"/>
                <a:sym typeface="Times New Roman" panose="02020603050405020304" pitchFamily="18" charset="0"/>
              </a:rPr>
              <a:t>（二）影像数据的线性化</a:t>
            </a: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p:cNvSpPr>
            <a:spLocks noGrp="1"/>
          </p:cNvSpPr>
          <p:nvPr>
            <p:ph idx="1"/>
          </p:nvPr>
        </p:nvSpPr>
        <p:spPr/>
        <p:txBody>
          <a:bodyPr>
            <a:normAutofit/>
          </a:bodyPr>
          <a:lstStyle/>
          <a:p>
            <a:pPr>
              <a:lnSpc>
                <a:spcPct val="120000"/>
              </a:lnSpc>
              <a:spcBef>
                <a:spcPts val="20"/>
              </a:spcBef>
              <a:spcAft>
                <a:spcPts val="20"/>
              </a:spcAft>
            </a:pPr>
            <a:r>
              <a:rPr lang="zh-CN"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影像数据线性化系指在预处理影像中用探测器一系列空气比释动能所产生相对应的影像数据（通常为像素值，或者曝光指数）建立的之间关系。这种关系所划出相应曲线（如</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STP</a:t>
            </a:r>
            <a:r>
              <a:rPr lang="zh-CN"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曲线或者</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DDI</a:t>
            </a:r>
            <a:r>
              <a:rPr lang="zh-CN"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曲线）可能存在三种形式直线、对数和乘方，对这些曲线进行逆运算可以得到影像数据的线性化，</a:t>
            </a:r>
            <a:r>
              <a:rPr lang="zh-CN" altLang="zh-CN" sz="2400" b="1" u="sng"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经过线性化后其影像数据（像素值或曝光指数）与探测器空气比释动能呈正比关系</a:t>
            </a:r>
            <a:r>
              <a:rPr lang="zh-CN"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a:t>
            </a:r>
            <a:endPar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ts val="20"/>
              </a:spcBef>
              <a:spcAft>
                <a:spcPts val="20"/>
              </a:spcAft>
            </a:pPr>
            <a:endParaRPr lang="zh-CN" altLang="en-US" sz="2400"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881872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p:cNvSpPr>
            <a:spLocks noGrp="1"/>
          </p:cNvSpPr>
          <p:nvPr>
            <p:ph idx="1"/>
          </p:nvPr>
        </p:nvSpPr>
        <p:spPr/>
        <p:txBody>
          <a:bodyPr>
            <a:noAutofit/>
          </a:bodyPr>
          <a:lstStyle/>
          <a:p>
            <a:pPr marL="0" indent="0">
              <a:lnSpc>
                <a:spcPct val="120000"/>
              </a:lnSpc>
              <a:spcBef>
                <a:spcPct val="20000"/>
              </a:spcBef>
              <a:spcAft>
                <a:spcPct val="20000"/>
              </a:spcAft>
              <a:buNone/>
            </a:pP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DR</a:t>
            </a: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系统</a:t>
            </a:r>
            <a:r>
              <a:rPr lang="zh-CN" altLang="en-US" sz="2000" dirty="0">
                <a:latin typeface="Times New Roman" panose="02020603050405020304" pitchFamily="18" charset="0"/>
                <a:ea typeface="黑体" panose="02010609060101010101" pitchFamily="49" charset="-122"/>
                <a:cs typeface="+mn-ea"/>
                <a:sym typeface="Times New Roman" panose="02020603050405020304" pitchFamily="18" charset="0"/>
              </a:rPr>
              <a:t>质量控制</a:t>
            </a: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检测项目中如</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DDI</a:t>
            </a: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校准，响应均匀性、残影的量化等检测与评价，都需要对相应的输出参数进行线性化，以达到定量分析结果的准确和有效。这种线性化是通过对某一函数逆转换来实现的。</a:t>
            </a:r>
            <a:endPar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marL="0" indent="0">
              <a:lnSpc>
                <a:spcPct val="120000"/>
              </a:lnSpc>
              <a:spcBef>
                <a:spcPct val="20000"/>
              </a:spcBef>
              <a:spcAft>
                <a:spcPct val="20000"/>
              </a:spcAft>
              <a:buNone/>
            </a:pP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例如对一个</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STP</a:t>
            </a: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函数有三种曲线形式的逆转换下：</a:t>
            </a:r>
          </a:p>
          <a:p>
            <a:pPr>
              <a:lnSpc>
                <a:spcPct val="120000"/>
              </a:lnSpc>
              <a:spcBef>
                <a:spcPct val="20000"/>
              </a:spcBef>
              <a:spcAft>
                <a:spcPct val="20000"/>
              </a:spcAft>
            </a:pP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PV</a:t>
            </a:r>
            <a:r>
              <a:rPr lang="zh-CN" altLang="zh-CN" sz="2000" baseline="-25000" dirty="0">
                <a:latin typeface="Times New Roman" panose="02020603050405020304" pitchFamily="18" charset="0"/>
                <a:ea typeface="黑体" panose="02010609060101010101" pitchFamily="49" charset="-122"/>
                <a:cs typeface="+mn-ea"/>
                <a:sym typeface="Times New Roman" panose="02020603050405020304" pitchFamily="18" charset="0"/>
              </a:rPr>
              <a:t>线性</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sz="2000" i="1" dirty="0" err="1">
                <a:latin typeface="Times New Roman" panose="02020603050405020304" pitchFamily="18" charset="0"/>
                <a:ea typeface="黑体" panose="02010609060101010101" pitchFamily="49" charset="-122"/>
                <a:cs typeface="+mn-ea"/>
                <a:sym typeface="Times New Roman" panose="02020603050405020304" pitchFamily="18" charset="0"/>
              </a:rPr>
              <a:t>aK</a:t>
            </a:r>
            <a:r>
              <a:rPr lang="en-US" altLang="zh-CN" sz="2000" dirty="0" err="1">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sz="2000" i="1" dirty="0" err="1">
                <a:latin typeface="Times New Roman" panose="02020603050405020304" pitchFamily="18" charset="0"/>
                <a:ea typeface="黑体" panose="02010609060101010101" pitchFamily="49" charset="-122"/>
                <a:cs typeface="+mn-ea"/>
                <a:sym typeface="Times New Roman" panose="02020603050405020304" pitchFamily="18" charset="0"/>
              </a:rPr>
              <a:t>b</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		→	P'=</a:t>
            </a:r>
            <a:r>
              <a:rPr lang="en-US" altLang="zh-CN" sz="2000" i="1" dirty="0">
                <a:latin typeface="Times New Roman" panose="02020603050405020304" pitchFamily="18" charset="0"/>
                <a:ea typeface="黑体" panose="02010609060101010101" pitchFamily="49" charset="-122"/>
                <a:cs typeface="+mn-ea"/>
                <a:sym typeface="Times New Roman" panose="02020603050405020304" pitchFamily="18" charset="0"/>
              </a:rPr>
              <a:t>K</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 (PV-</a:t>
            </a:r>
            <a:r>
              <a:rPr lang="en-US" altLang="zh-CN" sz="2000" i="1" dirty="0">
                <a:latin typeface="Times New Roman" panose="02020603050405020304" pitchFamily="18" charset="0"/>
                <a:ea typeface="黑体" panose="02010609060101010101" pitchFamily="49" charset="-122"/>
                <a:cs typeface="+mn-ea"/>
                <a:sym typeface="Times New Roman" panose="02020603050405020304" pitchFamily="18" charset="0"/>
              </a:rPr>
              <a:t>b</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sz="2000" i="1" dirty="0">
                <a:latin typeface="Times New Roman" panose="02020603050405020304" pitchFamily="18" charset="0"/>
                <a:ea typeface="黑体" panose="02010609060101010101" pitchFamily="49" charset="-122"/>
                <a:cs typeface="+mn-ea"/>
                <a:sym typeface="Times New Roman" panose="02020603050405020304" pitchFamily="18" charset="0"/>
              </a:rPr>
              <a:t>a</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	</a:t>
            </a:r>
            <a:endPar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ct val="20000"/>
              </a:spcBef>
              <a:spcAft>
                <a:spcPct val="20000"/>
              </a:spcAft>
            </a:pP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PV</a:t>
            </a:r>
            <a:r>
              <a:rPr lang="zh-CN" altLang="zh-CN" sz="2000" baseline="-25000" dirty="0">
                <a:latin typeface="Times New Roman" panose="02020603050405020304" pitchFamily="18" charset="0"/>
                <a:ea typeface="黑体" panose="02010609060101010101" pitchFamily="49" charset="-122"/>
                <a:cs typeface="+mn-ea"/>
                <a:sym typeface="Times New Roman" panose="02020603050405020304" pitchFamily="18" charset="0"/>
              </a:rPr>
              <a:t>对数</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sz="2000" i="1" dirty="0" err="1">
                <a:latin typeface="Times New Roman" panose="02020603050405020304" pitchFamily="18" charset="0"/>
                <a:ea typeface="黑体" panose="02010609060101010101" pitchFamily="49" charset="-122"/>
                <a:cs typeface="+mn-ea"/>
                <a:sym typeface="Times New Roman" panose="02020603050405020304" pitchFamily="18" charset="0"/>
              </a:rPr>
              <a:t>a</a:t>
            </a:r>
            <a:r>
              <a:rPr lang="en-US" altLang="zh-CN" sz="2000" dirty="0" err="1">
                <a:latin typeface="Times New Roman" panose="02020603050405020304" pitchFamily="18" charset="0"/>
                <a:ea typeface="黑体" panose="02010609060101010101" pitchFamily="49" charset="-122"/>
                <a:cs typeface="+mn-ea"/>
                <a:sym typeface="Times New Roman" panose="02020603050405020304" pitchFamily="18" charset="0"/>
              </a:rPr>
              <a:t>ln</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sz="2000" i="1" dirty="0">
                <a:latin typeface="Times New Roman" panose="02020603050405020304" pitchFamily="18" charset="0"/>
                <a:ea typeface="黑体" panose="02010609060101010101" pitchFamily="49" charset="-122"/>
                <a:cs typeface="+mn-ea"/>
                <a:sym typeface="Times New Roman" panose="02020603050405020304" pitchFamily="18" charset="0"/>
              </a:rPr>
              <a:t>K</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 +</a:t>
            </a:r>
            <a:r>
              <a:rPr lang="en-US" altLang="zh-CN" sz="2000" i="1" dirty="0">
                <a:latin typeface="Times New Roman" panose="02020603050405020304" pitchFamily="18" charset="0"/>
                <a:ea typeface="黑体" panose="02010609060101010101" pitchFamily="49" charset="-122"/>
                <a:cs typeface="+mn-ea"/>
                <a:sym typeface="Times New Roman" panose="02020603050405020304" pitchFamily="18" charset="0"/>
              </a:rPr>
              <a:t>b</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	→	P'=</a:t>
            </a:r>
            <a:r>
              <a:rPr lang="en-US" altLang="zh-CN" sz="2000" i="1" dirty="0">
                <a:latin typeface="Times New Roman" panose="02020603050405020304" pitchFamily="18" charset="0"/>
                <a:ea typeface="黑体" panose="02010609060101010101" pitchFamily="49" charset="-122"/>
                <a:cs typeface="+mn-ea"/>
                <a:sym typeface="Times New Roman" panose="02020603050405020304" pitchFamily="18" charset="0"/>
              </a:rPr>
              <a:t>K</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 exp(PV-</a:t>
            </a:r>
            <a:r>
              <a:rPr lang="en-US" altLang="zh-CN" sz="2000" i="1" dirty="0">
                <a:latin typeface="Times New Roman" panose="02020603050405020304" pitchFamily="18" charset="0"/>
                <a:ea typeface="黑体" panose="02010609060101010101" pitchFamily="49" charset="-122"/>
                <a:cs typeface="+mn-ea"/>
                <a:sym typeface="Times New Roman" panose="02020603050405020304" pitchFamily="18" charset="0"/>
              </a:rPr>
              <a:t>b</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sz="2000" i="1" dirty="0">
                <a:latin typeface="Times New Roman" panose="02020603050405020304" pitchFamily="18" charset="0"/>
                <a:ea typeface="黑体" panose="02010609060101010101" pitchFamily="49" charset="-122"/>
                <a:cs typeface="+mn-ea"/>
                <a:sym typeface="Times New Roman" panose="02020603050405020304" pitchFamily="18" charset="0"/>
              </a:rPr>
              <a:t>a</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	</a:t>
            </a:r>
            <a:endPar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ct val="20000"/>
              </a:spcBef>
              <a:spcAft>
                <a:spcPct val="20000"/>
              </a:spcAft>
            </a:pP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PV</a:t>
            </a:r>
            <a:r>
              <a:rPr lang="zh-CN" altLang="zh-CN" sz="2000" baseline="-25000" dirty="0">
                <a:latin typeface="Times New Roman" panose="02020603050405020304" pitchFamily="18" charset="0"/>
                <a:ea typeface="黑体" panose="02010609060101010101" pitchFamily="49" charset="-122"/>
                <a:cs typeface="+mn-ea"/>
                <a:sym typeface="Times New Roman" panose="02020603050405020304" pitchFamily="18" charset="0"/>
              </a:rPr>
              <a:t>乘方</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sz="2000" i="1" dirty="0" err="1">
                <a:latin typeface="Times New Roman" panose="02020603050405020304" pitchFamily="18" charset="0"/>
                <a:ea typeface="黑体" panose="02010609060101010101" pitchFamily="49" charset="-122"/>
                <a:cs typeface="+mn-ea"/>
                <a:sym typeface="Times New Roman" panose="02020603050405020304" pitchFamily="18" charset="0"/>
              </a:rPr>
              <a:t>aK</a:t>
            </a:r>
            <a:r>
              <a:rPr lang="en-US" altLang="zh-CN" sz="2000" i="1" baseline="30000" dirty="0" err="1">
                <a:latin typeface="Times New Roman" panose="02020603050405020304" pitchFamily="18" charset="0"/>
                <a:ea typeface="黑体" panose="02010609060101010101" pitchFamily="49" charset="-122"/>
                <a:cs typeface="+mn-ea"/>
                <a:sym typeface="Times New Roman" panose="02020603050405020304" pitchFamily="18" charset="0"/>
              </a:rPr>
              <a:t>b</a:t>
            </a:r>
            <a:r>
              <a:rPr lang="en-US" altLang="zh-CN" sz="2000" dirty="0" err="1">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sz="2000" i="1" dirty="0" err="1">
                <a:latin typeface="Times New Roman" panose="02020603050405020304" pitchFamily="18" charset="0"/>
                <a:ea typeface="黑体" panose="02010609060101010101" pitchFamily="49" charset="-122"/>
                <a:cs typeface="+mn-ea"/>
                <a:sym typeface="Times New Roman" panose="02020603050405020304" pitchFamily="18" charset="0"/>
              </a:rPr>
              <a:t>c</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		→	P'=K=[ (PV-</a:t>
            </a:r>
            <a:r>
              <a:rPr lang="en-US" altLang="zh-CN" sz="2000" i="1" dirty="0">
                <a:latin typeface="Times New Roman" panose="02020603050405020304" pitchFamily="18" charset="0"/>
                <a:ea typeface="黑体" panose="02010609060101010101" pitchFamily="49" charset="-122"/>
                <a:cs typeface="+mn-ea"/>
                <a:sym typeface="Times New Roman" panose="02020603050405020304" pitchFamily="18" charset="0"/>
              </a:rPr>
              <a:t>c</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sz="2000" i="1" dirty="0">
                <a:latin typeface="Times New Roman" panose="02020603050405020304" pitchFamily="18" charset="0"/>
                <a:ea typeface="黑体" panose="02010609060101010101" pitchFamily="49" charset="-122"/>
                <a:cs typeface="+mn-ea"/>
                <a:sym typeface="Times New Roman" panose="02020603050405020304" pitchFamily="18" charset="0"/>
              </a:rPr>
              <a:t>a</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sz="2000" baseline="30000" dirty="0">
                <a:latin typeface="Times New Roman" panose="02020603050405020304" pitchFamily="18" charset="0"/>
                <a:ea typeface="黑体" panose="02010609060101010101" pitchFamily="49" charset="-122"/>
                <a:cs typeface="+mn-ea"/>
                <a:sym typeface="Times New Roman" panose="02020603050405020304" pitchFamily="18" charset="0"/>
              </a:rPr>
              <a:t>1</a:t>
            </a:r>
            <a:r>
              <a:rPr lang="en-US" altLang="zh-CN" sz="2000" i="1" baseline="30000" dirty="0">
                <a:latin typeface="Times New Roman" panose="02020603050405020304" pitchFamily="18" charset="0"/>
                <a:ea typeface="黑体" panose="02010609060101010101" pitchFamily="49" charset="-122"/>
                <a:cs typeface="+mn-ea"/>
                <a:sym typeface="Times New Roman" panose="02020603050405020304" pitchFamily="18" charset="0"/>
              </a:rPr>
              <a:t>/b</a:t>
            </a:r>
            <a:r>
              <a:rPr lang="en-US" altLang="zh-CN" sz="2000" baseline="30000" dirty="0">
                <a:latin typeface="Times New Roman" panose="02020603050405020304" pitchFamily="18" charset="0"/>
                <a:ea typeface="黑体" panose="02010609060101010101" pitchFamily="49" charset="-122"/>
                <a:cs typeface="+mn-ea"/>
                <a:sym typeface="Times New Roman" panose="02020603050405020304" pitchFamily="18" charset="0"/>
              </a:rPr>
              <a:t>	</a:t>
            </a:r>
            <a:endPar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ct val="20000"/>
              </a:spcBef>
              <a:spcAft>
                <a:spcPct val="20000"/>
              </a:spcAft>
            </a:pP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上式中</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PV</a:t>
            </a:r>
            <a:r>
              <a:rPr lang="zh-CN" altLang="zh-CN" sz="2000" baseline="-25000" dirty="0">
                <a:latin typeface="Times New Roman" panose="02020603050405020304" pitchFamily="18" charset="0"/>
                <a:ea typeface="黑体" panose="02010609060101010101" pitchFamily="49" charset="-122"/>
                <a:cs typeface="+mn-ea"/>
                <a:sym typeface="Times New Roman" panose="02020603050405020304" pitchFamily="18" charset="0"/>
              </a:rPr>
              <a:t>线性</a:t>
            </a: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PV</a:t>
            </a:r>
            <a:r>
              <a:rPr lang="zh-CN" altLang="zh-CN" sz="2000" baseline="-25000" dirty="0">
                <a:latin typeface="Times New Roman" panose="02020603050405020304" pitchFamily="18" charset="0"/>
                <a:ea typeface="黑体" panose="02010609060101010101" pitchFamily="49" charset="-122"/>
                <a:cs typeface="+mn-ea"/>
                <a:sym typeface="Times New Roman" panose="02020603050405020304" pitchFamily="18" charset="0"/>
              </a:rPr>
              <a:t>对数</a:t>
            </a: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、和</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PV</a:t>
            </a:r>
            <a:r>
              <a:rPr lang="zh-CN" altLang="zh-CN" sz="2000" baseline="-25000" dirty="0">
                <a:latin typeface="Times New Roman" panose="02020603050405020304" pitchFamily="18" charset="0"/>
                <a:ea typeface="黑体" panose="02010609060101010101" pitchFamily="49" charset="-122"/>
                <a:cs typeface="+mn-ea"/>
                <a:sym typeface="Times New Roman" panose="02020603050405020304" pitchFamily="18" charset="0"/>
              </a:rPr>
              <a:t>乘方</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分别为</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STP</a:t>
            </a: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函数曲线的直线、对数和乘方关系中的像素值，</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P'——STP</a:t>
            </a: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函数的逆转换，</a:t>
            </a:r>
            <a:r>
              <a:rPr lang="en-US" altLang="zh-CN" sz="2000" i="1" dirty="0">
                <a:latin typeface="Times New Roman" panose="02020603050405020304" pitchFamily="18" charset="0"/>
                <a:ea typeface="黑体" panose="02010609060101010101" pitchFamily="49" charset="-122"/>
                <a:cs typeface="+mn-ea"/>
                <a:sym typeface="Times New Roman" panose="02020603050405020304" pitchFamily="18" charset="0"/>
              </a:rPr>
              <a:t>K</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探测器空气比释动能，</a:t>
            </a:r>
            <a:r>
              <a:rPr lang="en-US" altLang="zh-CN" sz="2000" i="1" dirty="0">
                <a:latin typeface="Times New Roman" panose="02020603050405020304" pitchFamily="18" charset="0"/>
                <a:ea typeface="黑体" panose="02010609060101010101" pitchFamily="49" charset="-122"/>
                <a:cs typeface="+mn-ea"/>
                <a:sym typeface="Times New Roman" panose="02020603050405020304" pitchFamily="18" charset="0"/>
              </a:rPr>
              <a:t>a</a:t>
            </a: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sz="2000" i="1" dirty="0">
                <a:latin typeface="Times New Roman" panose="02020603050405020304" pitchFamily="18" charset="0"/>
                <a:ea typeface="黑体" panose="02010609060101010101" pitchFamily="49" charset="-122"/>
                <a:cs typeface="+mn-ea"/>
                <a:sym typeface="Times New Roman" panose="02020603050405020304" pitchFamily="18" charset="0"/>
              </a:rPr>
              <a:t>b</a:t>
            </a: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sz="2000" i="1" dirty="0">
                <a:latin typeface="Times New Roman" panose="02020603050405020304" pitchFamily="18" charset="0"/>
                <a:ea typeface="黑体" panose="02010609060101010101" pitchFamily="49" charset="-122"/>
                <a:cs typeface="+mn-ea"/>
                <a:sym typeface="Times New Roman" panose="02020603050405020304" pitchFamily="18" charset="0"/>
              </a:rPr>
              <a:t>c</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与探测器类型相关的常数。</a:t>
            </a:r>
            <a:endParaRPr lang="zh-CN" altLang="en-US" sz="20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ct val="20000"/>
              </a:spcBef>
              <a:spcAft>
                <a:spcPct val="20000"/>
              </a:spcAft>
            </a:pPr>
            <a:endParaRPr lang="zh-CN" altLang="en-US" sz="2000"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339563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r>
              <a:rPr lang="zh-CN" altLang="zh-CN" dirty="0">
                <a:latin typeface="Times New Roman" panose="02020603050405020304" pitchFamily="18" charset="0"/>
                <a:ea typeface="黑体" panose="02010609060101010101" pitchFamily="49" charset="-122"/>
                <a:cs typeface="+mn-ea"/>
                <a:sym typeface="Times New Roman" panose="02020603050405020304" pitchFamily="18" charset="0"/>
              </a:rPr>
              <a:t>（三）信号传递性质（</a:t>
            </a: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STP</a:t>
            </a:r>
            <a:r>
              <a:rPr lang="zh-CN" altLang="zh-CN" dirty="0">
                <a:latin typeface="Times New Roman" panose="02020603050405020304" pitchFamily="18" charset="0"/>
                <a:ea typeface="黑体" panose="02010609060101010101" pitchFamily="49" charset="-122"/>
                <a:cs typeface="+mn-ea"/>
                <a:sym typeface="Times New Roman" panose="02020603050405020304" pitchFamily="18" charset="0"/>
              </a:rPr>
              <a:t>）和其线性化</a:t>
            </a: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p:cNvSpPr>
            <a:spLocks noGrp="1"/>
          </p:cNvSpPr>
          <p:nvPr>
            <p:ph idx="1"/>
          </p:nvPr>
        </p:nvSpPr>
        <p:spPr/>
        <p:txBody>
          <a:bodyPr>
            <a:normAutofit fontScale="77500" lnSpcReduction="20000"/>
          </a:bodyPr>
          <a:lstStyle/>
          <a:p>
            <a:pPr marL="0" indent="0">
              <a:lnSpc>
                <a:spcPct val="140000"/>
              </a:lnSpc>
              <a:spcBef>
                <a:spcPct val="20000"/>
              </a:spcBef>
              <a:spcAft>
                <a:spcPct val="20000"/>
              </a:spcAft>
              <a:buNone/>
            </a:pPr>
            <a:r>
              <a:rPr lang="zh-CN" altLang="zh-CN" dirty="0">
                <a:latin typeface="Times New Roman" panose="02020603050405020304" pitchFamily="18" charset="0"/>
                <a:ea typeface="黑体" panose="02010609060101010101" pitchFamily="49" charset="-122"/>
                <a:cs typeface="+mn-ea"/>
                <a:sym typeface="Times New Roman" panose="02020603050405020304" pitchFamily="18" charset="0"/>
              </a:rPr>
              <a:t>信号传递性质（</a:t>
            </a: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Signal transfer property</a:t>
            </a:r>
            <a:r>
              <a:rPr lang="zh-CN" altLang="zh-CN"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STP</a:t>
            </a:r>
            <a:r>
              <a:rPr lang="zh-CN" altLang="zh-CN" dirty="0">
                <a:latin typeface="Times New Roman" panose="02020603050405020304" pitchFamily="18" charset="0"/>
                <a:ea typeface="黑体" panose="02010609060101010101" pitchFamily="49" charset="-122"/>
                <a:cs typeface="+mn-ea"/>
                <a:sym typeface="Times New Roman" panose="02020603050405020304" pitchFamily="18" charset="0"/>
              </a:rPr>
              <a:t>）被定义为</a:t>
            </a: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DR</a:t>
            </a:r>
            <a:r>
              <a:rPr lang="zh-CN" altLang="zh-CN" dirty="0">
                <a:latin typeface="Times New Roman" panose="02020603050405020304" pitchFamily="18" charset="0"/>
                <a:ea typeface="黑体" panose="02010609060101010101" pitchFamily="49" charset="-122"/>
                <a:cs typeface="+mn-ea"/>
                <a:sym typeface="Times New Roman" panose="02020603050405020304" pitchFamily="18" charset="0"/>
              </a:rPr>
              <a:t>系统的影像探测器入射面影像中心区域测量的平均像素值和影像探测器接受的入射空气比释动能之间一种相互关系的描述。在不同文献中用探测器响应函数（</a:t>
            </a: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detector response function</a:t>
            </a:r>
            <a:r>
              <a:rPr lang="zh-CN" altLang="zh-CN" dirty="0">
                <a:latin typeface="Times New Roman" panose="02020603050405020304" pitchFamily="18" charset="0"/>
                <a:ea typeface="黑体" panose="02010609060101010101" pitchFamily="49" charset="-122"/>
                <a:cs typeface="+mn-ea"/>
                <a:sym typeface="Times New Roman" panose="02020603050405020304" pitchFamily="18" charset="0"/>
              </a:rPr>
              <a:t>）、转换函数（</a:t>
            </a: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conversion function</a:t>
            </a:r>
            <a:r>
              <a:rPr lang="zh-CN" altLang="zh-CN" dirty="0">
                <a:latin typeface="Times New Roman" panose="02020603050405020304" pitchFamily="18" charset="0"/>
                <a:ea typeface="黑体" panose="02010609060101010101" pitchFamily="49" charset="-122"/>
                <a:cs typeface="+mn-ea"/>
                <a:sym typeface="Times New Roman" panose="02020603050405020304" pitchFamily="18" charset="0"/>
              </a:rPr>
              <a:t>）或者校准函数（</a:t>
            </a: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calibration function</a:t>
            </a:r>
            <a:r>
              <a:rPr lang="zh-CN" altLang="zh-CN" dirty="0">
                <a:latin typeface="Times New Roman" panose="02020603050405020304" pitchFamily="18" charset="0"/>
                <a:ea typeface="黑体" panose="02010609060101010101" pitchFamily="49" charset="-122"/>
                <a:cs typeface="+mn-ea"/>
                <a:sym typeface="Times New Roman" panose="02020603050405020304" pitchFamily="18" charset="0"/>
              </a:rPr>
              <a:t>）等不同名称。</a:t>
            </a:r>
          </a:p>
          <a:p>
            <a:pPr marL="0" indent="0">
              <a:lnSpc>
                <a:spcPct val="140000"/>
              </a:lnSpc>
              <a:spcBef>
                <a:spcPct val="20000"/>
              </a:spcBef>
              <a:spcAft>
                <a:spcPct val="20000"/>
              </a:spcAft>
              <a:buNone/>
            </a:pPr>
            <a:r>
              <a:rPr lang="zh-CN" altLang="zh-CN" dirty="0">
                <a:latin typeface="Times New Roman" panose="02020603050405020304" pitchFamily="18" charset="0"/>
                <a:ea typeface="黑体" panose="02010609060101010101" pitchFamily="49" charset="-122"/>
                <a:cs typeface="+mn-ea"/>
                <a:sym typeface="Times New Roman" panose="02020603050405020304" pitchFamily="18" charset="0"/>
              </a:rPr>
              <a:t>在对</a:t>
            </a: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STP</a:t>
            </a:r>
            <a:r>
              <a:rPr lang="zh-CN" altLang="zh-CN" dirty="0">
                <a:latin typeface="Times New Roman" panose="02020603050405020304" pitchFamily="18" charset="0"/>
                <a:ea typeface="黑体" panose="02010609060101010101" pitchFamily="49" charset="-122"/>
                <a:cs typeface="+mn-ea"/>
                <a:sym typeface="Times New Roman" panose="02020603050405020304" pitchFamily="18" charset="0"/>
              </a:rPr>
              <a:t>测量中应注意的几个问题包括：</a:t>
            </a:r>
          </a:p>
          <a:p>
            <a:pPr>
              <a:lnSpc>
                <a:spcPct val="140000"/>
              </a:lnSpc>
              <a:spcBef>
                <a:spcPct val="20000"/>
              </a:spcBef>
              <a:spcAft>
                <a:spcPct val="20000"/>
              </a:spcAft>
            </a:pP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1. </a:t>
            </a:r>
            <a:r>
              <a:rPr lang="zh-CN" altLang="zh-CN"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测量</a:t>
            </a:r>
            <a:r>
              <a:rPr lang="en-US" altLang="zh-CN"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STP</a:t>
            </a:r>
            <a:r>
              <a:rPr lang="zh-CN" altLang="zh-CN"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时必须使用预处理影像中相关数据（如平均像素值）</a:t>
            </a:r>
            <a:r>
              <a:rPr lang="zh-CN" altLang="zh-CN" dirty="0">
                <a:latin typeface="Times New Roman" panose="02020603050405020304" pitchFamily="18" charset="0"/>
                <a:ea typeface="黑体" panose="02010609060101010101" pitchFamily="49" charset="-122"/>
                <a:cs typeface="+mn-ea"/>
                <a:sym typeface="Times New Roman" panose="02020603050405020304" pitchFamily="18" charset="0"/>
              </a:rPr>
              <a:t>，禁止对</a:t>
            </a: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STP</a:t>
            </a:r>
            <a:r>
              <a:rPr lang="zh-CN" altLang="zh-CN" dirty="0">
                <a:latin typeface="Times New Roman" panose="02020603050405020304" pitchFamily="18" charset="0"/>
                <a:ea typeface="黑体" panose="02010609060101010101" pitchFamily="49" charset="-122"/>
                <a:cs typeface="+mn-ea"/>
                <a:sym typeface="Times New Roman" panose="02020603050405020304" pitchFamily="18" charset="0"/>
              </a:rPr>
              <a:t>测量使用后处理影像的数据。</a:t>
            </a:r>
          </a:p>
          <a:p>
            <a:pPr>
              <a:lnSpc>
                <a:spcPct val="140000"/>
              </a:lnSpc>
              <a:spcBef>
                <a:spcPct val="20000"/>
              </a:spcBef>
              <a:spcAft>
                <a:spcPct val="20000"/>
              </a:spcAft>
            </a:pP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2. </a:t>
            </a:r>
            <a:r>
              <a:rPr lang="zh-CN" altLang="zh-CN"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因为</a:t>
            </a:r>
            <a:r>
              <a:rPr lang="en-US" altLang="zh-CN"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STP</a:t>
            </a:r>
            <a:r>
              <a:rPr lang="zh-CN" altLang="zh-CN"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对</a:t>
            </a:r>
            <a:r>
              <a:rPr lang="en-US" altLang="zh-CN"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X</a:t>
            </a:r>
            <a:r>
              <a:rPr lang="zh-CN" altLang="zh-CN"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射线具有能量相依性，所以测量</a:t>
            </a:r>
            <a:r>
              <a:rPr lang="en-US" altLang="zh-CN"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STP</a:t>
            </a:r>
            <a:r>
              <a:rPr lang="zh-CN" altLang="zh-CN"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必须在规定标准线束质下进行</a:t>
            </a:r>
            <a:r>
              <a:rPr lang="zh-CN" altLang="zh-CN" dirty="0">
                <a:latin typeface="Times New Roman" panose="02020603050405020304" pitchFamily="18" charset="0"/>
                <a:ea typeface="黑体" panose="02010609060101010101" pitchFamily="49" charset="-122"/>
                <a:cs typeface="+mn-ea"/>
                <a:sym typeface="Times New Roman" panose="02020603050405020304" pitchFamily="18" charset="0"/>
              </a:rPr>
              <a:t>，而且，应注意生产厂家提供</a:t>
            </a: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STP</a:t>
            </a:r>
            <a:r>
              <a:rPr lang="zh-CN" altLang="zh-CN" dirty="0">
                <a:latin typeface="Times New Roman" panose="02020603050405020304" pitchFamily="18" charset="0"/>
                <a:ea typeface="黑体" panose="02010609060101010101" pitchFamily="49" charset="-122"/>
                <a:cs typeface="+mn-ea"/>
                <a:sym typeface="Times New Roman" panose="02020603050405020304" pitchFamily="18" charset="0"/>
              </a:rPr>
              <a:t>函数曲线使用什么线束和什么附加滤过测量的。</a:t>
            </a:r>
            <a:endPar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40000"/>
              </a:lnSpc>
              <a:spcBef>
                <a:spcPct val="20000"/>
              </a:spcBef>
              <a:spcAft>
                <a:spcPct val="20000"/>
              </a:spcAft>
            </a:pP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27064251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p:cNvSpPr>
            <a:spLocks noGrp="1"/>
          </p:cNvSpPr>
          <p:nvPr>
            <p:ph idx="1"/>
          </p:nvPr>
        </p:nvSpPr>
        <p:spPr/>
        <p:txBody>
          <a:bodyPr>
            <a:normAutofit fontScale="77500" lnSpcReduction="20000"/>
          </a:bodyPr>
          <a:lstStyle/>
          <a:p>
            <a:pPr>
              <a:lnSpc>
                <a:spcPct val="140000"/>
              </a:lnSpc>
              <a:spcBef>
                <a:spcPct val="20000"/>
              </a:spcBef>
              <a:spcAft>
                <a:spcPct val="20000"/>
              </a:spcAft>
            </a:pP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3. </a:t>
            </a:r>
            <a:r>
              <a:rPr lang="zh-CN" altLang="zh-CN"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当对一幅影像数据作定量化分析时（如像素值），必须对这个测量数据进行线性化处理，即通过</a:t>
            </a:r>
            <a:r>
              <a:rPr lang="en-US" altLang="zh-CN"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STP</a:t>
            </a:r>
            <a:r>
              <a:rPr lang="zh-CN" altLang="zh-CN"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逆转换给出线性像素值进行评价。</a:t>
            </a:r>
            <a:r>
              <a:rPr lang="zh-CN" altLang="zh-CN" dirty="0">
                <a:latin typeface="Times New Roman" panose="02020603050405020304" pitchFamily="18" charset="0"/>
                <a:ea typeface="黑体" panose="02010609060101010101" pitchFamily="49" charset="-122"/>
                <a:cs typeface="+mn-ea"/>
                <a:sym typeface="Times New Roman" panose="02020603050405020304" pitchFamily="18" charset="0"/>
              </a:rPr>
              <a:t>为方便计算，生产厂家提供这种线性化计算软件，否则，必须通过</a:t>
            </a: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STP</a:t>
            </a:r>
            <a:r>
              <a:rPr lang="zh-CN" altLang="zh-CN" dirty="0">
                <a:latin typeface="Times New Roman" panose="02020603050405020304" pitchFamily="18" charset="0"/>
                <a:ea typeface="黑体" panose="02010609060101010101" pitchFamily="49" charset="-122"/>
                <a:cs typeface="+mn-ea"/>
                <a:sym typeface="Times New Roman" panose="02020603050405020304" pitchFamily="18" charset="0"/>
              </a:rPr>
              <a:t>曲线自行转换给出。</a:t>
            </a:r>
          </a:p>
          <a:p>
            <a:pPr>
              <a:lnSpc>
                <a:spcPct val="140000"/>
              </a:lnSpc>
              <a:spcBef>
                <a:spcPct val="20000"/>
              </a:spcBef>
              <a:spcAft>
                <a:spcPct val="20000"/>
              </a:spcAft>
            </a:pP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4. </a:t>
            </a:r>
            <a:r>
              <a:rPr lang="zh-CN" altLang="zh-CN" dirty="0">
                <a:latin typeface="Times New Roman" panose="02020603050405020304" pitchFamily="18" charset="0"/>
                <a:ea typeface="黑体" panose="02010609060101010101" pitchFamily="49" charset="-122"/>
                <a:cs typeface="+mn-ea"/>
                <a:sym typeface="Times New Roman" panose="02020603050405020304" pitchFamily="18" charset="0"/>
              </a:rPr>
              <a:t>为了获得一个良好</a:t>
            </a: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STP</a:t>
            </a:r>
            <a:r>
              <a:rPr lang="zh-CN" altLang="zh-CN" dirty="0">
                <a:latin typeface="Times New Roman" panose="02020603050405020304" pitchFamily="18" charset="0"/>
                <a:ea typeface="黑体" panose="02010609060101010101" pitchFamily="49" charset="-122"/>
                <a:cs typeface="+mn-ea"/>
                <a:sym typeface="Times New Roman" panose="02020603050405020304" pitchFamily="18" charset="0"/>
              </a:rPr>
              <a:t>曲线，应对探测器空气比释动能变化范围的选择要适当，建议以选择标准点的探测器空气比释动能作为中心点，对其上限为此</a:t>
            </a: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4</a:t>
            </a:r>
            <a:r>
              <a:rPr lang="zh-CN" altLang="zh-CN" dirty="0">
                <a:latin typeface="Times New Roman" panose="02020603050405020304" pitchFamily="18" charset="0"/>
                <a:ea typeface="黑体" panose="02010609060101010101" pitchFamily="49" charset="-122"/>
                <a:cs typeface="+mn-ea"/>
                <a:sym typeface="Times New Roman" panose="02020603050405020304" pitchFamily="18" charset="0"/>
              </a:rPr>
              <a:t>倍和其下限为此</a:t>
            </a: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1/4</a:t>
            </a:r>
            <a:r>
              <a:rPr lang="zh-CN" altLang="zh-CN" dirty="0">
                <a:latin typeface="Times New Roman" panose="02020603050405020304" pitchFamily="18" charset="0"/>
                <a:ea typeface="黑体" panose="02010609060101010101" pitchFamily="49" charset="-122"/>
                <a:cs typeface="+mn-ea"/>
                <a:sym typeface="Times New Roman" panose="02020603050405020304" pitchFamily="18" charset="0"/>
              </a:rPr>
              <a:t>倍之间选择为爱。如以</a:t>
            </a: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10μGy</a:t>
            </a:r>
            <a:r>
              <a:rPr lang="zh-CN" altLang="zh-CN" dirty="0">
                <a:latin typeface="Times New Roman" panose="02020603050405020304" pitchFamily="18" charset="0"/>
                <a:ea typeface="黑体" panose="02010609060101010101" pitchFamily="49" charset="-122"/>
                <a:cs typeface="+mn-ea"/>
                <a:sym typeface="Times New Roman" panose="02020603050405020304" pitchFamily="18" charset="0"/>
              </a:rPr>
              <a:t>作为中心点，其范围在</a:t>
            </a: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40μGy</a:t>
            </a:r>
            <a:r>
              <a:rPr lang="zh-CN" altLang="zh-CN" dirty="0">
                <a:latin typeface="Times New Roman" panose="02020603050405020304" pitchFamily="18" charset="0"/>
                <a:ea typeface="黑体" panose="02010609060101010101" pitchFamily="49" charset="-122"/>
                <a:cs typeface="+mn-ea"/>
                <a:sym typeface="Times New Roman" panose="02020603050405020304" pitchFamily="18" charset="0"/>
              </a:rPr>
              <a:t>和</a:t>
            </a: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2.5μGy</a:t>
            </a:r>
            <a:r>
              <a:rPr lang="zh-CN" altLang="zh-CN" dirty="0">
                <a:latin typeface="Times New Roman" panose="02020603050405020304" pitchFamily="18" charset="0"/>
                <a:ea typeface="黑体" panose="02010609060101010101" pitchFamily="49" charset="-122"/>
                <a:cs typeface="+mn-ea"/>
                <a:sym typeface="Times New Roman" panose="02020603050405020304" pitchFamily="18" charset="0"/>
              </a:rPr>
              <a:t>之间。</a:t>
            </a:r>
          </a:p>
          <a:p>
            <a:pPr>
              <a:lnSpc>
                <a:spcPct val="140000"/>
              </a:lnSpc>
              <a:spcBef>
                <a:spcPct val="20000"/>
              </a:spcBef>
              <a:spcAft>
                <a:spcPct val="20000"/>
              </a:spcAft>
            </a:pP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5. </a:t>
            </a:r>
            <a:r>
              <a:rPr lang="zh-CN" altLang="zh-CN"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标准推荐</a:t>
            </a:r>
            <a:r>
              <a:rPr lang="en-US" altLang="zh-CN"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STP</a:t>
            </a:r>
            <a:r>
              <a:rPr lang="zh-CN" altLang="zh-CN"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测量的规定线束条件为</a:t>
            </a:r>
            <a:r>
              <a:rPr lang="en-US" altLang="zh-CN"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70kVp</a:t>
            </a:r>
            <a:r>
              <a:rPr lang="zh-CN" altLang="zh-CN"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管电压和</a:t>
            </a:r>
            <a:r>
              <a:rPr lang="en-US" altLang="zh-CN"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1mm</a:t>
            </a:r>
            <a:r>
              <a:rPr lang="zh-CN" altLang="zh-CN"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铜附加滤过，</a:t>
            </a:r>
            <a:r>
              <a:rPr lang="en-US" altLang="zh-CN"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HVL</a:t>
            </a:r>
            <a:r>
              <a:rPr lang="zh-CN" altLang="zh-CN"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近似于</a:t>
            </a:r>
            <a:r>
              <a:rPr lang="en-US" altLang="zh-CN"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7.7mm</a:t>
            </a:r>
            <a:r>
              <a:rPr lang="zh-CN" altLang="zh-CN"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铝。该线束质近似等效</a:t>
            </a:r>
            <a:r>
              <a:rPr lang="en-US" altLang="zh-CN"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DQA-5</a:t>
            </a:r>
            <a:r>
              <a:rPr lang="zh-CN" altLang="zh-CN"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线束质。</a:t>
            </a:r>
            <a:endParaRPr lang="zh-CN" altLang="en-US"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40000"/>
              </a:lnSpc>
              <a:spcBef>
                <a:spcPct val="20000"/>
              </a:spcBef>
              <a:spcAft>
                <a:spcPct val="20000"/>
              </a:spcAft>
            </a:pP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9951864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20000"/>
              </a:lnSpc>
              <a:spcBef>
                <a:spcPct val="20000"/>
              </a:spcBef>
              <a:spcAft>
                <a:spcPts val="20"/>
              </a:spcAft>
            </a:pPr>
            <a:r>
              <a:rPr lang="zh-CN" altLang="zh-CN" dirty="0">
                <a:latin typeface="Times New Roman" panose="02020603050405020304" pitchFamily="18" charset="0"/>
                <a:ea typeface="黑体" panose="02010609060101010101" pitchFamily="49" charset="-122"/>
                <a:cs typeface="+mn-ea"/>
                <a:sym typeface="Times New Roman" panose="02020603050405020304" pitchFamily="18" charset="0"/>
              </a:rPr>
              <a:t>（四）探测器剂量指示</a:t>
            </a: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detector dose indicator</a:t>
            </a:r>
            <a:r>
              <a:rPr lang="zh-CN" altLang="zh-CN"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DDI</a:t>
            </a:r>
            <a:r>
              <a:rPr lang="zh-CN" altLang="zh-CN" dirty="0">
                <a:latin typeface="Times New Roman" panose="02020603050405020304" pitchFamily="18" charset="0"/>
                <a:ea typeface="黑体" panose="02010609060101010101" pitchFamily="49" charset="-122"/>
                <a:cs typeface="+mn-ea"/>
                <a:sym typeface="Times New Roman" panose="02020603050405020304" pitchFamily="18" charset="0"/>
              </a:rPr>
              <a:t>）和其线性化</a:t>
            </a: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p:cNvSpPr>
            <a:spLocks noGrp="1"/>
          </p:cNvSpPr>
          <p:nvPr>
            <p:ph idx="1"/>
          </p:nvPr>
        </p:nvSpPr>
        <p:spPr/>
        <p:txBody>
          <a:bodyPr>
            <a:normAutofit/>
          </a:bodyPr>
          <a:lstStyle/>
          <a:p>
            <a:pPr>
              <a:lnSpc>
                <a:spcPct val="120000"/>
              </a:lnSpc>
              <a:spcBef>
                <a:spcPct val="20000"/>
              </a:spcBef>
              <a:spcAft>
                <a:spcPct val="20000"/>
              </a:spcAft>
            </a:pPr>
            <a:r>
              <a:rPr lang="zh-CN"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它被定义为由一台</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CR</a:t>
            </a:r>
            <a:r>
              <a:rPr lang="zh-CN"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或</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DR</a:t>
            </a:r>
            <a:r>
              <a:rPr lang="zh-CN"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系统的探测器所接受剂量的一种指示。这个数值往往由生产厂家提供校准条件下得到的相应数值，可用它检验每一次曝光和检查</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AEC</a:t>
            </a:r>
            <a:r>
              <a:rPr lang="zh-CN"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性能变化的倾向的依据。</a:t>
            </a:r>
          </a:p>
          <a:p>
            <a:pPr>
              <a:lnSpc>
                <a:spcPct val="120000"/>
              </a:lnSpc>
              <a:spcBef>
                <a:spcPct val="20000"/>
              </a:spcBef>
              <a:spcAft>
                <a:spcPct val="20000"/>
              </a:spcAft>
            </a:pPr>
            <a:r>
              <a:rPr lang="zh-CN"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由</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IEC62494-1:2008</a:t>
            </a:r>
            <a:r>
              <a:rPr lang="zh-CN"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标准，此标准已作为我国医药行业标准</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YY/T0796.1-2010</a:t>
            </a:r>
            <a:r>
              <a:rPr lang="zh-CN"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等同采用，名为</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zh-CN" altLang="zh-CN" sz="2400" b="1" u="sng"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数字</a:t>
            </a:r>
            <a:r>
              <a:rPr lang="en-US" altLang="zh-CN" sz="2400" b="1" u="sng"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X</a:t>
            </a:r>
            <a:r>
              <a:rPr lang="zh-CN" altLang="zh-CN" sz="2400" b="1" u="sng"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射线成像系统的曝光指数</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zh-CN"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。曝光指数（</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exposure index</a:t>
            </a:r>
            <a:r>
              <a:rPr lang="zh-CN"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EI</a:t>
            </a:r>
            <a:r>
              <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zh-CN"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与</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zh-CN"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探测器剂量指示（</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DDI</a:t>
            </a:r>
            <a:r>
              <a:rPr lang="zh-CN"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zh-CN"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为同义语，而在</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IEC</a:t>
            </a:r>
            <a:r>
              <a:rPr lang="zh-CN"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标准用</a:t>
            </a: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EI</a:t>
            </a:r>
            <a:r>
              <a:rPr lang="zh-CN"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表示。</a:t>
            </a:r>
          </a:p>
          <a:p>
            <a:pPr>
              <a:lnSpc>
                <a:spcPct val="120000"/>
              </a:lnSpc>
              <a:spcBef>
                <a:spcPct val="20000"/>
              </a:spcBef>
              <a:spcAft>
                <a:spcPct val="20000"/>
              </a:spcAft>
            </a:pPr>
            <a:endParaRPr lang="zh-CN" altLang="en-US" sz="2400"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10624176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5148CA4-1E05-4718-BF99-7566B6772F5F}"/>
              </a:ext>
            </a:extLst>
          </p:cNvPr>
          <p:cNvSpPr>
            <a:spLocks noGrp="1"/>
          </p:cNvSpPr>
          <p:nvPr>
            <p:ph type="title"/>
          </p:nvPr>
        </p:nvSpPr>
        <p:spPr/>
        <p:txBody>
          <a:bodyPr/>
          <a:lstStyle/>
          <a:p>
            <a:pPr>
              <a:lnSpc>
                <a:spcPct val="120000"/>
              </a:lnSpc>
              <a:spcBef>
                <a:spcPct val="20000"/>
              </a:spcBef>
              <a:spcAft>
                <a:spcPts val="20"/>
              </a:spcAft>
            </a:pP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97113054-9DEB-4B85-B0DF-D20D4054E26D}"/>
              </a:ext>
            </a:extLst>
          </p:cNvPr>
          <p:cNvSpPr>
            <a:spLocks noGrp="1"/>
          </p:cNvSpPr>
          <p:nvPr>
            <p:ph idx="1"/>
          </p:nvPr>
        </p:nvSpPr>
        <p:spPr/>
        <p:txBody>
          <a:bodyPr>
            <a:normAutofit fontScale="70000" lnSpcReduction="20000"/>
          </a:bodyPr>
          <a:lstStyle/>
          <a:p>
            <a:pPr>
              <a:lnSpc>
                <a:spcPct val="140000"/>
              </a:lnSpc>
              <a:spcBef>
                <a:spcPct val="20000"/>
              </a:spcBef>
              <a:spcAft>
                <a:spcPct val="20000"/>
              </a:spcAft>
            </a:pPr>
            <a:r>
              <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DDI</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具有以下一些特点和局限性：</a:t>
            </a:r>
          </a:p>
          <a:p>
            <a:pPr>
              <a:lnSpc>
                <a:spcPct val="140000"/>
              </a:lnSpc>
              <a:spcBef>
                <a:spcPct val="20000"/>
              </a:spcBef>
              <a:spcAft>
                <a:spcPct val="20000"/>
              </a:spcAft>
            </a:pPr>
            <a:r>
              <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1. </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无论</a:t>
            </a:r>
            <a:r>
              <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CR</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或</a:t>
            </a:r>
            <a:r>
              <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DR</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系统提供的曝光指数（</a:t>
            </a:r>
            <a:r>
              <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EI or DDI</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）都依赖于生产厂家所使用校件，各厂家对其定义和量度，基至于名称都有极大差别，虽然由</a:t>
            </a:r>
            <a:r>
              <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IEC</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和</a:t>
            </a:r>
            <a:r>
              <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AAPM</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在上述件中规定了统一的定义，测量方法，校准条件和一般要求，但是，到目前为止，各厂家使用</a:t>
            </a:r>
            <a:r>
              <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EI</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（或</a:t>
            </a:r>
            <a:r>
              <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DDI</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）仍没有很好统一，仅就名称而言就有各种叫法，因此，在检测中应特别注意。</a:t>
            </a:r>
          </a:p>
          <a:p>
            <a:pPr>
              <a:lnSpc>
                <a:spcPct val="140000"/>
              </a:lnSpc>
              <a:spcBef>
                <a:spcPct val="20000"/>
              </a:spcBef>
              <a:spcAft>
                <a:spcPct val="20000"/>
              </a:spcAft>
            </a:pPr>
            <a:r>
              <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2. </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过去对于屏</a:t>
            </a:r>
            <a:r>
              <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片系统中，利用胶片冲洗后的光密度变化可以曝露出胶片冲洗过程中，自动曝光控制中和</a:t>
            </a:r>
            <a:r>
              <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X</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射线摄影设备性能等所存在问题。同样地，对于</a:t>
            </a:r>
            <a:r>
              <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CR</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或者</a:t>
            </a:r>
            <a:r>
              <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DR</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系统可以利用</a:t>
            </a:r>
            <a:r>
              <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EI</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（或</a:t>
            </a:r>
            <a:r>
              <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DD</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的变化范围可以探测出数字成像系统的灵敏度变化和检验自动曝光控制性能变化。因此，</a:t>
            </a:r>
            <a:r>
              <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EI</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（或</a:t>
            </a:r>
            <a:r>
              <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DDI</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）的测量可以使操作者判断出探测器在某一曝光水平下获取的影像是否为所预期的影像质量水平。然而，不能用</a:t>
            </a:r>
            <a:r>
              <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EI</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值评价患者所接受剂量水平。</a:t>
            </a:r>
            <a:endParaRPr lang="zh-CN" altLang="en-US" sz="28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40000"/>
              </a:lnSpc>
              <a:spcBef>
                <a:spcPct val="20000"/>
              </a:spcBef>
              <a:spcAft>
                <a:spcPct val="20000"/>
              </a:spcAft>
            </a:pP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2004819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E8363D3-88AD-4ABA-B854-60F301C52E46}"/>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37B922C1-0223-4AD5-BC24-9A5C65E00B4D}"/>
              </a:ext>
            </a:extLst>
          </p:cNvPr>
          <p:cNvSpPr>
            <a:spLocks noGrp="1"/>
          </p:cNvSpPr>
          <p:nvPr>
            <p:ph idx="1"/>
          </p:nvPr>
        </p:nvSpPr>
        <p:spPr/>
        <p:txBody>
          <a:bodyPr>
            <a:normAutofit fontScale="77500" lnSpcReduction="20000"/>
          </a:bodyPr>
          <a:lstStyle/>
          <a:p>
            <a:pPr>
              <a:lnSpc>
                <a:spcPct val="140000"/>
              </a:lnSpc>
              <a:spcBef>
                <a:spcPct val="20000"/>
              </a:spcBef>
              <a:spcAft>
                <a:spcPct val="20000"/>
              </a:spcAft>
            </a:pPr>
            <a:r>
              <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3. </a:t>
            </a:r>
            <a:r>
              <a:rPr lang="zh-CN" altLang="zh-CN" sz="2800"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基于各种数字成像探测器对不同能量</a:t>
            </a:r>
            <a:r>
              <a:rPr lang="en-US" altLang="zh-CN" sz="2800"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X</a:t>
            </a:r>
            <a:r>
              <a:rPr lang="zh-CN" altLang="zh-CN" sz="2800"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射线存在能量的和方向的响应相依性，所以，</a:t>
            </a:r>
            <a:r>
              <a:rPr lang="en-US" altLang="zh-CN" sz="2800"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EI</a:t>
            </a:r>
            <a:r>
              <a:rPr lang="zh-CN" altLang="zh-CN" sz="2800"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也显示对出各种能量和方向响应相依性。</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虽然在上述二个标准文件中都推荐了相一致的校准能量和滤过条件（见表</a:t>
            </a:r>
            <a:r>
              <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4</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示），但是各生产厂家仍然在使用自己规定的校准条件获得各自的</a:t>
            </a:r>
            <a:r>
              <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EI</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值。基于这种复杂情况，所以，在</a:t>
            </a:r>
            <a:r>
              <a:rPr lang="zh-CN" altLang="en-US" sz="2800" dirty="0">
                <a:latin typeface="Times New Roman" panose="02020603050405020304" pitchFamily="18" charset="0"/>
                <a:ea typeface="黑体" panose="02010609060101010101" pitchFamily="49" charset="-122"/>
                <a:cs typeface="+mn-ea"/>
                <a:sym typeface="Times New Roman" panose="02020603050405020304" pitchFamily="18" charset="0"/>
              </a:rPr>
              <a:t>该</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标准中规定使用一个统一的</a:t>
            </a:r>
            <a:r>
              <a:rPr lang="en-US" altLang="zh-CN" sz="2800"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70kVp</a:t>
            </a:r>
            <a:r>
              <a:rPr lang="zh-CN" altLang="zh-CN" sz="2800"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和</a:t>
            </a:r>
            <a:r>
              <a:rPr lang="en-US" altLang="zh-CN" sz="2800"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1mm</a:t>
            </a:r>
            <a:r>
              <a:rPr lang="zh-CN" altLang="zh-CN" sz="2800"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铜滤过</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标准条件下进行</a:t>
            </a:r>
            <a:r>
              <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EI</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（或</a:t>
            </a:r>
            <a:r>
              <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DDI</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）的测量，为什么使用这个条件将在下面所述。</a:t>
            </a:r>
            <a:endPar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40000"/>
              </a:lnSpc>
              <a:spcBef>
                <a:spcPct val="20000"/>
              </a:spcBef>
              <a:spcAft>
                <a:spcPct val="20000"/>
              </a:spcAft>
            </a:pPr>
            <a:r>
              <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4. </a:t>
            </a:r>
            <a:r>
              <a:rPr lang="zh-CN" altLang="zh-CN" sz="2800" b="1"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选择一幅影像中相关影像区域是计算曝光指数的一项重要步骤</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因为曝光指数与相关影像区域的选择密切相关，选择不同的相关影像区域中的像素值，所得到的曝光指数是不同的。目前一些相关影像区域选择使用方法可能有影像直方图法，影像分割法，或者两种方法的结合，不同的使用方法可直接影响曝光指数值的差异。</a:t>
            </a:r>
          </a:p>
          <a:p>
            <a:pPr>
              <a:lnSpc>
                <a:spcPct val="140000"/>
              </a:lnSpc>
              <a:spcBef>
                <a:spcPct val="20000"/>
              </a:spcBef>
              <a:spcAft>
                <a:spcPct val="20000"/>
              </a:spcAft>
            </a:pP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42705578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79336D9-9A43-4166-B5AE-48ABF3F8906C}"/>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520C996E-5E53-4784-8BBD-0D8536C8AE4C}"/>
              </a:ext>
            </a:extLst>
          </p:cNvPr>
          <p:cNvSpPr>
            <a:spLocks noGrp="1"/>
          </p:cNvSpPr>
          <p:nvPr>
            <p:ph idx="1"/>
          </p:nvPr>
        </p:nvSpPr>
        <p:spPr/>
        <p:txBody>
          <a:bodyPr>
            <a:normAutofit/>
          </a:bodyPr>
          <a:lstStyle/>
          <a:p>
            <a:pPr>
              <a:lnSpc>
                <a:spcPct val="120000"/>
              </a:lnSpc>
              <a:spcBef>
                <a:spcPts val="20"/>
              </a:spcBef>
              <a:spcAft>
                <a:spcPts val="20"/>
              </a:spcAft>
            </a:pPr>
            <a:r>
              <a:rPr lang="en-US"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5. </a:t>
            </a:r>
            <a:r>
              <a:rPr lang="zh-CN"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一旦选定相关影像区域，而这个区域通常应代表特定检查中一个曝光参数最优化的区域，包含有许多诊断的相关信息，下一步就是应用统计学方法计算时，使用哪一种感兴趣值，如</a:t>
            </a:r>
            <a:r>
              <a:rPr lang="zh-CN" altLang="zh-CN" sz="2400" b="1" u="sng"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均值</a:t>
            </a:r>
            <a:r>
              <a:rPr lang="zh-CN" altLang="zh-CN" sz="2400" dirty="0">
                <a:latin typeface="Times New Roman" panose="02020603050405020304" pitchFamily="18" charset="0"/>
                <a:ea typeface="黑体" panose="02010609060101010101" pitchFamily="49" charset="-122"/>
                <a:cs typeface="+mn-ea"/>
                <a:sym typeface="Times New Roman" panose="02020603050405020304" pitchFamily="18" charset="0"/>
              </a:rPr>
              <a:t>、中值、众数、切尾均值和三权重平均值等。选择不同的感兴趣值会给出不同的曝光指数值，虽然选择同一种校准能量的滤过条件也不能减少由于选择不同的感兴趣值而造成影响，特别是选择极端值会引起较大影响。</a:t>
            </a:r>
            <a:endParaRPr lang="zh-CN" altLang="en-US" sz="24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ts val="20"/>
              </a:spcBef>
              <a:spcAft>
                <a:spcPts val="20"/>
              </a:spcAft>
            </a:pPr>
            <a:endParaRPr lang="zh-CN" altLang="en-US" sz="2400"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37059027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6C0191F-2366-4BE1-808F-5B5D7203BC05}"/>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424B4EC9-03C5-460B-B39C-FD51A602C7D6}"/>
              </a:ext>
            </a:extLst>
          </p:cNvPr>
          <p:cNvSpPr>
            <a:spLocks noGrp="1"/>
          </p:cNvSpPr>
          <p:nvPr>
            <p:ph idx="1"/>
          </p:nvPr>
        </p:nvSpPr>
        <p:spPr/>
        <p:txBody>
          <a:bodyPr>
            <a:noAutofit/>
          </a:bodyPr>
          <a:lstStyle/>
          <a:p>
            <a:pPr>
              <a:lnSpc>
                <a:spcPct val="120000"/>
              </a:lnSpc>
              <a:spcBef>
                <a:spcPct val="20000"/>
              </a:spcBef>
              <a:spcAft>
                <a:spcPct val="20000"/>
              </a:spcAft>
            </a:pP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6. EI</a:t>
            </a: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（或</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DDI</a:t>
            </a: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）与探测器入射空气比释动能之间关系曲线也有三种形式直线、对数和乘方，在一些</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DR</a:t>
            </a: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的</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QC</a:t>
            </a: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检测中，如同</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STP</a:t>
            </a: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一样对</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EI</a:t>
            </a: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（或</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DDI</a:t>
            </a: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）函数三种曲线形式的逆转换获得到线性化数据如下：</a:t>
            </a:r>
          </a:p>
          <a:p>
            <a:pPr>
              <a:lnSpc>
                <a:spcPct val="120000"/>
              </a:lnSpc>
              <a:spcBef>
                <a:spcPct val="20000"/>
              </a:spcBef>
              <a:spcAft>
                <a:spcPct val="20000"/>
              </a:spcAft>
            </a:pP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EI(DDI)</a:t>
            </a:r>
            <a:r>
              <a:rPr lang="zh-CN" altLang="zh-CN" sz="2000" baseline="-25000" dirty="0">
                <a:latin typeface="Times New Roman" panose="02020603050405020304" pitchFamily="18" charset="0"/>
                <a:ea typeface="黑体" panose="02010609060101010101" pitchFamily="49" charset="-122"/>
                <a:cs typeface="+mn-ea"/>
                <a:sym typeface="Times New Roman" panose="02020603050405020304" pitchFamily="18" charset="0"/>
              </a:rPr>
              <a:t>线性</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sz="2000" i="1" dirty="0" err="1">
                <a:latin typeface="Times New Roman" panose="02020603050405020304" pitchFamily="18" charset="0"/>
                <a:ea typeface="黑体" panose="02010609060101010101" pitchFamily="49" charset="-122"/>
                <a:cs typeface="+mn-ea"/>
                <a:sym typeface="Times New Roman" panose="02020603050405020304" pitchFamily="18" charset="0"/>
              </a:rPr>
              <a:t>aK</a:t>
            </a:r>
            <a:r>
              <a:rPr lang="en-US" altLang="zh-CN" sz="2000" dirty="0" err="1">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sz="2000" i="1" dirty="0" err="1">
                <a:latin typeface="Times New Roman" panose="02020603050405020304" pitchFamily="18" charset="0"/>
                <a:ea typeface="黑体" panose="02010609060101010101" pitchFamily="49" charset="-122"/>
                <a:cs typeface="+mn-ea"/>
                <a:sym typeface="Times New Roman" panose="02020603050405020304" pitchFamily="18" charset="0"/>
              </a:rPr>
              <a:t>b</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		→	K</a:t>
            </a:r>
            <a:r>
              <a:rPr lang="en-US" altLang="zh-CN" sz="2000" baseline="-25000" dirty="0">
                <a:latin typeface="Times New Roman" panose="02020603050405020304" pitchFamily="18" charset="0"/>
                <a:ea typeface="黑体" panose="02010609060101010101" pitchFamily="49" charset="-122"/>
                <a:cs typeface="+mn-ea"/>
                <a:sym typeface="Times New Roman" panose="02020603050405020304" pitchFamily="18" charset="0"/>
              </a:rPr>
              <a:t>DDI</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 =</a:t>
            </a:r>
            <a:r>
              <a:rPr lang="en-US" altLang="zh-CN" sz="2000" i="1" dirty="0">
                <a:latin typeface="Times New Roman" panose="02020603050405020304" pitchFamily="18" charset="0"/>
                <a:ea typeface="黑体" panose="02010609060101010101" pitchFamily="49" charset="-122"/>
                <a:cs typeface="+mn-ea"/>
                <a:sym typeface="Times New Roman" panose="02020603050405020304" pitchFamily="18" charset="0"/>
              </a:rPr>
              <a:t>K</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 (EI-</a:t>
            </a:r>
            <a:r>
              <a:rPr lang="en-US" altLang="zh-CN" sz="2000" i="1" dirty="0">
                <a:latin typeface="Times New Roman" panose="02020603050405020304" pitchFamily="18" charset="0"/>
                <a:ea typeface="黑体" panose="02010609060101010101" pitchFamily="49" charset="-122"/>
                <a:cs typeface="+mn-ea"/>
                <a:sym typeface="Times New Roman" panose="02020603050405020304" pitchFamily="18" charset="0"/>
              </a:rPr>
              <a:t>b</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sz="2000" i="1" dirty="0">
                <a:latin typeface="Times New Roman" panose="02020603050405020304" pitchFamily="18" charset="0"/>
                <a:ea typeface="黑体" panose="02010609060101010101" pitchFamily="49" charset="-122"/>
                <a:cs typeface="+mn-ea"/>
                <a:sym typeface="Times New Roman" panose="02020603050405020304" pitchFamily="18" charset="0"/>
              </a:rPr>
              <a:t>a</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	</a:t>
            </a:r>
          </a:p>
          <a:p>
            <a:pPr>
              <a:lnSpc>
                <a:spcPct val="120000"/>
              </a:lnSpc>
              <a:spcBef>
                <a:spcPct val="20000"/>
              </a:spcBef>
              <a:spcAft>
                <a:spcPct val="20000"/>
              </a:spcAft>
            </a:pP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EI(DDI)</a:t>
            </a:r>
            <a:r>
              <a:rPr lang="zh-CN" altLang="zh-CN" sz="2000" baseline="-25000" dirty="0">
                <a:latin typeface="Times New Roman" panose="02020603050405020304" pitchFamily="18" charset="0"/>
                <a:ea typeface="黑体" panose="02010609060101010101" pitchFamily="49" charset="-122"/>
                <a:cs typeface="+mn-ea"/>
                <a:sym typeface="Times New Roman" panose="02020603050405020304" pitchFamily="18" charset="0"/>
              </a:rPr>
              <a:t>对数</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sz="2000" i="1" dirty="0" err="1">
                <a:latin typeface="Times New Roman" panose="02020603050405020304" pitchFamily="18" charset="0"/>
                <a:ea typeface="黑体" panose="02010609060101010101" pitchFamily="49" charset="-122"/>
                <a:cs typeface="+mn-ea"/>
                <a:sym typeface="Times New Roman" panose="02020603050405020304" pitchFamily="18" charset="0"/>
              </a:rPr>
              <a:t>a</a:t>
            </a:r>
            <a:r>
              <a:rPr lang="en-US" altLang="zh-CN" sz="2000" dirty="0" err="1">
                <a:latin typeface="Times New Roman" panose="02020603050405020304" pitchFamily="18" charset="0"/>
                <a:ea typeface="黑体" panose="02010609060101010101" pitchFamily="49" charset="-122"/>
                <a:cs typeface="+mn-ea"/>
                <a:sym typeface="Times New Roman" panose="02020603050405020304" pitchFamily="18" charset="0"/>
              </a:rPr>
              <a:t>ln</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sz="2000" i="1" dirty="0">
                <a:latin typeface="Times New Roman" panose="02020603050405020304" pitchFamily="18" charset="0"/>
                <a:ea typeface="黑体" panose="02010609060101010101" pitchFamily="49" charset="-122"/>
                <a:cs typeface="+mn-ea"/>
                <a:sym typeface="Times New Roman" panose="02020603050405020304" pitchFamily="18" charset="0"/>
              </a:rPr>
              <a:t>K</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 +</a:t>
            </a:r>
            <a:r>
              <a:rPr lang="en-US" altLang="zh-CN" sz="2000" i="1" dirty="0">
                <a:latin typeface="Times New Roman" panose="02020603050405020304" pitchFamily="18" charset="0"/>
                <a:ea typeface="黑体" panose="02010609060101010101" pitchFamily="49" charset="-122"/>
                <a:cs typeface="+mn-ea"/>
                <a:sym typeface="Times New Roman" panose="02020603050405020304" pitchFamily="18" charset="0"/>
              </a:rPr>
              <a:t>b	</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	→	K</a:t>
            </a:r>
            <a:r>
              <a:rPr lang="en-US" altLang="zh-CN" sz="2000" baseline="-25000" dirty="0">
                <a:latin typeface="Times New Roman" panose="02020603050405020304" pitchFamily="18" charset="0"/>
                <a:ea typeface="黑体" panose="02010609060101010101" pitchFamily="49" charset="-122"/>
                <a:cs typeface="+mn-ea"/>
                <a:sym typeface="Times New Roman" panose="02020603050405020304" pitchFamily="18" charset="0"/>
              </a:rPr>
              <a:t>DDI</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 =</a:t>
            </a:r>
            <a:r>
              <a:rPr lang="en-US" altLang="zh-CN" sz="2000" i="1" dirty="0">
                <a:latin typeface="Times New Roman" panose="02020603050405020304" pitchFamily="18" charset="0"/>
                <a:ea typeface="黑体" panose="02010609060101010101" pitchFamily="49" charset="-122"/>
                <a:cs typeface="+mn-ea"/>
                <a:sym typeface="Times New Roman" panose="02020603050405020304" pitchFamily="18" charset="0"/>
              </a:rPr>
              <a:t>K</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 exp(EI-</a:t>
            </a:r>
            <a:r>
              <a:rPr lang="en-US" altLang="zh-CN" sz="2000" i="1" dirty="0">
                <a:latin typeface="Times New Roman" panose="02020603050405020304" pitchFamily="18" charset="0"/>
                <a:ea typeface="黑体" panose="02010609060101010101" pitchFamily="49" charset="-122"/>
                <a:cs typeface="+mn-ea"/>
                <a:sym typeface="Times New Roman" panose="02020603050405020304" pitchFamily="18" charset="0"/>
              </a:rPr>
              <a:t>b</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sz="2000" i="1" dirty="0">
                <a:latin typeface="Times New Roman" panose="02020603050405020304" pitchFamily="18" charset="0"/>
                <a:ea typeface="黑体" panose="02010609060101010101" pitchFamily="49" charset="-122"/>
                <a:cs typeface="+mn-ea"/>
                <a:sym typeface="Times New Roman" panose="02020603050405020304" pitchFamily="18" charset="0"/>
              </a:rPr>
              <a:t>a</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	</a:t>
            </a:r>
            <a:endPar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ct val="20000"/>
              </a:spcBef>
              <a:spcAft>
                <a:spcPct val="20000"/>
              </a:spcAft>
            </a:pP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EI(DDI)</a:t>
            </a:r>
            <a:r>
              <a:rPr lang="zh-CN" altLang="zh-CN" sz="2000" baseline="-25000" dirty="0">
                <a:latin typeface="Times New Roman" panose="02020603050405020304" pitchFamily="18" charset="0"/>
                <a:ea typeface="黑体" panose="02010609060101010101" pitchFamily="49" charset="-122"/>
                <a:cs typeface="+mn-ea"/>
                <a:sym typeface="Times New Roman" panose="02020603050405020304" pitchFamily="18" charset="0"/>
              </a:rPr>
              <a:t>乘方</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sz="2000" i="1" dirty="0" err="1">
                <a:latin typeface="Times New Roman" panose="02020603050405020304" pitchFamily="18" charset="0"/>
                <a:ea typeface="黑体" panose="02010609060101010101" pitchFamily="49" charset="-122"/>
                <a:cs typeface="+mn-ea"/>
                <a:sym typeface="Times New Roman" panose="02020603050405020304" pitchFamily="18" charset="0"/>
              </a:rPr>
              <a:t>aK</a:t>
            </a:r>
            <a:r>
              <a:rPr lang="en-US" altLang="zh-CN" sz="2000" i="1" baseline="30000" dirty="0" err="1">
                <a:latin typeface="Times New Roman" panose="02020603050405020304" pitchFamily="18" charset="0"/>
                <a:ea typeface="黑体" panose="02010609060101010101" pitchFamily="49" charset="-122"/>
                <a:cs typeface="+mn-ea"/>
                <a:sym typeface="Times New Roman" panose="02020603050405020304" pitchFamily="18" charset="0"/>
              </a:rPr>
              <a:t>b</a:t>
            </a:r>
            <a:r>
              <a:rPr lang="en-US" altLang="zh-CN" sz="2000" dirty="0" err="1">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sz="2000" i="1" dirty="0" err="1">
                <a:latin typeface="Times New Roman" panose="02020603050405020304" pitchFamily="18" charset="0"/>
                <a:ea typeface="黑体" panose="02010609060101010101" pitchFamily="49" charset="-122"/>
                <a:cs typeface="+mn-ea"/>
                <a:sym typeface="Times New Roman" panose="02020603050405020304" pitchFamily="18" charset="0"/>
              </a:rPr>
              <a:t>c</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		→	K</a:t>
            </a:r>
            <a:r>
              <a:rPr lang="en-US" altLang="zh-CN" sz="2000" baseline="-25000" dirty="0">
                <a:latin typeface="Times New Roman" panose="02020603050405020304" pitchFamily="18" charset="0"/>
                <a:ea typeface="黑体" panose="02010609060101010101" pitchFamily="49" charset="-122"/>
                <a:cs typeface="+mn-ea"/>
                <a:sym typeface="Times New Roman" panose="02020603050405020304" pitchFamily="18" charset="0"/>
              </a:rPr>
              <a:t>DDI</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 =</a:t>
            </a:r>
            <a:r>
              <a:rPr lang="en-US" altLang="zh-CN" sz="2000" i="1" dirty="0">
                <a:latin typeface="Times New Roman" panose="02020603050405020304" pitchFamily="18" charset="0"/>
                <a:ea typeface="黑体" panose="02010609060101010101" pitchFamily="49" charset="-122"/>
                <a:cs typeface="+mn-ea"/>
                <a:sym typeface="Times New Roman" panose="02020603050405020304" pitchFamily="18" charset="0"/>
              </a:rPr>
              <a:t>K</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 (EI-</a:t>
            </a:r>
            <a:r>
              <a:rPr lang="en-US" altLang="zh-CN" sz="2000" i="1" dirty="0">
                <a:latin typeface="Times New Roman" panose="02020603050405020304" pitchFamily="18" charset="0"/>
                <a:ea typeface="黑体" panose="02010609060101010101" pitchFamily="49" charset="-122"/>
                <a:cs typeface="+mn-ea"/>
                <a:sym typeface="Times New Roman" panose="02020603050405020304" pitchFamily="18" charset="0"/>
              </a:rPr>
              <a:t>c</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sz="2000" i="1" dirty="0">
                <a:latin typeface="Times New Roman" panose="02020603050405020304" pitchFamily="18" charset="0"/>
                <a:ea typeface="黑体" panose="02010609060101010101" pitchFamily="49" charset="-122"/>
                <a:cs typeface="+mn-ea"/>
                <a:sym typeface="Times New Roman" panose="02020603050405020304" pitchFamily="18" charset="0"/>
              </a:rPr>
              <a:t>a</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sz="2000" baseline="30000" dirty="0">
                <a:latin typeface="Times New Roman" panose="02020603050405020304" pitchFamily="18" charset="0"/>
                <a:ea typeface="黑体" panose="02010609060101010101" pitchFamily="49" charset="-122"/>
                <a:cs typeface="+mn-ea"/>
                <a:sym typeface="Times New Roman" panose="02020603050405020304" pitchFamily="18" charset="0"/>
              </a:rPr>
              <a:t>1/</a:t>
            </a:r>
            <a:r>
              <a:rPr lang="en-US" altLang="zh-CN" sz="2000" i="1" baseline="30000" dirty="0">
                <a:latin typeface="Times New Roman" panose="02020603050405020304" pitchFamily="18" charset="0"/>
                <a:ea typeface="黑体" panose="02010609060101010101" pitchFamily="49" charset="-122"/>
                <a:cs typeface="+mn-ea"/>
                <a:sym typeface="Times New Roman" panose="02020603050405020304" pitchFamily="18" charset="0"/>
              </a:rPr>
              <a:t>b</a:t>
            </a:r>
            <a:r>
              <a:rPr lang="en-US" altLang="zh-CN" sz="2000" baseline="30000" dirty="0">
                <a:latin typeface="Times New Roman" panose="02020603050405020304" pitchFamily="18" charset="0"/>
                <a:ea typeface="黑体" panose="02010609060101010101" pitchFamily="49" charset="-122"/>
                <a:cs typeface="+mn-ea"/>
                <a:sym typeface="Times New Roman" panose="02020603050405020304" pitchFamily="18" charset="0"/>
              </a:rPr>
              <a:t>	</a:t>
            </a:r>
            <a:endPar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ct val="20000"/>
              </a:spcBef>
              <a:spcAft>
                <a:spcPct val="20000"/>
              </a:spcAft>
            </a:pP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上式中：</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EI(DDI)</a:t>
            </a:r>
            <a:r>
              <a:rPr lang="zh-CN" altLang="zh-CN" sz="2000" baseline="-25000" dirty="0">
                <a:latin typeface="Times New Roman" panose="02020603050405020304" pitchFamily="18" charset="0"/>
                <a:ea typeface="黑体" panose="02010609060101010101" pitchFamily="49" charset="-122"/>
                <a:cs typeface="+mn-ea"/>
                <a:sym typeface="Times New Roman" panose="02020603050405020304" pitchFamily="18" charset="0"/>
              </a:rPr>
              <a:t>线性</a:t>
            </a: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EI(DDI)</a:t>
            </a:r>
            <a:r>
              <a:rPr lang="zh-CN" altLang="zh-CN" sz="2000" baseline="-25000" dirty="0">
                <a:latin typeface="Times New Roman" panose="02020603050405020304" pitchFamily="18" charset="0"/>
                <a:ea typeface="黑体" panose="02010609060101010101" pitchFamily="49" charset="-122"/>
                <a:cs typeface="+mn-ea"/>
                <a:sym typeface="Times New Roman" panose="02020603050405020304" pitchFamily="18" charset="0"/>
              </a:rPr>
              <a:t>对数</a:t>
            </a: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EI(DDI)</a:t>
            </a:r>
            <a:r>
              <a:rPr lang="zh-CN" altLang="zh-CN" sz="2000" baseline="-25000" dirty="0">
                <a:latin typeface="Times New Roman" panose="02020603050405020304" pitchFamily="18" charset="0"/>
                <a:ea typeface="黑体" panose="02010609060101010101" pitchFamily="49" charset="-122"/>
                <a:cs typeface="+mn-ea"/>
                <a:sym typeface="Times New Roman" panose="02020603050405020304" pitchFamily="18" charset="0"/>
              </a:rPr>
              <a:t>乘方</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分别为</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EI</a:t>
            </a: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DDI</a:t>
            </a: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）函数曲线的直线、对数和乘方关系中的曝光指数（探测器剂量指数）值，</a:t>
            </a:r>
            <a:r>
              <a:rPr lang="en-US" altLang="zh-CN" sz="2000" i="1" dirty="0">
                <a:latin typeface="Times New Roman" panose="02020603050405020304" pitchFamily="18" charset="0"/>
                <a:ea typeface="黑体" panose="02010609060101010101" pitchFamily="49" charset="-122"/>
                <a:cs typeface="+mn-ea"/>
                <a:sym typeface="Times New Roman" panose="02020603050405020304" pitchFamily="18" charset="0"/>
              </a:rPr>
              <a:t>K</a:t>
            </a:r>
            <a:r>
              <a:rPr lang="en-US" altLang="zh-CN" sz="2000" baseline="-25000" dirty="0">
                <a:latin typeface="Times New Roman" panose="02020603050405020304" pitchFamily="18" charset="0"/>
                <a:ea typeface="黑体" panose="02010609060101010101" pitchFamily="49" charset="-122"/>
                <a:cs typeface="+mn-ea"/>
                <a:sym typeface="Times New Roman" panose="02020603050405020304" pitchFamily="18" charset="0"/>
              </a:rPr>
              <a:t>DDI</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线性化的</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DDI</a:t>
            </a: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sz="2000" i="1" dirty="0">
                <a:latin typeface="Times New Roman" panose="02020603050405020304" pitchFamily="18" charset="0"/>
                <a:ea typeface="黑体" panose="02010609060101010101" pitchFamily="49" charset="-122"/>
                <a:cs typeface="+mn-ea"/>
                <a:sym typeface="Times New Roman" panose="02020603050405020304" pitchFamily="18" charset="0"/>
              </a:rPr>
              <a:t>K</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探测器空气比释动能，</a:t>
            </a:r>
            <a:r>
              <a:rPr lang="en-US" altLang="zh-CN" sz="2000" i="1" dirty="0">
                <a:latin typeface="Times New Roman" panose="02020603050405020304" pitchFamily="18" charset="0"/>
                <a:ea typeface="黑体" panose="02010609060101010101" pitchFamily="49" charset="-122"/>
                <a:cs typeface="+mn-ea"/>
                <a:sym typeface="Times New Roman" panose="02020603050405020304" pitchFamily="18" charset="0"/>
              </a:rPr>
              <a:t>a</a:t>
            </a: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sz="2000" i="1" dirty="0">
                <a:latin typeface="Times New Roman" panose="02020603050405020304" pitchFamily="18" charset="0"/>
                <a:ea typeface="黑体" panose="02010609060101010101" pitchFamily="49" charset="-122"/>
                <a:cs typeface="+mn-ea"/>
                <a:sym typeface="Times New Roman" panose="02020603050405020304" pitchFamily="18" charset="0"/>
              </a:rPr>
              <a:t>b</a:t>
            </a: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sz="2000" i="1" dirty="0">
                <a:latin typeface="Times New Roman" panose="02020603050405020304" pitchFamily="18" charset="0"/>
                <a:ea typeface="黑体" panose="02010609060101010101" pitchFamily="49" charset="-122"/>
                <a:cs typeface="+mn-ea"/>
                <a:sym typeface="Times New Roman" panose="02020603050405020304" pitchFamily="18" charset="0"/>
              </a:rPr>
              <a:t>c</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与探测器类型相关的常数。</a:t>
            </a:r>
          </a:p>
          <a:p>
            <a:pPr>
              <a:lnSpc>
                <a:spcPct val="120000"/>
              </a:lnSpc>
              <a:spcBef>
                <a:spcPct val="20000"/>
              </a:spcBef>
              <a:spcAft>
                <a:spcPct val="20000"/>
              </a:spcAft>
            </a:pP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通过上式（</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4</a:t>
            </a: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5</a:t>
            </a: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）和（</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6</a:t>
            </a: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）的逆转换得到线性化的</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DDI</a:t>
            </a: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值，把这个值用</a:t>
            </a:r>
            <a:r>
              <a:rPr lang="en-US"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K</a:t>
            </a:r>
            <a:r>
              <a:rPr lang="en-US" altLang="zh-CN" sz="2000" baseline="-25000" dirty="0">
                <a:latin typeface="Times New Roman" panose="02020603050405020304" pitchFamily="18" charset="0"/>
                <a:ea typeface="黑体" panose="02010609060101010101" pitchFamily="49" charset="-122"/>
                <a:cs typeface="+mn-ea"/>
                <a:sym typeface="Times New Roman" panose="02020603050405020304" pitchFamily="18" charset="0"/>
              </a:rPr>
              <a:t>DDI</a:t>
            </a:r>
            <a:r>
              <a:rPr lang="zh-CN" altLang="zh-CN" sz="2000" dirty="0">
                <a:latin typeface="Times New Roman" panose="02020603050405020304" pitchFamily="18" charset="0"/>
                <a:ea typeface="黑体" panose="02010609060101010101" pitchFamily="49" charset="-122"/>
                <a:cs typeface="+mn-ea"/>
                <a:sym typeface="Times New Roman" panose="02020603050405020304" pitchFamily="18" charset="0"/>
              </a:rPr>
              <a:t>表示。</a:t>
            </a:r>
            <a:endParaRPr lang="zh-CN" altLang="en-US" sz="20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ct val="20000"/>
              </a:spcBef>
              <a:spcAft>
                <a:spcPct val="20000"/>
              </a:spcAft>
            </a:pPr>
            <a:endParaRPr lang="zh-CN" altLang="en-US" sz="2000"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3919760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endParaRPr lang="zh-CN" altLang="en-US"/>
          </a:p>
        </p:txBody>
      </p:sp>
      <p:graphicFrame>
        <p:nvGraphicFramePr>
          <p:cNvPr id="4" name="内容占位符 3"/>
          <p:cNvGraphicFramePr>
            <a:graphicFrameLocks noGrp="1"/>
          </p:cNvGraphicFramePr>
          <p:nvPr>
            <p:ph idx="1"/>
            <p:extLst>
              <p:ext uri="{D42A27DB-BD31-4B8C-83A1-F6EECF244321}">
                <p14:modId xmlns:p14="http://schemas.microsoft.com/office/powerpoint/2010/main" val="2905382919"/>
              </p:ext>
            </p:extLst>
          </p:nvPr>
        </p:nvGraphicFramePr>
        <p:xfrm>
          <a:off x="838200" y="365125"/>
          <a:ext cx="10515600" cy="5436870"/>
        </p:xfrm>
        <a:graphic>
          <a:graphicData uri="http://schemas.openxmlformats.org/drawingml/2006/table">
            <a:tbl>
              <a:tblPr firstRow="1" bandRow="1">
                <a:tableStyleId>{5C22544A-7EE6-4342-B048-85BDC9FD1C3A}</a:tableStyleId>
              </a:tblPr>
              <a:tblGrid>
                <a:gridCol w="1314450">
                  <a:extLst>
                    <a:ext uri="{9D8B030D-6E8A-4147-A177-3AD203B41FA5}">
                      <a16:colId xmlns="" xmlns:a16="http://schemas.microsoft.com/office/drawing/2014/main" val="20000"/>
                    </a:ext>
                  </a:extLst>
                </a:gridCol>
                <a:gridCol w="1314450">
                  <a:extLst>
                    <a:ext uri="{9D8B030D-6E8A-4147-A177-3AD203B41FA5}">
                      <a16:colId xmlns="" xmlns:a16="http://schemas.microsoft.com/office/drawing/2014/main" val="20001"/>
                    </a:ext>
                  </a:extLst>
                </a:gridCol>
                <a:gridCol w="1314450">
                  <a:extLst>
                    <a:ext uri="{9D8B030D-6E8A-4147-A177-3AD203B41FA5}">
                      <a16:colId xmlns="" xmlns:a16="http://schemas.microsoft.com/office/drawing/2014/main" val="20002"/>
                    </a:ext>
                  </a:extLst>
                </a:gridCol>
                <a:gridCol w="1314450">
                  <a:extLst>
                    <a:ext uri="{9D8B030D-6E8A-4147-A177-3AD203B41FA5}">
                      <a16:colId xmlns="" xmlns:a16="http://schemas.microsoft.com/office/drawing/2014/main" val="20003"/>
                    </a:ext>
                  </a:extLst>
                </a:gridCol>
                <a:gridCol w="1314450">
                  <a:extLst>
                    <a:ext uri="{9D8B030D-6E8A-4147-A177-3AD203B41FA5}">
                      <a16:colId xmlns="" xmlns:a16="http://schemas.microsoft.com/office/drawing/2014/main" val="20004"/>
                    </a:ext>
                  </a:extLst>
                </a:gridCol>
                <a:gridCol w="1314450">
                  <a:extLst>
                    <a:ext uri="{9D8B030D-6E8A-4147-A177-3AD203B41FA5}">
                      <a16:colId xmlns="" xmlns:a16="http://schemas.microsoft.com/office/drawing/2014/main" val="20005"/>
                    </a:ext>
                  </a:extLst>
                </a:gridCol>
                <a:gridCol w="1314450">
                  <a:extLst>
                    <a:ext uri="{9D8B030D-6E8A-4147-A177-3AD203B41FA5}">
                      <a16:colId xmlns="" xmlns:a16="http://schemas.microsoft.com/office/drawing/2014/main" val="20006"/>
                    </a:ext>
                  </a:extLst>
                </a:gridCol>
                <a:gridCol w="1314450">
                  <a:extLst>
                    <a:ext uri="{9D8B030D-6E8A-4147-A177-3AD203B41FA5}">
                      <a16:colId xmlns="" xmlns:a16="http://schemas.microsoft.com/office/drawing/2014/main" val="20007"/>
                    </a:ext>
                  </a:extLst>
                </a:gridCol>
              </a:tblGrid>
              <a:tr h="370840">
                <a:tc>
                  <a:txBody>
                    <a:bodyPr/>
                    <a:lstStyle/>
                    <a:p>
                      <a:pPr algn="ctr" fontAlgn="ctr">
                        <a:lnSpc>
                          <a:spcPct val="120000"/>
                        </a:lnSpc>
                        <a:spcBef>
                          <a:spcPts val="20"/>
                        </a:spcBef>
                        <a:spcAft>
                          <a:spcPts val="20"/>
                        </a:spcAft>
                      </a:pPr>
                      <a:r>
                        <a:rPr lang="zh-CN" altLang="en-US" sz="2000" u="none" strike="noStrike" dirty="0">
                          <a:effectLst/>
                        </a:rPr>
                        <a:t>设备</a:t>
                      </a:r>
                      <a:r>
                        <a:rPr lang="en-US" altLang="zh-CN" sz="2000" u="none" strike="noStrike" dirty="0">
                          <a:effectLst/>
                        </a:rPr>
                        <a:t>/</a:t>
                      </a:r>
                      <a:r>
                        <a:rPr lang="zh-CN" altLang="en-US" sz="2000" u="none" strike="noStrike" dirty="0">
                          <a:effectLst/>
                        </a:rPr>
                        <a:t>检测项目</a:t>
                      </a:r>
                      <a:endParaRPr lang="zh-CN" altLang="en-US"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X</a:t>
                      </a:r>
                      <a:r>
                        <a:rPr lang="zh-CN" altLang="en-US" sz="2000" u="none" strike="noStrike">
                          <a:effectLst/>
                        </a:rPr>
                        <a:t>射线透视设备通用检测项目</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zh-CN" altLang="en-US" sz="2000" u="none" strike="noStrike">
                          <a:effectLst/>
                        </a:rPr>
                        <a:t>直接荧光屏透视设备专用检测项目</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dirty="0">
                          <a:effectLst/>
                        </a:rPr>
                        <a:t>DSA</a:t>
                      </a:r>
                      <a:r>
                        <a:rPr lang="zh-CN" altLang="en-US" sz="2000" u="none" strike="noStrike" dirty="0">
                          <a:effectLst/>
                        </a:rPr>
                        <a:t>设备专用检测项目</a:t>
                      </a:r>
                      <a:endParaRPr lang="zh-CN" altLang="en-US"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X</a:t>
                      </a:r>
                      <a:r>
                        <a:rPr lang="zh-CN" altLang="en-US" sz="2000" u="none" strike="noStrike">
                          <a:effectLst/>
                        </a:rPr>
                        <a:t>射线摄影设备通用检测项目</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zh-CN" altLang="en-US" sz="2000" u="none" strike="noStrike">
                          <a:effectLst/>
                        </a:rPr>
                        <a:t>屏片</a:t>
                      </a:r>
                      <a:r>
                        <a:rPr lang="en-US" altLang="zh-CN" sz="2000" u="none" strike="noStrike">
                          <a:effectLst/>
                        </a:rPr>
                        <a:t>X</a:t>
                      </a:r>
                      <a:r>
                        <a:rPr lang="zh-CN" altLang="en-US" sz="2000" u="none" strike="noStrike">
                          <a:effectLst/>
                        </a:rPr>
                        <a:t>射线摄影设备专用检测项目</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DR</a:t>
                      </a:r>
                      <a:r>
                        <a:rPr lang="zh-CN" altLang="en-US" sz="2000" u="none" strike="noStrike">
                          <a:effectLst/>
                        </a:rPr>
                        <a:t>设备专用检测项目</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CR</a:t>
                      </a:r>
                      <a:r>
                        <a:rPr lang="zh-CN" altLang="en-US" sz="2000" u="none" strike="noStrike">
                          <a:effectLst/>
                        </a:rPr>
                        <a:t>设备专用检测项目</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extLst>
                  <a:ext uri="{0D108BD9-81ED-4DB2-BD59-A6C34878D82A}">
                    <a16:rowId xmlns="" xmlns:a16="http://schemas.microsoft.com/office/drawing/2014/main" val="10000"/>
                  </a:ext>
                </a:extLst>
              </a:tr>
              <a:tr h="370840">
                <a:tc>
                  <a:txBody>
                    <a:bodyPr/>
                    <a:lstStyle/>
                    <a:p>
                      <a:pPr algn="ctr" fontAlgn="ctr">
                        <a:lnSpc>
                          <a:spcPct val="120000"/>
                        </a:lnSpc>
                        <a:spcBef>
                          <a:spcPts val="20"/>
                        </a:spcBef>
                        <a:spcAft>
                          <a:spcPts val="20"/>
                        </a:spcAft>
                      </a:pPr>
                      <a:r>
                        <a:rPr lang="zh-CN" altLang="en-US" sz="2000" u="none" strike="noStrike">
                          <a:effectLst/>
                        </a:rPr>
                        <a:t>直接荧光屏透视设备</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zh-CN" altLang="en-US" sz="2000" u="none" strike="noStrike">
                          <a:effectLst/>
                        </a:rPr>
                        <a:t>●</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zh-CN" altLang="en-US" sz="2000" u="none" strike="noStrike">
                          <a:effectLst/>
                        </a:rPr>
                        <a:t>●</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extLst>
                  <a:ext uri="{0D108BD9-81ED-4DB2-BD59-A6C34878D82A}">
                    <a16:rowId xmlns="" xmlns:a16="http://schemas.microsoft.com/office/drawing/2014/main" val="10001"/>
                  </a:ext>
                </a:extLst>
              </a:tr>
              <a:tr h="370840">
                <a:tc>
                  <a:txBody>
                    <a:bodyPr/>
                    <a:lstStyle/>
                    <a:p>
                      <a:pPr algn="ctr" fontAlgn="ctr">
                        <a:lnSpc>
                          <a:spcPct val="120000"/>
                        </a:lnSpc>
                        <a:spcBef>
                          <a:spcPts val="20"/>
                        </a:spcBef>
                        <a:spcAft>
                          <a:spcPts val="20"/>
                        </a:spcAft>
                      </a:pPr>
                      <a:r>
                        <a:rPr lang="zh-CN" altLang="en-US" sz="2000" u="none" strike="noStrike">
                          <a:effectLst/>
                        </a:rPr>
                        <a:t>影像增强器透视设备</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zh-CN" altLang="en-US" sz="2000" u="none" strike="noStrike" dirty="0">
                          <a:effectLst/>
                        </a:rPr>
                        <a:t>●</a:t>
                      </a:r>
                      <a:endParaRPr lang="zh-CN" altLang="en-US"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dirty="0">
                          <a:effectLst/>
                        </a:rPr>
                        <a:t>—</a:t>
                      </a:r>
                      <a:endParaRPr lang="en-US" altLang="zh-CN"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dirty="0">
                          <a:effectLst/>
                        </a:rPr>
                        <a:t>—</a:t>
                      </a:r>
                      <a:endParaRPr lang="en-US" altLang="zh-CN"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dirty="0">
                          <a:effectLst/>
                        </a:rPr>
                        <a:t>—</a:t>
                      </a:r>
                      <a:endParaRPr lang="en-US" altLang="zh-CN"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dirty="0">
                          <a:effectLst/>
                        </a:rPr>
                        <a:t>—</a:t>
                      </a:r>
                      <a:endParaRPr lang="en-US" altLang="zh-CN"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extLst>
                  <a:ext uri="{0D108BD9-81ED-4DB2-BD59-A6C34878D82A}">
                    <a16:rowId xmlns="" xmlns:a16="http://schemas.microsoft.com/office/drawing/2014/main" val="10002"/>
                  </a:ext>
                </a:extLst>
              </a:tr>
              <a:tr h="370840">
                <a:tc>
                  <a:txBody>
                    <a:bodyPr/>
                    <a:lstStyle/>
                    <a:p>
                      <a:pPr algn="ctr" fontAlgn="ctr">
                        <a:lnSpc>
                          <a:spcPct val="120000"/>
                        </a:lnSpc>
                        <a:spcBef>
                          <a:spcPts val="20"/>
                        </a:spcBef>
                        <a:spcAft>
                          <a:spcPts val="20"/>
                        </a:spcAft>
                      </a:pPr>
                      <a:r>
                        <a:rPr lang="zh-CN" altLang="en-US" sz="2000" u="none" strike="noStrike">
                          <a:effectLst/>
                        </a:rPr>
                        <a:t>平板透视设备</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zh-CN" altLang="en-US" sz="2000" u="none" strike="noStrike">
                          <a:effectLst/>
                        </a:rPr>
                        <a:t>●</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dirty="0">
                          <a:effectLst/>
                        </a:rPr>
                        <a:t>—</a:t>
                      </a:r>
                      <a:endParaRPr lang="en-US" altLang="zh-CN"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dirty="0">
                          <a:effectLst/>
                        </a:rPr>
                        <a:t>—</a:t>
                      </a:r>
                      <a:endParaRPr lang="en-US" altLang="zh-CN"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extLst>
                  <a:ext uri="{0D108BD9-81ED-4DB2-BD59-A6C34878D82A}">
                    <a16:rowId xmlns="" xmlns:a16="http://schemas.microsoft.com/office/drawing/2014/main" val="10003"/>
                  </a:ext>
                </a:extLst>
              </a:tr>
              <a:tr h="370840">
                <a:tc>
                  <a:txBody>
                    <a:bodyPr/>
                    <a:lstStyle/>
                    <a:p>
                      <a:pPr algn="ctr" fontAlgn="ctr">
                        <a:lnSpc>
                          <a:spcPct val="120000"/>
                        </a:lnSpc>
                        <a:spcBef>
                          <a:spcPts val="20"/>
                        </a:spcBef>
                        <a:spcAft>
                          <a:spcPts val="20"/>
                        </a:spcAft>
                      </a:pPr>
                      <a:r>
                        <a:rPr lang="en-US" sz="2000" u="none" strike="noStrike">
                          <a:effectLst/>
                        </a:rPr>
                        <a:t>DSA</a:t>
                      </a:r>
                      <a:r>
                        <a:rPr lang="zh-CN" altLang="en-US" sz="2000" u="none" strike="noStrike">
                          <a:effectLst/>
                        </a:rPr>
                        <a:t>设备</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zh-CN" altLang="en-US" sz="2000" u="none" strike="noStrike">
                          <a:effectLst/>
                        </a:rPr>
                        <a:t>●</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zh-CN" altLang="en-US" sz="2000" u="none" strike="noStrike">
                          <a:effectLst/>
                        </a:rPr>
                        <a:t>●</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dirty="0">
                          <a:effectLst/>
                        </a:rPr>
                        <a:t>—</a:t>
                      </a:r>
                      <a:endParaRPr lang="en-US" altLang="zh-CN"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dirty="0">
                          <a:effectLst/>
                        </a:rPr>
                        <a:t>—</a:t>
                      </a:r>
                      <a:endParaRPr lang="en-US" altLang="zh-CN"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extLst>
                  <a:ext uri="{0D108BD9-81ED-4DB2-BD59-A6C34878D82A}">
                    <a16:rowId xmlns="" xmlns:a16="http://schemas.microsoft.com/office/drawing/2014/main" val="10004"/>
                  </a:ext>
                </a:extLst>
              </a:tr>
              <a:tr h="370840">
                <a:tc>
                  <a:txBody>
                    <a:bodyPr/>
                    <a:lstStyle/>
                    <a:p>
                      <a:pPr algn="ctr" fontAlgn="ctr">
                        <a:lnSpc>
                          <a:spcPct val="120000"/>
                        </a:lnSpc>
                        <a:spcBef>
                          <a:spcPts val="20"/>
                        </a:spcBef>
                        <a:spcAft>
                          <a:spcPts val="20"/>
                        </a:spcAft>
                      </a:pPr>
                      <a:r>
                        <a:rPr lang="zh-CN" altLang="en-US" sz="2000" u="none" strike="noStrike">
                          <a:effectLst/>
                        </a:rPr>
                        <a:t>屏片</a:t>
                      </a:r>
                      <a:r>
                        <a:rPr lang="en-US" altLang="zh-CN" sz="2000" u="none" strike="noStrike">
                          <a:effectLst/>
                        </a:rPr>
                        <a:t>X</a:t>
                      </a:r>
                      <a:r>
                        <a:rPr lang="zh-CN" altLang="en-US" sz="2000" u="none" strike="noStrike">
                          <a:effectLst/>
                        </a:rPr>
                        <a:t>射线摄影设备</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dirty="0">
                          <a:effectLst/>
                        </a:rPr>
                        <a:t>—</a:t>
                      </a:r>
                      <a:endParaRPr lang="en-US" altLang="zh-CN"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zh-CN" altLang="en-US" sz="2000" u="none" strike="noStrike">
                          <a:effectLst/>
                        </a:rPr>
                        <a:t>●</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zh-CN" altLang="en-US" sz="2000" u="none" strike="noStrike" dirty="0">
                          <a:effectLst/>
                        </a:rPr>
                        <a:t>●</a:t>
                      </a:r>
                      <a:endParaRPr lang="zh-CN" altLang="en-US"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extLst>
                  <a:ext uri="{0D108BD9-81ED-4DB2-BD59-A6C34878D82A}">
                    <a16:rowId xmlns="" xmlns:a16="http://schemas.microsoft.com/office/drawing/2014/main" val="10005"/>
                  </a:ext>
                </a:extLst>
              </a:tr>
              <a:tr h="370840">
                <a:tc>
                  <a:txBody>
                    <a:bodyPr/>
                    <a:lstStyle/>
                    <a:p>
                      <a:pPr algn="ctr" fontAlgn="ctr">
                        <a:lnSpc>
                          <a:spcPct val="120000"/>
                        </a:lnSpc>
                        <a:spcBef>
                          <a:spcPts val="20"/>
                        </a:spcBef>
                        <a:spcAft>
                          <a:spcPts val="20"/>
                        </a:spcAft>
                      </a:pPr>
                      <a:r>
                        <a:rPr lang="en-US" sz="2000" u="none" strike="noStrike">
                          <a:effectLst/>
                        </a:rPr>
                        <a:t>DR</a:t>
                      </a:r>
                      <a:r>
                        <a:rPr lang="zh-CN" altLang="en-US" sz="2000" u="none" strike="noStrike">
                          <a:effectLst/>
                        </a:rPr>
                        <a:t>设备</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zh-CN" altLang="en-US" sz="2000" u="none" strike="noStrike">
                          <a:effectLst/>
                        </a:rPr>
                        <a:t>●</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dirty="0">
                          <a:effectLst/>
                        </a:rPr>
                        <a:t>—</a:t>
                      </a:r>
                      <a:endParaRPr lang="en-US" altLang="zh-CN"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zh-CN" altLang="en-US" sz="2000" u="none" strike="noStrike">
                          <a:effectLst/>
                        </a:rPr>
                        <a:t>●</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extLst>
                  <a:ext uri="{0D108BD9-81ED-4DB2-BD59-A6C34878D82A}">
                    <a16:rowId xmlns="" xmlns:a16="http://schemas.microsoft.com/office/drawing/2014/main" val="10006"/>
                  </a:ext>
                </a:extLst>
              </a:tr>
              <a:tr h="370840">
                <a:tc>
                  <a:txBody>
                    <a:bodyPr/>
                    <a:lstStyle/>
                    <a:p>
                      <a:pPr algn="ctr" fontAlgn="ctr">
                        <a:lnSpc>
                          <a:spcPct val="120000"/>
                        </a:lnSpc>
                        <a:spcBef>
                          <a:spcPts val="20"/>
                        </a:spcBef>
                        <a:spcAft>
                          <a:spcPts val="20"/>
                        </a:spcAft>
                      </a:pPr>
                      <a:r>
                        <a:rPr lang="en-US" altLang="zh-CN" sz="2000" u="none" strike="noStrike">
                          <a:effectLst/>
                        </a:rPr>
                        <a:t>CCD</a:t>
                      </a:r>
                      <a:r>
                        <a:rPr lang="zh-CN" altLang="en-US" sz="2000" u="none" strike="noStrike">
                          <a:effectLst/>
                        </a:rPr>
                        <a:t>成像</a:t>
                      </a:r>
                      <a:r>
                        <a:rPr lang="en-US" altLang="zh-CN" sz="2000" u="none" strike="noStrike">
                          <a:effectLst/>
                        </a:rPr>
                        <a:t>DR</a:t>
                      </a:r>
                      <a:r>
                        <a:rPr lang="zh-CN" altLang="en-US" sz="2000" u="none" strike="noStrike">
                          <a:effectLst/>
                        </a:rPr>
                        <a:t>、线扫描成像</a:t>
                      </a:r>
                      <a:r>
                        <a:rPr lang="en-US" altLang="zh-CN" sz="2000" u="none" strike="noStrike">
                          <a:effectLst/>
                        </a:rPr>
                        <a:t>DR</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l"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l"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l"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l" fontAlgn="ctr">
                        <a:lnSpc>
                          <a:spcPct val="120000"/>
                        </a:lnSpc>
                        <a:spcBef>
                          <a:spcPts val="20"/>
                        </a:spcBef>
                        <a:spcAft>
                          <a:spcPts val="20"/>
                        </a:spcAft>
                      </a:pPr>
                      <a:r>
                        <a:rPr lang="zh-CN" altLang="en-US" sz="2000" u="none" strike="noStrike">
                          <a:effectLst/>
                        </a:rPr>
                        <a:t>●</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l" fontAlgn="ctr">
                        <a:lnSpc>
                          <a:spcPct val="120000"/>
                        </a:lnSpc>
                        <a:spcBef>
                          <a:spcPts val="20"/>
                        </a:spcBef>
                        <a:spcAft>
                          <a:spcPts val="20"/>
                        </a:spcAft>
                      </a:pPr>
                      <a:r>
                        <a:rPr lang="en-US" altLang="zh-CN" sz="2000" u="none" strike="noStrike" dirty="0">
                          <a:effectLst/>
                        </a:rPr>
                        <a:t>—</a:t>
                      </a:r>
                      <a:endParaRPr lang="en-US" altLang="zh-CN"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l" fontAlgn="ctr">
                        <a:lnSpc>
                          <a:spcPct val="120000"/>
                        </a:lnSpc>
                        <a:spcBef>
                          <a:spcPts val="20"/>
                        </a:spcBef>
                        <a:spcAft>
                          <a:spcPts val="20"/>
                        </a:spcAft>
                      </a:pPr>
                      <a:r>
                        <a:rPr lang="zh-CN" altLang="en-US" sz="2000" u="none" strike="noStrike">
                          <a:effectLst/>
                        </a:rPr>
                        <a:t>●</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l"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extLst>
                  <a:ext uri="{0D108BD9-81ED-4DB2-BD59-A6C34878D82A}">
                    <a16:rowId xmlns="" xmlns:a16="http://schemas.microsoft.com/office/drawing/2014/main" val="10007"/>
                  </a:ext>
                </a:extLst>
              </a:tr>
              <a:tr h="370840">
                <a:tc>
                  <a:txBody>
                    <a:bodyPr/>
                    <a:lstStyle/>
                    <a:p>
                      <a:pPr algn="ctr" fontAlgn="ctr">
                        <a:lnSpc>
                          <a:spcPct val="120000"/>
                        </a:lnSpc>
                        <a:spcBef>
                          <a:spcPts val="20"/>
                        </a:spcBef>
                        <a:spcAft>
                          <a:spcPts val="20"/>
                        </a:spcAft>
                      </a:pPr>
                      <a:r>
                        <a:rPr lang="en-US" sz="2000" u="none" strike="noStrike">
                          <a:effectLst/>
                        </a:rPr>
                        <a:t>CR</a:t>
                      </a:r>
                      <a:r>
                        <a:rPr lang="zh-CN" altLang="en-US" sz="2000" u="none" strike="noStrike">
                          <a:effectLst/>
                        </a:rPr>
                        <a:t>设备</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zh-CN" altLang="en-US" sz="2000" u="none" strike="noStrike">
                          <a:effectLst/>
                        </a:rPr>
                        <a:t>●</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dirty="0">
                          <a:effectLst/>
                        </a:rPr>
                        <a:t>—</a:t>
                      </a:r>
                      <a:endParaRPr lang="en-US" altLang="zh-CN"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zh-CN" altLang="en-US" sz="2000" u="none" strike="noStrike" dirty="0">
                          <a:effectLst/>
                        </a:rPr>
                        <a:t>●</a:t>
                      </a:r>
                      <a:endParaRPr lang="zh-CN" altLang="en-US"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4792711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CB4ADB2-D437-4DFE-AA7C-6709E3B3ED91}"/>
              </a:ext>
            </a:extLst>
          </p:cNvPr>
          <p:cNvSpPr>
            <a:spLocks noGrp="1"/>
          </p:cNvSpPr>
          <p:nvPr>
            <p:ph type="title"/>
          </p:nvPr>
        </p:nvSpPr>
        <p:spPr/>
        <p:txBody>
          <a:bodyPr/>
          <a:lstStyle/>
          <a:p>
            <a:pPr>
              <a:lnSpc>
                <a:spcPct val="120000"/>
              </a:lnSpc>
              <a:spcBef>
                <a:spcPct val="20000"/>
              </a:spcBef>
              <a:spcAft>
                <a:spcPts val="20"/>
              </a:spcAft>
            </a:pPr>
            <a:r>
              <a:rPr lang="zh-CN" altLang="zh-CN" sz="4400" dirty="0">
                <a:latin typeface="Times New Roman" panose="02020603050405020304" pitchFamily="18" charset="0"/>
                <a:ea typeface="黑体" panose="02010609060101010101" pitchFamily="49" charset="-122"/>
                <a:cs typeface="+mn-ea"/>
                <a:sym typeface="Times New Roman" panose="02020603050405020304" pitchFamily="18" charset="0"/>
              </a:rPr>
              <a:t>（五）标准化的辐射质的要求</a:t>
            </a: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0E4611D1-8D83-4C07-A7FC-4E47394E0E1B}"/>
              </a:ext>
            </a:extLst>
          </p:cNvPr>
          <p:cNvSpPr>
            <a:spLocks noGrp="1"/>
          </p:cNvSpPr>
          <p:nvPr>
            <p:ph idx="1"/>
          </p:nvPr>
        </p:nvSpPr>
        <p:spPr/>
        <p:txBody>
          <a:bodyPr>
            <a:normAutofit fontScale="77500" lnSpcReduction="20000"/>
          </a:bodyPr>
          <a:lstStyle/>
          <a:p>
            <a:pPr>
              <a:lnSpc>
                <a:spcPct val="140000"/>
              </a:lnSpc>
              <a:spcBef>
                <a:spcPct val="20000"/>
              </a:spcBef>
              <a:spcAft>
                <a:spcPct val="20000"/>
              </a:spcAft>
            </a:pP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如上所述，无论</a:t>
            </a:r>
            <a:r>
              <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STP</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还是</a:t>
            </a:r>
            <a:r>
              <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DDI</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都对</a:t>
            </a:r>
            <a:r>
              <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X</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射线的能量存在相依赖的性质。因而，必须规定对它们使用的标准化的辐射质条件，在表</a:t>
            </a:r>
            <a:r>
              <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4</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中给出由不同的机构对</a:t>
            </a:r>
            <a:r>
              <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CR</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或</a:t>
            </a:r>
            <a:r>
              <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DR</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系统质量控制检测中所推荐的几种标准线束谱比较。</a:t>
            </a:r>
            <a:endPar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40000"/>
              </a:lnSpc>
              <a:spcBef>
                <a:spcPct val="20000"/>
              </a:spcBef>
              <a:spcAft>
                <a:spcPct val="20000"/>
              </a:spcAft>
            </a:pP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由表</a:t>
            </a:r>
            <a:r>
              <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4</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可见，虽然美国、英国和</a:t>
            </a:r>
            <a:r>
              <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IEC</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给出不同的标准线束谱条件，但是其半值层都近似于</a:t>
            </a:r>
            <a:r>
              <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IEC61267</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标准中规定的</a:t>
            </a:r>
            <a:r>
              <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RQA5</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的辐射质。由于</a:t>
            </a:r>
            <a:r>
              <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RQA5</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辐射质使用</a:t>
            </a:r>
            <a:r>
              <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21 mm</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铝滤过，而且为</a:t>
            </a:r>
            <a:r>
              <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99.9%</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高纯度铝材，用这种滤过在常规</a:t>
            </a:r>
            <a:r>
              <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DR</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（或</a:t>
            </a:r>
            <a:r>
              <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CR</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）质控检测中一方面纯铝材太昂贵，另一方面</a:t>
            </a:r>
            <a:r>
              <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21mm</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铝太重不实用。</a:t>
            </a:r>
            <a:r>
              <a:rPr lang="zh-CN" altLang="zh-CN" sz="2800" b="1" u="sng"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因此，采用简化的形式，使用</a:t>
            </a:r>
            <a:r>
              <a:rPr lang="en-US" altLang="zh-CN" sz="2800" b="1" u="sng" dirty="0" err="1">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lmm</a:t>
            </a:r>
            <a:r>
              <a:rPr lang="zh-CN" altLang="zh-CN" sz="2800" b="1" u="sng"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铜或</a:t>
            </a:r>
            <a:r>
              <a:rPr lang="en-US" altLang="zh-CN" sz="2800" b="1" u="sng"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0.5mm</a:t>
            </a:r>
            <a:r>
              <a:rPr lang="zh-CN" altLang="zh-CN" sz="2800" b="1" u="sng"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铜</a:t>
            </a:r>
            <a:r>
              <a:rPr lang="en-US" altLang="zh-CN" sz="2800" b="1" u="sng"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+l</a:t>
            </a:r>
            <a:r>
              <a:rPr lang="zh-CN" altLang="zh-CN" sz="2800" b="1" u="sng"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sz="2800" b="1" u="sng"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2</a:t>
            </a:r>
            <a:r>
              <a:rPr lang="zh-CN" altLang="zh-CN" sz="2800" b="1" u="sng"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sz="2800" b="1" u="sng"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mm</a:t>
            </a:r>
            <a:r>
              <a:rPr lang="zh-CN" altLang="zh-CN" sz="2800" b="1" u="sng"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铝的滤过，对于常规</a:t>
            </a:r>
            <a:r>
              <a:rPr lang="en-US" altLang="zh-CN" sz="2800" b="1" u="sng"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DR</a:t>
            </a:r>
            <a:r>
              <a:rPr lang="zh-CN" altLang="zh-CN" sz="2800" b="1" u="sng"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a:t>
            </a:r>
            <a:r>
              <a:rPr lang="en-US" altLang="zh-CN" sz="2800" b="1" u="sng"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CR</a:t>
            </a:r>
            <a:r>
              <a:rPr lang="zh-CN" altLang="zh-CN" sz="2800" b="1" u="sng" dirty="0">
                <a:solidFill>
                  <a:srgbClr val="FF0000"/>
                </a:solidFill>
                <a:latin typeface="Times New Roman" panose="02020603050405020304" pitchFamily="18" charset="0"/>
                <a:ea typeface="黑体" panose="02010609060101010101" pitchFamily="49" charset="-122"/>
                <a:cs typeface="+mn-ea"/>
                <a:sym typeface="Times New Roman" panose="02020603050405020304" pitchFamily="18" charset="0"/>
              </a:rPr>
              <a:t>）质控检测是很方便和实用的。</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虽然如表</a:t>
            </a:r>
            <a:r>
              <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4</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所示</a:t>
            </a:r>
            <a:r>
              <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HVL</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彼此有些差别，但是对于</a:t>
            </a:r>
            <a:r>
              <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DR</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的常规质量控制检测项目的结果不会造成太大差别，这点已在相关作者实验结果中得到证实（见表</a:t>
            </a:r>
            <a:r>
              <a:rPr lang="en-US"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5</a:t>
            </a:r>
            <a:r>
              <a:rPr lang="zh-CN" altLang="zh-CN" sz="2800" dirty="0">
                <a:latin typeface="Times New Roman" panose="02020603050405020304" pitchFamily="18" charset="0"/>
                <a:ea typeface="黑体" panose="02010609060101010101" pitchFamily="49" charset="-122"/>
                <a:cs typeface="+mn-ea"/>
                <a:sym typeface="Times New Roman" panose="02020603050405020304" pitchFamily="18" charset="0"/>
              </a:rPr>
              <a:t>示）。</a:t>
            </a:r>
            <a:endParaRPr lang="zh-CN" altLang="en-US" sz="2800"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40000"/>
              </a:lnSpc>
              <a:spcBef>
                <a:spcPct val="20000"/>
              </a:spcBef>
              <a:spcAft>
                <a:spcPct val="20000"/>
              </a:spcAft>
            </a:pP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6290782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966BE1A-A007-4314-84A0-26725868368C}"/>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02F2AAB6-A563-4529-BEA8-F398A29BC0E3}"/>
              </a:ext>
            </a:extLst>
          </p:cNvPr>
          <p:cNvSpPr>
            <a:spLocks noGrp="1"/>
          </p:cNvSpPr>
          <p:nvPr>
            <p:ph idx="1"/>
          </p:nvPr>
        </p:nvSpPr>
        <p:spPr/>
        <p:txBody>
          <a:bodyPr/>
          <a:lstStyle/>
          <a:p>
            <a:pPr>
              <a:lnSpc>
                <a:spcPct val="120000"/>
              </a:lnSpc>
              <a:spcBef>
                <a:spcPts val="2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graphicFrame>
        <p:nvGraphicFramePr>
          <p:cNvPr id="4" name="表格 3">
            <a:extLst>
              <a:ext uri="{FF2B5EF4-FFF2-40B4-BE49-F238E27FC236}">
                <a16:creationId xmlns="" xmlns:a16="http://schemas.microsoft.com/office/drawing/2014/main" id="{AC6771E0-1FF3-454D-9957-DA5BCB807CC5}"/>
              </a:ext>
            </a:extLst>
          </p:cNvPr>
          <p:cNvGraphicFramePr>
            <a:graphicFrameLocks noGrp="1"/>
          </p:cNvGraphicFramePr>
          <p:nvPr>
            <p:extLst>
              <p:ext uri="{D42A27DB-BD31-4B8C-83A1-F6EECF244321}">
                <p14:modId xmlns:p14="http://schemas.microsoft.com/office/powerpoint/2010/main" val="3676387656"/>
              </p:ext>
            </p:extLst>
          </p:nvPr>
        </p:nvGraphicFramePr>
        <p:xfrm>
          <a:off x="892629" y="1282474"/>
          <a:ext cx="10515601" cy="4042410"/>
        </p:xfrm>
        <a:graphic>
          <a:graphicData uri="http://schemas.openxmlformats.org/drawingml/2006/table">
            <a:tbl>
              <a:tblPr firstRow="1" firstCol="1" bandRow="1">
                <a:tableStyleId>{5C22544A-7EE6-4342-B048-85BDC9FD1C3A}</a:tableStyleId>
              </a:tblPr>
              <a:tblGrid>
                <a:gridCol w="3228289">
                  <a:extLst>
                    <a:ext uri="{9D8B030D-6E8A-4147-A177-3AD203B41FA5}">
                      <a16:colId xmlns="" xmlns:a16="http://schemas.microsoft.com/office/drawing/2014/main" val="20000"/>
                    </a:ext>
                  </a:extLst>
                </a:gridCol>
                <a:gridCol w="3413364">
                  <a:extLst>
                    <a:ext uri="{9D8B030D-6E8A-4147-A177-3AD203B41FA5}">
                      <a16:colId xmlns="" xmlns:a16="http://schemas.microsoft.com/office/drawing/2014/main" val="20001"/>
                    </a:ext>
                  </a:extLst>
                </a:gridCol>
                <a:gridCol w="1798168">
                  <a:extLst>
                    <a:ext uri="{9D8B030D-6E8A-4147-A177-3AD203B41FA5}">
                      <a16:colId xmlns="" xmlns:a16="http://schemas.microsoft.com/office/drawing/2014/main" val="20002"/>
                    </a:ext>
                  </a:extLst>
                </a:gridCol>
                <a:gridCol w="2075780">
                  <a:extLst>
                    <a:ext uri="{9D8B030D-6E8A-4147-A177-3AD203B41FA5}">
                      <a16:colId xmlns="" xmlns:a16="http://schemas.microsoft.com/office/drawing/2014/main" val="20003"/>
                    </a:ext>
                  </a:extLst>
                </a:gridCol>
              </a:tblGrid>
              <a:tr h="431800">
                <a:tc>
                  <a:txBody>
                    <a:bodyPr/>
                    <a:lstStyle/>
                    <a:p>
                      <a:pPr algn="ctr">
                        <a:lnSpc>
                          <a:spcPct val="120000"/>
                        </a:lnSpc>
                        <a:spcBef>
                          <a:spcPts val="20"/>
                        </a:spcBef>
                        <a:spcAft>
                          <a:spcPts val="20"/>
                        </a:spcAft>
                      </a:pPr>
                      <a:r>
                        <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来源</a:t>
                      </a:r>
                    </a:p>
                  </a:txBody>
                  <a:tcPr marL="68580" marR="68580" marT="0" marB="0" anchor="ctr"/>
                </a:tc>
                <a:tc>
                  <a:txBody>
                    <a:bodyPr/>
                    <a:lstStyle/>
                    <a:p>
                      <a:pPr algn="ctr">
                        <a:lnSpc>
                          <a:spcPct val="120000"/>
                        </a:lnSpc>
                        <a:spcBef>
                          <a:spcPts val="20"/>
                        </a:spcBef>
                        <a:spcAft>
                          <a:spcPts val="20"/>
                        </a:spcAft>
                      </a:pP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使用滤过</a:t>
                      </a:r>
                    </a:p>
                  </a:txBody>
                  <a:tcPr marL="68580" marR="68580" marT="0" marB="0" anchor="ctr"/>
                </a:tc>
                <a:tc>
                  <a:txBody>
                    <a:bodyPr/>
                    <a:lstStyle/>
                    <a:p>
                      <a:pPr algn="ctr">
                        <a:lnSpc>
                          <a:spcPct val="120000"/>
                        </a:lnSpc>
                        <a:spcBef>
                          <a:spcPts val="20"/>
                        </a:spcBef>
                        <a:spcAft>
                          <a:spcPts val="20"/>
                        </a:spcAft>
                      </a:pP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使用</a:t>
                      </a: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kVp</a:t>
                      </a:r>
                      <a:endPar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第一半值层</a:t>
                      </a:r>
                    </a:p>
                    <a:p>
                      <a:pPr algn="ctr">
                        <a:lnSpc>
                          <a:spcPct val="120000"/>
                        </a:lnSpc>
                        <a:spcBef>
                          <a:spcPts val="20"/>
                        </a:spcBef>
                        <a:spcAft>
                          <a:spcPts val="20"/>
                        </a:spcAft>
                      </a:pP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a:t>
                      </a: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mm </a:t>
                      </a: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铝）</a:t>
                      </a:r>
                    </a:p>
                  </a:txBody>
                  <a:tcPr marL="68580" marR="68580" marT="0" marB="0" anchor="ctr"/>
                </a:tc>
                <a:extLst>
                  <a:ext uri="{0D108BD9-81ED-4DB2-BD59-A6C34878D82A}">
                    <a16:rowId xmlns="" xmlns:a16="http://schemas.microsoft.com/office/drawing/2014/main" val="10000"/>
                  </a:ext>
                </a:extLst>
              </a:tr>
              <a:tr h="431800">
                <a:tc>
                  <a:txBody>
                    <a:bodyPr/>
                    <a:lstStyle/>
                    <a:p>
                      <a:pPr algn="ctr">
                        <a:lnSpc>
                          <a:spcPct val="120000"/>
                        </a:lnSpc>
                        <a:spcBef>
                          <a:spcPts val="20"/>
                        </a:spcBef>
                        <a:spcAft>
                          <a:spcPts val="20"/>
                        </a:spcAft>
                      </a:pP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IEC61267</a:t>
                      </a: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标准（</a:t>
                      </a: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RQA5</a:t>
                      </a: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a:t>
                      </a:r>
                    </a:p>
                  </a:txBody>
                  <a:tcPr marL="68580" marR="68580" marT="0" marB="0" anchor="ctr"/>
                </a:tc>
                <a:tc>
                  <a:txBody>
                    <a:bodyPr/>
                    <a:lstStyle/>
                    <a:p>
                      <a:pPr algn="ctr">
                        <a:lnSpc>
                          <a:spcPct val="120000"/>
                        </a:lnSpc>
                        <a:spcBef>
                          <a:spcPts val="20"/>
                        </a:spcBef>
                        <a:spcAft>
                          <a:spcPts val="20"/>
                        </a:spcAft>
                      </a:pP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21mm</a:t>
                      </a: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铝</a:t>
                      </a:r>
                    </a:p>
                  </a:txBody>
                  <a:tcPr marL="68580" marR="68580" marT="0" marB="0" anchor="ctr"/>
                </a:tc>
                <a:tc>
                  <a:txBody>
                    <a:bodyPr/>
                    <a:lstStyle/>
                    <a:p>
                      <a:pPr algn="ctr">
                        <a:lnSpc>
                          <a:spcPct val="120000"/>
                        </a:lnSpc>
                        <a:spcBef>
                          <a:spcPts val="20"/>
                        </a:spcBef>
                        <a:spcAft>
                          <a:spcPts val="20"/>
                        </a:spcAft>
                      </a:pP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标称</a:t>
                      </a: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70</a:t>
                      </a:r>
                      <a:endPar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7.1</a:t>
                      </a:r>
                      <a:endPar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endParaRPr>
                    </a:p>
                  </a:txBody>
                  <a:tcPr marL="68580" marR="68580" marT="0" marB="0" anchor="ctr"/>
                </a:tc>
                <a:extLst>
                  <a:ext uri="{0D108BD9-81ED-4DB2-BD59-A6C34878D82A}">
                    <a16:rowId xmlns="" xmlns:a16="http://schemas.microsoft.com/office/drawing/2014/main" val="10001"/>
                  </a:ext>
                </a:extLst>
              </a:tr>
              <a:tr h="431800">
                <a:tc>
                  <a:txBody>
                    <a:bodyPr/>
                    <a:lstStyle/>
                    <a:p>
                      <a:pPr algn="ctr">
                        <a:lnSpc>
                          <a:spcPct val="120000"/>
                        </a:lnSpc>
                        <a:spcBef>
                          <a:spcPts val="20"/>
                        </a:spcBef>
                        <a:spcAft>
                          <a:spcPts val="20"/>
                        </a:spcAft>
                      </a:pPr>
                      <a:r>
                        <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英国</a:t>
                      </a: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IPEM</a:t>
                      </a:r>
                      <a:r>
                        <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第</a:t>
                      </a: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91</a:t>
                      </a:r>
                      <a:r>
                        <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报告</a:t>
                      </a:r>
                    </a:p>
                  </a:txBody>
                  <a:tcPr marL="68580" marR="68580" marT="0" marB="0" anchor="ctr"/>
                </a:tc>
                <a:tc>
                  <a:txBody>
                    <a:bodyPr/>
                    <a:lstStyle/>
                    <a:p>
                      <a:pPr algn="ctr">
                        <a:lnSpc>
                          <a:spcPct val="120000"/>
                        </a:lnSpc>
                        <a:spcBef>
                          <a:spcPts val="20"/>
                        </a:spcBef>
                        <a:spcAft>
                          <a:spcPts val="20"/>
                        </a:spcAft>
                      </a:pP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1 mm </a:t>
                      </a: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铜</a:t>
                      </a:r>
                    </a:p>
                  </a:txBody>
                  <a:tcPr marL="68580" marR="68580" marT="0" marB="0" anchor="ctr"/>
                </a:tc>
                <a:tc>
                  <a:txBody>
                    <a:bodyPr/>
                    <a:lstStyle/>
                    <a:p>
                      <a:pPr algn="ctr">
                        <a:lnSpc>
                          <a:spcPct val="120000"/>
                        </a:lnSpc>
                        <a:spcBef>
                          <a:spcPts val="20"/>
                        </a:spcBef>
                        <a:spcAft>
                          <a:spcPts val="20"/>
                        </a:spcAft>
                      </a:pP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70</a:t>
                      </a:r>
                      <a:endPar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7. 7</a:t>
                      </a:r>
                      <a:endPar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endParaRPr>
                    </a:p>
                  </a:txBody>
                  <a:tcPr marL="68580" marR="68580" marT="0" marB="0" anchor="ctr"/>
                </a:tc>
                <a:extLst>
                  <a:ext uri="{0D108BD9-81ED-4DB2-BD59-A6C34878D82A}">
                    <a16:rowId xmlns="" xmlns:a16="http://schemas.microsoft.com/office/drawing/2014/main" val="10002"/>
                  </a:ext>
                </a:extLst>
              </a:tr>
              <a:tr h="431800">
                <a:tc>
                  <a:txBody>
                    <a:bodyPr/>
                    <a:lstStyle/>
                    <a:p>
                      <a:pPr algn="ctr">
                        <a:lnSpc>
                          <a:spcPct val="120000"/>
                        </a:lnSpc>
                        <a:spcBef>
                          <a:spcPts val="20"/>
                        </a:spcBef>
                        <a:spcAft>
                          <a:spcPts val="20"/>
                        </a:spcAft>
                      </a:pP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英国</a:t>
                      </a: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IPEM</a:t>
                      </a: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第</a:t>
                      </a: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32</a:t>
                      </a: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号报告</a:t>
                      </a: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part Ⅶ</a:t>
                      </a:r>
                      <a:endPar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lmm</a:t>
                      </a: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铜</a:t>
                      </a:r>
                    </a:p>
                  </a:txBody>
                  <a:tcPr marL="68580" marR="68580" marT="0" marB="0" anchor="ctr"/>
                </a:tc>
                <a:tc>
                  <a:txBody>
                    <a:bodyPr/>
                    <a:lstStyle/>
                    <a:p>
                      <a:pPr algn="ctr">
                        <a:lnSpc>
                          <a:spcPct val="120000"/>
                        </a:lnSpc>
                        <a:spcBef>
                          <a:spcPts val="20"/>
                        </a:spcBef>
                        <a:spcAft>
                          <a:spcPts val="20"/>
                        </a:spcAft>
                      </a:pP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70</a:t>
                      </a:r>
                      <a:endPar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~7.7</a:t>
                      </a:r>
                      <a:endPar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endParaRPr>
                    </a:p>
                  </a:txBody>
                  <a:tcPr marL="68580" marR="68580" marT="0" marB="0" anchor="ctr"/>
                </a:tc>
                <a:extLst>
                  <a:ext uri="{0D108BD9-81ED-4DB2-BD59-A6C34878D82A}">
                    <a16:rowId xmlns="" xmlns:a16="http://schemas.microsoft.com/office/drawing/2014/main" val="10003"/>
                  </a:ext>
                </a:extLst>
              </a:tr>
              <a:tr h="431800">
                <a:tc>
                  <a:txBody>
                    <a:bodyPr/>
                    <a:lstStyle/>
                    <a:p>
                      <a:pPr algn="ctr">
                        <a:lnSpc>
                          <a:spcPct val="120000"/>
                        </a:lnSpc>
                        <a:spcBef>
                          <a:spcPts val="20"/>
                        </a:spcBef>
                        <a:spcAft>
                          <a:spcPts val="20"/>
                        </a:spcAft>
                      </a:pP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美国</a:t>
                      </a: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AAPM</a:t>
                      </a: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第</a:t>
                      </a: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93</a:t>
                      </a: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号报告</a:t>
                      </a:r>
                    </a:p>
                  </a:txBody>
                  <a:tcPr marL="68580" marR="68580" marT="0" marB="0" anchor="ctr"/>
                </a:tc>
                <a:tc>
                  <a:txBody>
                    <a:bodyPr/>
                    <a:lstStyle/>
                    <a:p>
                      <a:pPr algn="ctr">
                        <a:lnSpc>
                          <a:spcPct val="120000"/>
                        </a:lnSpc>
                        <a:spcBef>
                          <a:spcPts val="20"/>
                        </a:spcBef>
                        <a:spcAft>
                          <a:spcPts val="20"/>
                        </a:spcAft>
                      </a:pP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0.5mm</a:t>
                      </a: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铜</a:t>
                      </a: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+1mm</a:t>
                      </a: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铝</a:t>
                      </a:r>
                    </a:p>
                  </a:txBody>
                  <a:tcPr marL="68580" marR="68580" marT="0" marB="0" anchor="ctr"/>
                </a:tc>
                <a:tc>
                  <a:txBody>
                    <a:bodyPr/>
                    <a:lstStyle/>
                    <a:p>
                      <a:pPr algn="ctr">
                        <a:lnSpc>
                          <a:spcPct val="120000"/>
                        </a:lnSpc>
                        <a:spcBef>
                          <a:spcPts val="20"/>
                        </a:spcBef>
                        <a:spcAft>
                          <a:spcPts val="20"/>
                        </a:spcAft>
                      </a:pP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75</a:t>
                      </a:r>
                      <a:endPar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~7.1</a:t>
                      </a:r>
                      <a:endPar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endParaRPr>
                    </a:p>
                  </a:txBody>
                  <a:tcPr marL="68580" marR="68580" marT="0" marB="0" anchor="ctr"/>
                </a:tc>
                <a:extLst>
                  <a:ext uri="{0D108BD9-81ED-4DB2-BD59-A6C34878D82A}">
                    <a16:rowId xmlns="" xmlns:a16="http://schemas.microsoft.com/office/drawing/2014/main" val="10004"/>
                  </a:ext>
                </a:extLst>
              </a:tr>
              <a:tr h="431800">
                <a:tc>
                  <a:txBody>
                    <a:bodyPr/>
                    <a:lstStyle/>
                    <a:p>
                      <a:pPr algn="ctr">
                        <a:lnSpc>
                          <a:spcPct val="120000"/>
                        </a:lnSpc>
                        <a:spcBef>
                          <a:spcPts val="20"/>
                        </a:spcBef>
                        <a:spcAft>
                          <a:spcPts val="20"/>
                        </a:spcAft>
                      </a:pP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美国</a:t>
                      </a: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AAPM</a:t>
                      </a: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第</a:t>
                      </a: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116</a:t>
                      </a: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号报告</a:t>
                      </a:r>
                    </a:p>
                  </a:txBody>
                  <a:tcPr marL="68580" marR="68580" marT="0" marB="0" anchor="ctr"/>
                </a:tc>
                <a:tc>
                  <a:txBody>
                    <a:bodyPr/>
                    <a:lstStyle/>
                    <a:p>
                      <a:pPr algn="ctr">
                        <a:lnSpc>
                          <a:spcPct val="120000"/>
                        </a:lnSpc>
                        <a:spcBef>
                          <a:spcPts val="20"/>
                        </a:spcBef>
                        <a:spcAft>
                          <a:spcPts val="20"/>
                        </a:spcAft>
                      </a:pP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0. 5mm</a:t>
                      </a: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铜</a:t>
                      </a: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a:t>
                      </a: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a:t>
                      </a: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0~3</a:t>
                      </a: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a:t>
                      </a: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mm</a:t>
                      </a: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铝</a:t>
                      </a:r>
                    </a:p>
                    <a:p>
                      <a:pPr algn="ctr">
                        <a:lnSpc>
                          <a:spcPct val="120000"/>
                        </a:lnSpc>
                        <a:spcBef>
                          <a:spcPts val="20"/>
                        </a:spcBef>
                        <a:spcAft>
                          <a:spcPts val="20"/>
                        </a:spcAft>
                      </a:pP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或者</a:t>
                      </a: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2mm</a:t>
                      </a: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铝</a:t>
                      </a:r>
                    </a:p>
                  </a:txBody>
                  <a:tcPr marL="68580" marR="68580" marT="0" marB="0" anchor="ctr"/>
                </a:tc>
                <a:tc>
                  <a:txBody>
                    <a:bodyPr/>
                    <a:lstStyle/>
                    <a:p>
                      <a:pPr algn="ctr">
                        <a:lnSpc>
                          <a:spcPct val="120000"/>
                        </a:lnSpc>
                        <a:spcBef>
                          <a:spcPts val="20"/>
                        </a:spcBef>
                        <a:spcAft>
                          <a:spcPts val="20"/>
                        </a:spcAft>
                      </a:pP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66-74</a:t>
                      </a:r>
                      <a:endPar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6.8±0.2</a:t>
                      </a:r>
                      <a:endPar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endParaRPr>
                    </a:p>
                  </a:txBody>
                  <a:tcPr marL="68580" marR="68580" marT="0" marB="0" anchor="ctr"/>
                </a:tc>
                <a:extLst>
                  <a:ext uri="{0D108BD9-81ED-4DB2-BD59-A6C34878D82A}">
                    <a16:rowId xmlns="" xmlns:a16="http://schemas.microsoft.com/office/drawing/2014/main" val="10005"/>
                  </a:ext>
                </a:extLst>
              </a:tr>
              <a:tr h="431800">
                <a:tc>
                  <a:txBody>
                    <a:bodyPr/>
                    <a:lstStyle/>
                    <a:p>
                      <a:pPr algn="ctr">
                        <a:lnSpc>
                          <a:spcPct val="120000"/>
                        </a:lnSpc>
                        <a:spcBef>
                          <a:spcPts val="20"/>
                        </a:spcBef>
                        <a:spcAft>
                          <a:spcPts val="20"/>
                        </a:spcAft>
                      </a:pP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IEC62494-1</a:t>
                      </a: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标准</a:t>
                      </a:r>
                    </a:p>
                  </a:txBody>
                  <a:tcPr marL="68580" marR="68580" marT="0" marB="0" anchor="ctr"/>
                </a:tc>
                <a:tc>
                  <a:txBody>
                    <a:bodyPr/>
                    <a:lstStyle/>
                    <a:p>
                      <a:pPr algn="ctr">
                        <a:lnSpc>
                          <a:spcPct val="120000"/>
                        </a:lnSpc>
                        <a:spcBef>
                          <a:spcPts val="20"/>
                        </a:spcBef>
                        <a:spcAft>
                          <a:spcPts val="20"/>
                        </a:spcAft>
                      </a:pP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0. 5mm</a:t>
                      </a: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铜</a:t>
                      </a: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+2mm</a:t>
                      </a: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铝</a:t>
                      </a:r>
                    </a:p>
                    <a:p>
                      <a:pPr algn="ctr">
                        <a:lnSpc>
                          <a:spcPct val="120000"/>
                        </a:lnSpc>
                        <a:spcBef>
                          <a:spcPts val="20"/>
                        </a:spcBef>
                        <a:spcAft>
                          <a:spcPts val="20"/>
                        </a:spcAft>
                      </a:pP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或者</a:t>
                      </a: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21mm</a:t>
                      </a: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铝</a:t>
                      </a:r>
                    </a:p>
                  </a:txBody>
                  <a:tcPr marL="68580" marR="68580" marT="0" marB="0" anchor="ctr"/>
                </a:tc>
                <a:tc>
                  <a:txBody>
                    <a:bodyPr/>
                    <a:lstStyle/>
                    <a:p>
                      <a:pPr algn="ctr">
                        <a:lnSpc>
                          <a:spcPct val="120000"/>
                        </a:lnSpc>
                        <a:spcBef>
                          <a:spcPts val="20"/>
                        </a:spcBef>
                        <a:spcAft>
                          <a:spcPts val="20"/>
                        </a:spcAft>
                      </a:pP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66-74</a:t>
                      </a:r>
                      <a:endPar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6.8±0.2</a:t>
                      </a:r>
                      <a:endPar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endParaRPr>
                    </a:p>
                    <a:p>
                      <a:pPr algn="ctr">
                        <a:lnSpc>
                          <a:spcPct val="120000"/>
                        </a:lnSpc>
                        <a:spcBef>
                          <a:spcPts val="20"/>
                        </a:spcBef>
                        <a:spcAft>
                          <a:spcPts val="20"/>
                        </a:spcAft>
                      </a:pP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 </a:t>
                      </a:r>
                      <a:endPar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endParaRPr>
                    </a:p>
                  </a:txBody>
                  <a:tcPr marL="68580" marR="68580" marT="0" marB="0" anchor="ctr"/>
                </a:tc>
                <a:extLst>
                  <a:ext uri="{0D108BD9-81ED-4DB2-BD59-A6C34878D82A}">
                    <a16:rowId xmlns="" xmlns:a16="http://schemas.microsoft.com/office/drawing/2014/main" val="10006"/>
                  </a:ext>
                </a:extLst>
              </a:tr>
              <a:tr h="431800">
                <a:tc>
                  <a:txBody>
                    <a:bodyPr/>
                    <a:lstStyle/>
                    <a:p>
                      <a:pPr algn="ctr">
                        <a:lnSpc>
                          <a:spcPct val="120000"/>
                        </a:lnSpc>
                        <a:spcBef>
                          <a:spcPts val="20"/>
                        </a:spcBef>
                        <a:spcAft>
                          <a:spcPts val="20"/>
                        </a:spcAft>
                      </a:pPr>
                      <a:r>
                        <a:rPr lang="en-US" alt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WS521-2017</a:t>
                      </a:r>
                      <a:r>
                        <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标准</a:t>
                      </a:r>
                    </a:p>
                  </a:txBody>
                  <a:tcPr marL="68580" marR="68580" marT="0" marB="0" anchor="ctr"/>
                </a:tc>
                <a:tc>
                  <a:txBody>
                    <a:bodyPr/>
                    <a:lstStyle/>
                    <a:p>
                      <a:pPr algn="ctr">
                        <a:lnSpc>
                          <a:spcPct val="120000"/>
                        </a:lnSpc>
                        <a:spcBef>
                          <a:spcPts val="20"/>
                        </a:spcBef>
                        <a:spcAft>
                          <a:spcPts val="20"/>
                        </a:spcAft>
                      </a:pP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1mm</a:t>
                      </a: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铜</a:t>
                      </a:r>
                    </a:p>
                  </a:txBody>
                  <a:tcPr marL="68580" marR="68580" marT="0" marB="0" anchor="ctr"/>
                </a:tc>
                <a:tc>
                  <a:txBody>
                    <a:bodyPr/>
                    <a:lstStyle/>
                    <a:p>
                      <a:pPr algn="ctr">
                        <a:lnSpc>
                          <a:spcPct val="120000"/>
                        </a:lnSpc>
                        <a:spcBef>
                          <a:spcPts val="20"/>
                        </a:spcBef>
                        <a:spcAft>
                          <a:spcPts val="20"/>
                        </a:spcAft>
                      </a:pP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70</a:t>
                      </a:r>
                      <a:endPar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~7.7</a:t>
                      </a:r>
                      <a:endPar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endParaRPr>
                    </a:p>
                  </a:txBody>
                  <a:tcPr marL="68580" marR="68580" marT="0" marB="0" anchor="ct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35275707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130DB1F-4646-4C8C-9E61-DE9B96F3A416}"/>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13B6EC62-AB24-4C42-AF9D-104E97D0A542}"/>
              </a:ext>
            </a:extLst>
          </p:cNvPr>
          <p:cNvSpPr>
            <a:spLocks noGrp="1"/>
          </p:cNvSpPr>
          <p:nvPr>
            <p:ph idx="1"/>
          </p:nvPr>
        </p:nvSpPr>
        <p:spPr/>
        <p:txBody>
          <a:bodyPr/>
          <a:lstStyle/>
          <a:p>
            <a:pPr>
              <a:lnSpc>
                <a:spcPct val="120000"/>
              </a:lnSpc>
              <a:spcBef>
                <a:spcPts val="2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graphicFrame>
        <p:nvGraphicFramePr>
          <p:cNvPr id="4" name="表格 3">
            <a:extLst>
              <a:ext uri="{FF2B5EF4-FFF2-40B4-BE49-F238E27FC236}">
                <a16:creationId xmlns="" xmlns:a16="http://schemas.microsoft.com/office/drawing/2014/main" id="{8F9FA85F-9F07-4ED2-A9B1-9E0958746E44}"/>
              </a:ext>
            </a:extLst>
          </p:cNvPr>
          <p:cNvGraphicFramePr>
            <a:graphicFrameLocks noGrp="1"/>
          </p:cNvGraphicFramePr>
          <p:nvPr>
            <p:extLst>
              <p:ext uri="{D42A27DB-BD31-4B8C-83A1-F6EECF244321}">
                <p14:modId xmlns:p14="http://schemas.microsoft.com/office/powerpoint/2010/main" val="2328704333"/>
              </p:ext>
            </p:extLst>
          </p:nvPr>
        </p:nvGraphicFramePr>
        <p:xfrm>
          <a:off x="838200" y="365125"/>
          <a:ext cx="10515600" cy="6200616"/>
        </p:xfrm>
        <a:graphic>
          <a:graphicData uri="http://schemas.openxmlformats.org/drawingml/2006/table">
            <a:tbl>
              <a:tblPr firstRow="1" firstCol="1" bandRow="1">
                <a:tableStyleId>{5C22544A-7EE6-4342-B048-85BDC9FD1C3A}</a:tableStyleId>
              </a:tblPr>
              <a:tblGrid>
                <a:gridCol w="2913962">
                  <a:extLst>
                    <a:ext uri="{9D8B030D-6E8A-4147-A177-3AD203B41FA5}">
                      <a16:colId xmlns="" xmlns:a16="http://schemas.microsoft.com/office/drawing/2014/main" val="20000"/>
                    </a:ext>
                  </a:extLst>
                </a:gridCol>
                <a:gridCol w="2635234">
                  <a:extLst>
                    <a:ext uri="{9D8B030D-6E8A-4147-A177-3AD203B41FA5}">
                      <a16:colId xmlns="" xmlns:a16="http://schemas.microsoft.com/office/drawing/2014/main" val="20001"/>
                    </a:ext>
                  </a:extLst>
                </a:gridCol>
                <a:gridCol w="2432525">
                  <a:extLst>
                    <a:ext uri="{9D8B030D-6E8A-4147-A177-3AD203B41FA5}">
                      <a16:colId xmlns="" xmlns:a16="http://schemas.microsoft.com/office/drawing/2014/main" val="20002"/>
                    </a:ext>
                  </a:extLst>
                </a:gridCol>
                <a:gridCol w="2533879">
                  <a:extLst>
                    <a:ext uri="{9D8B030D-6E8A-4147-A177-3AD203B41FA5}">
                      <a16:colId xmlns="" xmlns:a16="http://schemas.microsoft.com/office/drawing/2014/main" val="20003"/>
                    </a:ext>
                  </a:extLst>
                </a:gridCol>
              </a:tblGrid>
              <a:tr h="360000">
                <a:tc>
                  <a:txBody>
                    <a:bodyPr/>
                    <a:lstStyle/>
                    <a:p>
                      <a:pPr algn="ctr">
                        <a:lnSpc>
                          <a:spcPct val="120000"/>
                        </a:lnSpc>
                        <a:spcBef>
                          <a:spcPts val="20"/>
                        </a:spcBef>
                        <a:spcAft>
                          <a:spcPts val="20"/>
                        </a:spcAft>
                      </a:pPr>
                      <a:r>
                        <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项目</a:t>
                      </a:r>
                    </a:p>
                  </a:txBody>
                  <a:tcPr marL="68580" marR="68580" marT="0" marB="0" anchor="ctr"/>
                </a:tc>
                <a:tc>
                  <a:txBody>
                    <a:bodyPr/>
                    <a:lstStyle/>
                    <a:p>
                      <a:pPr algn="ctr">
                        <a:lnSpc>
                          <a:spcPct val="120000"/>
                        </a:lnSpc>
                        <a:spcBef>
                          <a:spcPts val="20"/>
                        </a:spcBef>
                        <a:spcAft>
                          <a:spcPts val="20"/>
                        </a:spcAft>
                      </a:pPr>
                      <a:r>
                        <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德国</a:t>
                      </a: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Siemens</a:t>
                      </a:r>
                      <a:r>
                        <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公司</a:t>
                      </a:r>
                    </a:p>
                  </a:txBody>
                  <a:tcPr marL="68580" marR="68580" marT="0" marB="0" anchor="ctr"/>
                </a:tc>
                <a:tc gridSpan="2">
                  <a:txBody>
                    <a:bodyPr/>
                    <a:lstStyle/>
                    <a:p>
                      <a:pPr algn="ctr">
                        <a:lnSpc>
                          <a:spcPct val="120000"/>
                        </a:lnSpc>
                        <a:spcBef>
                          <a:spcPts val="20"/>
                        </a:spcBef>
                        <a:spcAft>
                          <a:spcPts val="20"/>
                        </a:spcAft>
                      </a:pPr>
                      <a:r>
                        <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德国</a:t>
                      </a: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Philips</a:t>
                      </a:r>
                      <a:r>
                        <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公司</a:t>
                      </a:r>
                    </a:p>
                  </a:txBody>
                  <a:tcPr marL="68580" marR="68580" marT="0" marB="0" anchor="ctr"/>
                </a:tc>
                <a:tc hMerge="1">
                  <a:txBody>
                    <a:bodyPr/>
                    <a:lstStyle/>
                    <a:p>
                      <a:endParaRPr lang="zh-CN" altLang="en-US"/>
                    </a:p>
                  </a:txBody>
                  <a:tcPr/>
                </a:tc>
                <a:extLst>
                  <a:ext uri="{0D108BD9-81ED-4DB2-BD59-A6C34878D82A}">
                    <a16:rowId xmlns="" xmlns:a16="http://schemas.microsoft.com/office/drawing/2014/main" val="10000"/>
                  </a:ext>
                </a:extLst>
              </a:tr>
              <a:tr h="360000">
                <a:tc>
                  <a:txBody>
                    <a:bodyPr/>
                    <a:lstStyle/>
                    <a:p>
                      <a:pPr algn="ctr">
                        <a:lnSpc>
                          <a:spcPct val="120000"/>
                        </a:lnSpc>
                        <a:spcBef>
                          <a:spcPts val="20"/>
                        </a:spcBef>
                        <a:spcAft>
                          <a:spcPts val="20"/>
                        </a:spcAft>
                      </a:pP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DR </a:t>
                      </a: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设备名称</a:t>
                      </a:r>
                    </a:p>
                  </a:txBody>
                  <a:tcPr marL="68580" marR="68580" marT="0" marB="0" anchor="ctr"/>
                </a:tc>
                <a:tc>
                  <a:txBody>
                    <a:bodyPr/>
                    <a:lstStyle/>
                    <a:p>
                      <a:pPr algn="ctr">
                        <a:lnSpc>
                          <a:spcPct val="120000"/>
                        </a:lnSpc>
                        <a:spcBef>
                          <a:spcPts val="20"/>
                        </a:spcBef>
                        <a:spcAft>
                          <a:spcPts val="20"/>
                        </a:spcAft>
                      </a:pP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Axioms Aristos FX</a:t>
                      </a:r>
                      <a:endPar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endParaRPr>
                    </a:p>
                  </a:txBody>
                  <a:tcPr marL="68580" marR="68580" marT="0" marB="0" anchor="ctr"/>
                </a:tc>
                <a:tc gridSpan="2">
                  <a:txBody>
                    <a:bodyPr/>
                    <a:lstStyle/>
                    <a:p>
                      <a:pPr algn="ctr">
                        <a:lnSpc>
                          <a:spcPct val="120000"/>
                        </a:lnSpc>
                        <a:spcBef>
                          <a:spcPts val="20"/>
                        </a:spcBef>
                        <a:spcAft>
                          <a:spcPts val="20"/>
                        </a:spcAft>
                      </a:pP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Digital </a:t>
                      </a:r>
                      <a:r>
                        <a:rPr lang="en-US" sz="1800" kern="100" dirty="0" err="1">
                          <a:effectLst/>
                          <a:latin typeface="Times New Roman" panose="02020603050405020304" pitchFamily="18" charset="0"/>
                          <a:ea typeface="黑体" panose="02010609060101010101" pitchFamily="49" charset="-122"/>
                          <a:cs typeface="+mn-ea"/>
                          <a:sym typeface="Times New Roman" panose="02020603050405020304" pitchFamily="18" charset="0"/>
                        </a:rPr>
                        <a:t>Diagnost</a:t>
                      </a: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 VM</a:t>
                      </a:r>
                      <a:endPar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endParaRPr>
                    </a:p>
                  </a:txBody>
                  <a:tcPr marL="68580" marR="68580" marT="0" marB="0" anchor="ctr"/>
                </a:tc>
                <a:tc hMerge="1">
                  <a:txBody>
                    <a:bodyPr/>
                    <a:lstStyle/>
                    <a:p>
                      <a:endParaRPr lang="zh-CN" altLang="en-US"/>
                    </a:p>
                  </a:txBody>
                  <a:tcPr/>
                </a:tc>
                <a:extLst>
                  <a:ext uri="{0D108BD9-81ED-4DB2-BD59-A6C34878D82A}">
                    <a16:rowId xmlns="" xmlns:a16="http://schemas.microsoft.com/office/drawing/2014/main" val="10001"/>
                  </a:ext>
                </a:extLst>
              </a:tr>
              <a:tr h="360000">
                <a:tc>
                  <a:txBody>
                    <a:bodyPr/>
                    <a:lstStyle/>
                    <a:p>
                      <a:pPr algn="ctr">
                        <a:lnSpc>
                          <a:spcPct val="120000"/>
                        </a:lnSpc>
                        <a:spcBef>
                          <a:spcPts val="20"/>
                        </a:spcBef>
                        <a:spcAft>
                          <a:spcPts val="20"/>
                        </a:spcAft>
                      </a:pPr>
                      <a:r>
                        <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使用探测器名称</a:t>
                      </a:r>
                    </a:p>
                  </a:txBody>
                  <a:tcPr marL="68580" marR="68580" marT="0" marB="0" anchor="ctr"/>
                </a:tc>
                <a:tc>
                  <a:txBody>
                    <a:bodyPr/>
                    <a:lstStyle/>
                    <a:p>
                      <a:pPr algn="ctr">
                        <a:lnSpc>
                          <a:spcPct val="120000"/>
                        </a:lnSpc>
                        <a:spcBef>
                          <a:spcPts val="20"/>
                        </a:spcBef>
                        <a:spcAft>
                          <a:spcPts val="20"/>
                        </a:spcAft>
                      </a:pP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Trixell Pixium 4600</a:t>
                      </a:r>
                      <a:endPar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endParaRPr>
                    </a:p>
                  </a:txBody>
                  <a:tcPr marL="68580" marR="68580" marT="0" marB="0" anchor="ctr"/>
                </a:tc>
                <a:tc gridSpan="2">
                  <a:txBody>
                    <a:bodyPr/>
                    <a:lstStyle/>
                    <a:p>
                      <a:pPr algn="ctr">
                        <a:lnSpc>
                          <a:spcPct val="120000"/>
                        </a:lnSpc>
                        <a:spcBef>
                          <a:spcPts val="20"/>
                        </a:spcBef>
                        <a:spcAft>
                          <a:spcPts val="20"/>
                        </a:spcAft>
                      </a:pP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Trixell Pixium 4600</a:t>
                      </a:r>
                      <a:endPar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endParaRPr>
                    </a:p>
                  </a:txBody>
                  <a:tcPr marL="68580" marR="68580" marT="0" marB="0" anchor="ctr"/>
                </a:tc>
                <a:tc hMerge="1">
                  <a:txBody>
                    <a:bodyPr/>
                    <a:lstStyle/>
                    <a:p>
                      <a:endParaRPr lang="zh-CN" altLang="en-US"/>
                    </a:p>
                  </a:txBody>
                  <a:tcPr/>
                </a:tc>
                <a:extLst>
                  <a:ext uri="{0D108BD9-81ED-4DB2-BD59-A6C34878D82A}">
                    <a16:rowId xmlns="" xmlns:a16="http://schemas.microsoft.com/office/drawing/2014/main" val="10002"/>
                  </a:ext>
                </a:extLst>
              </a:tr>
              <a:tr h="360000">
                <a:tc>
                  <a:txBody>
                    <a:bodyPr/>
                    <a:lstStyle/>
                    <a:p>
                      <a:pPr algn="ctr">
                        <a:lnSpc>
                          <a:spcPct val="120000"/>
                        </a:lnSpc>
                        <a:spcBef>
                          <a:spcPts val="20"/>
                        </a:spcBef>
                        <a:spcAft>
                          <a:spcPts val="20"/>
                        </a:spcAft>
                      </a:pPr>
                      <a:r>
                        <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探测器组成</a:t>
                      </a:r>
                    </a:p>
                  </a:txBody>
                  <a:tcPr marL="68580" marR="68580" marT="0" marB="0" anchor="ctr"/>
                </a:tc>
                <a:tc>
                  <a:txBody>
                    <a:bodyPr/>
                    <a:lstStyle/>
                    <a:p>
                      <a:pPr algn="ctr">
                        <a:lnSpc>
                          <a:spcPct val="120000"/>
                        </a:lnSpc>
                        <a:spcBef>
                          <a:spcPts val="20"/>
                        </a:spcBef>
                        <a:spcAft>
                          <a:spcPts val="20"/>
                        </a:spcAft>
                      </a:pPr>
                      <a:r>
                        <a:rPr lang="en-US" sz="1800" kern="100" dirty="0" err="1">
                          <a:effectLst/>
                          <a:latin typeface="Times New Roman" panose="02020603050405020304" pitchFamily="18" charset="0"/>
                          <a:ea typeface="黑体" panose="02010609060101010101" pitchFamily="49" charset="-122"/>
                          <a:cs typeface="+mn-ea"/>
                          <a:sym typeface="Times New Roman" panose="02020603050405020304" pitchFamily="18" charset="0"/>
                        </a:rPr>
                        <a:t>C</a:t>
                      </a:r>
                      <a:r>
                        <a:rPr lang="en-US" altLang="zh-CN" sz="1800" kern="100" dirty="0" err="1">
                          <a:effectLst/>
                          <a:latin typeface="Times New Roman" panose="02020603050405020304" pitchFamily="18" charset="0"/>
                          <a:ea typeface="黑体" panose="02010609060101010101" pitchFamily="49" charset="-122"/>
                          <a:cs typeface="+mn-ea"/>
                          <a:sym typeface="Times New Roman" panose="02020603050405020304" pitchFamily="18" charset="0"/>
                        </a:rPr>
                        <a:t>s</a:t>
                      </a:r>
                      <a:r>
                        <a:rPr lang="en-US" sz="1800" kern="100" dirty="0" err="1">
                          <a:effectLst/>
                          <a:latin typeface="Times New Roman" panose="02020603050405020304" pitchFamily="18" charset="0"/>
                          <a:ea typeface="黑体" panose="02010609060101010101" pitchFamily="49" charset="-122"/>
                          <a:cs typeface="+mn-ea"/>
                          <a:sym typeface="Times New Roman" panose="02020603050405020304" pitchFamily="18" charset="0"/>
                        </a:rPr>
                        <a:t>I</a:t>
                      </a: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 α-Si</a:t>
                      </a:r>
                      <a:r>
                        <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光电二极管</a:t>
                      </a: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 TFT</a:t>
                      </a:r>
                      <a:r>
                        <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阵列</a:t>
                      </a:r>
                    </a:p>
                  </a:txBody>
                  <a:tcPr marL="68580" marR="68580" marT="0" marB="0" anchor="ctr"/>
                </a:tc>
                <a:tc gridSpan="2">
                  <a:txBody>
                    <a:bodyPr/>
                    <a:lstStyle/>
                    <a:p>
                      <a:pPr algn="ctr">
                        <a:lnSpc>
                          <a:spcPct val="120000"/>
                        </a:lnSpc>
                        <a:spcBef>
                          <a:spcPts val="20"/>
                        </a:spcBef>
                        <a:spcAft>
                          <a:spcPts val="20"/>
                        </a:spcAft>
                      </a:pPr>
                      <a:r>
                        <a:rPr lang="en-US" sz="1800" kern="100" dirty="0" err="1">
                          <a:effectLst/>
                          <a:latin typeface="Times New Roman" panose="02020603050405020304" pitchFamily="18" charset="0"/>
                          <a:ea typeface="黑体" panose="02010609060101010101" pitchFamily="49" charset="-122"/>
                          <a:cs typeface="+mn-ea"/>
                          <a:sym typeface="Times New Roman" panose="02020603050405020304" pitchFamily="18" charset="0"/>
                        </a:rPr>
                        <a:t>C</a:t>
                      </a:r>
                      <a:r>
                        <a:rPr lang="en-US" altLang="zh-CN" sz="1800" kern="100" dirty="0" err="1">
                          <a:effectLst/>
                          <a:latin typeface="Times New Roman" panose="02020603050405020304" pitchFamily="18" charset="0"/>
                          <a:ea typeface="黑体" panose="02010609060101010101" pitchFamily="49" charset="-122"/>
                          <a:cs typeface="+mn-ea"/>
                          <a:sym typeface="Times New Roman" panose="02020603050405020304" pitchFamily="18" charset="0"/>
                        </a:rPr>
                        <a:t>s</a:t>
                      </a:r>
                      <a:r>
                        <a:rPr lang="en-US" sz="1800" kern="100" dirty="0" err="1">
                          <a:effectLst/>
                          <a:latin typeface="Times New Roman" panose="02020603050405020304" pitchFamily="18" charset="0"/>
                          <a:ea typeface="黑体" panose="02010609060101010101" pitchFamily="49" charset="-122"/>
                          <a:cs typeface="+mn-ea"/>
                          <a:sym typeface="Times New Roman" panose="02020603050405020304" pitchFamily="18" charset="0"/>
                        </a:rPr>
                        <a:t>I</a:t>
                      </a: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+α-Si</a:t>
                      </a:r>
                      <a:r>
                        <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光电二极管</a:t>
                      </a: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/TFT</a:t>
                      </a:r>
                      <a:r>
                        <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阵列</a:t>
                      </a:r>
                    </a:p>
                  </a:txBody>
                  <a:tcPr marL="68580" marR="68580" marT="0" marB="0" anchor="ctr"/>
                </a:tc>
                <a:tc hMerge="1">
                  <a:txBody>
                    <a:bodyPr/>
                    <a:lstStyle/>
                    <a:p>
                      <a:endParaRPr lang="zh-CN" altLang="en-US"/>
                    </a:p>
                  </a:txBody>
                  <a:tcPr/>
                </a:tc>
                <a:extLst>
                  <a:ext uri="{0D108BD9-81ED-4DB2-BD59-A6C34878D82A}">
                    <a16:rowId xmlns="" xmlns:a16="http://schemas.microsoft.com/office/drawing/2014/main" val="10003"/>
                  </a:ext>
                </a:extLst>
              </a:tr>
              <a:tr h="360000">
                <a:tc>
                  <a:txBody>
                    <a:bodyPr/>
                    <a:lstStyle/>
                    <a:p>
                      <a:pPr algn="ctr">
                        <a:lnSpc>
                          <a:spcPct val="120000"/>
                        </a:lnSpc>
                        <a:spcBef>
                          <a:spcPts val="20"/>
                        </a:spcBef>
                        <a:spcAft>
                          <a:spcPts val="20"/>
                        </a:spcAft>
                      </a:pP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探测器单元</a:t>
                      </a:r>
                    </a:p>
                  </a:txBody>
                  <a:tcPr marL="68580" marR="68580" marT="0" marB="0" anchor="ctr"/>
                </a:tc>
                <a:tc>
                  <a:txBody>
                    <a:bodyPr/>
                    <a:lstStyle/>
                    <a:p>
                      <a:pPr algn="ctr">
                        <a:lnSpc>
                          <a:spcPct val="120000"/>
                        </a:lnSpc>
                        <a:spcBef>
                          <a:spcPts val="20"/>
                        </a:spcBef>
                        <a:spcAft>
                          <a:spcPts val="20"/>
                        </a:spcAft>
                      </a:pP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4</a:t>
                      </a:r>
                      <a:r>
                        <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a:t>
                      </a: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2×2</a:t>
                      </a:r>
                      <a:r>
                        <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阵列）</a:t>
                      </a:r>
                    </a:p>
                  </a:txBody>
                  <a:tcPr marL="68580" marR="68580" marT="0" marB="0" anchor="ctr"/>
                </a:tc>
                <a:tc gridSpan="2">
                  <a:txBody>
                    <a:bodyPr/>
                    <a:lstStyle/>
                    <a:p>
                      <a:pPr algn="ctr">
                        <a:lnSpc>
                          <a:spcPct val="120000"/>
                        </a:lnSpc>
                        <a:spcBef>
                          <a:spcPts val="20"/>
                        </a:spcBef>
                        <a:spcAft>
                          <a:spcPts val="20"/>
                        </a:spcAft>
                      </a:pP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4</a:t>
                      </a:r>
                      <a:r>
                        <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a:t>
                      </a: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2×2</a:t>
                      </a:r>
                      <a:r>
                        <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阵列）</a:t>
                      </a:r>
                    </a:p>
                  </a:txBody>
                  <a:tcPr marL="68580" marR="68580" marT="0" marB="0" anchor="ctr"/>
                </a:tc>
                <a:tc hMerge="1">
                  <a:txBody>
                    <a:bodyPr/>
                    <a:lstStyle/>
                    <a:p>
                      <a:endParaRPr lang="zh-CN" altLang="en-US"/>
                    </a:p>
                  </a:txBody>
                  <a:tcPr/>
                </a:tc>
                <a:extLst>
                  <a:ext uri="{0D108BD9-81ED-4DB2-BD59-A6C34878D82A}">
                    <a16:rowId xmlns="" xmlns:a16="http://schemas.microsoft.com/office/drawing/2014/main" val="10004"/>
                  </a:ext>
                </a:extLst>
              </a:tr>
              <a:tr h="360000">
                <a:tc>
                  <a:txBody>
                    <a:bodyPr/>
                    <a:lstStyle/>
                    <a:p>
                      <a:pPr algn="ctr">
                        <a:lnSpc>
                          <a:spcPct val="120000"/>
                        </a:lnSpc>
                        <a:spcBef>
                          <a:spcPts val="20"/>
                        </a:spcBef>
                        <a:spcAft>
                          <a:spcPts val="20"/>
                        </a:spcAft>
                      </a:pPr>
                      <a:r>
                        <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探测器像素尺寸（</a:t>
                      </a:r>
                      <a:r>
                        <a:rPr lang="en-US" sz="1800" kern="100" dirty="0" err="1">
                          <a:effectLst/>
                          <a:latin typeface="Times New Roman" panose="02020603050405020304" pitchFamily="18" charset="0"/>
                          <a:ea typeface="黑体" panose="02010609060101010101" pitchFamily="49" charset="-122"/>
                          <a:cs typeface="+mn-ea"/>
                          <a:sym typeface="Times New Roman" panose="02020603050405020304" pitchFamily="18" charset="0"/>
                        </a:rPr>
                        <a:t>μm</a:t>
                      </a:r>
                      <a:r>
                        <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a:t>
                      </a:r>
                    </a:p>
                  </a:txBody>
                  <a:tcPr marL="68580" marR="68580" marT="0" marB="0" anchor="ctr"/>
                </a:tc>
                <a:tc>
                  <a:txBody>
                    <a:bodyPr/>
                    <a:lstStyle/>
                    <a:p>
                      <a:pPr algn="ctr">
                        <a:lnSpc>
                          <a:spcPct val="120000"/>
                        </a:lnSpc>
                        <a:spcBef>
                          <a:spcPts val="20"/>
                        </a:spcBef>
                        <a:spcAft>
                          <a:spcPts val="20"/>
                        </a:spcAft>
                      </a:pP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143</a:t>
                      </a:r>
                      <a:endPar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endParaRPr>
                    </a:p>
                  </a:txBody>
                  <a:tcPr marL="68580" marR="68580" marT="0" marB="0" anchor="ctr"/>
                </a:tc>
                <a:tc gridSpan="2">
                  <a:txBody>
                    <a:bodyPr/>
                    <a:lstStyle/>
                    <a:p>
                      <a:pPr algn="ctr">
                        <a:lnSpc>
                          <a:spcPct val="120000"/>
                        </a:lnSpc>
                        <a:spcBef>
                          <a:spcPts val="20"/>
                        </a:spcBef>
                        <a:spcAft>
                          <a:spcPts val="20"/>
                        </a:spcAft>
                      </a:pP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143</a:t>
                      </a:r>
                      <a:endPar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endParaRPr>
                    </a:p>
                  </a:txBody>
                  <a:tcPr marL="68580" marR="68580" marT="0" marB="0" anchor="ctr"/>
                </a:tc>
                <a:tc hMerge="1">
                  <a:txBody>
                    <a:bodyPr/>
                    <a:lstStyle/>
                    <a:p>
                      <a:endParaRPr lang="zh-CN" altLang="en-US"/>
                    </a:p>
                  </a:txBody>
                  <a:tcPr/>
                </a:tc>
                <a:extLst>
                  <a:ext uri="{0D108BD9-81ED-4DB2-BD59-A6C34878D82A}">
                    <a16:rowId xmlns="" xmlns:a16="http://schemas.microsoft.com/office/drawing/2014/main" val="10005"/>
                  </a:ext>
                </a:extLst>
              </a:tr>
              <a:tr h="360000">
                <a:tc>
                  <a:txBody>
                    <a:bodyPr/>
                    <a:lstStyle/>
                    <a:p>
                      <a:pPr algn="ctr">
                        <a:lnSpc>
                          <a:spcPct val="120000"/>
                        </a:lnSpc>
                        <a:spcBef>
                          <a:spcPts val="20"/>
                        </a:spcBef>
                        <a:spcAft>
                          <a:spcPts val="20"/>
                        </a:spcAft>
                      </a:pPr>
                      <a:r>
                        <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信号传递性质（</a:t>
                      </a: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STP</a:t>
                      </a:r>
                      <a:r>
                        <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a:t>
                      </a:r>
                    </a:p>
                  </a:txBody>
                  <a:tcPr marL="68580" marR="68580" marT="0" marB="0" anchor="ctr"/>
                </a:tc>
                <a:tc>
                  <a:txBody>
                    <a:bodyPr/>
                    <a:lstStyle/>
                    <a:p>
                      <a:pPr algn="ctr">
                        <a:lnSpc>
                          <a:spcPct val="120000"/>
                        </a:lnSpc>
                        <a:spcBef>
                          <a:spcPts val="20"/>
                        </a:spcBef>
                        <a:spcAft>
                          <a:spcPts val="20"/>
                        </a:spcAft>
                      </a:pP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 </a:t>
                      </a:r>
                      <a:endPar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endParaRPr>
                    </a:p>
                  </a:txBody>
                  <a:tcPr marL="68580" marR="68580" marT="0" marB="0" anchor="ctr"/>
                </a:tc>
                <a:tc gridSpan="2">
                  <a:txBody>
                    <a:bodyPr/>
                    <a:lstStyle/>
                    <a:p>
                      <a:pPr algn="ctr">
                        <a:lnSpc>
                          <a:spcPct val="120000"/>
                        </a:lnSpc>
                        <a:spcBef>
                          <a:spcPts val="20"/>
                        </a:spcBef>
                        <a:spcAft>
                          <a:spcPts val="20"/>
                        </a:spcAft>
                      </a:pP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 </a:t>
                      </a:r>
                      <a:endPar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endParaRPr>
                    </a:p>
                  </a:txBody>
                  <a:tcPr marL="68580" marR="68580" marT="0" marB="0" anchor="ctr"/>
                </a:tc>
                <a:tc hMerge="1">
                  <a:txBody>
                    <a:bodyPr/>
                    <a:lstStyle/>
                    <a:p>
                      <a:endParaRPr lang="zh-CN" altLang="en-US"/>
                    </a:p>
                  </a:txBody>
                  <a:tcPr/>
                </a:tc>
                <a:extLst>
                  <a:ext uri="{0D108BD9-81ED-4DB2-BD59-A6C34878D82A}">
                    <a16:rowId xmlns="" xmlns:a16="http://schemas.microsoft.com/office/drawing/2014/main" val="10006"/>
                  </a:ext>
                </a:extLst>
              </a:tr>
              <a:tr h="360000">
                <a:tc>
                  <a:txBody>
                    <a:bodyPr/>
                    <a:lstStyle/>
                    <a:p>
                      <a:pPr algn="ctr">
                        <a:lnSpc>
                          <a:spcPct val="120000"/>
                        </a:lnSpc>
                        <a:spcBef>
                          <a:spcPts val="20"/>
                        </a:spcBef>
                        <a:spcAft>
                          <a:spcPts val="20"/>
                        </a:spcAft>
                      </a:pP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使用线束条件</a:t>
                      </a:r>
                    </a:p>
                  </a:txBody>
                  <a:tcPr marL="68580" marR="68580" marT="0" marB="0" anchor="ctr"/>
                </a:tc>
                <a:tc>
                  <a:txBody>
                    <a:bodyPr/>
                    <a:lstStyle/>
                    <a:p>
                      <a:pPr algn="ctr">
                        <a:lnSpc>
                          <a:spcPct val="120000"/>
                        </a:lnSpc>
                        <a:spcBef>
                          <a:spcPts val="20"/>
                        </a:spcBef>
                        <a:spcAft>
                          <a:spcPts val="20"/>
                        </a:spcAft>
                      </a:pP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70kVp+lmm</a:t>
                      </a:r>
                      <a:r>
                        <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铜滤过</a:t>
                      </a:r>
                    </a:p>
                  </a:txBody>
                  <a:tcPr marL="68580" marR="68580" marT="0" marB="0" anchor="ctr"/>
                </a:tc>
                <a:tc gridSpan="2">
                  <a:txBody>
                    <a:bodyPr/>
                    <a:lstStyle/>
                    <a:p>
                      <a:pPr algn="ctr">
                        <a:lnSpc>
                          <a:spcPct val="120000"/>
                        </a:lnSpc>
                        <a:spcBef>
                          <a:spcPts val="20"/>
                        </a:spcBef>
                        <a:spcAft>
                          <a:spcPts val="20"/>
                        </a:spcAft>
                      </a:pP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70kVp+lmm</a:t>
                      </a:r>
                      <a:r>
                        <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铜滤过</a:t>
                      </a:r>
                    </a:p>
                  </a:txBody>
                  <a:tcPr marL="68580" marR="68580" marT="0" marB="0" anchor="ctr"/>
                </a:tc>
                <a:tc hMerge="1">
                  <a:txBody>
                    <a:bodyPr/>
                    <a:lstStyle/>
                    <a:p>
                      <a:endParaRPr lang="zh-CN" altLang="en-US"/>
                    </a:p>
                  </a:txBody>
                  <a:tcPr/>
                </a:tc>
                <a:extLst>
                  <a:ext uri="{0D108BD9-81ED-4DB2-BD59-A6C34878D82A}">
                    <a16:rowId xmlns="" xmlns:a16="http://schemas.microsoft.com/office/drawing/2014/main" val="10007"/>
                  </a:ext>
                </a:extLst>
              </a:tr>
              <a:tr h="360000">
                <a:tc>
                  <a:txBody>
                    <a:bodyPr/>
                    <a:lstStyle/>
                    <a:p>
                      <a:pPr algn="ctr">
                        <a:lnSpc>
                          <a:spcPct val="120000"/>
                        </a:lnSpc>
                        <a:spcBef>
                          <a:spcPts val="20"/>
                        </a:spcBef>
                        <a:spcAft>
                          <a:spcPts val="20"/>
                        </a:spcAft>
                      </a:pP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像素值与空气比释动能关系</a:t>
                      </a:r>
                    </a:p>
                  </a:txBody>
                  <a:tcPr marL="68580" marR="68580" marT="0" marB="0" anchor="ctr"/>
                </a:tc>
                <a:tc>
                  <a:txBody>
                    <a:bodyPr/>
                    <a:lstStyle/>
                    <a:p>
                      <a:pPr algn="ctr">
                        <a:lnSpc>
                          <a:spcPct val="120000"/>
                        </a:lnSpc>
                        <a:spcBef>
                          <a:spcPts val="20"/>
                        </a:spcBef>
                        <a:spcAft>
                          <a:spcPts val="20"/>
                        </a:spcAft>
                      </a:pPr>
                      <a:r>
                        <a:rPr lang="en-US" sz="1800" i="1"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P</a:t>
                      </a:r>
                      <a:r>
                        <a:rPr lang="en-US" altLang="zh-CN" sz="1800" i="1"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V</a:t>
                      </a: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=111</a:t>
                      </a:r>
                      <a:r>
                        <a:rPr lang="en-US" sz="1800" i="1"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K</a:t>
                      </a: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+17.2</a:t>
                      </a:r>
                      <a:r>
                        <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a:t>
                      </a: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R</a:t>
                      </a:r>
                      <a:r>
                        <a:rPr lang="en-US" sz="1800" kern="100" baseline="30000" dirty="0">
                          <a:effectLst/>
                          <a:latin typeface="Times New Roman" panose="02020603050405020304" pitchFamily="18" charset="0"/>
                          <a:ea typeface="黑体" panose="02010609060101010101" pitchFamily="49" charset="-122"/>
                          <a:cs typeface="+mn-ea"/>
                          <a:sym typeface="Times New Roman" panose="02020603050405020304" pitchFamily="18" charset="0"/>
                        </a:rPr>
                        <a:t>2</a:t>
                      </a: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=1.00</a:t>
                      </a:r>
                      <a:r>
                        <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a:t>
                      </a:r>
                    </a:p>
                  </a:txBody>
                  <a:tcPr marL="68580" marR="68580" marT="0" marB="0" anchor="ctr"/>
                </a:tc>
                <a:tc gridSpan="2">
                  <a:txBody>
                    <a:bodyPr/>
                    <a:lstStyle/>
                    <a:p>
                      <a:pPr algn="ctr">
                        <a:lnSpc>
                          <a:spcPct val="120000"/>
                        </a:lnSpc>
                        <a:spcBef>
                          <a:spcPts val="20"/>
                        </a:spcBef>
                        <a:spcAft>
                          <a:spcPts val="20"/>
                        </a:spcAft>
                      </a:pPr>
                      <a:r>
                        <a:rPr lang="en-US" sz="1800" i="1"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P</a:t>
                      </a:r>
                      <a:r>
                        <a:rPr lang="en-US" altLang="zh-CN" sz="1800" i="1"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V</a:t>
                      </a: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=26801n(</a:t>
                      </a:r>
                      <a:r>
                        <a:rPr lang="en-US" sz="1800" i="1"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K</a:t>
                      </a: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)+14341</a:t>
                      </a:r>
                      <a:endPar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endParaRPr>
                    </a:p>
                    <a:p>
                      <a:pPr algn="ctr">
                        <a:lnSpc>
                          <a:spcPct val="120000"/>
                        </a:lnSpc>
                        <a:spcBef>
                          <a:spcPts val="20"/>
                        </a:spcBef>
                        <a:spcAft>
                          <a:spcPts val="20"/>
                        </a:spcAft>
                      </a:pPr>
                      <a:r>
                        <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a:t>
                      </a: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R</a:t>
                      </a:r>
                      <a:r>
                        <a:rPr lang="en-US" sz="1800" kern="100" baseline="30000" dirty="0">
                          <a:effectLst/>
                          <a:latin typeface="Times New Roman" panose="02020603050405020304" pitchFamily="18" charset="0"/>
                          <a:ea typeface="黑体" panose="02010609060101010101" pitchFamily="49" charset="-122"/>
                          <a:cs typeface="+mn-ea"/>
                          <a:sym typeface="Times New Roman" panose="02020603050405020304" pitchFamily="18" charset="0"/>
                        </a:rPr>
                        <a:t>2</a:t>
                      </a: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=0.9997</a:t>
                      </a:r>
                      <a:r>
                        <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a:t>
                      </a:r>
                    </a:p>
                  </a:txBody>
                  <a:tcPr marL="68580" marR="68580" marT="0" marB="0" anchor="ctr"/>
                </a:tc>
                <a:tc hMerge="1">
                  <a:txBody>
                    <a:bodyPr/>
                    <a:lstStyle/>
                    <a:p>
                      <a:endParaRPr lang="zh-CN" altLang="en-US"/>
                    </a:p>
                  </a:txBody>
                  <a:tcPr/>
                </a:tc>
                <a:extLst>
                  <a:ext uri="{0D108BD9-81ED-4DB2-BD59-A6C34878D82A}">
                    <a16:rowId xmlns="" xmlns:a16="http://schemas.microsoft.com/office/drawing/2014/main" val="10008"/>
                  </a:ext>
                </a:extLst>
              </a:tr>
              <a:tr h="360000">
                <a:tc>
                  <a:txBody>
                    <a:bodyPr/>
                    <a:lstStyle/>
                    <a:p>
                      <a:pPr algn="ctr">
                        <a:lnSpc>
                          <a:spcPct val="120000"/>
                        </a:lnSpc>
                        <a:spcBef>
                          <a:spcPts val="20"/>
                        </a:spcBef>
                        <a:spcAft>
                          <a:spcPts val="20"/>
                        </a:spcAft>
                      </a:pPr>
                      <a:r>
                        <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探测器剂量指示（</a:t>
                      </a: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DDI</a:t>
                      </a:r>
                      <a:r>
                        <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a:t>
                      </a:r>
                    </a:p>
                  </a:txBody>
                  <a:tcPr marL="68580" marR="68580" marT="0" marB="0" anchor="ctr"/>
                </a:tc>
                <a:tc>
                  <a:txBody>
                    <a:bodyPr/>
                    <a:lstStyle/>
                    <a:p>
                      <a:pPr algn="ctr">
                        <a:lnSpc>
                          <a:spcPct val="120000"/>
                        </a:lnSpc>
                        <a:spcBef>
                          <a:spcPts val="20"/>
                        </a:spcBef>
                        <a:spcAft>
                          <a:spcPts val="20"/>
                        </a:spcAft>
                      </a:pP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 </a:t>
                      </a:r>
                      <a:endPar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 </a:t>
                      </a:r>
                      <a:endPar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 </a:t>
                      </a:r>
                      <a:endPar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endParaRPr>
                    </a:p>
                  </a:txBody>
                  <a:tcPr marL="68580" marR="68580" marT="0" marB="0" anchor="ctr"/>
                </a:tc>
                <a:extLst>
                  <a:ext uri="{0D108BD9-81ED-4DB2-BD59-A6C34878D82A}">
                    <a16:rowId xmlns="" xmlns:a16="http://schemas.microsoft.com/office/drawing/2014/main" val="10009"/>
                  </a:ext>
                </a:extLst>
              </a:tr>
              <a:tr h="360000">
                <a:tc>
                  <a:txBody>
                    <a:bodyPr/>
                    <a:lstStyle/>
                    <a:p>
                      <a:pPr algn="ctr">
                        <a:lnSpc>
                          <a:spcPct val="120000"/>
                        </a:lnSpc>
                        <a:spcBef>
                          <a:spcPts val="20"/>
                        </a:spcBef>
                        <a:spcAft>
                          <a:spcPts val="20"/>
                        </a:spcAft>
                      </a:pP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使用线束条件</a:t>
                      </a:r>
                    </a:p>
                  </a:txBody>
                  <a:tcPr marL="68580" marR="68580" marT="0" marB="0" anchor="ctr"/>
                </a:tc>
                <a:tc>
                  <a:txBody>
                    <a:bodyPr/>
                    <a:lstStyle/>
                    <a:p>
                      <a:pPr algn="ctr">
                        <a:lnSpc>
                          <a:spcPct val="120000"/>
                        </a:lnSpc>
                        <a:spcBef>
                          <a:spcPts val="20"/>
                        </a:spcBef>
                        <a:spcAft>
                          <a:spcPts val="20"/>
                        </a:spcAft>
                      </a:pP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70kVp+1mm</a:t>
                      </a:r>
                      <a:r>
                        <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铜滤过</a:t>
                      </a:r>
                    </a:p>
                  </a:txBody>
                  <a:tcPr marL="68580" marR="68580" marT="0" marB="0" anchor="ctr"/>
                </a:tc>
                <a:tc>
                  <a:txBody>
                    <a:bodyPr/>
                    <a:lstStyle/>
                    <a:p>
                      <a:pPr algn="ctr">
                        <a:lnSpc>
                          <a:spcPct val="120000"/>
                        </a:lnSpc>
                        <a:spcBef>
                          <a:spcPts val="20"/>
                        </a:spcBef>
                        <a:spcAft>
                          <a:spcPts val="20"/>
                        </a:spcAft>
                      </a:pP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70kVp+1mm</a:t>
                      </a:r>
                      <a:r>
                        <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铜滤过</a:t>
                      </a:r>
                    </a:p>
                  </a:txBody>
                  <a:tcPr marL="68580" marR="68580" marT="0" marB="0" anchor="ctr"/>
                </a:tc>
                <a:tc>
                  <a:txBody>
                    <a:bodyPr/>
                    <a:lstStyle/>
                    <a:p>
                      <a:pPr algn="ctr">
                        <a:lnSpc>
                          <a:spcPct val="120000"/>
                        </a:lnSpc>
                        <a:spcBef>
                          <a:spcPts val="20"/>
                        </a:spcBef>
                        <a:spcAft>
                          <a:spcPts val="20"/>
                        </a:spcAft>
                      </a:pP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70kVp+21mm</a:t>
                      </a: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铝滤过</a:t>
                      </a:r>
                    </a:p>
                  </a:txBody>
                  <a:tcPr marL="68580" marR="68580" marT="0" marB="0" anchor="ctr"/>
                </a:tc>
                <a:extLst>
                  <a:ext uri="{0D108BD9-81ED-4DB2-BD59-A6C34878D82A}">
                    <a16:rowId xmlns="" xmlns:a16="http://schemas.microsoft.com/office/drawing/2014/main" val="10010"/>
                  </a:ext>
                </a:extLst>
              </a:tr>
              <a:tr h="360000">
                <a:tc>
                  <a:txBody>
                    <a:bodyPr/>
                    <a:lstStyle/>
                    <a:p>
                      <a:pPr algn="ctr">
                        <a:lnSpc>
                          <a:spcPct val="120000"/>
                        </a:lnSpc>
                        <a:spcBef>
                          <a:spcPts val="20"/>
                        </a:spcBef>
                        <a:spcAft>
                          <a:spcPts val="20"/>
                        </a:spcAft>
                      </a:pP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DDI</a:t>
                      </a: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名称</a:t>
                      </a:r>
                    </a:p>
                  </a:txBody>
                  <a:tcPr marL="68580" marR="68580" marT="0" marB="0" anchor="ctr"/>
                </a:tc>
                <a:tc>
                  <a:txBody>
                    <a:bodyPr/>
                    <a:lstStyle/>
                    <a:p>
                      <a:pPr algn="ctr">
                        <a:lnSpc>
                          <a:spcPct val="120000"/>
                        </a:lnSpc>
                        <a:spcBef>
                          <a:spcPts val="20"/>
                        </a:spcBef>
                        <a:spcAft>
                          <a:spcPts val="20"/>
                        </a:spcAft>
                      </a:pP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曝光指数（</a:t>
                      </a: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EXI</a:t>
                      </a: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a:t>
                      </a:r>
                    </a:p>
                  </a:txBody>
                  <a:tcPr marL="68580" marR="68580" marT="0" marB="0" anchor="ctr"/>
                </a:tc>
                <a:tc>
                  <a:txBody>
                    <a:bodyPr/>
                    <a:lstStyle/>
                    <a:p>
                      <a:pPr algn="ctr">
                        <a:lnSpc>
                          <a:spcPct val="120000"/>
                        </a:lnSpc>
                        <a:spcBef>
                          <a:spcPts val="20"/>
                        </a:spcBef>
                        <a:spcAft>
                          <a:spcPts val="20"/>
                        </a:spcAft>
                      </a:pPr>
                      <a:r>
                        <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曝光指数（</a:t>
                      </a: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EI</a:t>
                      </a:r>
                      <a:r>
                        <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a:t>
                      </a:r>
                    </a:p>
                  </a:txBody>
                  <a:tcPr marL="68580" marR="68580" marT="0" marB="0" anchor="ctr"/>
                </a:tc>
                <a:tc>
                  <a:txBody>
                    <a:bodyPr/>
                    <a:lstStyle/>
                    <a:p>
                      <a:pPr algn="ctr">
                        <a:lnSpc>
                          <a:spcPct val="120000"/>
                        </a:lnSpc>
                        <a:spcBef>
                          <a:spcPts val="20"/>
                        </a:spcBef>
                        <a:spcAft>
                          <a:spcPts val="20"/>
                        </a:spcAft>
                      </a:pPr>
                      <a:r>
                        <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曝光指数（</a:t>
                      </a: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EI</a:t>
                      </a:r>
                      <a:r>
                        <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a:t>
                      </a:r>
                    </a:p>
                  </a:txBody>
                  <a:tcPr marL="68580" marR="68580" marT="0" marB="0" anchor="ctr"/>
                </a:tc>
                <a:extLst>
                  <a:ext uri="{0D108BD9-81ED-4DB2-BD59-A6C34878D82A}">
                    <a16:rowId xmlns="" xmlns:a16="http://schemas.microsoft.com/office/drawing/2014/main" val="10011"/>
                  </a:ext>
                </a:extLst>
              </a:tr>
              <a:tr h="360000">
                <a:tc>
                  <a:txBody>
                    <a:bodyPr/>
                    <a:lstStyle/>
                    <a:p>
                      <a:pPr algn="ctr">
                        <a:lnSpc>
                          <a:spcPct val="120000"/>
                        </a:lnSpc>
                        <a:spcBef>
                          <a:spcPts val="20"/>
                        </a:spcBef>
                        <a:spcAft>
                          <a:spcPts val="20"/>
                        </a:spcAft>
                      </a:pP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DDI</a:t>
                      </a: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与空气比释动能关系</a:t>
                      </a:r>
                    </a:p>
                  </a:txBody>
                  <a:tcPr marL="68580" marR="68580" marT="0" marB="0" anchor="ctr"/>
                </a:tc>
                <a:tc>
                  <a:txBody>
                    <a:bodyPr/>
                    <a:lstStyle/>
                    <a:p>
                      <a:pPr algn="ctr">
                        <a:lnSpc>
                          <a:spcPct val="120000"/>
                        </a:lnSpc>
                        <a:spcBef>
                          <a:spcPts val="20"/>
                        </a:spcBef>
                        <a:spcAft>
                          <a:spcPts val="20"/>
                        </a:spcAft>
                      </a:pP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DDI=169</a:t>
                      </a:r>
                      <a:r>
                        <a:rPr lang="en-US" sz="1800" i="1"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K</a:t>
                      </a: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+6.2</a:t>
                      </a:r>
                      <a:r>
                        <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a:t>
                      </a: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 </a:t>
                      </a:r>
                      <a:r>
                        <a:rPr lang="en-US" sz="1800" i="1"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R</a:t>
                      </a:r>
                      <a:r>
                        <a:rPr lang="en-US" sz="1800" kern="100" baseline="30000" dirty="0">
                          <a:effectLst/>
                          <a:latin typeface="Times New Roman" panose="02020603050405020304" pitchFamily="18" charset="0"/>
                          <a:ea typeface="黑体" panose="02010609060101010101" pitchFamily="49" charset="-122"/>
                          <a:cs typeface="+mn-ea"/>
                          <a:sym typeface="Times New Roman" panose="02020603050405020304" pitchFamily="18" charset="0"/>
                        </a:rPr>
                        <a:t>2</a:t>
                      </a: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 1.00</a:t>
                      </a:r>
                      <a:r>
                        <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a:t>
                      </a:r>
                    </a:p>
                  </a:txBody>
                  <a:tcPr marL="68580" marR="68580" marT="0" marB="0" anchor="ctr"/>
                </a:tc>
                <a:tc>
                  <a:txBody>
                    <a:bodyPr/>
                    <a:lstStyle/>
                    <a:p>
                      <a:pPr algn="ctr">
                        <a:lnSpc>
                          <a:spcPct val="120000"/>
                        </a:lnSpc>
                        <a:spcBef>
                          <a:spcPts val="20"/>
                        </a:spcBef>
                        <a:spcAft>
                          <a:spcPts val="20"/>
                        </a:spcAft>
                      </a:pP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DDI= 994</a:t>
                      </a:r>
                      <a:r>
                        <a:rPr lang="en-US" sz="1800" i="1"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K</a:t>
                      </a:r>
                      <a:r>
                        <a:rPr lang="en-US" sz="1800" kern="100" baseline="30000" dirty="0">
                          <a:effectLst/>
                          <a:latin typeface="Times New Roman" panose="02020603050405020304" pitchFamily="18" charset="0"/>
                          <a:ea typeface="黑体" panose="02010609060101010101" pitchFamily="49" charset="-122"/>
                          <a:cs typeface="+mn-ea"/>
                          <a:sym typeface="Times New Roman" panose="02020603050405020304" pitchFamily="18" charset="0"/>
                        </a:rPr>
                        <a:t>-1</a:t>
                      </a: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-15.5</a:t>
                      </a:r>
                      <a:r>
                        <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a:t>
                      </a: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 </a:t>
                      </a:r>
                      <a:r>
                        <a:rPr lang="en-US" sz="1800" i="1"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R</a:t>
                      </a:r>
                      <a:r>
                        <a:rPr lang="en-US" sz="1800" kern="100" baseline="30000" dirty="0">
                          <a:effectLst/>
                          <a:latin typeface="Times New Roman" panose="02020603050405020304" pitchFamily="18" charset="0"/>
                          <a:ea typeface="黑体" panose="02010609060101010101" pitchFamily="49" charset="-122"/>
                          <a:cs typeface="+mn-ea"/>
                          <a:sym typeface="Times New Roman" panose="02020603050405020304" pitchFamily="18" charset="0"/>
                        </a:rPr>
                        <a:t>2</a:t>
                      </a: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 = 0.9968</a:t>
                      </a:r>
                      <a:r>
                        <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a:t>
                      </a:r>
                    </a:p>
                  </a:txBody>
                  <a:tcPr marL="68580" marR="68580" marT="0" marB="0" anchor="ctr"/>
                </a:tc>
                <a:tc>
                  <a:txBody>
                    <a:bodyPr/>
                    <a:lstStyle/>
                    <a:p>
                      <a:pPr algn="ctr">
                        <a:lnSpc>
                          <a:spcPct val="120000"/>
                        </a:lnSpc>
                        <a:spcBef>
                          <a:spcPts val="20"/>
                        </a:spcBef>
                        <a:spcAft>
                          <a:spcPts val="20"/>
                        </a:spcAft>
                      </a:pP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DDI= 1000</a:t>
                      </a:r>
                      <a:r>
                        <a:rPr lang="en-US" sz="1800" i="1"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K</a:t>
                      </a:r>
                      <a:r>
                        <a:rPr lang="en-US" sz="1800" kern="100" baseline="30000" dirty="0">
                          <a:effectLst/>
                          <a:latin typeface="Times New Roman" panose="02020603050405020304" pitchFamily="18" charset="0"/>
                          <a:ea typeface="黑体" panose="02010609060101010101" pitchFamily="49" charset="-122"/>
                          <a:cs typeface="+mn-ea"/>
                          <a:sym typeface="Times New Roman" panose="02020603050405020304" pitchFamily="18" charset="0"/>
                        </a:rPr>
                        <a:t>-1</a:t>
                      </a:r>
                      <a:endPar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endParaRPr>
                    </a:p>
                  </a:txBody>
                  <a:tcPr marL="68580" marR="68580" marT="0" marB="0" anchor="ctr"/>
                </a:tc>
                <a:extLst>
                  <a:ext uri="{0D108BD9-81ED-4DB2-BD59-A6C34878D82A}">
                    <a16:rowId xmlns="" xmlns:a16="http://schemas.microsoft.com/office/drawing/2014/main" val="10012"/>
                  </a:ext>
                </a:extLst>
              </a:tr>
              <a:tr h="360000">
                <a:tc>
                  <a:txBody>
                    <a:bodyPr/>
                    <a:lstStyle/>
                    <a:p>
                      <a:pPr algn="ctr">
                        <a:lnSpc>
                          <a:spcPct val="120000"/>
                        </a:lnSpc>
                        <a:spcBef>
                          <a:spcPts val="20"/>
                        </a:spcBef>
                        <a:spcAft>
                          <a:spcPts val="20"/>
                        </a:spcAft>
                      </a:pP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10μGy</a:t>
                      </a: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测量的</a:t>
                      </a: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DDI</a:t>
                      </a: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值</a:t>
                      </a:r>
                    </a:p>
                  </a:txBody>
                  <a:tcPr marL="68580" marR="68580" marT="0" marB="0" anchor="ctr"/>
                </a:tc>
                <a:tc>
                  <a:txBody>
                    <a:bodyPr/>
                    <a:lstStyle/>
                    <a:p>
                      <a:pPr algn="ctr">
                        <a:lnSpc>
                          <a:spcPct val="120000"/>
                        </a:lnSpc>
                        <a:spcBef>
                          <a:spcPts val="20"/>
                        </a:spcBef>
                        <a:spcAft>
                          <a:spcPts val="20"/>
                        </a:spcAft>
                      </a:pP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1700</a:t>
                      </a:r>
                      <a:endPar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80</a:t>
                      </a:r>
                      <a:endPar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100</a:t>
                      </a:r>
                      <a:endPar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endParaRPr>
                    </a:p>
                  </a:txBody>
                  <a:tcPr marL="68580" marR="68580" marT="0" marB="0" anchor="ctr"/>
                </a:tc>
                <a:extLst>
                  <a:ext uri="{0D108BD9-81ED-4DB2-BD59-A6C34878D82A}">
                    <a16:rowId xmlns="" xmlns:a16="http://schemas.microsoft.com/office/drawing/2014/main" val="10013"/>
                  </a:ext>
                </a:extLst>
              </a:tr>
              <a:tr h="360000">
                <a:tc>
                  <a:txBody>
                    <a:bodyPr/>
                    <a:lstStyle/>
                    <a:p>
                      <a:pPr algn="ctr">
                        <a:lnSpc>
                          <a:spcPct val="120000"/>
                        </a:lnSpc>
                        <a:spcBef>
                          <a:spcPts val="20"/>
                        </a:spcBef>
                        <a:spcAft>
                          <a:spcPts val="20"/>
                        </a:spcAft>
                      </a:pP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DDI</a:t>
                      </a: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逆转换（</a:t>
                      </a:r>
                      <a:r>
                        <a:rPr lang="en-US"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KDDI</a:t>
                      </a:r>
                      <a:r>
                        <a:rPr lang="zh-CN" sz="1800" kern="100">
                          <a:effectLst/>
                          <a:latin typeface="Times New Roman" panose="02020603050405020304" pitchFamily="18" charset="0"/>
                          <a:ea typeface="黑体" panose="02010609060101010101" pitchFamily="49" charset="-122"/>
                          <a:cs typeface="+mn-ea"/>
                          <a:sym typeface="Times New Roman" panose="02020603050405020304" pitchFamily="18" charset="0"/>
                        </a:rPr>
                        <a:t>）</a:t>
                      </a:r>
                    </a:p>
                  </a:txBody>
                  <a:tcPr marL="68580" marR="68580" marT="0" marB="0" anchor="ctr"/>
                </a:tc>
                <a:tc>
                  <a:txBody>
                    <a:bodyPr/>
                    <a:lstStyle/>
                    <a:p>
                      <a:pPr algn="ctr">
                        <a:lnSpc>
                          <a:spcPct val="120000"/>
                        </a:lnSpc>
                        <a:spcBef>
                          <a:spcPts val="20"/>
                        </a:spcBef>
                        <a:spcAft>
                          <a:spcPts val="20"/>
                        </a:spcAft>
                      </a:pPr>
                      <a:r>
                        <a:rPr lang="en-US" sz="1800" i="1"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K</a:t>
                      </a:r>
                      <a:r>
                        <a:rPr lang="en-US" sz="1800" kern="100" baseline="-25000" dirty="0">
                          <a:effectLst/>
                          <a:latin typeface="Times New Roman" panose="02020603050405020304" pitchFamily="18" charset="0"/>
                          <a:ea typeface="黑体" panose="02010609060101010101" pitchFamily="49" charset="-122"/>
                          <a:cs typeface="+mn-ea"/>
                          <a:sym typeface="Times New Roman" panose="02020603050405020304" pitchFamily="18" charset="0"/>
                        </a:rPr>
                        <a:t>DDI</a:t>
                      </a: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=(DDI-6.2)/169</a:t>
                      </a:r>
                      <a:endPar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800" i="1"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K</a:t>
                      </a:r>
                      <a:r>
                        <a:rPr lang="en-US" sz="1800" kern="100" baseline="-25000" dirty="0">
                          <a:effectLst/>
                          <a:latin typeface="Times New Roman" panose="02020603050405020304" pitchFamily="18" charset="0"/>
                          <a:ea typeface="黑体" panose="02010609060101010101" pitchFamily="49" charset="-122"/>
                          <a:cs typeface="+mn-ea"/>
                          <a:sym typeface="Times New Roman" panose="02020603050405020304" pitchFamily="18" charset="0"/>
                        </a:rPr>
                        <a:t>DDI</a:t>
                      </a: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 994/(DDI+15.5)</a:t>
                      </a:r>
                      <a:endPar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800" i="1"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K</a:t>
                      </a:r>
                      <a:r>
                        <a:rPr lang="en-US" sz="1800" kern="100" baseline="-25000" dirty="0">
                          <a:effectLst/>
                          <a:latin typeface="Times New Roman" panose="02020603050405020304" pitchFamily="18" charset="0"/>
                          <a:ea typeface="黑体" panose="02010609060101010101" pitchFamily="49" charset="-122"/>
                          <a:cs typeface="+mn-ea"/>
                          <a:sym typeface="Times New Roman" panose="02020603050405020304" pitchFamily="18" charset="0"/>
                        </a:rPr>
                        <a:t>DDI</a:t>
                      </a:r>
                      <a:r>
                        <a:rPr lang="en-US"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rPr>
                        <a:t>=1000/DDI</a:t>
                      </a:r>
                      <a:endParaRPr lang="zh-CN" sz="1800" kern="100" dirty="0">
                        <a:effectLst/>
                        <a:latin typeface="Times New Roman" panose="02020603050405020304" pitchFamily="18" charset="0"/>
                        <a:ea typeface="黑体" panose="02010609060101010101" pitchFamily="49" charset="-122"/>
                        <a:cs typeface="+mn-ea"/>
                        <a:sym typeface="Times New Roman" panose="02020603050405020304" pitchFamily="18" charset="0"/>
                      </a:endParaRPr>
                    </a:p>
                  </a:txBody>
                  <a:tcPr marL="68580" marR="68580" marT="0" marB="0" anchor="ctr"/>
                </a:tc>
                <a:extLst>
                  <a:ext uri="{0D108BD9-81ED-4DB2-BD59-A6C34878D82A}">
                    <a16:rowId xmlns="" xmlns:a16="http://schemas.microsoft.com/office/drawing/2014/main" val="10014"/>
                  </a:ext>
                </a:extLst>
              </a:tr>
            </a:tbl>
          </a:graphicData>
        </a:graphic>
      </p:graphicFrame>
    </p:spTree>
    <p:extLst>
      <p:ext uri="{BB962C8B-B14F-4D97-AF65-F5344CB8AC3E}">
        <p14:creationId xmlns:p14="http://schemas.microsoft.com/office/powerpoint/2010/main" val="21213918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1</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、探测器剂量指示（</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DDI</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a:t>
            </a:r>
          </a:p>
        </p:txBody>
      </p:sp>
      <p:sp>
        <p:nvSpPr>
          <p:cNvPr id="3" name="内容占位符 2"/>
          <p:cNvSpPr>
            <a:spLocks noGrp="1"/>
          </p:cNvSpPr>
          <p:nvPr>
            <p:ph idx="1"/>
          </p:nvPr>
        </p:nvSpPr>
        <p:spPr/>
        <p:txBody>
          <a:bodyPr>
            <a:normAutofit/>
          </a:bodyPr>
          <a:lstStyle/>
          <a:p>
            <a:pPr>
              <a:lnSpc>
                <a:spcPct val="120000"/>
              </a:lnSpc>
              <a:spcBef>
                <a:spcPts val="20"/>
              </a:spcBef>
              <a:spcAft>
                <a:spcPts val="20"/>
              </a:spcAft>
            </a:pP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探测器剂量指示（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DDI</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）是用以反映影像采集过程中影像接收器上入射剂量的特定指示，通常采用曝光指数（</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Exposure Index, EI</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）来表示。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DR</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系统可以利用</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DDI</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的变化范围探测出数字成像系统的灵敏度变化和检验自动曝光控制性能变化。</a:t>
            </a:r>
          </a:p>
          <a:p>
            <a:pPr>
              <a:lnSpc>
                <a:spcPct val="120000"/>
              </a:lnSpc>
              <a:spcBef>
                <a:spcPts val="20"/>
              </a:spcBef>
              <a:spcAft>
                <a:spcPts val="20"/>
              </a:spcAft>
            </a:pP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DR</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系统提供的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DDI</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依赖于生产厂家所使用的校准条件，需要注意的是各厂家对其定义、量度、甚至名称都有差别，甚至同一台</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DR</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都可能会采用两种或者多种</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DDI</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。其中偏差指数（</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Deviation Index, DI</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）是量化特定曝光程序下实际曝光指数与目标曝光指数的数值，此数值不是探测器剂量指示（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DDI</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a:t>
            </a:r>
            <a:endParaRPr lang="zh-CN" altLang="en-US" sz="2400"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21791448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p:cNvSpPr>
            <a:spLocks noGrp="1"/>
          </p:cNvSpPr>
          <p:nvPr>
            <p:ph idx="1"/>
          </p:nvPr>
        </p:nvSpPr>
        <p:spPr/>
        <p:txBody>
          <a:bodyPr>
            <a:normAutofit fontScale="92500" lnSpcReduction="10000"/>
          </a:bodyPr>
          <a:lstStyle/>
          <a:p>
            <a:pPr>
              <a:lnSpc>
                <a:spcPct val="130000"/>
              </a:lnSpc>
              <a:spcBef>
                <a:spcPts val="20"/>
              </a:spcBef>
              <a:spcAft>
                <a:spcPts val="20"/>
              </a:spcAft>
            </a:pP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1.0 mm</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铜滤过板、诊断水平剂量仪</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验收检测前应当与生产厂家确认探测器剂量指示（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DDI</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）的计算公式</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状态检测前应与医疗机构确定探测器剂量指示（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DDI</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）的基线值</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取出滤线栅，</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SID</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180cm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（或者最大值），</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照射野完全覆盖影像探测器，</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将剂量仪置于影像探测器中心，附加</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1.0 mm</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铜滤过板，设置</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70 kV</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，选取</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适当的管电流时间积使得</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入射空气比释动能约</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10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μGy</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，记录此时管电流时间积和入射空气比释动能</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移去剂量仪，其余条件不变，</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对影像探测器进行曝光，重复曝光</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3</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次</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记录每次曝光后的预处理图像的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DDI</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的数值</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若</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DR</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系统没有</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DDI</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指示，获取每一幅预处理影像中央面积约</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10 cm × 10 cm ROI</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的平均像素值。</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endParaRPr lang="zh-CN" altLang="en-US" sz="2400"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42926498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endParaRPr lang="zh-CN" altLang="en-US"/>
          </a:p>
        </p:txBody>
      </p:sp>
      <p:sp>
        <p:nvSpPr>
          <p:cNvPr id="3" name="内容占位符 2"/>
          <p:cNvSpPr>
            <a:spLocks noGrp="1"/>
          </p:cNvSpPr>
          <p:nvPr>
            <p:ph idx="1"/>
          </p:nvPr>
        </p:nvSpPr>
        <p:spPr/>
        <p:txBody>
          <a:bodyPr/>
          <a:lstStyle/>
          <a:p>
            <a:pPr>
              <a:lnSpc>
                <a:spcPct val="120000"/>
              </a:lnSpc>
              <a:spcBef>
                <a:spcPts val="20"/>
              </a:spcBef>
              <a:spcAft>
                <a:spcPts val="20"/>
              </a:spcAft>
            </a:pPr>
            <a:endParaRPr lang="zh-CN" altLang="en-US" dirty="0"/>
          </a:p>
        </p:txBody>
      </p:sp>
      <p:pic>
        <p:nvPicPr>
          <p:cNvPr id="4" name="Picture 2" descr="C:\Users\liuke\Desktop\图片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4543" y="-4763"/>
            <a:ext cx="8428037" cy="6862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3128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p:cNvSpPr>
            <a:spLocks noGrp="1"/>
          </p:cNvSpPr>
          <p:nvPr>
            <p:ph idx="1"/>
          </p:nvPr>
        </p:nvSpPr>
        <p:spPr/>
        <p:txBody>
          <a:bodyPr>
            <a:noAutofit/>
          </a:bodyPr>
          <a:lstStyle/>
          <a:p>
            <a:pPr>
              <a:lnSpc>
                <a:spcPct val="120000"/>
              </a:lnSpc>
              <a:spcBef>
                <a:spcPts val="20"/>
              </a:spcBef>
              <a:spcAft>
                <a:spcPts val="20"/>
              </a:spcAft>
            </a:pP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计算三次曝光的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DDI</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平均值，并根据生产厂家提供</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DDI</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公式计算入射空气比释动能相应的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DDI</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理论值。若</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DR</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系统没有</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DDI</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指示，则计算三幅影像的平均像素值</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）如果</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DR</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设备有</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DDI</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值显示，且生产厂家提供</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DDI</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值与入射空气比释动能的计算公式，则验收检测和状态检测时</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DDI</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平均值应在</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DDI</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理论计算值的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±20%</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内；</a:t>
            </a:r>
          </a:p>
          <a:p>
            <a:pPr>
              <a:lnSpc>
                <a:spcPct val="120000"/>
              </a:lnSpc>
              <a:spcBef>
                <a:spcPts val="20"/>
              </a:spcBef>
              <a:spcAft>
                <a:spcPts val="20"/>
              </a:spcAft>
            </a:pP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）如果</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DR</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设备有</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DDI</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值显示，且生产厂家未能提供</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DDI</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值与入射空气比释动能的计算公式，则以</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DDI</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平均值作为验收检测的基线值，状态检测的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DDI</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平均值与基线值比较应在</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±20.0%</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内；</a:t>
            </a:r>
          </a:p>
          <a:p>
            <a:pPr>
              <a:lnSpc>
                <a:spcPct val="120000"/>
              </a:lnSpc>
              <a:spcBef>
                <a:spcPts val="20"/>
              </a:spcBef>
              <a:spcAft>
                <a:spcPts val="20"/>
              </a:spcAft>
            </a:pP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3</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）如果</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DR</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设备无</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DDI</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值显示，则以验收检测的三幅影像的平均像素值建立基线值，状态检测的平均值与基线值比较应在</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±20.0%</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内一致。</a:t>
            </a:r>
            <a:endParaRPr lang="zh-CN" altLang="en-US" sz="2400"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27909969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2</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、信号传递特性（</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STP</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a:t>
            </a:r>
          </a:p>
        </p:txBody>
      </p:sp>
      <p:sp>
        <p:nvSpPr>
          <p:cNvPr id="3" name="内容占位符 2"/>
          <p:cNvSpPr>
            <a:spLocks noGrp="1"/>
          </p:cNvSpPr>
          <p:nvPr>
            <p:ph idx="1"/>
          </p:nvPr>
        </p:nvSpPr>
        <p:spPr/>
        <p:txBody>
          <a:bodyPr>
            <a:normAutofit/>
          </a:bodyPr>
          <a:lstStyle/>
          <a:p>
            <a:pPr>
              <a:lnSpc>
                <a:spcPct val="120000"/>
              </a:lnSpc>
              <a:spcBef>
                <a:spcPts val="20"/>
              </a:spcBef>
              <a:spcAft>
                <a:spcPts val="20"/>
              </a:spcAft>
            </a:pP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信号传递特性（</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STP</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）是指影像接收器入射面影像中心区域测量的平均像素值和影像探测器接收的入射空气比释动能之间的一种相互关系描述。</a:t>
            </a:r>
          </a:p>
          <a:p>
            <a:pPr>
              <a:lnSpc>
                <a:spcPct val="120000"/>
              </a:lnSpc>
              <a:spcBef>
                <a:spcPts val="20"/>
              </a:spcBef>
              <a:spcAft>
                <a:spcPts val="20"/>
              </a:spcAft>
            </a:pP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信号传递特性的检测结果可以反映探测器对入射空气比释动能的响应，可以反映探测器的工作性能。</a:t>
            </a:r>
            <a:endParaRPr lang="zh-CN" altLang="en-US" sz="2400"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36090403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p:cNvSpPr>
            <a:spLocks noGrp="1"/>
          </p:cNvSpPr>
          <p:nvPr>
            <p:ph idx="1"/>
          </p:nvPr>
        </p:nvSpPr>
        <p:spPr/>
        <p:txBody>
          <a:bodyPr>
            <a:noAutofit/>
          </a:bodyPr>
          <a:lstStyle/>
          <a:p>
            <a:pPr>
              <a:lnSpc>
                <a:spcPct val="120000"/>
              </a:lnSpc>
              <a:spcBef>
                <a:spcPct val="20000"/>
              </a:spcBef>
              <a:spcAft>
                <a:spcPts val="20"/>
              </a:spcAft>
            </a:pPr>
            <a:r>
              <a:rPr lang="en-US" altLang="zh-CN" sz="2000" dirty="0">
                <a:latin typeface="Times New Roman" panose="02020603050405020304" pitchFamily="18" charset="0"/>
                <a:ea typeface="黑体" panose="02010609060101010101" pitchFamily="49" charset="-122"/>
                <a:sym typeface="Times New Roman" panose="02020603050405020304" pitchFamily="18" charset="0"/>
              </a:rPr>
              <a:t>1.0 mm</a:t>
            </a:r>
            <a:r>
              <a:rPr lang="zh-CN" altLang="zh-CN" sz="2000" dirty="0">
                <a:latin typeface="Times New Roman" panose="02020603050405020304" pitchFamily="18" charset="0"/>
                <a:ea typeface="黑体" panose="02010609060101010101" pitchFamily="49" charset="-122"/>
                <a:sym typeface="Times New Roman" panose="02020603050405020304" pitchFamily="18" charset="0"/>
              </a:rPr>
              <a:t>铜滤过板、诊断水平剂量仪</a:t>
            </a:r>
            <a:endParaRPr lang="en-US" altLang="zh-CN" sz="20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ct val="20000"/>
              </a:spcBef>
              <a:spcAft>
                <a:spcPts val="20"/>
              </a:spcAft>
            </a:pPr>
            <a:r>
              <a:rPr lang="zh-CN" altLang="en-US" sz="2000" dirty="0">
                <a:latin typeface="Times New Roman" panose="02020603050405020304" pitchFamily="18" charset="0"/>
                <a:ea typeface="黑体" panose="02010609060101010101" pitchFamily="49" charset="-122"/>
                <a:sym typeface="Times New Roman" panose="02020603050405020304" pitchFamily="18" charset="0"/>
              </a:rPr>
              <a:t>取出滤线栅，</a:t>
            </a:r>
            <a:r>
              <a:rPr lang="en-US" altLang="zh-CN" sz="2000" dirty="0">
                <a:latin typeface="Times New Roman" panose="02020603050405020304" pitchFamily="18" charset="0"/>
                <a:ea typeface="黑体" panose="02010609060101010101" pitchFamily="49" charset="-122"/>
                <a:sym typeface="Times New Roman" panose="02020603050405020304" pitchFamily="18" charset="0"/>
              </a:rPr>
              <a:t>SID</a:t>
            </a:r>
            <a:r>
              <a:rPr lang="zh-CN" altLang="en-US" sz="2000" dirty="0">
                <a:latin typeface="Times New Roman" panose="02020603050405020304" pitchFamily="18" charset="0"/>
                <a:ea typeface="黑体" panose="02010609060101010101" pitchFamily="49" charset="-122"/>
                <a:sym typeface="Times New Roman" panose="02020603050405020304" pitchFamily="18" charset="0"/>
              </a:rPr>
              <a:t>为</a:t>
            </a:r>
            <a:r>
              <a:rPr lang="en-US" altLang="zh-CN" sz="2000" dirty="0">
                <a:latin typeface="Times New Roman" panose="02020603050405020304" pitchFamily="18" charset="0"/>
                <a:ea typeface="黑体" panose="02010609060101010101" pitchFamily="49" charset="-122"/>
                <a:sym typeface="Times New Roman" panose="02020603050405020304" pitchFamily="18" charset="0"/>
              </a:rPr>
              <a:t>180cm</a:t>
            </a:r>
            <a:r>
              <a:rPr lang="zh-CN" altLang="en-US" sz="2000" dirty="0">
                <a:latin typeface="Times New Roman" panose="02020603050405020304" pitchFamily="18" charset="0"/>
                <a:ea typeface="黑体" panose="02010609060101010101" pitchFamily="49" charset="-122"/>
                <a:sym typeface="Times New Roman" panose="02020603050405020304" pitchFamily="18" charset="0"/>
              </a:rPr>
              <a:t>（或者最大值），</a:t>
            </a:r>
            <a:r>
              <a:rPr lang="zh-CN" altLang="zh-CN" sz="2000" dirty="0">
                <a:latin typeface="Times New Roman" panose="02020603050405020304" pitchFamily="18" charset="0"/>
                <a:ea typeface="黑体" panose="02010609060101010101" pitchFamily="49" charset="-122"/>
                <a:sym typeface="Times New Roman" panose="02020603050405020304" pitchFamily="18" charset="0"/>
              </a:rPr>
              <a:t>照射野完全覆盖影像探测器，</a:t>
            </a:r>
            <a:r>
              <a:rPr lang="zh-CN" altLang="en-US" sz="2000" dirty="0">
                <a:latin typeface="Times New Roman" panose="02020603050405020304" pitchFamily="18" charset="0"/>
                <a:ea typeface="黑体" panose="02010609060101010101" pitchFamily="49" charset="-122"/>
                <a:sym typeface="Times New Roman" panose="02020603050405020304" pitchFamily="18" charset="0"/>
              </a:rPr>
              <a:t>将剂量仪置于影像探测器中心，附加</a:t>
            </a:r>
            <a:r>
              <a:rPr lang="en-US" altLang="zh-CN" sz="2000" dirty="0">
                <a:latin typeface="Times New Roman" panose="02020603050405020304" pitchFamily="18" charset="0"/>
                <a:ea typeface="黑体" panose="02010609060101010101" pitchFamily="49" charset="-122"/>
                <a:sym typeface="Times New Roman" panose="02020603050405020304" pitchFamily="18" charset="0"/>
              </a:rPr>
              <a:t>1.0 mm</a:t>
            </a:r>
            <a:r>
              <a:rPr lang="zh-CN" altLang="zh-CN" sz="2000" dirty="0">
                <a:latin typeface="Times New Roman" panose="02020603050405020304" pitchFamily="18" charset="0"/>
                <a:ea typeface="黑体" panose="02010609060101010101" pitchFamily="49" charset="-122"/>
                <a:sym typeface="Times New Roman" panose="02020603050405020304" pitchFamily="18" charset="0"/>
              </a:rPr>
              <a:t>铜滤过板，设置</a:t>
            </a:r>
            <a:r>
              <a:rPr lang="en-US" altLang="zh-CN" sz="2000" dirty="0">
                <a:latin typeface="Times New Roman" panose="02020603050405020304" pitchFamily="18" charset="0"/>
                <a:ea typeface="黑体" panose="02010609060101010101" pitchFamily="49" charset="-122"/>
                <a:sym typeface="Times New Roman" panose="02020603050405020304" pitchFamily="18" charset="0"/>
              </a:rPr>
              <a:t>70 kV</a:t>
            </a:r>
            <a:r>
              <a:rPr lang="zh-CN" altLang="zh-CN" sz="2000" dirty="0">
                <a:latin typeface="Times New Roman" panose="02020603050405020304" pitchFamily="18" charset="0"/>
                <a:ea typeface="黑体" panose="02010609060101010101" pitchFamily="49" charset="-122"/>
                <a:sym typeface="Times New Roman" panose="02020603050405020304" pitchFamily="18" charset="0"/>
              </a:rPr>
              <a:t>，选取</a:t>
            </a:r>
            <a:r>
              <a:rPr lang="zh-CN" altLang="en-US" sz="2000" dirty="0">
                <a:latin typeface="Times New Roman" panose="02020603050405020304" pitchFamily="18" charset="0"/>
                <a:ea typeface="黑体" panose="02010609060101010101" pitchFamily="49" charset="-122"/>
                <a:sym typeface="Times New Roman" panose="02020603050405020304" pitchFamily="18" charset="0"/>
              </a:rPr>
              <a:t>适当的管电流时间积使得</a:t>
            </a:r>
            <a:r>
              <a:rPr lang="zh-CN" altLang="zh-CN" sz="2000" dirty="0">
                <a:latin typeface="Times New Roman" panose="02020603050405020304" pitchFamily="18" charset="0"/>
                <a:ea typeface="黑体" panose="02010609060101010101" pitchFamily="49" charset="-122"/>
                <a:sym typeface="Times New Roman" panose="02020603050405020304" pitchFamily="18" charset="0"/>
              </a:rPr>
              <a:t>入射空气比释动能约</a:t>
            </a:r>
            <a:r>
              <a:rPr lang="zh-CN" altLang="en-US" sz="2000" dirty="0">
                <a:latin typeface="Times New Roman" panose="02020603050405020304" pitchFamily="18" charset="0"/>
                <a:ea typeface="黑体" panose="02010609060101010101" pitchFamily="49" charset="-122"/>
                <a:sym typeface="Times New Roman" panose="02020603050405020304" pitchFamily="18" charset="0"/>
              </a:rPr>
              <a:t>分别为</a:t>
            </a:r>
            <a:r>
              <a:rPr lang="en-US" altLang="zh-CN" sz="2000" dirty="0">
                <a:latin typeface="Times New Roman" panose="02020603050405020304" pitchFamily="18" charset="0"/>
                <a:ea typeface="黑体" panose="02010609060101010101" pitchFamily="49" charset="-122"/>
                <a:sym typeface="Times New Roman" panose="02020603050405020304" pitchFamily="18" charset="0"/>
              </a:rPr>
              <a:t>1 </a:t>
            </a:r>
            <a:r>
              <a:rPr lang="en-US" altLang="zh-CN" sz="2000" dirty="0" err="1">
                <a:latin typeface="Times New Roman" panose="02020603050405020304" pitchFamily="18" charset="0"/>
                <a:ea typeface="黑体" panose="02010609060101010101" pitchFamily="49" charset="-122"/>
                <a:sym typeface="Times New Roman" panose="02020603050405020304" pitchFamily="18" charset="0"/>
              </a:rPr>
              <a:t>μGy</a:t>
            </a:r>
            <a:r>
              <a:rPr lang="zh-CN" altLang="zh-CN" sz="20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sym typeface="Times New Roman" panose="02020603050405020304" pitchFamily="18" charset="0"/>
              </a:rPr>
              <a:t>5 </a:t>
            </a:r>
            <a:r>
              <a:rPr lang="en-US" altLang="zh-CN" sz="2000" dirty="0" err="1">
                <a:latin typeface="Times New Roman" panose="02020603050405020304" pitchFamily="18" charset="0"/>
                <a:ea typeface="黑体" panose="02010609060101010101" pitchFamily="49" charset="-122"/>
                <a:sym typeface="Times New Roman" panose="02020603050405020304" pitchFamily="18" charset="0"/>
              </a:rPr>
              <a:t>μGy</a:t>
            </a:r>
            <a:r>
              <a:rPr lang="zh-CN" altLang="zh-CN" sz="20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sym typeface="Times New Roman" panose="02020603050405020304" pitchFamily="18" charset="0"/>
              </a:rPr>
              <a:t>10 </a:t>
            </a:r>
            <a:r>
              <a:rPr lang="en-US" altLang="zh-CN" sz="2000" dirty="0" err="1">
                <a:latin typeface="Times New Roman" panose="02020603050405020304" pitchFamily="18" charset="0"/>
                <a:ea typeface="黑体" panose="02010609060101010101" pitchFamily="49" charset="-122"/>
                <a:sym typeface="Times New Roman" panose="02020603050405020304" pitchFamily="18" charset="0"/>
              </a:rPr>
              <a:t>μGy</a:t>
            </a:r>
            <a:r>
              <a:rPr lang="zh-CN" altLang="zh-CN" sz="20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sym typeface="Times New Roman" panose="02020603050405020304" pitchFamily="18" charset="0"/>
              </a:rPr>
              <a:t>20 </a:t>
            </a:r>
            <a:r>
              <a:rPr lang="en-US" altLang="zh-CN" sz="2000" dirty="0" err="1">
                <a:latin typeface="Times New Roman" panose="02020603050405020304" pitchFamily="18" charset="0"/>
                <a:ea typeface="黑体" panose="02010609060101010101" pitchFamily="49" charset="-122"/>
                <a:sym typeface="Times New Roman" panose="02020603050405020304" pitchFamily="18" charset="0"/>
              </a:rPr>
              <a:t>μGy</a:t>
            </a:r>
            <a:r>
              <a:rPr lang="zh-CN" altLang="zh-CN" sz="2000" dirty="0">
                <a:latin typeface="Times New Roman" panose="02020603050405020304" pitchFamily="18" charset="0"/>
                <a:ea typeface="黑体" panose="02010609060101010101" pitchFamily="49" charset="-122"/>
                <a:sym typeface="Times New Roman" panose="02020603050405020304" pitchFamily="18" charset="0"/>
              </a:rPr>
              <a:t>和</a:t>
            </a:r>
            <a:r>
              <a:rPr lang="en-US" altLang="zh-CN" sz="2000" dirty="0">
                <a:latin typeface="Times New Roman" panose="02020603050405020304" pitchFamily="18" charset="0"/>
                <a:ea typeface="黑体" panose="02010609060101010101" pitchFamily="49" charset="-122"/>
                <a:sym typeface="Times New Roman" panose="02020603050405020304" pitchFamily="18" charset="0"/>
              </a:rPr>
              <a:t>30 </a:t>
            </a:r>
            <a:r>
              <a:rPr lang="en-US" altLang="zh-CN" sz="2000" dirty="0" err="1">
                <a:latin typeface="Times New Roman" panose="02020603050405020304" pitchFamily="18" charset="0"/>
                <a:ea typeface="黑体" panose="02010609060101010101" pitchFamily="49" charset="-122"/>
                <a:sym typeface="Times New Roman" panose="02020603050405020304" pitchFamily="18" charset="0"/>
              </a:rPr>
              <a:t>μGy</a:t>
            </a:r>
            <a:r>
              <a:rPr lang="zh-CN" altLang="en-US" sz="2000" dirty="0">
                <a:latin typeface="Times New Roman" panose="02020603050405020304" pitchFamily="18" charset="0"/>
                <a:ea typeface="黑体" panose="02010609060101010101" pitchFamily="49" charset="-122"/>
                <a:sym typeface="Times New Roman" panose="02020603050405020304" pitchFamily="18" charset="0"/>
              </a:rPr>
              <a:t>，记录各管电流时间积和对应的入射空气比释动能</a:t>
            </a:r>
            <a:endParaRPr lang="en-US" altLang="zh-CN" sz="20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ct val="20000"/>
              </a:spcBef>
              <a:spcAft>
                <a:spcPts val="20"/>
              </a:spcAft>
            </a:pPr>
            <a:r>
              <a:rPr lang="zh-CN" altLang="en-US" sz="2000" dirty="0">
                <a:latin typeface="Times New Roman" panose="02020603050405020304" pitchFamily="18" charset="0"/>
                <a:ea typeface="黑体" panose="02010609060101010101" pitchFamily="49" charset="-122"/>
                <a:sym typeface="Times New Roman" panose="02020603050405020304" pitchFamily="18" charset="0"/>
              </a:rPr>
              <a:t>移去剂量仪，按照上述各管电流时间积，分别</a:t>
            </a:r>
            <a:r>
              <a:rPr lang="zh-CN" altLang="zh-CN" sz="2000" dirty="0">
                <a:latin typeface="Times New Roman" panose="02020603050405020304" pitchFamily="18" charset="0"/>
                <a:ea typeface="黑体" panose="02010609060101010101" pitchFamily="49" charset="-122"/>
                <a:sym typeface="Times New Roman" panose="02020603050405020304" pitchFamily="18" charset="0"/>
              </a:rPr>
              <a:t>对影像探测器进行</a:t>
            </a:r>
            <a:r>
              <a:rPr lang="en-US" altLang="zh-CN" sz="2000" dirty="0">
                <a:latin typeface="Times New Roman" panose="02020603050405020304" pitchFamily="18" charset="0"/>
                <a:ea typeface="黑体" panose="02010609060101010101" pitchFamily="49" charset="-122"/>
                <a:sym typeface="Times New Roman" panose="02020603050405020304" pitchFamily="18" charset="0"/>
              </a:rPr>
              <a:t>1</a:t>
            </a:r>
            <a:r>
              <a:rPr lang="zh-CN" altLang="en-US" sz="2000" dirty="0">
                <a:latin typeface="Times New Roman" panose="02020603050405020304" pitchFamily="18" charset="0"/>
                <a:ea typeface="黑体" panose="02010609060101010101" pitchFamily="49" charset="-122"/>
                <a:sym typeface="Times New Roman" panose="02020603050405020304" pitchFamily="18" charset="0"/>
              </a:rPr>
              <a:t>次</a:t>
            </a:r>
            <a:r>
              <a:rPr lang="zh-CN" altLang="zh-CN" sz="2000" dirty="0">
                <a:latin typeface="Times New Roman" panose="02020603050405020304" pitchFamily="18" charset="0"/>
                <a:ea typeface="黑体" panose="02010609060101010101" pitchFamily="49" charset="-122"/>
                <a:sym typeface="Times New Roman" panose="02020603050405020304" pitchFamily="18" charset="0"/>
              </a:rPr>
              <a:t>曝光</a:t>
            </a:r>
            <a:endParaRPr lang="en-US" altLang="zh-CN" sz="20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ct val="20000"/>
              </a:spcBef>
              <a:spcAft>
                <a:spcPts val="20"/>
              </a:spcAft>
            </a:pPr>
            <a:r>
              <a:rPr lang="zh-CN" altLang="zh-CN" sz="2000" dirty="0">
                <a:latin typeface="Times New Roman" panose="02020603050405020304" pitchFamily="18" charset="0"/>
                <a:ea typeface="黑体" panose="02010609060101010101" pitchFamily="49" charset="-122"/>
                <a:sym typeface="Times New Roman" panose="02020603050405020304" pitchFamily="18" charset="0"/>
              </a:rPr>
              <a:t>获取每一幅预处理影像中央面积约</a:t>
            </a:r>
            <a:r>
              <a:rPr lang="en-US" altLang="zh-CN" sz="2000" dirty="0">
                <a:latin typeface="Times New Roman" panose="02020603050405020304" pitchFamily="18" charset="0"/>
                <a:ea typeface="黑体" panose="02010609060101010101" pitchFamily="49" charset="-122"/>
                <a:sym typeface="Times New Roman" panose="02020603050405020304" pitchFamily="18" charset="0"/>
              </a:rPr>
              <a:t>10 cm × 10 cm ROI</a:t>
            </a:r>
            <a:r>
              <a:rPr lang="zh-CN" altLang="zh-CN" sz="2000" dirty="0">
                <a:latin typeface="Times New Roman" panose="02020603050405020304" pitchFamily="18" charset="0"/>
                <a:ea typeface="黑体" panose="02010609060101010101" pitchFamily="49" charset="-122"/>
                <a:sym typeface="Times New Roman" panose="02020603050405020304" pitchFamily="18" charset="0"/>
              </a:rPr>
              <a:t>的平均像素值</a:t>
            </a:r>
            <a:endParaRPr lang="en-US" altLang="zh-CN" sz="20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ct val="20000"/>
              </a:spcBef>
              <a:spcAft>
                <a:spcPts val="20"/>
              </a:spcAft>
            </a:pPr>
            <a:r>
              <a:rPr lang="zh-CN" altLang="zh-CN" sz="2000" dirty="0">
                <a:latin typeface="Times New Roman" panose="02020603050405020304" pitchFamily="18" charset="0"/>
                <a:ea typeface="黑体" panose="02010609060101010101" pitchFamily="49" charset="-122"/>
                <a:sym typeface="Times New Roman" panose="02020603050405020304" pitchFamily="18" charset="0"/>
              </a:rPr>
              <a:t>以平均像素值为纵坐标，影像接收器入射空气比释动能值为横坐标进行拟合：</a:t>
            </a:r>
          </a:p>
          <a:p>
            <a:pPr lvl="1">
              <a:lnSpc>
                <a:spcPct val="120000"/>
              </a:lnSpc>
              <a:spcBef>
                <a:spcPct val="20000"/>
              </a:spcBef>
              <a:spcAft>
                <a:spcPts val="20"/>
              </a:spcAft>
            </a:pPr>
            <a:r>
              <a:rPr lang="zh-CN" altLang="zh-CN" sz="1800" dirty="0">
                <a:latin typeface="Times New Roman" panose="02020603050405020304" pitchFamily="18" charset="0"/>
                <a:ea typeface="黑体" panose="02010609060101010101" pitchFamily="49" charset="-122"/>
                <a:sym typeface="Times New Roman" panose="02020603050405020304" pitchFamily="18" charset="0"/>
              </a:rPr>
              <a:t>①对于线性响应的系统，拟合直线，计算相关系数</a:t>
            </a:r>
            <a:r>
              <a:rPr lang="en-US" altLang="zh-CN" sz="1800" i="1" dirty="0">
                <a:latin typeface="Times New Roman" panose="02020603050405020304" pitchFamily="18" charset="0"/>
                <a:ea typeface="黑体" panose="02010609060101010101" pitchFamily="49" charset="-122"/>
                <a:sym typeface="Times New Roman" panose="02020603050405020304" pitchFamily="18" charset="0"/>
              </a:rPr>
              <a:t>R</a:t>
            </a:r>
            <a:r>
              <a:rPr lang="en-US" altLang="zh-CN" sz="1800" baseline="30000" dirty="0">
                <a:latin typeface="Times New Roman" panose="02020603050405020304" pitchFamily="18" charset="0"/>
                <a:ea typeface="黑体" panose="02010609060101010101" pitchFamily="49" charset="-122"/>
                <a:sym typeface="Times New Roman" panose="02020603050405020304" pitchFamily="18" charset="0"/>
              </a:rPr>
              <a:t>2</a:t>
            </a:r>
            <a:r>
              <a:rPr lang="zh-CN" altLang="zh-CN" sz="1800" dirty="0">
                <a:latin typeface="Times New Roman" panose="02020603050405020304" pitchFamily="18" charset="0"/>
                <a:ea typeface="黑体" panose="02010609060101010101" pitchFamily="49" charset="-122"/>
                <a:sym typeface="Times New Roman" panose="02020603050405020304" pitchFamily="18" charset="0"/>
              </a:rPr>
              <a:t>；</a:t>
            </a:r>
          </a:p>
          <a:p>
            <a:pPr lvl="1">
              <a:lnSpc>
                <a:spcPct val="120000"/>
              </a:lnSpc>
              <a:spcBef>
                <a:spcPct val="20000"/>
              </a:spcBef>
              <a:spcAft>
                <a:spcPts val="20"/>
              </a:spcAft>
            </a:pPr>
            <a:r>
              <a:rPr lang="zh-CN" altLang="zh-CN" sz="1800" dirty="0">
                <a:latin typeface="Times New Roman" panose="02020603050405020304" pitchFamily="18" charset="0"/>
                <a:ea typeface="黑体" panose="02010609060101010101" pitchFamily="49" charset="-122"/>
                <a:sym typeface="Times New Roman" panose="02020603050405020304" pitchFamily="18" charset="0"/>
              </a:rPr>
              <a:t>②对于非线性响应的系统（比如对数相关或幂相关），拟合对数曲线或指数曲线，计算相关系数</a:t>
            </a:r>
            <a:r>
              <a:rPr lang="en-US" altLang="zh-CN" sz="1800" i="1" dirty="0">
                <a:latin typeface="Times New Roman" panose="02020603050405020304" pitchFamily="18" charset="0"/>
                <a:ea typeface="黑体" panose="02010609060101010101" pitchFamily="49" charset="-122"/>
                <a:sym typeface="Times New Roman" panose="02020603050405020304" pitchFamily="18" charset="0"/>
              </a:rPr>
              <a:t>R</a:t>
            </a:r>
            <a:r>
              <a:rPr lang="en-US" altLang="zh-CN" sz="1800" baseline="30000" dirty="0">
                <a:latin typeface="Times New Roman" panose="02020603050405020304" pitchFamily="18" charset="0"/>
                <a:ea typeface="黑体" panose="02010609060101010101" pitchFamily="49" charset="-122"/>
                <a:sym typeface="Times New Roman" panose="02020603050405020304" pitchFamily="18" charset="0"/>
              </a:rPr>
              <a:t>2</a:t>
            </a:r>
            <a:r>
              <a:rPr lang="zh-CN" altLang="zh-CN" sz="1800" dirty="0">
                <a:latin typeface="Times New Roman" panose="02020603050405020304" pitchFamily="18" charset="0"/>
                <a:ea typeface="黑体" panose="02010609060101010101" pitchFamily="49" charset="-122"/>
                <a:sym typeface="Times New Roman" panose="02020603050405020304" pitchFamily="18" charset="0"/>
              </a:rPr>
              <a:t>。</a:t>
            </a:r>
            <a:endParaRPr lang="en-US" altLang="zh-CN" sz="18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ct val="20000"/>
              </a:spcBef>
              <a:spcAft>
                <a:spcPts val="20"/>
              </a:spcAft>
            </a:pPr>
            <a:r>
              <a:rPr lang="zh-CN" altLang="zh-CN" sz="2000" dirty="0">
                <a:latin typeface="Times New Roman" panose="02020603050405020304" pitchFamily="18" charset="0"/>
                <a:ea typeface="黑体" panose="02010609060101010101" pitchFamily="49" charset="-122"/>
                <a:sym typeface="Times New Roman" panose="02020603050405020304" pitchFamily="18" charset="0"/>
              </a:rPr>
              <a:t>验收检测要求</a:t>
            </a:r>
            <a:r>
              <a:rPr lang="en-US" altLang="zh-CN" sz="2000" i="1" dirty="0">
                <a:latin typeface="Times New Roman" panose="02020603050405020304" pitchFamily="18" charset="0"/>
                <a:ea typeface="黑体" panose="02010609060101010101" pitchFamily="49" charset="-122"/>
                <a:sym typeface="Times New Roman" panose="02020603050405020304" pitchFamily="18" charset="0"/>
              </a:rPr>
              <a:t>R</a:t>
            </a:r>
            <a:r>
              <a:rPr lang="en-US" altLang="zh-CN" sz="2000" baseline="30000" dirty="0">
                <a:latin typeface="Times New Roman" panose="02020603050405020304" pitchFamily="18" charset="0"/>
                <a:ea typeface="黑体" panose="02010609060101010101" pitchFamily="49" charset="-122"/>
                <a:sym typeface="Times New Roman" panose="02020603050405020304" pitchFamily="18" charset="0"/>
              </a:rPr>
              <a:t>2</a:t>
            </a:r>
            <a:r>
              <a:rPr lang="en-US" altLang="zh-CN" sz="2000" dirty="0">
                <a:latin typeface="Times New Roman" panose="02020603050405020304" pitchFamily="18" charset="0"/>
                <a:ea typeface="黑体" panose="02010609060101010101" pitchFamily="49" charset="-122"/>
                <a:sym typeface="Times New Roman" panose="02020603050405020304" pitchFamily="18" charset="0"/>
              </a:rPr>
              <a:t>≥0.98</a:t>
            </a:r>
            <a:r>
              <a:rPr lang="zh-CN" altLang="zh-CN" sz="2000" dirty="0">
                <a:latin typeface="Times New Roman" panose="02020603050405020304" pitchFamily="18" charset="0"/>
                <a:ea typeface="黑体" panose="02010609060101010101" pitchFamily="49" charset="-122"/>
                <a:sym typeface="Times New Roman" panose="02020603050405020304" pitchFamily="18" charset="0"/>
              </a:rPr>
              <a:t>，状态检测和稳定性检测要求</a:t>
            </a:r>
            <a:r>
              <a:rPr lang="en-US" altLang="zh-CN" sz="2000" i="1" dirty="0">
                <a:latin typeface="Times New Roman" panose="02020603050405020304" pitchFamily="18" charset="0"/>
                <a:ea typeface="黑体" panose="02010609060101010101" pitchFamily="49" charset="-122"/>
                <a:sym typeface="Times New Roman" panose="02020603050405020304" pitchFamily="18" charset="0"/>
              </a:rPr>
              <a:t>R</a:t>
            </a:r>
            <a:r>
              <a:rPr lang="en-US" altLang="zh-CN" sz="2000" baseline="30000" dirty="0">
                <a:latin typeface="Times New Roman" panose="02020603050405020304" pitchFamily="18" charset="0"/>
                <a:ea typeface="黑体" panose="02010609060101010101" pitchFamily="49" charset="-122"/>
                <a:sym typeface="Times New Roman" panose="02020603050405020304" pitchFamily="18" charset="0"/>
              </a:rPr>
              <a:t>2</a:t>
            </a:r>
            <a:r>
              <a:rPr lang="en-US" altLang="zh-CN" sz="2000" dirty="0">
                <a:latin typeface="Times New Roman" panose="02020603050405020304" pitchFamily="18" charset="0"/>
                <a:ea typeface="黑体" panose="02010609060101010101" pitchFamily="49" charset="-122"/>
                <a:sym typeface="Times New Roman" panose="02020603050405020304" pitchFamily="18" charset="0"/>
              </a:rPr>
              <a:t>≥0.95</a:t>
            </a:r>
            <a:r>
              <a:rPr lang="zh-CN" altLang="zh-CN" sz="2000" dirty="0">
                <a:latin typeface="Times New Roman" panose="02020603050405020304" pitchFamily="18" charset="0"/>
                <a:ea typeface="黑体" panose="02010609060101010101" pitchFamily="49" charset="-122"/>
                <a:sym typeface="Times New Roman" panose="02020603050405020304" pitchFamily="18" charset="0"/>
              </a:rPr>
              <a:t>，稳定性检测周期为三个月。</a:t>
            </a:r>
            <a:endParaRPr lang="en-US" altLang="zh-CN" sz="20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ct val="20000"/>
              </a:spcBef>
              <a:spcAft>
                <a:spcPts val="20"/>
              </a:spcAft>
            </a:pPr>
            <a:endParaRPr lang="zh-CN" altLang="en-US" sz="2000"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13517557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endParaRPr lang="zh-CN" altLang="en-US"/>
          </a:p>
        </p:txBody>
      </p:sp>
      <p:sp>
        <p:nvSpPr>
          <p:cNvPr id="3" name="内容占位符 2"/>
          <p:cNvSpPr>
            <a:spLocks noGrp="1"/>
          </p:cNvSpPr>
          <p:nvPr>
            <p:ph idx="1"/>
          </p:nvPr>
        </p:nvSpPr>
        <p:spPr/>
        <p:txBody>
          <a:bodyPr/>
          <a:lstStyle/>
          <a:p>
            <a:pPr>
              <a:lnSpc>
                <a:spcPct val="120000"/>
              </a:lnSpc>
              <a:spcBef>
                <a:spcPts val="20"/>
              </a:spcBef>
              <a:spcAft>
                <a:spcPts val="20"/>
              </a:spcAft>
            </a:pPr>
            <a:endParaRPr lang="zh-CN" altLang="en-US" dirty="0"/>
          </a:p>
        </p:txBody>
      </p:sp>
      <p:pic>
        <p:nvPicPr>
          <p:cNvPr id="4" name="Picture 2" descr="C:\Users\liuke\Desktop\图片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827" y="249382"/>
            <a:ext cx="3937072" cy="32869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liuke\Desktop\图片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5899" y="365125"/>
            <a:ext cx="3833607" cy="31551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liuke\Desktop\图片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8827" y="3520237"/>
            <a:ext cx="3937072" cy="32588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liuke\Desktop\图片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5899" y="3536358"/>
            <a:ext cx="3812200" cy="3205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440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endParaRPr lang="zh-CN" altLang="en-US"/>
          </a:p>
        </p:txBody>
      </p:sp>
      <p:graphicFrame>
        <p:nvGraphicFramePr>
          <p:cNvPr id="4" name="内容占位符 3"/>
          <p:cNvGraphicFramePr>
            <a:graphicFrameLocks noGrp="1"/>
          </p:cNvGraphicFramePr>
          <p:nvPr>
            <p:ph idx="1"/>
            <p:extLst>
              <p:ext uri="{D42A27DB-BD31-4B8C-83A1-F6EECF244321}">
                <p14:modId xmlns:p14="http://schemas.microsoft.com/office/powerpoint/2010/main" val="2125709814"/>
              </p:ext>
            </p:extLst>
          </p:nvPr>
        </p:nvGraphicFramePr>
        <p:xfrm>
          <a:off x="838200" y="365125"/>
          <a:ext cx="10515600" cy="4390390"/>
        </p:xfrm>
        <a:graphic>
          <a:graphicData uri="http://schemas.openxmlformats.org/drawingml/2006/table">
            <a:tbl>
              <a:tblPr firstRow="1" bandRow="1">
                <a:tableStyleId>{5C22544A-7EE6-4342-B048-85BDC9FD1C3A}</a:tableStyleId>
              </a:tblPr>
              <a:tblGrid>
                <a:gridCol w="1314450">
                  <a:extLst>
                    <a:ext uri="{9D8B030D-6E8A-4147-A177-3AD203B41FA5}">
                      <a16:colId xmlns="" xmlns:a16="http://schemas.microsoft.com/office/drawing/2014/main" val="20000"/>
                    </a:ext>
                  </a:extLst>
                </a:gridCol>
                <a:gridCol w="1314450">
                  <a:extLst>
                    <a:ext uri="{9D8B030D-6E8A-4147-A177-3AD203B41FA5}">
                      <a16:colId xmlns="" xmlns:a16="http://schemas.microsoft.com/office/drawing/2014/main" val="20001"/>
                    </a:ext>
                  </a:extLst>
                </a:gridCol>
                <a:gridCol w="1314450">
                  <a:extLst>
                    <a:ext uri="{9D8B030D-6E8A-4147-A177-3AD203B41FA5}">
                      <a16:colId xmlns="" xmlns:a16="http://schemas.microsoft.com/office/drawing/2014/main" val="20002"/>
                    </a:ext>
                  </a:extLst>
                </a:gridCol>
                <a:gridCol w="1314450">
                  <a:extLst>
                    <a:ext uri="{9D8B030D-6E8A-4147-A177-3AD203B41FA5}">
                      <a16:colId xmlns="" xmlns:a16="http://schemas.microsoft.com/office/drawing/2014/main" val="20003"/>
                    </a:ext>
                  </a:extLst>
                </a:gridCol>
                <a:gridCol w="1314450">
                  <a:extLst>
                    <a:ext uri="{9D8B030D-6E8A-4147-A177-3AD203B41FA5}">
                      <a16:colId xmlns="" xmlns:a16="http://schemas.microsoft.com/office/drawing/2014/main" val="20004"/>
                    </a:ext>
                  </a:extLst>
                </a:gridCol>
                <a:gridCol w="1314450">
                  <a:extLst>
                    <a:ext uri="{9D8B030D-6E8A-4147-A177-3AD203B41FA5}">
                      <a16:colId xmlns="" xmlns:a16="http://schemas.microsoft.com/office/drawing/2014/main" val="20005"/>
                    </a:ext>
                  </a:extLst>
                </a:gridCol>
                <a:gridCol w="1314450">
                  <a:extLst>
                    <a:ext uri="{9D8B030D-6E8A-4147-A177-3AD203B41FA5}">
                      <a16:colId xmlns="" xmlns:a16="http://schemas.microsoft.com/office/drawing/2014/main" val="20006"/>
                    </a:ext>
                  </a:extLst>
                </a:gridCol>
                <a:gridCol w="1314450">
                  <a:extLst>
                    <a:ext uri="{9D8B030D-6E8A-4147-A177-3AD203B41FA5}">
                      <a16:colId xmlns="" xmlns:a16="http://schemas.microsoft.com/office/drawing/2014/main" val="20007"/>
                    </a:ext>
                  </a:extLst>
                </a:gridCol>
              </a:tblGrid>
              <a:tr h="370840">
                <a:tc>
                  <a:txBody>
                    <a:bodyPr/>
                    <a:lstStyle/>
                    <a:p>
                      <a:pPr algn="ctr" fontAlgn="ctr">
                        <a:lnSpc>
                          <a:spcPct val="120000"/>
                        </a:lnSpc>
                        <a:spcBef>
                          <a:spcPts val="20"/>
                        </a:spcBef>
                        <a:spcAft>
                          <a:spcPts val="20"/>
                        </a:spcAft>
                      </a:pPr>
                      <a:r>
                        <a:rPr lang="zh-CN" altLang="en-US" sz="2000" u="none" strike="noStrike" dirty="0">
                          <a:effectLst/>
                        </a:rPr>
                        <a:t>设备</a:t>
                      </a:r>
                      <a:r>
                        <a:rPr lang="en-US" altLang="zh-CN" sz="2000" u="none" strike="noStrike" dirty="0">
                          <a:effectLst/>
                        </a:rPr>
                        <a:t>/</a:t>
                      </a:r>
                      <a:r>
                        <a:rPr lang="zh-CN" altLang="en-US" sz="2000" u="none" strike="noStrike" dirty="0">
                          <a:effectLst/>
                        </a:rPr>
                        <a:t>检测项目</a:t>
                      </a:r>
                      <a:endParaRPr lang="zh-CN" altLang="en-US"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X</a:t>
                      </a:r>
                      <a:r>
                        <a:rPr lang="zh-CN" altLang="en-US" sz="2000" u="none" strike="noStrike">
                          <a:effectLst/>
                        </a:rPr>
                        <a:t>射线透视设备通用检测项目</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zh-CN" altLang="en-US" sz="2000" u="none" strike="noStrike">
                          <a:effectLst/>
                        </a:rPr>
                        <a:t>直接荧光屏透视设备专用检测项目</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dirty="0">
                          <a:effectLst/>
                        </a:rPr>
                        <a:t>DSA</a:t>
                      </a:r>
                      <a:r>
                        <a:rPr lang="zh-CN" altLang="en-US" sz="2000" u="none" strike="noStrike" dirty="0">
                          <a:effectLst/>
                        </a:rPr>
                        <a:t>设备专用检测项目</a:t>
                      </a:r>
                      <a:endParaRPr lang="zh-CN" altLang="en-US"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X</a:t>
                      </a:r>
                      <a:r>
                        <a:rPr lang="zh-CN" altLang="en-US" sz="2000" u="none" strike="noStrike">
                          <a:effectLst/>
                        </a:rPr>
                        <a:t>射线摄影设备通用检测项目</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zh-CN" altLang="en-US" sz="2000" u="none" strike="noStrike">
                          <a:effectLst/>
                        </a:rPr>
                        <a:t>屏片</a:t>
                      </a:r>
                      <a:r>
                        <a:rPr lang="en-US" altLang="zh-CN" sz="2000" u="none" strike="noStrike">
                          <a:effectLst/>
                        </a:rPr>
                        <a:t>X</a:t>
                      </a:r>
                      <a:r>
                        <a:rPr lang="zh-CN" altLang="en-US" sz="2000" u="none" strike="noStrike">
                          <a:effectLst/>
                        </a:rPr>
                        <a:t>射线摄影设备专用检测项目</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DR</a:t>
                      </a:r>
                      <a:r>
                        <a:rPr lang="zh-CN" altLang="en-US" sz="2000" u="none" strike="noStrike">
                          <a:effectLst/>
                        </a:rPr>
                        <a:t>设备专用检测项目</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CR</a:t>
                      </a:r>
                      <a:r>
                        <a:rPr lang="zh-CN" altLang="en-US" sz="2000" u="none" strike="noStrike">
                          <a:effectLst/>
                        </a:rPr>
                        <a:t>设备专用检测项目</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extLst>
                  <a:ext uri="{0D108BD9-81ED-4DB2-BD59-A6C34878D82A}">
                    <a16:rowId xmlns="" xmlns:a16="http://schemas.microsoft.com/office/drawing/2014/main" val="10000"/>
                  </a:ext>
                </a:extLst>
              </a:tr>
              <a:tr h="370840">
                <a:tc>
                  <a:txBody>
                    <a:bodyPr/>
                    <a:lstStyle/>
                    <a:p>
                      <a:pPr algn="ctr" fontAlgn="ctr">
                        <a:lnSpc>
                          <a:spcPct val="120000"/>
                        </a:lnSpc>
                        <a:spcBef>
                          <a:spcPts val="20"/>
                        </a:spcBef>
                        <a:spcAft>
                          <a:spcPts val="20"/>
                        </a:spcAft>
                      </a:pPr>
                      <a:r>
                        <a:rPr lang="zh-CN" altLang="en-US" sz="2000" u="none" strike="noStrike" dirty="0">
                          <a:effectLst/>
                        </a:rPr>
                        <a:t>胃肠机（含点片功能）</a:t>
                      </a:r>
                      <a:endParaRPr lang="zh-CN" altLang="en-US"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zh-CN" altLang="en-US" sz="2000" u="none" strike="noStrike">
                          <a:effectLst/>
                        </a:rPr>
                        <a:t>●</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zh-CN" altLang="en-US" sz="2000" u="none" strike="noStrike">
                          <a:effectLst/>
                        </a:rPr>
                        <a:t>●</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dirty="0">
                          <a:effectLst/>
                        </a:rPr>
                        <a:t>—</a:t>
                      </a:r>
                      <a:endParaRPr lang="en-US" altLang="zh-CN"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dirty="0">
                          <a:effectLst/>
                        </a:rPr>
                        <a:t>—</a:t>
                      </a:r>
                      <a:endParaRPr lang="en-US" altLang="zh-CN"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extLst>
                  <a:ext uri="{0D108BD9-81ED-4DB2-BD59-A6C34878D82A}">
                    <a16:rowId xmlns="" xmlns:a16="http://schemas.microsoft.com/office/drawing/2014/main" val="10001"/>
                  </a:ext>
                </a:extLst>
              </a:tr>
              <a:tr h="370840">
                <a:tc>
                  <a:txBody>
                    <a:bodyPr/>
                    <a:lstStyle/>
                    <a:p>
                      <a:pPr algn="ctr" fontAlgn="ctr">
                        <a:lnSpc>
                          <a:spcPct val="120000"/>
                        </a:lnSpc>
                        <a:spcBef>
                          <a:spcPts val="20"/>
                        </a:spcBef>
                        <a:spcAft>
                          <a:spcPts val="20"/>
                        </a:spcAft>
                      </a:pPr>
                      <a:r>
                        <a:rPr lang="zh-CN" altLang="en-US" sz="2000" u="none" strike="noStrike">
                          <a:effectLst/>
                        </a:rPr>
                        <a:t>移动</a:t>
                      </a:r>
                      <a:r>
                        <a:rPr lang="en-US" altLang="zh-CN" sz="2000" u="none" strike="noStrike">
                          <a:effectLst/>
                        </a:rPr>
                        <a:t>X</a:t>
                      </a:r>
                      <a:r>
                        <a:rPr lang="zh-CN" altLang="en-US" sz="2000" u="none" strike="noStrike">
                          <a:effectLst/>
                        </a:rPr>
                        <a:t>射线摄影机</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zh-CN" altLang="en-US" sz="2000" u="none" strike="noStrike">
                          <a:effectLst/>
                        </a:rPr>
                        <a:t>●</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dirty="0">
                          <a:effectLst/>
                        </a:rPr>
                        <a:t>—</a:t>
                      </a:r>
                      <a:endParaRPr lang="en-US" altLang="zh-CN"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extLst>
                  <a:ext uri="{0D108BD9-81ED-4DB2-BD59-A6C34878D82A}">
                    <a16:rowId xmlns="" xmlns:a16="http://schemas.microsoft.com/office/drawing/2014/main" val="10002"/>
                  </a:ext>
                </a:extLst>
              </a:tr>
              <a:tr h="370840">
                <a:tc>
                  <a:txBody>
                    <a:bodyPr/>
                    <a:lstStyle/>
                    <a:p>
                      <a:pPr algn="ctr" fontAlgn="ctr">
                        <a:lnSpc>
                          <a:spcPct val="120000"/>
                        </a:lnSpc>
                        <a:spcBef>
                          <a:spcPts val="20"/>
                        </a:spcBef>
                        <a:spcAft>
                          <a:spcPts val="20"/>
                        </a:spcAft>
                      </a:pPr>
                      <a:r>
                        <a:rPr lang="en-US" sz="2000" u="none" strike="noStrike">
                          <a:effectLst/>
                        </a:rPr>
                        <a:t>C</a:t>
                      </a:r>
                      <a:r>
                        <a:rPr lang="zh-CN" altLang="en-US" sz="2000" u="none" strike="noStrike">
                          <a:effectLst/>
                        </a:rPr>
                        <a:t>形臂透视机</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zh-CN" altLang="en-US" sz="2000" u="none" strike="noStrike">
                          <a:effectLst/>
                        </a:rPr>
                        <a:t>●</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dirty="0">
                          <a:effectLst/>
                        </a:rPr>
                        <a:t>—</a:t>
                      </a:r>
                      <a:endParaRPr lang="en-US" altLang="zh-CN"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extLst>
                  <a:ext uri="{0D108BD9-81ED-4DB2-BD59-A6C34878D82A}">
                    <a16:rowId xmlns="" xmlns:a16="http://schemas.microsoft.com/office/drawing/2014/main" val="10003"/>
                  </a:ext>
                </a:extLst>
              </a:tr>
              <a:tr h="370840">
                <a:tc>
                  <a:txBody>
                    <a:bodyPr/>
                    <a:lstStyle/>
                    <a:p>
                      <a:pPr algn="ctr" fontAlgn="ctr">
                        <a:lnSpc>
                          <a:spcPct val="120000"/>
                        </a:lnSpc>
                        <a:spcBef>
                          <a:spcPts val="20"/>
                        </a:spcBef>
                        <a:spcAft>
                          <a:spcPts val="20"/>
                        </a:spcAft>
                      </a:pPr>
                      <a:r>
                        <a:rPr lang="zh-CN" altLang="en-US" sz="2000" u="none" strike="noStrike">
                          <a:effectLst/>
                        </a:rPr>
                        <a:t>碎石机</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zh-CN" altLang="en-US" sz="2000" u="none" strike="noStrike">
                          <a:effectLst/>
                        </a:rPr>
                        <a:t>●</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dirty="0">
                          <a:effectLst/>
                        </a:rPr>
                        <a:t>—</a:t>
                      </a:r>
                      <a:endParaRPr lang="en-US" altLang="zh-CN"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extLst>
                  <a:ext uri="{0D108BD9-81ED-4DB2-BD59-A6C34878D82A}">
                    <a16:rowId xmlns="" xmlns:a16="http://schemas.microsoft.com/office/drawing/2014/main" val="10004"/>
                  </a:ext>
                </a:extLst>
              </a:tr>
              <a:tr h="370840">
                <a:tc>
                  <a:txBody>
                    <a:bodyPr/>
                    <a:lstStyle/>
                    <a:p>
                      <a:pPr algn="ctr" fontAlgn="ctr">
                        <a:lnSpc>
                          <a:spcPct val="120000"/>
                        </a:lnSpc>
                        <a:spcBef>
                          <a:spcPts val="20"/>
                        </a:spcBef>
                        <a:spcAft>
                          <a:spcPts val="20"/>
                        </a:spcAft>
                      </a:pPr>
                      <a:r>
                        <a:rPr lang="en-US" sz="2000" u="none" strike="noStrike">
                          <a:effectLst/>
                        </a:rPr>
                        <a:t>X</a:t>
                      </a:r>
                      <a:r>
                        <a:rPr lang="zh-CN" altLang="en-US" sz="2000" u="none" strike="noStrike">
                          <a:effectLst/>
                        </a:rPr>
                        <a:t>射线模拟机</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zh-CN" altLang="en-US" sz="2000" u="none" strike="noStrike">
                          <a:effectLst/>
                        </a:rPr>
                        <a:t>●</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dirty="0">
                          <a:effectLst/>
                        </a:rPr>
                        <a:t>—</a:t>
                      </a:r>
                      <a:endParaRPr lang="en-US" altLang="zh-CN"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dirty="0">
                          <a:effectLst/>
                        </a:rPr>
                        <a:t>—</a:t>
                      </a:r>
                      <a:endParaRPr lang="en-US" altLang="zh-CN"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extLst>
                  <a:ext uri="{0D108BD9-81ED-4DB2-BD59-A6C34878D82A}">
                    <a16:rowId xmlns="" xmlns:a16="http://schemas.microsoft.com/office/drawing/2014/main" val="10005"/>
                  </a:ext>
                </a:extLst>
              </a:tr>
              <a:tr h="370840">
                <a:tc>
                  <a:txBody>
                    <a:bodyPr/>
                    <a:lstStyle/>
                    <a:p>
                      <a:pPr algn="ctr" fontAlgn="ctr">
                        <a:lnSpc>
                          <a:spcPct val="120000"/>
                        </a:lnSpc>
                        <a:spcBef>
                          <a:spcPts val="20"/>
                        </a:spcBef>
                        <a:spcAft>
                          <a:spcPts val="20"/>
                        </a:spcAft>
                      </a:pPr>
                      <a:r>
                        <a:rPr lang="zh-CN" altLang="en-US" sz="2000" u="none" strike="noStrike">
                          <a:effectLst/>
                        </a:rPr>
                        <a:t>动态</a:t>
                      </a:r>
                      <a:r>
                        <a:rPr lang="en-US" sz="2000" u="none" strike="noStrike">
                          <a:effectLst/>
                        </a:rPr>
                        <a:t>DR</a:t>
                      </a:r>
                      <a:r>
                        <a:rPr lang="zh-CN" altLang="en-US" sz="2000" u="none" strike="noStrike">
                          <a:effectLst/>
                        </a:rPr>
                        <a:t>设备</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zh-CN" altLang="en-US" sz="2000" u="none" strike="noStrike">
                          <a:effectLst/>
                        </a:rPr>
                        <a:t>●</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zh-CN" altLang="en-US" sz="2000" u="none" strike="noStrike">
                          <a:effectLst/>
                        </a:rPr>
                        <a:t>●</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zh-CN" altLang="en-US" sz="2000" u="none" strike="noStrike">
                          <a:effectLst/>
                        </a:rPr>
                        <a:t>●</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dirty="0">
                          <a:effectLst/>
                        </a:rPr>
                        <a:t>—</a:t>
                      </a:r>
                      <a:endParaRPr lang="en-US" altLang="zh-CN"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27337734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endParaRPr lang="zh-CN" altLang="en-US"/>
          </a:p>
        </p:txBody>
      </p:sp>
      <p:pic>
        <p:nvPicPr>
          <p:cNvPr id="4" name="图片 3"/>
          <p:cNvPicPr/>
          <p:nvPr/>
        </p:nvPicPr>
        <p:blipFill>
          <a:blip r:embed="rId2"/>
          <a:stretch>
            <a:fillRect/>
          </a:stretch>
        </p:blipFill>
        <p:spPr>
          <a:xfrm>
            <a:off x="5240740" y="2279649"/>
            <a:ext cx="6113060" cy="3897313"/>
          </a:xfrm>
          <a:prstGeom prst="rect">
            <a:avLst/>
          </a:prstGeom>
        </p:spPr>
      </p:pic>
      <p:pic>
        <p:nvPicPr>
          <p:cNvPr id="6" name="内容占位符 5"/>
          <p:cNvPicPr>
            <a:picLocks noGrp="1"/>
          </p:cNvPicPr>
          <p:nvPr>
            <p:ph idx="1"/>
          </p:nvPr>
        </p:nvPicPr>
        <p:blipFill>
          <a:blip r:embed="rId3"/>
          <a:stretch>
            <a:fillRect/>
          </a:stretch>
        </p:blipFill>
        <p:spPr>
          <a:xfrm>
            <a:off x="736784" y="365125"/>
            <a:ext cx="4503956" cy="2187006"/>
          </a:xfrm>
          <a:prstGeom prst="rect">
            <a:avLst/>
          </a:prstGeom>
        </p:spPr>
      </p:pic>
    </p:spTree>
    <p:extLst>
      <p:ext uri="{BB962C8B-B14F-4D97-AF65-F5344CB8AC3E}">
        <p14:creationId xmlns:p14="http://schemas.microsoft.com/office/powerpoint/2010/main" val="40454550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endParaRPr lang="zh-CN" altLang="en-US"/>
          </a:p>
        </p:txBody>
      </p:sp>
      <p:sp>
        <p:nvSpPr>
          <p:cNvPr id="3" name="内容占位符 2"/>
          <p:cNvSpPr>
            <a:spLocks noGrp="1"/>
          </p:cNvSpPr>
          <p:nvPr>
            <p:ph idx="1"/>
          </p:nvPr>
        </p:nvSpPr>
        <p:spPr/>
        <p:txBody>
          <a:bodyPr/>
          <a:lstStyle/>
          <a:p>
            <a:pPr>
              <a:lnSpc>
                <a:spcPct val="120000"/>
              </a:lnSpc>
              <a:spcBef>
                <a:spcPts val="20"/>
              </a:spcBef>
              <a:spcAft>
                <a:spcPts val="20"/>
              </a:spcAft>
            </a:pPr>
            <a:endParaRPr lang="zh-CN" altLang="en-US" dirty="0"/>
          </a:p>
        </p:txBody>
      </p:sp>
      <p:pic>
        <p:nvPicPr>
          <p:cNvPr id="4" name="图片 3"/>
          <p:cNvPicPr/>
          <p:nvPr/>
        </p:nvPicPr>
        <p:blipFill>
          <a:blip r:embed="rId2"/>
          <a:stretch>
            <a:fillRect/>
          </a:stretch>
        </p:blipFill>
        <p:spPr>
          <a:xfrm>
            <a:off x="838200" y="1886660"/>
            <a:ext cx="5003042" cy="4425240"/>
          </a:xfrm>
          <a:prstGeom prst="rect">
            <a:avLst/>
          </a:prstGeom>
        </p:spPr>
      </p:pic>
      <p:pic>
        <p:nvPicPr>
          <p:cNvPr id="5" name="图片 4"/>
          <p:cNvPicPr/>
          <p:nvPr/>
        </p:nvPicPr>
        <p:blipFill>
          <a:blip r:embed="rId3">
            <a:extLst>
              <a:ext uri="{28A0092B-C50C-407E-A947-70E740481C1C}">
                <a14:useLocalDpi xmlns:a14="http://schemas.microsoft.com/office/drawing/2010/main" val="0"/>
              </a:ext>
            </a:extLst>
          </a:blip>
          <a:stretch>
            <a:fillRect/>
          </a:stretch>
        </p:blipFill>
        <p:spPr>
          <a:xfrm>
            <a:off x="5841241" y="2647666"/>
            <a:ext cx="5512559" cy="3664234"/>
          </a:xfrm>
          <a:prstGeom prst="rect">
            <a:avLst/>
          </a:prstGeom>
        </p:spPr>
      </p:pic>
      <p:pic>
        <p:nvPicPr>
          <p:cNvPr id="6" name="图片 5"/>
          <p:cNvPicPr/>
          <p:nvPr/>
        </p:nvPicPr>
        <p:blipFill>
          <a:blip r:embed="rId4"/>
          <a:stretch>
            <a:fillRect/>
          </a:stretch>
        </p:blipFill>
        <p:spPr>
          <a:xfrm>
            <a:off x="5841241" y="322120"/>
            <a:ext cx="5274310" cy="1914525"/>
          </a:xfrm>
          <a:prstGeom prst="rect">
            <a:avLst/>
          </a:prstGeom>
        </p:spPr>
      </p:pic>
    </p:spTree>
    <p:extLst>
      <p:ext uri="{BB962C8B-B14F-4D97-AF65-F5344CB8AC3E}">
        <p14:creationId xmlns:p14="http://schemas.microsoft.com/office/powerpoint/2010/main" val="2454632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endParaRPr lang="zh-CN" altLang="en-US"/>
          </a:p>
        </p:txBody>
      </p:sp>
      <p:sp>
        <p:nvSpPr>
          <p:cNvPr id="3" name="内容占位符 2"/>
          <p:cNvSpPr>
            <a:spLocks noGrp="1"/>
          </p:cNvSpPr>
          <p:nvPr>
            <p:ph idx="1"/>
          </p:nvPr>
        </p:nvSpPr>
        <p:spPr/>
        <p:txBody>
          <a:bodyPr/>
          <a:lstStyle/>
          <a:p>
            <a:pPr>
              <a:lnSpc>
                <a:spcPct val="120000"/>
              </a:lnSpc>
              <a:spcBef>
                <a:spcPts val="20"/>
              </a:spcBef>
              <a:spcAft>
                <a:spcPts val="20"/>
              </a:spcAft>
            </a:pPr>
            <a:endParaRPr lang="zh-CN" altLang="en-US"/>
          </a:p>
        </p:txBody>
      </p:sp>
      <p:pic>
        <p:nvPicPr>
          <p:cNvPr id="4" name="图片 3"/>
          <p:cNvPicPr/>
          <p:nvPr/>
        </p:nvPicPr>
        <p:blipFill>
          <a:blip r:embed="rId2"/>
          <a:stretch>
            <a:fillRect/>
          </a:stretch>
        </p:blipFill>
        <p:spPr>
          <a:xfrm>
            <a:off x="6096000" y="365125"/>
            <a:ext cx="5274310" cy="2019935"/>
          </a:xfrm>
          <a:prstGeom prst="rect">
            <a:avLst/>
          </a:prstGeom>
        </p:spPr>
      </p:pic>
      <p:pic>
        <p:nvPicPr>
          <p:cNvPr id="5" name="图片 4"/>
          <p:cNvPicPr/>
          <p:nvPr/>
        </p:nvPicPr>
        <p:blipFill rotWithShape="1">
          <a:blip r:embed="rId3">
            <a:extLst>
              <a:ext uri="{28A0092B-C50C-407E-A947-70E740481C1C}">
                <a14:useLocalDpi xmlns:a14="http://schemas.microsoft.com/office/drawing/2010/main" val="0"/>
              </a:ext>
            </a:extLst>
          </a:blip>
          <a:srcRect b="2584"/>
          <a:stretch/>
        </p:blipFill>
        <p:spPr bwMode="auto">
          <a:xfrm>
            <a:off x="821690" y="2385060"/>
            <a:ext cx="5374394" cy="3926840"/>
          </a:xfrm>
          <a:prstGeom prst="rect">
            <a:avLst/>
          </a:prstGeom>
          <a:ln>
            <a:noFill/>
          </a:ln>
          <a:extLst>
            <a:ext uri="{53640926-AAD7-44D8-BBD7-CCE9431645EC}">
              <a14:shadowObscured xmlns:a14="http://schemas.microsoft.com/office/drawing/2010/main"/>
            </a:ext>
          </a:extLst>
        </p:spPr>
      </p:pic>
      <p:pic>
        <p:nvPicPr>
          <p:cNvPr id="6" name="图片 5"/>
          <p:cNvPicPr/>
          <p:nvPr/>
        </p:nvPicPr>
        <p:blipFill>
          <a:blip r:embed="rId4">
            <a:extLst>
              <a:ext uri="{28A0092B-C50C-407E-A947-70E740481C1C}">
                <a14:useLocalDpi xmlns:a14="http://schemas.microsoft.com/office/drawing/2010/main" val="0"/>
              </a:ext>
            </a:extLst>
          </a:blip>
          <a:stretch>
            <a:fillRect/>
          </a:stretch>
        </p:blipFill>
        <p:spPr>
          <a:xfrm>
            <a:off x="5691116" y="2519997"/>
            <a:ext cx="5662684" cy="3656966"/>
          </a:xfrm>
          <a:prstGeom prst="rect">
            <a:avLst/>
          </a:prstGeom>
        </p:spPr>
      </p:pic>
    </p:spTree>
    <p:extLst>
      <p:ext uri="{BB962C8B-B14F-4D97-AF65-F5344CB8AC3E}">
        <p14:creationId xmlns:p14="http://schemas.microsoft.com/office/powerpoint/2010/main" val="3443593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3</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、响应均匀性</a:t>
            </a:r>
          </a:p>
        </p:txBody>
      </p:sp>
      <p:sp>
        <p:nvSpPr>
          <p:cNvPr id="3" name="内容占位符 2"/>
          <p:cNvSpPr>
            <a:spLocks noGrp="1"/>
          </p:cNvSpPr>
          <p:nvPr>
            <p:ph idx="1"/>
          </p:nvPr>
        </p:nvSpPr>
        <p:spPr/>
        <p:txBody>
          <a:bodyPr>
            <a:noAutofit/>
          </a:bodyPr>
          <a:lstStyle/>
          <a:p>
            <a:pPr>
              <a:lnSpc>
                <a:spcPct val="120000"/>
              </a:lnSpc>
              <a:spcBef>
                <a:spcPct val="20000"/>
              </a:spcBef>
              <a:spcAft>
                <a:spcPts val="20"/>
              </a:spcAft>
            </a:pPr>
            <a:r>
              <a:rPr lang="zh-CN" altLang="zh-CN" sz="2000" dirty="0">
                <a:latin typeface="Times New Roman" panose="02020603050405020304" pitchFamily="18" charset="0"/>
                <a:ea typeface="黑体" panose="02010609060101010101" pitchFamily="49" charset="-122"/>
                <a:sym typeface="Times New Roman" panose="02020603050405020304" pitchFamily="18" charset="0"/>
              </a:rPr>
              <a:t>响应均匀性是指影像接收器平面上不同区域对入射空气比释动能响应的差异。</a:t>
            </a:r>
            <a:endParaRPr lang="en-US" altLang="zh-CN" sz="20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ct val="20000"/>
              </a:spcBef>
              <a:spcAft>
                <a:spcPts val="20"/>
              </a:spcAft>
            </a:pPr>
            <a:r>
              <a:rPr lang="zh-CN" altLang="zh-CN" sz="2000" dirty="0">
                <a:latin typeface="Times New Roman" panose="02020603050405020304" pitchFamily="18" charset="0"/>
                <a:ea typeface="黑体" panose="02010609060101010101" pitchFamily="49" charset="-122"/>
                <a:sym typeface="Times New Roman" panose="02020603050405020304" pitchFamily="18" charset="0"/>
              </a:rPr>
              <a:t>选取任一</a:t>
            </a:r>
            <a:r>
              <a:rPr lang="zh-CN" altLang="en-US" sz="2000" dirty="0">
                <a:latin typeface="Times New Roman" panose="02020603050405020304" pitchFamily="18" charset="0"/>
                <a:ea typeface="黑体" panose="02010609060101010101" pitchFamily="49" charset="-122"/>
                <a:sym typeface="Times New Roman" panose="02020603050405020304" pitchFamily="18" charset="0"/>
              </a:rPr>
              <a:t>探测器剂量指示（</a:t>
            </a:r>
            <a:r>
              <a:rPr lang="en-US" altLang="zh-CN" sz="2000" dirty="0">
                <a:latin typeface="Times New Roman" panose="02020603050405020304" pitchFamily="18" charset="0"/>
                <a:ea typeface="黑体" panose="02010609060101010101" pitchFamily="49" charset="-122"/>
                <a:sym typeface="Times New Roman" panose="02020603050405020304" pitchFamily="18" charset="0"/>
              </a:rPr>
              <a:t>DDI</a:t>
            </a:r>
            <a:r>
              <a:rPr lang="zh-CN" altLang="en-US" sz="2000" dirty="0">
                <a:latin typeface="Times New Roman" panose="02020603050405020304" pitchFamily="18" charset="0"/>
                <a:ea typeface="黑体" panose="02010609060101010101" pitchFamily="49" charset="-122"/>
                <a:sym typeface="Times New Roman" panose="02020603050405020304" pitchFamily="18" charset="0"/>
              </a:rPr>
              <a:t>）</a:t>
            </a:r>
            <a:r>
              <a:rPr lang="zh-CN" altLang="zh-CN" sz="2000" dirty="0">
                <a:latin typeface="Times New Roman" panose="02020603050405020304" pitchFamily="18" charset="0"/>
                <a:ea typeface="黑体" panose="02010609060101010101" pitchFamily="49" charset="-122"/>
                <a:sym typeface="Times New Roman" panose="02020603050405020304" pitchFamily="18" charset="0"/>
              </a:rPr>
              <a:t>检测幅预处理影像</a:t>
            </a:r>
            <a:endParaRPr lang="en-US" altLang="zh-CN" sz="2000" dirty="0">
              <a:latin typeface="Times New Roman" panose="02020603050405020304" pitchFamily="18" charset="0"/>
              <a:ea typeface="黑体" panose="02010609060101010101" pitchFamily="49" charset="-122"/>
              <a:sym typeface="Times New Roman" panose="02020603050405020304" pitchFamily="18" charset="0"/>
            </a:endParaRPr>
          </a:p>
          <a:p>
            <a:pPr lvl="1">
              <a:lnSpc>
                <a:spcPct val="120000"/>
              </a:lnSpc>
              <a:spcBef>
                <a:spcPct val="20000"/>
              </a:spcBef>
              <a:spcAft>
                <a:spcPts val="20"/>
              </a:spcAft>
            </a:pPr>
            <a:r>
              <a:rPr lang="zh-CN" altLang="en-US" sz="1800" dirty="0">
                <a:latin typeface="Times New Roman" panose="02020603050405020304" pitchFamily="18" charset="0"/>
                <a:ea typeface="黑体" panose="02010609060101010101" pitchFamily="49" charset="-122"/>
                <a:sym typeface="Times New Roman" panose="02020603050405020304" pitchFamily="18" charset="0"/>
              </a:rPr>
              <a:t>也可以直接使用信号传递特性（</a:t>
            </a:r>
            <a:r>
              <a:rPr lang="en-US" altLang="zh-CN" sz="1800" dirty="0">
                <a:latin typeface="Times New Roman" panose="02020603050405020304" pitchFamily="18" charset="0"/>
                <a:ea typeface="黑体" panose="02010609060101010101" pitchFamily="49" charset="-122"/>
                <a:sym typeface="Times New Roman" panose="02020603050405020304" pitchFamily="18" charset="0"/>
              </a:rPr>
              <a:t>STP</a:t>
            </a:r>
            <a:r>
              <a:rPr lang="zh-CN" altLang="en-US" sz="1800" dirty="0">
                <a:latin typeface="Times New Roman" panose="02020603050405020304" pitchFamily="18" charset="0"/>
                <a:ea typeface="黑体" panose="02010609060101010101" pitchFamily="49" charset="-122"/>
                <a:sym typeface="Times New Roman" panose="02020603050405020304" pitchFamily="18" charset="0"/>
              </a:rPr>
              <a:t>）检测中入射空气比释动能约</a:t>
            </a:r>
            <a:r>
              <a:rPr lang="en-US" altLang="zh-CN" sz="1800" dirty="0">
                <a:latin typeface="Times New Roman" panose="02020603050405020304" pitchFamily="18" charset="0"/>
                <a:ea typeface="黑体" panose="02010609060101010101" pitchFamily="49" charset="-122"/>
                <a:sym typeface="Times New Roman" panose="02020603050405020304" pitchFamily="18" charset="0"/>
              </a:rPr>
              <a:t>10μGy</a:t>
            </a:r>
            <a:r>
              <a:rPr lang="zh-CN" altLang="en-US" sz="1800" dirty="0">
                <a:latin typeface="Times New Roman" panose="02020603050405020304" pitchFamily="18" charset="0"/>
                <a:ea typeface="黑体" panose="02010609060101010101" pitchFamily="49" charset="-122"/>
                <a:sym typeface="Times New Roman" panose="02020603050405020304" pitchFamily="18" charset="0"/>
              </a:rPr>
              <a:t>的预处理图像</a:t>
            </a:r>
            <a:endParaRPr lang="en-US" altLang="zh-CN" sz="18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ct val="20000"/>
              </a:spcBef>
              <a:spcAft>
                <a:spcPts val="20"/>
              </a:spcAft>
            </a:pPr>
            <a:r>
              <a:rPr lang="zh-CN" altLang="zh-CN" sz="2000" dirty="0">
                <a:latin typeface="Times New Roman" panose="02020603050405020304" pitchFamily="18" charset="0"/>
                <a:ea typeface="黑体" panose="02010609060101010101" pitchFamily="49" charset="-122"/>
                <a:sym typeface="Times New Roman" panose="02020603050405020304" pitchFamily="18" charset="0"/>
              </a:rPr>
              <a:t>用分析软件在影像中央区和四个象限中央区各取一个面积约</a:t>
            </a:r>
            <a:r>
              <a:rPr lang="en-US" altLang="zh-CN" sz="2000" dirty="0">
                <a:latin typeface="Times New Roman" panose="02020603050405020304" pitchFamily="18" charset="0"/>
                <a:ea typeface="黑体" panose="02010609060101010101" pitchFamily="49" charset="-122"/>
                <a:sym typeface="Times New Roman" panose="02020603050405020304" pitchFamily="18" charset="0"/>
              </a:rPr>
              <a:t>4 cm×4 cm </a:t>
            </a:r>
            <a:r>
              <a:rPr lang="zh-CN" altLang="zh-CN" sz="2000" dirty="0">
                <a:latin typeface="Times New Roman" panose="02020603050405020304" pitchFamily="18" charset="0"/>
                <a:ea typeface="黑体" panose="02010609060101010101" pitchFamily="49" charset="-122"/>
                <a:sym typeface="Times New Roman" panose="02020603050405020304" pitchFamily="18" charset="0"/>
              </a:rPr>
              <a:t>感兴趣区（</a:t>
            </a:r>
            <a:r>
              <a:rPr lang="en-US" altLang="zh-CN" sz="2000" dirty="0">
                <a:latin typeface="Times New Roman" panose="02020603050405020304" pitchFamily="18" charset="0"/>
                <a:ea typeface="黑体" panose="02010609060101010101" pitchFamily="49" charset="-122"/>
                <a:sym typeface="Times New Roman" panose="02020603050405020304" pitchFamily="18" charset="0"/>
              </a:rPr>
              <a:t>ROI</a:t>
            </a:r>
            <a:r>
              <a:rPr lang="zh-CN" altLang="zh-CN" sz="2000" dirty="0">
                <a:latin typeface="Times New Roman" panose="02020603050405020304" pitchFamily="18" charset="0"/>
                <a:ea typeface="黑体" panose="02010609060101010101" pitchFamily="49" charset="-122"/>
                <a:sym typeface="Times New Roman" panose="02020603050405020304" pitchFamily="18" charset="0"/>
              </a:rPr>
              <a:t>），分别获取像素值</a:t>
            </a:r>
            <a:endParaRPr lang="en-US" altLang="zh-CN" sz="20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ct val="20000"/>
              </a:spcBef>
              <a:spcAft>
                <a:spcPts val="20"/>
              </a:spcAft>
            </a:pPr>
            <a:r>
              <a:rPr lang="zh-CN" altLang="zh-CN" sz="2000" dirty="0">
                <a:latin typeface="Times New Roman" panose="02020603050405020304" pitchFamily="18" charset="0"/>
                <a:ea typeface="黑体" panose="02010609060101010101" pitchFamily="49" charset="-122"/>
                <a:sym typeface="Times New Roman" panose="02020603050405020304" pitchFamily="18" charset="0"/>
              </a:rPr>
              <a:t>根据</a:t>
            </a:r>
            <a:r>
              <a:rPr lang="en-US" altLang="zh-CN" sz="2000" dirty="0">
                <a:latin typeface="Times New Roman" panose="02020603050405020304" pitchFamily="18" charset="0"/>
                <a:ea typeface="黑体" panose="02010609060101010101" pitchFamily="49" charset="-122"/>
                <a:sym typeface="Times New Roman" panose="02020603050405020304" pitchFamily="18" charset="0"/>
              </a:rPr>
              <a:t>STP</a:t>
            </a:r>
            <a:r>
              <a:rPr lang="zh-CN" altLang="zh-CN" sz="2000" dirty="0">
                <a:latin typeface="Times New Roman" panose="02020603050405020304" pitchFamily="18" charset="0"/>
                <a:ea typeface="黑体" panose="02010609060101010101" pitchFamily="49" charset="-122"/>
                <a:sym typeface="Times New Roman" panose="02020603050405020304" pitchFamily="18" charset="0"/>
              </a:rPr>
              <a:t>中获得的拟合曲线将平均像素值逆运算得到入射空气比释动能，即每个</a:t>
            </a:r>
            <a:r>
              <a:rPr lang="en-US" altLang="zh-CN" sz="2000" dirty="0">
                <a:latin typeface="Times New Roman" panose="02020603050405020304" pitchFamily="18" charset="0"/>
                <a:ea typeface="黑体" panose="02010609060101010101" pitchFamily="49" charset="-122"/>
                <a:sym typeface="Times New Roman" panose="02020603050405020304" pitchFamily="18" charset="0"/>
              </a:rPr>
              <a:t>ROI</a:t>
            </a:r>
            <a:r>
              <a:rPr lang="zh-CN" altLang="zh-CN" sz="2000" dirty="0">
                <a:latin typeface="Times New Roman" panose="02020603050405020304" pitchFamily="18" charset="0"/>
                <a:ea typeface="黑体" panose="02010609060101010101" pitchFamily="49" charset="-122"/>
                <a:sym typeface="Times New Roman" panose="02020603050405020304" pitchFamily="18" charset="0"/>
              </a:rPr>
              <a:t>的响应空气比释动能</a:t>
            </a:r>
            <a:r>
              <a:rPr lang="en-US" altLang="zh-CN" sz="2000" i="1" dirty="0">
                <a:latin typeface="Times New Roman" panose="02020603050405020304" pitchFamily="18" charset="0"/>
                <a:ea typeface="黑体" panose="02010609060101010101" pitchFamily="49" charset="-122"/>
                <a:sym typeface="Times New Roman" panose="02020603050405020304" pitchFamily="18" charset="0"/>
              </a:rPr>
              <a:t>K</a:t>
            </a:r>
            <a:r>
              <a:rPr lang="en-US" altLang="zh-CN" sz="2000" i="1" baseline="-25000" dirty="0">
                <a:latin typeface="Times New Roman" panose="02020603050405020304" pitchFamily="18" charset="0"/>
                <a:ea typeface="黑体" panose="02010609060101010101" pitchFamily="49" charset="-122"/>
                <a:sym typeface="Times New Roman" panose="02020603050405020304" pitchFamily="18" charset="0"/>
              </a:rPr>
              <a:t>i</a:t>
            </a:r>
            <a:r>
              <a:rPr lang="zh-CN" altLang="zh-CN" sz="2000" dirty="0">
                <a:latin typeface="Times New Roman" panose="02020603050405020304" pitchFamily="18" charset="0"/>
                <a:ea typeface="黑体" panose="02010609060101010101" pitchFamily="49" charset="-122"/>
                <a:sym typeface="Times New Roman" panose="02020603050405020304" pitchFamily="18" charset="0"/>
              </a:rPr>
              <a:t>，</a:t>
            </a:r>
            <a:endParaRPr lang="en-US" altLang="zh-CN" sz="2000" dirty="0">
              <a:latin typeface="Times New Roman" panose="02020603050405020304" pitchFamily="18" charset="0"/>
              <a:ea typeface="黑体" panose="02010609060101010101" pitchFamily="49" charset="-122"/>
              <a:sym typeface="Times New Roman" panose="02020603050405020304" pitchFamily="18" charset="0"/>
            </a:endParaRPr>
          </a:p>
          <a:p>
            <a:pPr lvl="1">
              <a:lnSpc>
                <a:spcPct val="120000"/>
              </a:lnSpc>
              <a:spcBef>
                <a:spcPct val="20000"/>
              </a:spcBef>
              <a:spcAft>
                <a:spcPts val="20"/>
              </a:spcAft>
            </a:pPr>
            <a:r>
              <a:rPr lang="zh-CN" altLang="zh-CN" sz="1800" dirty="0">
                <a:latin typeface="Times New Roman" panose="02020603050405020304" pitchFamily="18" charset="0"/>
                <a:ea typeface="黑体" panose="02010609060101010101" pitchFamily="49" charset="-122"/>
                <a:sym typeface="Times New Roman" panose="02020603050405020304" pitchFamily="18" charset="0"/>
              </a:rPr>
              <a:t>对于线性响应的系统，其处理公式为</a:t>
            </a:r>
            <a:r>
              <a:rPr lang="en-US" altLang="zh-CN" sz="1800" i="1" dirty="0">
                <a:latin typeface="Times New Roman" panose="02020603050405020304" pitchFamily="18" charset="0"/>
                <a:ea typeface="黑体" panose="02010609060101010101" pitchFamily="49" charset="-122"/>
                <a:sym typeface="Times New Roman" panose="02020603050405020304" pitchFamily="18" charset="0"/>
              </a:rPr>
              <a:t>K</a:t>
            </a:r>
            <a:r>
              <a:rPr lang="en-US" altLang="zh-CN" sz="18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1800" i="1" dirty="0">
                <a:latin typeface="Times New Roman" panose="02020603050405020304" pitchFamily="18" charset="0"/>
                <a:ea typeface="黑体" panose="02010609060101010101" pitchFamily="49" charset="-122"/>
                <a:sym typeface="Times New Roman" panose="02020603050405020304" pitchFamily="18" charset="0"/>
              </a:rPr>
              <a:t>PV-b</a:t>
            </a:r>
            <a:r>
              <a:rPr lang="en-US" altLang="zh-CN" sz="18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1800" i="1" dirty="0">
                <a:latin typeface="Times New Roman" panose="02020603050405020304" pitchFamily="18" charset="0"/>
                <a:ea typeface="黑体" panose="02010609060101010101" pitchFamily="49" charset="-122"/>
                <a:sym typeface="Times New Roman" panose="02020603050405020304" pitchFamily="18" charset="0"/>
              </a:rPr>
              <a:t>a   	</a:t>
            </a:r>
            <a:endParaRPr lang="en-US" altLang="zh-CN" sz="1800" dirty="0">
              <a:latin typeface="Times New Roman" panose="02020603050405020304" pitchFamily="18" charset="0"/>
              <a:ea typeface="黑体" panose="02010609060101010101" pitchFamily="49" charset="-122"/>
              <a:sym typeface="Times New Roman" panose="02020603050405020304" pitchFamily="18" charset="0"/>
            </a:endParaRPr>
          </a:p>
          <a:p>
            <a:pPr lvl="1">
              <a:lnSpc>
                <a:spcPct val="120000"/>
              </a:lnSpc>
              <a:spcBef>
                <a:spcPct val="20000"/>
              </a:spcBef>
              <a:spcAft>
                <a:spcPts val="20"/>
              </a:spcAft>
            </a:pPr>
            <a:r>
              <a:rPr lang="zh-CN" altLang="zh-CN" sz="1800" dirty="0">
                <a:latin typeface="Times New Roman" panose="02020603050405020304" pitchFamily="18" charset="0"/>
                <a:ea typeface="黑体" panose="02010609060101010101" pitchFamily="49" charset="-122"/>
                <a:sym typeface="Times New Roman" panose="02020603050405020304" pitchFamily="18" charset="0"/>
              </a:rPr>
              <a:t>对于对数相关的系统，其处理公式为</a:t>
            </a:r>
            <a:r>
              <a:rPr lang="en-US" altLang="zh-CN" sz="1800" i="1" dirty="0">
                <a:latin typeface="Times New Roman" panose="02020603050405020304" pitchFamily="18" charset="0"/>
                <a:ea typeface="黑体" panose="02010609060101010101" pitchFamily="49" charset="-122"/>
                <a:sym typeface="Times New Roman" panose="02020603050405020304" pitchFamily="18" charset="0"/>
              </a:rPr>
              <a:t>K=</a:t>
            </a:r>
            <a:r>
              <a:rPr lang="en-US" altLang="zh-CN" sz="1800" dirty="0">
                <a:latin typeface="Times New Roman" panose="02020603050405020304" pitchFamily="18" charset="0"/>
                <a:ea typeface="黑体" panose="02010609060101010101" pitchFamily="49" charset="-122"/>
                <a:sym typeface="Times New Roman" panose="02020603050405020304" pitchFamily="18" charset="0"/>
              </a:rPr>
              <a:t>exp</a:t>
            </a:r>
            <a:r>
              <a:rPr lang="en-US" altLang="zh-CN" sz="1800" baseline="300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1800" i="1" baseline="30000" dirty="0">
                <a:latin typeface="Times New Roman" panose="02020603050405020304" pitchFamily="18" charset="0"/>
                <a:ea typeface="黑体" panose="02010609060101010101" pitchFamily="49" charset="-122"/>
                <a:sym typeface="Times New Roman" panose="02020603050405020304" pitchFamily="18" charset="0"/>
              </a:rPr>
              <a:t>PV-b</a:t>
            </a:r>
            <a:r>
              <a:rPr lang="en-US" altLang="zh-CN" sz="1800" baseline="300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1800" i="1" baseline="30000" dirty="0">
                <a:latin typeface="Times New Roman" panose="02020603050405020304" pitchFamily="18" charset="0"/>
                <a:ea typeface="黑体" panose="02010609060101010101" pitchFamily="49" charset="-122"/>
                <a:sym typeface="Times New Roman" panose="02020603050405020304" pitchFamily="18" charset="0"/>
              </a:rPr>
              <a:t>/a</a:t>
            </a:r>
            <a:r>
              <a:rPr lang="en-US" altLang="zh-CN" sz="1800" baseline="300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1800" i="1" dirty="0">
                <a:latin typeface="Times New Roman" panose="02020603050405020304" pitchFamily="18" charset="0"/>
                <a:ea typeface="黑体" panose="02010609060101010101" pitchFamily="49" charset="-122"/>
                <a:sym typeface="Times New Roman" panose="02020603050405020304" pitchFamily="18" charset="0"/>
              </a:rPr>
              <a:t> </a:t>
            </a:r>
          </a:p>
          <a:p>
            <a:pPr lvl="1">
              <a:lnSpc>
                <a:spcPct val="120000"/>
              </a:lnSpc>
              <a:spcBef>
                <a:spcPct val="20000"/>
              </a:spcBef>
              <a:spcAft>
                <a:spcPts val="20"/>
              </a:spcAft>
            </a:pPr>
            <a:r>
              <a:rPr lang="zh-CN" altLang="zh-CN" sz="1800" dirty="0">
                <a:latin typeface="Times New Roman" panose="02020603050405020304" pitchFamily="18" charset="0"/>
                <a:ea typeface="黑体" panose="02010609060101010101" pitchFamily="49" charset="-122"/>
                <a:sym typeface="Times New Roman" panose="02020603050405020304" pitchFamily="18" charset="0"/>
              </a:rPr>
              <a:t>对于幂相关的系统，其处理公式为</a:t>
            </a:r>
            <a:r>
              <a:rPr lang="en-US" altLang="zh-CN" sz="1800" i="1" dirty="0">
                <a:latin typeface="Times New Roman" panose="02020603050405020304" pitchFamily="18" charset="0"/>
                <a:ea typeface="黑体" panose="02010609060101010101" pitchFamily="49" charset="-122"/>
                <a:sym typeface="Times New Roman" panose="02020603050405020304" pitchFamily="18" charset="0"/>
              </a:rPr>
              <a:t>K=</a:t>
            </a:r>
            <a:r>
              <a:rPr lang="en-US" altLang="zh-CN" sz="18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1800" i="1" dirty="0">
                <a:latin typeface="Times New Roman" panose="02020603050405020304" pitchFamily="18" charset="0"/>
                <a:ea typeface="黑体" panose="02010609060101010101" pitchFamily="49" charset="-122"/>
                <a:sym typeface="Times New Roman" panose="02020603050405020304" pitchFamily="18" charset="0"/>
              </a:rPr>
              <a:t>PV-c</a:t>
            </a:r>
            <a:r>
              <a:rPr lang="en-US" altLang="zh-CN" sz="18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1800" i="1" dirty="0">
                <a:latin typeface="Times New Roman" panose="02020603050405020304" pitchFamily="18" charset="0"/>
                <a:ea typeface="黑体" panose="02010609060101010101" pitchFamily="49" charset="-122"/>
                <a:sym typeface="Times New Roman" panose="02020603050405020304" pitchFamily="18" charset="0"/>
              </a:rPr>
              <a:t>a</a:t>
            </a:r>
            <a:r>
              <a:rPr lang="en-US" altLang="zh-CN" sz="18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1800" baseline="30000" dirty="0">
                <a:latin typeface="Times New Roman" panose="02020603050405020304" pitchFamily="18" charset="0"/>
                <a:ea typeface="黑体" panose="02010609060101010101" pitchFamily="49" charset="-122"/>
                <a:sym typeface="Times New Roman" panose="02020603050405020304" pitchFamily="18" charset="0"/>
              </a:rPr>
              <a:t>(1</a:t>
            </a:r>
            <a:r>
              <a:rPr lang="en-US" altLang="zh-CN" sz="1800" i="1" baseline="30000" dirty="0">
                <a:latin typeface="Times New Roman" panose="02020603050405020304" pitchFamily="18" charset="0"/>
                <a:ea typeface="黑体" panose="02010609060101010101" pitchFamily="49" charset="-122"/>
                <a:sym typeface="Times New Roman" panose="02020603050405020304" pitchFamily="18" charset="0"/>
              </a:rPr>
              <a:t>/b</a:t>
            </a:r>
            <a:r>
              <a:rPr lang="en-US" altLang="zh-CN" sz="1800" baseline="300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1800" i="1" dirty="0">
                <a:latin typeface="Times New Roman" panose="02020603050405020304" pitchFamily="18" charset="0"/>
                <a:ea typeface="黑体" panose="02010609060101010101" pitchFamily="49" charset="-122"/>
                <a:sym typeface="Times New Roman" panose="02020603050405020304" pitchFamily="18" charset="0"/>
              </a:rPr>
              <a:t> </a:t>
            </a:r>
          </a:p>
          <a:p>
            <a:pPr lvl="1">
              <a:lnSpc>
                <a:spcPct val="120000"/>
              </a:lnSpc>
              <a:spcBef>
                <a:spcPct val="20000"/>
              </a:spcBef>
              <a:spcAft>
                <a:spcPts val="20"/>
              </a:spcAft>
            </a:pPr>
            <a:r>
              <a:rPr lang="zh-CN" altLang="zh-CN" sz="1800" dirty="0">
                <a:latin typeface="Times New Roman" panose="02020603050405020304" pitchFamily="18" charset="0"/>
                <a:ea typeface="黑体" panose="02010609060101010101" pitchFamily="49" charset="-122"/>
                <a:sym typeface="Times New Roman" panose="02020603050405020304" pitchFamily="18" charset="0"/>
              </a:rPr>
              <a:t>以上公式中</a:t>
            </a:r>
            <a:r>
              <a:rPr lang="en-US" altLang="zh-CN" sz="1800" i="1" dirty="0">
                <a:latin typeface="Times New Roman" panose="02020603050405020304" pitchFamily="18" charset="0"/>
                <a:ea typeface="黑体" panose="02010609060101010101" pitchFamily="49" charset="-122"/>
                <a:sym typeface="Times New Roman" panose="02020603050405020304" pitchFamily="18" charset="0"/>
              </a:rPr>
              <a:t>K</a:t>
            </a:r>
            <a:r>
              <a:rPr lang="zh-CN" altLang="zh-CN" sz="1800" dirty="0">
                <a:latin typeface="Times New Roman" panose="02020603050405020304" pitchFamily="18" charset="0"/>
                <a:ea typeface="黑体" panose="02010609060101010101" pitchFamily="49" charset="-122"/>
                <a:sym typeface="Times New Roman" panose="02020603050405020304" pitchFamily="18" charset="0"/>
              </a:rPr>
              <a:t>为响应空气比释动能，单位为微戈瑞（</a:t>
            </a:r>
            <a:r>
              <a:rPr lang="en-US" altLang="zh-CN" sz="1800" dirty="0" err="1">
                <a:latin typeface="Times New Roman" panose="02020603050405020304" pitchFamily="18" charset="0"/>
                <a:ea typeface="黑体" panose="02010609060101010101" pitchFamily="49" charset="-122"/>
                <a:sym typeface="Times New Roman" panose="02020603050405020304" pitchFamily="18" charset="0"/>
              </a:rPr>
              <a:t>μGy</a:t>
            </a:r>
            <a:r>
              <a:rPr lang="zh-CN" altLang="zh-CN" sz="18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1800" i="1" dirty="0">
                <a:latin typeface="Times New Roman" panose="02020603050405020304" pitchFamily="18" charset="0"/>
                <a:ea typeface="黑体" panose="02010609060101010101" pitchFamily="49" charset="-122"/>
                <a:sym typeface="Times New Roman" panose="02020603050405020304" pitchFamily="18" charset="0"/>
              </a:rPr>
              <a:t>PV</a:t>
            </a:r>
            <a:r>
              <a:rPr lang="zh-CN" altLang="zh-CN" sz="1800" dirty="0">
                <a:latin typeface="Times New Roman" panose="02020603050405020304" pitchFamily="18" charset="0"/>
                <a:ea typeface="黑体" panose="02010609060101010101" pitchFamily="49" charset="-122"/>
                <a:sym typeface="Times New Roman" panose="02020603050405020304" pitchFamily="18" charset="0"/>
              </a:rPr>
              <a:t>为像素值；</a:t>
            </a:r>
            <a:r>
              <a:rPr lang="en-US" altLang="zh-CN" sz="1800" i="1" dirty="0">
                <a:latin typeface="Times New Roman" panose="02020603050405020304" pitchFamily="18" charset="0"/>
                <a:ea typeface="黑体" panose="02010609060101010101" pitchFamily="49" charset="-122"/>
                <a:sym typeface="Times New Roman" panose="02020603050405020304" pitchFamily="18" charset="0"/>
              </a:rPr>
              <a:t>a</a:t>
            </a:r>
            <a:r>
              <a:rPr lang="zh-CN" altLang="zh-CN" sz="18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1800" i="1" dirty="0">
                <a:latin typeface="Times New Roman" panose="02020603050405020304" pitchFamily="18" charset="0"/>
                <a:ea typeface="黑体" panose="02010609060101010101" pitchFamily="49" charset="-122"/>
                <a:sym typeface="Times New Roman" panose="02020603050405020304" pitchFamily="18" charset="0"/>
              </a:rPr>
              <a:t>b</a:t>
            </a:r>
            <a:r>
              <a:rPr lang="zh-CN" altLang="zh-CN" sz="18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1800" i="1" dirty="0">
                <a:latin typeface="Times New Roman" panose="02020603050405020304" pitchFamily="18" charset="0"/>
                <a:ea typeface="黑体" panose="02010609060101010101" pitchFamily="49" charset="-122"/>
                <a:sym typeface="Times New Roman" panose="02020603050405020304" pitchFamily="18" charset="0"/>
              </a:rPr>
              <a:t>c</a:t>
            </a:r>
            <a:r>
              <a:rPr lang="zh-CN" altLang="zh-CN" sz="1800" dirty="0">
                <a:latin typeface="Times New Roman" panose="02020603050405020304" pitchFamily="18" charset="0"/>
                <a:ea typeface="黑体" panose="02010609060101010101" pitchFamily="49" charset="-122"/>
                <a:sym typeface="Times New Roman" panose="02020603050405020304" pitchFamily="18" charset="0"/>
              </a:rPr>
              <a:t>为</a:t>
            </a:r>
            <a:r>
              <a:rPr lang="en-US" altLang="zh-CN" sz="1800" dirty="0">
                <a:latin typeface="Times New Roman" panose="02020603050405020304" pitchFamily="18" charset="0"/>
                <a:ea typeface="黑体" panose="02010609060101010101" pitchFamily="49" charset="-122"/>
                <a:sym typeface="Times New Roman" panose="02020603050405020304" pitchFamily="18" charset="0"/>
              </a:rPr>
              <a:t>STP</a:t>
            </a:r>
            <a:r>
              <a:rPr lang="zh-CN" altLang="zh-CN" sz="1800" dirty="0">
                <a:latin typeface="Times New Roman" panose="02020603050405020304" pitchFamily="18" charset="0"/>
                <a:ea typeface="黑体" panose="02010609060101010101" pitchFamily="49" charset="-122"/>
                <a:sym typeface="Times New Roman" panose="02020603050405020304" pitchFamily="18" charset="0"/>
              </a:rPr>
              <a:t>拟合曲线中的数值</a:t>
            </a:r>
            <a:r>
              <a:rPr lang="zh-CN" altLang="zh-CN" sz="1800" i="1" dirty="0">
                <a:latin typeface="Times New Roman" panose="02020603050405020304" pitchFamily="18" charset="0"/>
                <a:ea typeface="黑体" panose="02010609060101010101" pitchFamily="49" charset="-122"/>
                <a:sym typeface="Times New Roman" panose="02020603050405020304" pitchFamily="18" charset="0"/>
              </a:rPr>
              <a:t>。</a:t>
            </a:r>
            <a:endParaRPr lang="zh-CN" altLang="en-US" sz="1800"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25777743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endParaRPr lang="zh-CN" altLang="en-US"/>
          </a:p>
        </p:txBody>
      </p:sp>
      <p:sp>
        <p:nvSpPr>
          <p:cNvPr id="3" name="内容占位符 2"/>
          <p:cNvSpPr>
            <a:spLocks noGrp="1"/>
          </p:cNvSpPr>
          <p:nvPr>
            <p:ph idx="1"/>
          </p:nvPr>
        </p:nvSpPr>
        <p:spPr/>
        <p:txBody>
          <a:bodyPr/>
          <a:lstStyle/>
          <a:p>
            <a:pPr>
              <a:lnSpc>
                <a:spcPct val="120000"/>
              </a:lnSpc>
              <a:spcBef>
                <a:spcPts val="20"/>
              </a:spcBef>
              <a:spcAft>
                <a:spcPts val="20"/>
              </a:spcAft>
            </a:pPr>
            <a:endParaRPr lang="zh-CN" altLang="en-US"/>
          </a:p>
        </p:txBody>
      </p:sp>
      <p:pic>
        <p:nvPicPr>
          <p:cNvPr id="4" name="Picture 2" descr="C:\Users\liuke\Desktop\图片8.jpg"/>
          <p:cNvPicPr>
            <a:picLocks noChangeAspect="1" noChangeArrowheads="1"/>
          </p:cNvPicPr>
          <p:nvPr/>
        </p:nvPicPr>
        <p:blipFill rotWithShape="1">
          <a:blip r:embed="rId2">
            <a:extLst>
              <a:ext uri="{28A0092B-C50C-407E-A947-70E740481C1C}">
                <a14:useLocalDpi xmlns:a14="http://schemas.microsoft.com/office/drawing/2010/main" val="0"/>
              </a:ext>
            </a:extLst>
          </a:blip>
          <a:srcRect l="16944" t="995" r="-167" b="-995"/>
          <a:stretch/>
        </p:blipFill>
        <p:spPr bwMode="auto">
          <a:xfrm>
            <a:off x="163774" y="0"/>
            <a:ext cx="674072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p:cNvPicPr>
            <a:picLocks noChangeAspect="1"/>
          </p:cNvPicPr>
          <p:nvPr/>
        </p:nvPicPr>
        <p:blipFill>
          <a:blip r:embed="rId3"/>
          <a:stretch>
            <a:fillRect/>
          </a:stretch>
        </p:blipFill>
        <p:spPr>
          <a:xfrm>
            <a:off x="6740729" y="0"/>
            <a:ext cx="5191570" cy="6858000"/>
          </a:xfrm>
          <a:prstGeom prst="rect">
            <a:avLst/>
          </a:prstGeom>
        </p:spPr>
      </p:pic>
    </p:spTree>
    <p:extLst>
      <p:ext uri="{BB962C8B-B14F-4D97-AF65-F5344CB8AC3E}">
        <p14:creationId xmlns:p14="http://schemas.microsoft.com/office/powerpoint/2010/main" val="22952493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p:cNvSpPr>
            <a:spLocks noGrp="1"/>
          </p:cNvSpPr>
          <p:nvPr>
            <p:ph idx="1"/>
          </p:nvPr>
        </p:nvSpPr>
        <p:spPr/>
        <p:txBody>
          <a:bodyPr/>
          <a:lstStyle/>
          <a:p>
            <a:pPr>
              <a:lnSpc>
                <a:spcPct val="120000"/>
              </a:lnSpc>
              <a:spcBef>
                <a:spcPts val="20"/>
              </a:spcBef>
              <a:spcAft>
                <a:spcPts val="20"/>
              </a:spcAft>
            </a:pPr>
            <a:r>
              <a:rPr lang="zh-CN" altLang="zh-CN" dirty="0">
                <a:latin typeface="Times New Roman" panose="02020603050405020304" pitchFamily="18" charset="0"/>
                <a:ea typeface="黑体" panose="02010609060101010101" pitchFamily="49" charset="-122"/>
                <a:sym typeface="Times New Roman" panose="02020603050405020304" pitchFamily="18" charset="0"/>
              </a:rPr>
              <a:t>计算响应空气比释动能的变异系数</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zh-CN" dirty="0">
                <a:latin typeface="Times New Roman" panose="02020603050405020304" pitchFamily="18" charset="0"/>
                <a:ea typeface="黑体" panose="02010609060101010101" pitchFamily="49" charset="-122"/>
                <a:sym typeface="Times New Roman" panose="02020603050405020304" pitchFamily="18" charset="0"/>
              </a:rPr>
              <a:t>验收检测、状态检测以及稳定性检测结果均要求</a:t>
            </a:r>
            <a:r>
              <a:rPr lang="en-US" altLang="zh-CN" i="1" dirty="0">
                <a:latin typeface="Times New Roman" panose="02020603050405020304" pitchFamily="18" charset="0"/>
                <a:ea typeface="黑体" panose="02010609060101010101" pitchFamily="49" charset="-122"/>
                <a:sym typeface="Times New Roman" panose="02020603050405020304" pitchFamily="18" charset="0"/>
              </a:rPr>
              <a:t>CV</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≤5%</a:t>
            </a:r>
            <a:r>
              <a:rPr lang="zh-CN" altLang="zh-CN" dirty="0">
                <a:latin typeface="Times New Roman" panose="02020603050405020304" pitchFamily="18" charset="0"/>
                <a:ea typeface="黑体" panose="02010609060101010101" pitchFamily="49" charset="-122"/>
                <a:sym typeface="Times New Roman" panose="02020603050405020304" pitchFamily="18" charset="0"/>
              </a:rPr>
              <a:t>。稳定性检测周期为三个月。</a:t>
            </a: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4" name="Rectangle 2"/>
          <p:cNvSpPr>
            <a:spLocks noChangeArrowheads="1"/>
          </p:cNvSpPr>
          <p:nvPr/>
        </p:nvSpPr>
        <p:spPr bwMode="auto">
          <a:xfrm>
            <a:off x="0" y="-197875"/>
            <a:ext cx="184731" cy="39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nSpc>
                <a:spcPct val="120000"/>
              </a:lnSpc>
              <a:spcBef>
                <a:spcPts val="2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6" name="Rectangle 4"/>
          <p:cNvSpPr>
            <a:spLocks noChangeArrowheads="1"/>
          </p:cNvSpPr>
          <p:nvPr/>
        </p:nvSpPr>
        <p:spPr bwMode="auto">
          <a:xfrm>
            <a:off x="0" y="-197875"/>
            <a:ext cx="184731" cy="39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nSpc>
                <a:spcPct val="120000"/>
              </a:lnSpc>
              <a:spcBef>
                <a:spcPts val="2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graphicFrame>
        <p:nvGraphicFramePr>
          <p:cNvPr id="7" name="对象 6"/>
          <p:cNvGraphicFramePr>
            <a:graphicFrameLocks noChangeAspect="1"/>
          </p:cNvGraphicFramePr>
          <p:nvPr>
            <p:extLst>
              <p:ext uri="{D42A27DB-BD31-4B8C-83A1-F6EECF244321}">
                <p14:modId xmlns:p14="http://schemas.microsoft.com/office/powerpoint/2010/main" val="610597301"/>
              </p:ext>
            </p:extLst>
          </p:nvPr>
        </p:nvGraphicFramePr>
        <p:xfrm>
          <a:off x="2934268" y="2674961"/>
          <a:ext cx="5301336" cy="1132764"/>
        </p:xfrm>
        <a:graphic>
          <a:graphicData uri="http://schemas.openxmlformats.org/presentationml/2006/ole">
            <mc:AlternateContent xmlns:mc="http://schemas.openxmlformats.org/markup-compatibility/2006">
              <mc:Choice xmlns:v="urn:schemas-microsoft-com:vml" Requires="v">
                <p:oleObj spid="_x0000_s7236" name="Equation" r:id="rId3" imgW="2273300" imgH="508000" progId="Equation.DSMT4">
                  <p:embed/>
                </p:oleObj>
              </mc:Choice>
              <mc:Fallback>
                <p:oleObj name="Equation" r:id="rId3" imgW="2273300" imgH="508000" progId="Equation.DSMT4">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4268" y="2674961"/>
                        <a:ext cx="5301336" cy="1132764"/>
                      </a:xfrm>
                      <a:prstGeom prst="rect">
                        <a:avLst/>
                      </a:prstGeom>
                      <a:noFill/>
                    </p:spPr>
                  </p:pic>
                </p:oleObj>
              </mc:Fallback>
            </mc:AlternateContent>
          </a:graphicData>
        </a:graphic>
      </p:graphicFrame>
    </p:spTree>
    <p:extLst>
      <p:ext uri="{BB962C8B-B14F-4D97-AF65-F5344CB8AC3E}">
        <p14:creationId xmlns:p14="http://schemas.microsoft.com/office/powerpoint/2010/main" val="10848578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endParaRPr lang="zh-CN" altLang="en-US"/>
          </a:p>
        </p:txBody>
      </p:sp>
      <p:sp>
        <p:nvSpPr>
          <p:cNvPr id="3" name="内容占位符 2"/>
          <p:cNvSpPr>
            <a:spLocks noGrp="1"/>
          </p:cNvSpPr>
          <p:nvPr>
            <p:ph idx="1"/>
          </p:nvPr>
        </p:nvSpPr>
        <p:spPr/>
        <p:txBody>
          <a:bodyPr>
            <a:normAutofit fontScale="92500"/>
          </a:bodyPr>
          <a:lstStyle/>
          <a:p>
            <a:pPr>
              <a:lnSpc>
                <a:spcPct val="120000"/>
              </a:lnSpc>
              <a:spcBef>
                <a:spcPts val="20"/>
              </a:spcBef>
              <a:spcAft>
                <a:spcPts val="20"/>
              </a:spcAft>
            </a:pPr>
            <a:r>
              <a:rPr lang="zh-CN" altLang="zh-CN" sz="2400" dirty="0"/>
              <a:t>以某直线负相关响应的</a:t>
            </a:r>
            <a:r>
              <a:rPr lang="en-US" altLang="zh-CN" sz="2400" dirty="0"/>
              <a:t>DR</a:t>
            </a:r>
            <a:r>
              <a:rPr lang="zh-CN" altLang="zh-CN" sz="2400" dirty="0"/>
              <a:t>为例，其暗噪声的平均像素值为</a:t>
            </a:r>
            <a:r>
              <a:rPr lang="en-US" altLang="zh-CN" sz="2400" dirty="0"/>
              <a:t>64330</a:t>
            </a:r>
            <a:r>
              <a:rPr lang="zh-CN" altLang="zh-CN" sz="2400" dirty="0"/>
              <a:t>，</a:t>
            </a:r>
            <a:r>
              <a:rPr lang="en-US" altLang="zh-CN" sz="2400" dirty="0"/>
              <a:t>STP</a:t>
            </a:r>
            <a:r>
              <a:rPr lang="zh-CN" altLang="zh-CN" sz="2400" dirty="0"/>
              <a:t>曲线方程为</a:t>
            </a:r>
            <a:r>
              <a:rPr lang="en-US" altLang="zh-CN" sz="2400" i="1" dirty="0"/>
              <a:t>PV</a:t>
            </a:r>
            <a:r>
              <a:rPr lang="en-US" altLang="zh-CN" sz="2400" dirty="0"/>
              <a:t>=-407.78</a:t>
            </a:r>
            <a:r>
              <a:rPr lang="en-US" altLang="zh-CN" sz="2400" i="1" dirty="0"/>
              <a:t>K</a:t>
            </a:r>
            <a:r>
              <a:rPr lang="en-US" altLang="zh-CN" sz="2400" dirty="0"/>
              <a:t>+64182, </a:t>
            </a:r>
            <a:r>
              <a:rPr lang="en-US" altLang="zh-CN" sz="2400" i="1" dirty="0"/>
              <a:t>R</a:t>
            </a:r>
            <a:r>
              <a:rPr lang="en-US" altLang="zh-CN" sz="2400" baseline="30000" dirty="0"/>
              <a:t>2</a:t>
            </a:r>
            <a:r>
              <a:rPr lang="en-US" altLang="zh-CN" sz="2400" dirty="0"/>
              <a:t>=0.9994</a:t>
            </a:r>
            <a:r>
              <a:rPr lang="zh-CN" altLang="zh-CN" sz="2400" dirty="0"/>
              <a:t>，响应均匀性的</a:t>
            </a:r>
            <a:r>
              <a:rPr lang="en-US" altLang="zh-CN" sz="2400" dirty="0"/>
              <a:t>5</a:t>
            </a:r>
            <a:r>
              <a:rPr lang="zh-CN" altLang="zh-CN" sz="2400" dirty="0"/>
              <a:t>个平均像素值为</a:t>
            </a:r>
            <a:r>
              <a:rPr lang="en-US" altLang="zh-CN" sz="2400" dirty="0"/>
              <a:t>59731, 61390, 61718, 61443, 61822</a:t>
            </a:r>
            <a:r>
              <a:rPr lang="zh-CN" altLang="zh-CN" sz="2400" dirty="0"/>
              <a:t>，其响应空气比释动能（</a:t>
            </a:r>
            <a:r>
              <a:rPr lang="en-US" altLang="zh-CN" sz="2400" dirty="0" err="1"/>
              <a:t>μGy</a:t>
            </a:r>
            <a:r>
              <a:rPr lang="zh-CN" altLang="zh-CN" sz="2400" dirty="0"/>
              <a:t>）分别为</a:t>
            </a:r>
            <a:r>
              <a:rPr lang="en-US" altLang="zh-CN" sz="2400" dirty="0"/>
              <a:t>10.925, 6.853, 6.048, 6.723, 5.792</a:t>
            </a:r>
            <a:r>
              <a:rPr lang="zh-CN" altLang="zh-CN" sz="2400" dirty="0"/>
              <a:t>，若直接以平均像素值进行响应均匀性计算其结果为</a:t>
            </a:r>
            <a:r>
              <a:rPr lang="en-US" altLang="zh-CN" sz="2400" dirty="0"/>
              <a:t>1.39%</a:t>
            </a:r>
            <a:r>
              <a:rPr lang="zh-CN" altLang="zh-CN" sz="2400" dirty="0"/>
              <a:t>，若以响应空气比释动能进行响应均匀性计算其结果为</a:t>
            </a:r>
            <a:r>
              <a:rPr lang="en-US" altLang="zh-CN" sz="2400" dirty="0"/>
              <a:t>28.79%</a:t>
            </a:r>
            <a:r>
              <a:rPr lang="zh-CN" altLang="zh-CN" sz="2400" dirty="0"/>
              <a:t>。</a:t>
            </a:r>
          </a:p>
          <a:p>
            <a:pPr>
              <a:lnSpc>
                <a:spcPct val="120000"/>
              </a:lnSpc>
              <a:spcBef>
                <a:spcPts val="20"/>
              </a:spcBef>
              <a:spcAft>
                <a:spcPts val="20"/>
              </a:spcAft>
            </a:pPr>
            <a:r>
              <a:rPr lang="zh-CN" altLang="zh-CN" sz="2400" dirty="0"/>
              <a:t>以某对数相关响应的</a:t>
            </a:r>
            <a:r>
              <a:rPr lang="en-US" altLang="zh-CN" sz="2400" dirty="0"/>
              <a:t>DR</a:t>
            </a:r>
            <a:r>
              <a:rPr lang="zh-CN" altLang="zh-CN" sz="2400" dirty="0"/>
              <a:t>为例，其暗噪声像素值的中值为</a:t>
            </a:r>
            <a:r>
              <a:rPr lang="en-US" altLang="zh-CN" sz="2400" dirty="0"/>
              <a:t>0</a:t>
            </a:r>
            <a:r>
              <a:rPr lang="zh-CN" altLang="zh-CN" sz="2400" dirty="0"/>
              <a:t>，</a:t>
            </a:r>
            <a:r>
              <a:rPr lang="en-US" altLang="zh-CN" sz="2400" dirty="0"/>
              <a:t>STP</a:t>
            </a:r>
            <a:r>
              <a:rPr lang="zh-CN" altLang="zh-CN" sz="2400" dirty="0"/>
              <a:t>曲线方程为</a:t>
            </a:r>
            <a:r>
              <a:rPr lang="en-US" altLang="zh-CN" sz="2400" i="1" dirty="0"/>
              <a:t>PV</a:t>
            </a:r>
            <a:r>
              <a:rPr lang="en-US" altLang="zh-CN" sz="2400" dirty="0"/>
              <a:t>=2718.4*</a:t>
            </a:r>
            <a:r>
              <a:rPr lang="en-US" altLang="zh-CN" sz="2400" dirty="0" err="1"/>
              <a:t>lg</a:t>
            </a:r>
            <a:r>
              <a:rPr lang="en-US" altLang="zh-CN" sz="2400" dirty="0"/>
              <a:t>(</a:t>
            </a:r>
            <a:r>
              <a:rPr lang="en-US" altLang="zh-CN" sz="2400" i="1" dirty="0"/>
              <a:t>K</a:t>
            </a:r>
            <a:r>
              <a:rPr lang="en-US" altLang="zh-CN" sz="2400" dirty="0"/>
              <a:t>)+12622.8</a:t>
            </a:r>
            <a:r>
              <a:rPr lang="zh-CN" altLang="zh-CN" sz="2400" dirty="0"/>
              <a:t>，</a:t>
            </a:r>
            <a:r>
              <a:rPr lang="en-US" altLang="zh-CN" sz="2400" i="1" dirty="0"/>
              <a:t>R</a:t>
            </a:r>
            <a:r>
              <a:rPr lang="en-US" altLang="zh-CN" sz="2400" baseline="30000" dirty="0"/>
              <a:t>2</a:t>
            </a:r>
            <a:r>
              <a:rPr lang="en-US" altLang="zh-CN" sz="2400" dirty="0"/>
              <a:t>=0.9997</a:t>
            </a:r>
            <a:r>
              <a:rPr lang="zh-CN" altLang="zh-CN" sz="2400" dirty="0"/>
              <a:t>，响应均匀性的</a:t>
            </a:r>
            <a:r>
              <a:rPr lang="en-US" altLang="zh-CN" sz="2400" dirty="0"/>
              <a:t>5</a:t>
            </a:r>
            <a:r>
              <a:rPr lang="zh-CN" altLang="zh-CN" sz="2400" dirty="0"/>
              <a:t>个像素值的中值为</a:t>
            </a:r>
            <a:r>
              <a:rPr lang="en-US" altLang="zh-CN" sz="2400" dirty="0"/>
              <a:t>19280, 19144, 19046, 19148, 19107</a:t>
            </a:r>
            <a:r>
              <a:rPr lang="zh-CN" altLang="zh-CN" sz="2400" dirty="0"/>
              <a:t>，其响应空气比释动能（</a:t>
            </a:r>
            <a:r>
              <a:rPr lang="en-US" altLang="zh-CN" sz="2400" dirty="0" err="1"/>
              <a:t>μGy</a:t>
            </a:r>
            <a:r>
              <a:rPr lang="zh-CN" altLang="zh-CN" sz="2400" dirty="0"/>
              <a:t>）分别为</a:t>
            </a:r>
            <a:r>
              <a:rPr lang="en-US" altLang="zh-CN" sz="2400" dirty="0"/>
              <a:t>11.576, 11.011, 10.621, 11.027, 10.862</a:t>
            </a:r>
            <a:r>
              <a:rPr lang="zh-CN" altLang="zh-CN" sz="2400" dirty="0"/>
              <a:t>，若直接以平均像素值进行响应均匀性计算其结果为</a:t>
            </a:r>
            <a:r>
              <a:rPr lang="en-US" altLang="zh-CN" sz="2400" dirty="0"/>
              <a:t>0.45%</a:t>
            </a:r>
            <a:r>
              <a:rPr lang="zh-CN" altLang="zh-CN" sz="2400" dirty="0"/>
              <a:t>，若以响应空气比释动能进行响应均匀性计算其结果为</a:t>
            </a:r>
            <a:r>
              <a:rPr lang="en-US" altLang="zh-CN" sz="2400" dirty="0"/>
              <a:t>3.19%</a:t>
            </a:r>
            <a:r>
              <a:rPr lang="zh-CN" altLang="zh-CN" sz="2400" dirty="0"/>
              <a:t>。</a:t>
            </a:r>
            <a:endParaRPr lang="zh-CN" altLang="en-US" sz="2400" dirty="0"/>
          </a:p>
        </p:txBody>
      </p:sp>
    </p:spTree>
    <p:extLst>
      <p:ext uri="{BB962C8B-B14F-4D97-AF65-F5344CB8AC3E}">
        <p14:creationId xmlns:p14="http://schemas.microsoft.com/office/powerpoint/2010/main" val="31685445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endParaRPr lang="zh-CN" altLang="en-US"/>
          </a:p>
        </p:txBody>
      </p:sp>
      <p:sp>
        <p:nvSpPr>
          <p:cNvPr id="3" name="内容占位符 2"/>
          <p:cNvSpPr>
            <a:spLocks noGrp="1"/>
          </p:cNvSpPr>
          <p:nvPr>
            <p:ph idx="1"/>
          </p:nvPr>
        </p:nvSpPr>
        <p:spPr/>
        <p:txBody>
          <a:bodyPr>
            <a:normAutofit/>
          </a:bodyPr>
          <a:lstStyle/>
          <a:p>
            <a:pPr>
              <a:lnSpc>
                <a:spcPct val="120000"/>
              </a:lnSpc>
              <a:spcBef>
                <a:spcPts val="20"/>
              </a:spcBef>
              <a:spcAft>
                <a:spcPts val="20"/>
              </a:spcAft>
            </a:pPr>
            <a:r>
              <a:rPr lang="zh-CN" altLang="zh-CN" sz="2400" dirty="0"/>
              <a:t>以飞利浦医疗器械集团有限公司的</a:t>
            </a:r>
            <a:r>
              <a:rPr lang="en-US" altLang="zh-CN" sz="2400" dirty="0" err="1"/>
              <a:t>DigitalDiagnost</a:t>
            </a:r>
            <a:r>
              <a:rPr lang="zh-CN" altLang="zh-CN" sz="2400" dirty="0"/>
              <a:t>型</a:t>
            </a:r>
            <a:r>
              <a:rPr lang="en-US" altLang="zh-CN" sz="2400" dirty="0"/>
              <a:t>DR</a:t>
            </a:r>
            <a:r>
              <a:rPr lang="zh-CN" altLang="zh-CN" sz="2400" dirty="0"/>
              <a:t>为例</a:t>
            </a:r>
            <a:endParaRPr lang="en-US" altLang="zh-CN" sz="2400" dirty="0"/>
          </a:p>
          <a:p>
            <a:pPr>
              <a:lnSpc>
                <a:spcPct val="120000"/>
              </a:lnSpc>
              <a:spcBef>
                <a:spcPts val="20"/>
              </a:spcBef>
              <a:spcAft>
                <a:spcPts val="20"/>
              </a:spcAft>
            </a:pPr>
            <a:r>
              <a:rPr lang="zh-CN" altLang="zh-CN" sz="2400" dirty="0"/>
              <a:t>信号传递特性（</a:t>
            </a:r>
            <a:r>
              <a:rPr lang="en-US" altLang="zh-CN" sz="2400" dirty="0"/>
              <a:t>STP</a:t>
            </a:r>
            <a:r>
              <a:rPr lang="zh-CN" altLang="zh-CN" sz="2400" dirty="0"/>
              <a:t>）在未取下滤线栅时的曲线方程为</a:t>
            </a:r>
            <a:r>
              <a:rPr lang="en-US" altLang="zh-CN" sz="2400" i="1" dirty="0"/>
              <a:t>PV</a:t>
            </a:r>
            <a:r>
              <a:rPr lang="en-US" altLang="zh-CN" sz="2400" dirty="0"/>
              <a:t>=2612.2*</a:t>
            </a:r>
            <a:r>
              <a:rPr lang="en-US" altLang="zh-CN" sz="2400" dirty="0" err="1"/>
              <a:t>lg</a:t>
            </a:r>
            <a:r>
              <a:rPr lang="en-US" altLang="zh-CN" sz="2400" dirty="0"/>
              <a:t>(</a:t>
            </a:r>
            <a:r>
              <a:rPr lang="en-US" altLang="zh-CN" sz="2400" i="1" dirty="0"/>
              <a:t>K</a:t>
            </a:r>
            <a:r>
              <a:rPr lang="en-US" altLang="zh-CN" sz="2400" dirty="0"/>
              <a:t>)+13193.8</a:t>
            </a:r>
            <a:r>
              <a:rPr lang="zh-CN" altLang="zh-CN" sz="2400" dirty="0"/>
              <a:t>，</a:t>
            </a:r>
            <a:r>
              <a:rPr lang="en-US" altLang="zh-CN" sz="2400" i="1" dirty="0"/>
              <a:t>R</a:t>
            </a:r>
            <a:r>
              <a:rPr lang="en-US" altLang="zh-CN" sz="2400" baseline="30000" dirty="0"/>
              <a:t>2</a:t>
            </a:r>
            <a:r>
              <a:rPr lang="en-US" altLang="zh-CN" sz="2400" dirty="0"/>
              <a:t>=1.0000</a:t>
            </a:r>
            <a:r>
              <a:rPr lang="zh-CN" altLang="zh-CN" sz="2400" dirty="0"/>
              <a:t>，未取下滤线栅时响应均匀性的</a:t>
            </a:r>
            <a:r>
              <a:rPr lang="en-US" altLang="zh-CN" sz="2400" dirty="0"/>
              <a:t>5</a:t>
            </a:r>
            <a:r>
              <a:rPr lang="zh-CN" altLang="zh-CN" sz="2400" dirty="0"/>
              <a:t>个像素值为</a:t>
            </a:r>
            <a:r>
              <a:rPr lang="en-US" altLang="zh-CN" sz="2400" dirty="0"/>
              <a:t>19241, 18190, 18694, 18590, 18888</a:t>
            </a:r>
            <a:r>
              <a:rPr lang="zh-CN" altLang="zh-CN" sz="2400" dirty="0"/>
              <a:t>，其响应空气比释动能（</a:t>
            </a:r>
            <a:r>
              <a:rPr lang="en-US" altLang="zh-CN" sz="2400" dirty="0" err="1"/>
              <a:t>μGy</a:t>
            </a:r>
            <a:r>
              <a:rPr lang="zh-CN" altLang="zh-CN" sz="2400" dirty="0"/>
              <a:t>）分别为</a:t>
            </a:r>
            <a:r>
              <a:rPr lang="en-US" altLang="zh-CN" sz="2400" dirty="0"/>
              <a:t>10.13, 6.77, 8.21, 7.89, 8.85</a:t>
            </a:r>
            <a:r>
              <a:rPr lang="zh-CN" altLang="zh-CN" sz="2400" dirty="0"/>
              <a:t>，计算结果为</a:t>
            </a:r>
            <a:r>
              <a:rPr lang="en-US" altLang="zh-CN" sz="2400" dirty="0"/>
              <a:t>14.78%</a:t>
            </a:r>
            <a:r>
              <a:rPr lang="zh-CN" altLang="zh-CN" sz="2400" dirty="0"/>
              <a:t>。</a:t>
            </a:r>
            <a:endParaRPr lang="en-US" altLang="zh-CN" sz="2400" dirty="0"/>
          </a:p>
          <a:p>
            <a:pPr>
              <a:lnSpc>
                <a:spcPct val="120000"/>
              </a:lnSpc>
              <a:spcBef>
                <a:spcPts val="20"/>
              </a:spcBef>
              <a:spcAft>
                <a:spcPts val="20"/>
              </a:spcAft>
            </a:pPr>
            <a:r>
              <a:rPr lang="zh-CN" altLang="zh-CN" sz="2400" dirty="0"/>
              <a:t>信号传递特性（</a:t>
            </a:r>
            <a:r>
              <a:rPr lang="en-US" altLang="zh-CN" sz="2400" dirty="0"/>
              <a:t>STP</a:t>
            </a:r>
            <a:r>
              <a:rPr lang="zh-CN" altLang="zh-CN" sz="2400" dirty="0"/>
              <a:t>）在取下滤线栅时的曲线方程</a:t>
            </a:r>
            <a:r>
              <a:rPr lang="en-US" altLang="zh-CN" sz="2400" i="1" dirty="0"/>
              <a:t>PV</a:t>
            </a:r>
            <a:r>
              <a:rPr lang="en-US" altLang="zh-CN" sz="2400" dirty="0"/>
              <a:t>=2613.8*</a:t>
            </a:r>
            <a:r>
              <a:rPr lang="en-US" altLang="zh-CN" sz="2400" dirty="0" err="1"/>
              <a:t>lg</a:t>
            </a:r>
            <a:r>
              <a:rPr lang="en-US" altLang="zh-CN" sz="2400" dirty="0"/>
              <a:t>(</a:t>
            </a:r>
            <a:r>
              <a:rPr lang="en-US" altLang="zh-CN" sz="2400" i="1" dirty="0"/>
              <a:t>K</a:t>
            </a:r>
            <a:r>
              <a:rPr lang="en-US" altLang="zh-CN" sz="2400" dirty="0"/>
              <a:t>)+13966.0</a:t>
            </a:r>
            <a:r>
              <a:rPr lang="zh-CN" altLang="zh-CN" sz="2400" dirty="0"/>
              <a:t>，</a:t>
            </a:r>
            <a:r>
              <a:rPr lang="en-US" altLang="zh-CN" sz="2400" i="1" dirty="0"/>
              <a:t>R</a:t>
            </a:r>
            <a:r>
              <a:rPr lang="en-US" altLang="zh-CN" sz="2400" baseline="30000" dirty="0"/>
              <a:t>2</a:t>
            </a:r>
            <a:r>
              <a:rPr lang="en-US" altLang="zh-CN" sz="2400" dirty="0"/>
              <a:t>=1.0000</a:t>
            </a:r>
            <a:r>
              <a:rPr lang="zh-CN" altLang="zh-CN" sz="2400" dirty="0"/>
              <a:t>，取下滤线栅时响应均匀性的</a:t>
            </a:r>
            <a:r>
              <a:rPr lang="en-US" altLang="zh-CN" sz="2400" dirty="0"/>
              <a:t>5</a:t>
            </a:r>
            <a:r>
              <a:rPr lang="zh-CN" altLang="zh-CN" sz="2400" dirty="0"/>
              <a:t>个像素值为</a:t>
            </a:r>
            <a:r>
              <a:rPr lang="en-US" altLang="zh-CN" sz="2400" dirty="0"/>
              <a:t>20009, 19842, 19870, 20077, 20051</a:t>
            </a:r>
            <a:r>
              <a:rPr lang="zh-CN" altLang="zh-CN" sz="2400" dirty="0"/>
              <a:t>，其响应空气比释动能（</a:t>
            </a:r>
            <a:r>
              <a:rPr lang="en-US" altLang="zh-CN" sz="2400" dirty="0" err="1"/>
              <a:t>μGy</a:t>
            </a:r>
            <a:r>
              <a:rPr lang="zh-CN" altLang="zh-CN" sz="2400" dirty="0"/>
              <a:t>）分别为</a:t>
            </a:r>
            <a:r>
              <a:rPr lang="en-US" altLang="zh-CN" sz="2400" dirty="0"/>
              <a:t>10.10, 9.47, 9.57, 10.36, 10.26</a:t>
            </a:r>
            <a:r>
              <a:rPr lang="zh-CN" altLang="zh-CN" sz="2400" dirty="0"/>
              <a:t>，计算结果为</a:t>
            </a:r>
            <a:r>
              <a:rPr lang="en-US" altLang="zh-CN" sz="2400" dirty="0"/>
              <a:t>4.08%</a:t>
            </a:r>
            <a:r>
              <a:rPr lang="zh-CN" altLang="en-US" sz="2400" dirty="0"/>
              <a:t>。</a:t>
            </a:r>
          </a:p>
        </p:txBody>
      </p:sp>
    </p:spTree>
    <p:extLst>
      <p:ext uri="{BB962C8B-B14F-4D97-AF65-F5344CB8AC3E}">
        <p14:creationId xmlns:p14="http://schemas.microsoft.com/office/powerpoint/2010/main" val="35655331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4</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、测距误差</a:t>
            </a:r>
          </a:p>
        </p:txBody>
      </p:sp>
      <p:sp>
        <p:nvSpPr>
          <p:cNvPr id="3" name="内容占位符 2"/>
          <p:cNvSpPr>
            <a:spLocks noGrp="1"/>
          </p:cNvSpPr>
          <p:nvPr>
            <p:ph idx="1"/>
          </p:nvPr>
        </p:nvSpPr>
        <p:spPr/>
        <p:txBody>
          <a:bodyPr>
            <a:normAutofit/>
          </a:bodyPr>
          <a:lstStyle/>
          <a:p>
            <a:pPr>
              <a:lnSpc>
                <a:spcPct val="120000"/>
              </a:lnSpc>
              <a:spcBef>
                <a:spcPts val="20"/>
              </a:spcBef>
              <a:spcAft>
                <a:spcPts val="20"/>
              </a:spcAft>
            </a:pP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测距误差，也叫空间距离准确性，用于度量</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DR</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系统度量物体大小的偏差程度。</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个带有米制刻度的铅尺或者固定长度的标记物</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SID</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180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SID</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为最大值</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用两个带有米制刻度的铅尺或者固定长度的标记物，相互交叉垂直放置在影像探测器表面中央，用</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50 kV</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和约</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10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mAs</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进行曝光，获取一幅影像。</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用测距软件对水平和垂直两个方向上的铅尺刻度不低于</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10 cm</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的影像测量距离（</a:t>
            </a:r>
            <a:r>
              <a:rPr lang="en-US" altLang="zh-CN" sz="2400" i="1" dirty="0" err="1">
                <a:latin typeface="Times New Roman" panose="02020603050405020304" pitchFamily="18" charset="0"/>
                <a:ea typeface="黑体" panose="02010609060101010101" pitchFamily="49" charset="-122"/>
                <a:sym typeface="Times New Roman" panose="02020603050405020304" pitchFamily="18" charset="0"/>
              </a:rPr>
              <a:t>D</a:t>
            </a:r>
            <a:r>
              <a:rPr lang="en-US" altLang="zh-CN" sz="2400" i="1" baseline="-25000" dirty="0" err="1">
                <a:latin typeface="Times New Roman" panose="02020603050405020304" pitchFamily="18" charset="0"/>
                <a:ea typeface="黑体" panose="02010609060101010101" pitchFamily="49" charset="-122"/>
                <a:sym typeface="Times New Roman" panose="02020603050405020304" pitchFamily="18" charset="0"/>
              </a:rPr>
              <a:t>m</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），与真实长度（</a:t>
            </a:r>
            <a:r>
              <a:rPr lang="en-US" altLang="zh-CN" sz="2400" i="1" dirty="0">
                <a:latin typeface="Times New Roman" panose="02020603050405020304" pitchFamily="18" charset="0"/>
                <a:ea typeface="黑体" panose="02010609060101010101" pitchFamily="49" charset="-122"/>
                <a:sym typeface="Times New Roman" panose="02020603050405020304" pitchFamily="18" charset="0"/>
              </a:rPr>
              <a:t>D</a:t>
            </a:r>
            <a:r>
              <a:rPr lang="pt-BR" altLang="zh-CN" sz="2400" i="1" baseline="-25000" dirty="0">
                <a:latin typeface="Times New Roman" panose="02020603050405020304" pitchFamily="18" charset="0"/>
                <a:ea typeface="黑体" panose="02010609060101010101" pitchFamily="49" charset="-122"/>
                <a:sym typeface="Times New Roman" panose="02020603050405020304" pitchFamily="18" charset="0"/>
              </a:rPr>
              <a:t>o</a:t>
            </a:r>
            <a:r>
              <a:rPr lang="zh-CN" altLang="zh-CN" sz="2400" dirty="0">
                <a:latin typeface="Times New Roman" panose="02020603050405020304" pitchFamily="18" charset="0"/>
                <a:ea typeface="黑体" panose="02010609060101010101" pitchFamily="49" charset="-122"/>
                <a:sym typeface="Times New Roman" panose="02020603050405020304" pitchFamily="18" charset="0"/>
              </a:rPr>
              <a:t>）进行比较</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验收检测、状态检测：垂直、水平方向在</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±2.0%</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以内。</a:t>
            </a:r>
          </a:p>
        </p:txBody>
      </p:sp>
    </p:spTree>
    <p:extLst>
      <p:ext uri="{BB962C8B-B14F-4D97-AF65-F5344CB8AC3E}">
        <p14:creationId xmlns:p14="http://schemas.microsoft.com/office/powerpoint/2010/main" val="39663640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C1E34FA-1185-4F44-B87E-22C0DC35E11A}"/>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52BEA895-846F-450E-B573-883F3EB03750}"/>
              </a:ext>
            </a:extLst>
          </p:cNvPr>
          <p:cNvSpPr>
            <a:spLocks noGrp="1"/>
          </p:cNvSpPr>
          <p:nvPr>
            <p:ph idx="1"/>
          </p:nvPr>
        </p:nvSpPr>
        <p:spPr>
          <a:xfrm>
            <a:off x="4417256" y="1825625"/>
            <a:ext cx="6936544" cy="4351338"/>
          </a:xfrm>
        </p:spPr>
        <p:txBody>
          <a:bodyPr>
            <a:normAutofit/>
          </a:bodyPr>
          <a:lstStyle/>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铅尺不能放置在影像接收器表面，应把铅尺放置在患者床面中央，获得影像应采用相似三角形原理做距离校正</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焦点至检测模体表面（铅尺）的距离为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170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，焦点至影像探测器表面（铅尺影像）的距离为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180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，铅尺的实际长度为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10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，影像测量距离为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10.50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，计算测距误差</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E=[10.50÷</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180÷170</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-10]/10×100%=-0.83%</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p>
        </p:txBody>
      </p:sp>
      <p:pic>
        <p:nvPicPr>
          <p:cNvPr id="4" name="图片 3">
            <a:extLst>
              <a:ext uri="{FF2B5EF4-FFF2-40B4-BE49-F238E27FC236}">
                <a16:creationId xmlns="" xmlns:a16="http://schemas.microsoft.com/office/drawing/2014/main" id="{C7370B58-1E86-4DD3-8008-4D156C10E7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91" y="365125"/>
            <a:ext cx="3734264" cy="5811838"/>
          </a:xfrm>
          <a:prstGeom prst="rect">
            <a:avLst/>
          </a:prstGeom>
        </p:spPr>
      </p:pic>
    </p:spTree>
    <p:extLst>
      <p:ext uri="{BB962C8B-B14F-4D97-AF65-F5344CB8AC3E}">
        <p14:creationId xmlns:p14="http://schemas.microsoft.com/office/powerpoint/2010/main" val="1014843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endParaRPr lang="zh-CN" altLang="en-US"/>
          </a:p>
        </p:txBody>
      </p:sp>
      <p:graphicFrame>
        <p:nvGraphicFramePr>
          <p:cNvPr id="4" name="内容占位符 3"/>
          <p:cNvGraphicFramePr>
            <a:graphicFrameLocks noGrp="1"/>
          </p:cNvGraphicFramePr>
          <p:nvPr>
            <p:ph idx="1"/>
            <p:extLst>
              <p:ext uri="{D42A27DB-BD31-4B8C-83A1-F6EECF244321}">
                <p14:modId xmlns:p14="http://schemas.microsoft.com/office/powerpoint/2010/main" val="1488679702"/>
              </p:ext>
            </p:extLst>
          </p:nvPr>
        </p:nvGraphicFramePr>
        <p:xfrm>
          <a:off x="838200" y="365125"/>
          <a:ext cx="10515600" cy="2678326"/>
        </p:xfrm>
        <a:graphic>
          <a:graphicData uri="http://schemas.openxmlformats.org/drawingml/2006/table">
            <a:tbl>
              <a:tblPr firstRow="1" bandRow="1">
                <a:tableStyleId>{5C22544A-7EE6-4342-B048-85BDC9FD1C3A}</a:tableStyleId>
              </a:tblPr>
              <a:tblGrid>
                <a:gridCol w="2103120">
                  <a:extLst>
                    <a:ext uri="{9D8B030D-6E8A-4147-A177-3AD203B41FA5}">
                      <a16:colId xmlns="" xmlns:a16="http://schemas.microsoft.com/office/drawing/2014/main" val="20000"/>
                    </a:ext>
                  </a:extLst>
                </a:gridCol>
                <a:gridCol w="2103120">
                  <a:extLst>
                    <a:ext uri="{9D8B030D-6E8A-4147-A177-3AD203B41FA5}">
                      <a16:colId xmlns="" xmlns:a16="http://schemas.microsoft.com/office/drawing/2014/main" val="20001"/>
                    </a:ext>
                  </a:extLst>
                </a:gridCol>
                <a:gridCol w="2103120">
                  <a:extLst>
                    <a:ext uri="{9D8B030D-6E8A-4147-A177-3AD203B41FA5}">
                      <a16:colId xmlns="" xmlns:a16="http://schemas.microsoft.com/office/drawing/2014/main" val="20002"/>
                    </a:ext>
                  </a:extLst>
                </a:gridCol>
                <a:gridCol w="2103120">
                  <a:extLst>
                    <a:ext uri="{9D8B030D-6E8A-4147-A177-3AD203B41FA5}">
                      <a16:colId xmlns="" xmlns:a16="http://schemas.microsoft.com/office/drawing/2014/main" val="20003"/>
                    </a:ext>
                  </a:extLst>
                </a:gridCol>
                <a:gridCol w="2103120">
                  <a:extLst>
                    <a:ext uri="{9D8B030D-6E8A-4147-A177-3AD203B41FA5}">
                      <a16:colId xmlns="" xmlns:a16="http://schemas.microsoft.com/office/drawing/2014/main" val="20004"/>
                    </a:ext>
                  </a:extLst>
                </a:gridCol>
              </a:tblGrid>
              <a:tr h="931842">
                <a:tc>
                  <a:txBody>
                    <a:bodyPr/>
                    <a:lstStyle/>
                    <a:p>
                      <a:pPr algn="ctr" fontAlgn="ctr">
                        <a:lnSpc>
                          <a:spcPct val="120000"/>
                        </a:lnSpc>
                        <a:spcBef>
                          <a:spcPts val="20"/>
                        </a:spcBef>
                        <a:spcAft>
                          <a:spcPts val="20"/>
                        </a:spcAft>
                      </a:pPr>
                      <a:r>
                        <a:rPr lang="zh-CN" altLang="en-US" sz="2000" u="none" strike="noStrike" dirty="0">
                          <a:effectLst/>
                        </a:rPr>
                        <a:t>设备</a:t>
                      </a:r>
                      <a:r>
                        <a:rPr lang="en-US" altLang="zh-CN" sz="2000" u="none" strike="noStrike" dirty="0">
                          <a:effectLst/>
                        </a:rPr>
                        <a:t>/</a:t>
                      </a:r>
                      <a:r>
                        <a:rPr lang="zh-CN" altLang="en-US" sz="2000" u="none" strike="noStrike" dirty="0">
                          <a:effectLst/>
                        </a:rPr>
                        <a:t>检测项目</a:t>
                      </a:r>
                      <a:endParaRPr lang="zh-CN" altLang="en-US"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zh-CN" altLang="en-US" sz="2000" u="none" strike="noStrike" dirty="0">
                          <a:effectLst/>
                        </a:rPr>
                        <a:t>乳腺</a:t>
                      </a:r>
                      <a:r>
                        <a:rPr lang="en-US" altLang="zh-CN" sz="2000" u="none" strike="noStrike" dirty="0">
                          <a:effectLst/>
                        </a:rPr>
                        <a:t>X</a:t>
                      </a:r>
                      <a:r>
                        <a:rPr lang="zh-CN" altLang="en-US" sz="2000" u="none" strike="noStrike" dirty="0">
                          <a:effectLst/>
                        </a:rPr>
                        <a:t>射线摄影设备通用检测项目</a:t>
                      </a:r>
                      <a:endParaRPr lang="zh-CN" altLang="en-US"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zh-CN" altLang="en-US" sz="2000" u="none" strike="noStrike" dirty="0">
                          <a:effectLst/>
                        </a:rPr>
                        <a:t>乳腺屏片</a:t>
                      </a:r>
                      <a:r>
                        <a:rPr lang="en-US" altLang="zh-CN" sz="2000" u="none" strike="noStrike" dirty="0">
                          <a:effectLst/>
                        </a:rPr>
                        <a:t>X</a:t>
                      </a:r>
                      <a:r>
                        <a:rPr lang="zh-CN" altLang="en-US" sz="2000" u="none" strike="noStrike" dirty="0">
                          <a:effectLst/>
                        </a:rPr>
                        <a:t>射线摄影设备专用检测项目</a:t>
                      </a:r>
                      <a:endParaRPr lang="zh-CN" altLang="en-US"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zh-CN" altLang="en-US" sz="2000" u="none" strike="noStrike" dirty="0">
                          <a:effectLst/>
                        </a:rPr>
                        <a:t>乳腺</a:t>
                      </a:r>
                      <a:r>
                        <a:rPr lang="en-US" altLang="zh-CN" sz="2000" u="none" strike="noStrike" dirty="0">
                          <a:effectLst/>
                        </a:rPr>
                        <a:t>DR</a:t>
                      </a:r>
                      <a:r>
                        <a:rPr lang="zh-CN" altLang="en-US" sz="2000" u="none" strike="noStrike" dirty="0">
                          <a:effectLst/>
                        </a:rPr>
                        <a:t>设备专用检测项目</a:t>
                      </a:r>
                      <a:endParaRPr lang="zh-CN" altLang="en-US"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zh-CN" altLang="en-US" sz="2000" u="none" strike="noStrike" dirty="0">
                          <a:effectLst/>
                        </a:rPr>
                        <a:t>乳腺</a:t>
                      </a:r>
                      <a:r>
                        <a:rPr lang="en-US" altLang="zh-CN" sz="2000" u="none" strike="noStrike" dirty="0">
                          <a:effectLst/>
                        </a:rPr>
                        <a:t>CR</a:t>
                      </a:r>
                      <a:r>
                        <a:rPr lang="zh-CN" altLang="en-US" sz="2000" u="none" strike="noStrike" dirty="0">
                          <a:effectLst/>
                        </a:rPr>
                        <a:t>设备专用检测项目</a:t>
                      </a:r>
                      <a:endParaRPr lang="zh-CN" altLang="en-US"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extLst>
                  <a:ext uri="{0D108BD9-81ED-4DB2-BD59-A6C34878D82A}">
                    <a16:rowId xmlns="" xmlns:a16="http://schemas.microsoft.com/office/drawing/2014/main" val="10000"/>
                  </a:ext>
                </a:extLst>
              </a:tr>
              <a:tr h="624430">
                <a:tc>
                  <a:txBody>
                    <a:bodyPr/>
                    <a:lstStyle/>
                    <a:p>
                      <a:pPr algn="ctr" fontAlgn="ctr">
                        <a:lnSpc>
                          <a:spcPct val="120000"/>
                        </a:lnSpc>
                        <a:spcBef>
                          <a:spcPts val="20"/>
                        </a:spcBef>
                        <a:spcAft>
                          <a:spcPts val="20"/>
                        </a:spcAft>
                      </a:pPr>
                      <a:r>
                        <a:rPr lang="zh-CN" altLang="en-US" sz="2000" u="none" strike="noStrike" dirty="0">
                          <a:effectLst/>
                        </a:rPr>
                        <a:t>乳腺屏片</a:t>
                      </a:r>
                      <a:r>
                        <a:rPr lang="en-US" altLang="zh-CN" sz="2000" u="none" strike="noStrike" dirty="0">
                          <a:effectLst/>
                        </a:rPr>
                        <a:t>X</a:t>
                      </a:r>
                      <a:r>
                        <a:rPr lang="zh-CN" altLang="en-US" sz="2000" u="none" strike="noStrike" dirty="0">
                          <a:effectLst/>
                        </a:rPr>
                        <a:t>射线摄影设备</a:t>
                      </a:r>
                      <a:endParaRPr lang="zh-CN" altLang="en-US"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zh-CN" altLang="en-US" sz="2000" u="none" strike="noStrike" dirty="0">
                          <a:effectLst/>
                        </a:rPr>
                        <a:t>●</a:t>
                      </a:r>
                      <a:endParaRPr lang="zh-CN" altLang="en-US"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zh-CN" altLang="en-US" sz="2000" u="none" strike="noStrike" dirty="0">
                          <a:effectLst/>
                        </a:rPr>
                        <a:t>●</a:t>
                      </a:r>
                      <a:endParaRPr lang="zh-CN" altLang="en-US"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dirty="0">
                          <a:effectLst/>
                        </a:rPr>
                        <a:t>—</a:t>
                      </a:r>
                      <a:endParaRPr lang="en-US" altLang="zh-CN"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dirty="0">
                          <a:effectLst/>
                        </a:rPr>
                        <a:t>—</a:t>
                      </a:r>
                      <a:endParaRPr lang="en-US" altLang="zh-CN"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extLst>
                  <a:ext uri="{0D108BD9-81ED-4DB2-BD59-A6C34878D82A}">
                    <a16:rowId xmlns="" xmlns:a16="http://schemas.microsoft.com/office/drawing/2014/main" val="10001"/>
                  </a:ext>
                </a:extLst>
              </a:tr>
              <a:tr h="374018">
                <a:tc>
                  <a:txBody>
                    <a:bodyPr/>
                    <a:lstStyle/>
                    <a:p>
                      <a:pPr algn="ctr" fontAlgn="ctr">
                        <a:lnSpc>
                          <a:spcPct val="120000"/>
                        </a:lnSpc>
                        <a:spcBef>
                          <a:spcPts val="20"/>
                        </a:spcBef>
                        <a:spcAft>
                          <a:spcPts val="20"/>
                        </a:spcAft>
                      </a:pPr>
                      <a:r>
                        <a:rPr lang="zh-CN" altLang="en-US" sz="2000" u="none" strike="noStrike">
                          <a:effectLst/>
                        </a:rPr>
                        <a:t>乳腺</a:t>
                      </a:r>
                      <a:r>
                        <a:rPr lang="en-US" sz="2000" u="none" strike="noStrike">
                          <a:effectLst/>
                        </a:rPr>
                        <a:t>DR</a:t>
                      </a:r>
                      <a:r>
                        <a:rPr lang="zh-CN" altLang="en-US" sz="2000" u="none" strike="noStrike">
                          <a:effectLst/>
                        </a:rPr>
                        <a:t>设备</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zh-CN" altLang="en-US" sz="2000" u="none" strike="noStrike">
                          <a:effectLst/>
                        </a:rPr>
                        <a:t>●</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zh-CN" altLang="en-US" sz="2000" u="none" strike="noStrike">
                          <a:effectLst/>
                        </a:rPr>
                        <a:t>●</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dirty="0">
                          <a:effectLst/>
                        </a:rPr>
                        <a:t>—</a:t>
                      </a:r>
                      <a:endParaRPr lang="en-US" altLang="zh-CN"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extLst>
                  <a:ext uri="{0D108BD9-81ED-4DB2-BD59-A6C34878D82A}">
                    <a16:rowId xmlns="" xmlns:a16="http://schemas.microsoft.com/office/drawing/2014/main" val="10002"/>
                  </a:ext>
                </a:extLst>
              </a:tr>
              <a:tr h="374018">
                <a:tc>
                  <a:txBody>
                    <a:bodyPr/>
                    <a:lstStyle/>
                    <a:p>
                      <a:pPr algn="ctr" fontAlgn="ctr">
                        <a:lnSpc>
                          <a:spcPct val="120000"/>
                        </a:lnSpc>
                        <a:spcBef>
                          <a:spcPts val="20"/>
                        </a:spcBef>
                        <a:spcAft>
                          <a:spcPts val="20"/>
                        </a:spcAft>
                      </a:pPr>
                      <a:r>
                        <a:rPr lang="zh-CN" altLang="en-US" sz="2000" u="none" strike="noStrike">
                          <a:effectLst/>
                        </a:rPr>
                        <a:t>乳腺</a:t>
                      </a:r>
                      <a:r>
                        <a:rPr lang="en-US" sz="2000" u="none" strike="noStrike">
                          <a:effectLst/>
                        </a:rPr>
                        <a:t>CR</a:t>
                      </a:r>
                      <a:r>
                        <a:rPr lang="zh-CN" altLang="en-US" sz="2000" u="none" strike="noStrike">
                          <a:effectLst/>
                        </a:rPr>
                        <a:t>设备</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zh-CN" altLang="en-US" sz="2000" u="none" strike="noStrike">
                          <a:effectLst/>
                        </a:rPr>
                        <a:t>●</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zh-CN" altLang="en-US" sz="2000" u="none" strike="noStrike" dirty="0">
                          <a:effectLst/>
                        </a:rPr>
                        <a:t>●</a:t>
                      </a:r>
                      <a:endParaRPr lang="zh-CN" altLang="en-US"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extLst>
                  <a:ext uri="{0D108BD9-81ED-4DB2-BD59-A6C34878D82A}">
                    <a16:rowId xmlns="" xmlns:a16="http://schemas.microsoft.com/office/drawing/2014/main" val="10003"/>
                  </a:ext>
                </a:extLst>
              </a:tr>
              <a:tr h="374018">
                <a:tc>
                  <a:txBody>
                    <a:bodyPr/>
                    <a:lstStyle/>
                    <a:p>
                      <a:pPr algn="ctr" fontAlgn="ctr">
                        <a:lnSpc>
                          <a:spcPct val="120000"/>
                        </a:lnSpc>
                        <a:spcBef>
                          <a:spcPts val="20"/>
                        </a:spcBef>
                        <a:spcAft>
                          <a:spcPts val="20"/>
                        </a:spcAft>
                      </a:pPr>
                      <a:r>
                        <a:rPr lang="zh-CN" altLang="en-US" sz="2000" u="none" strike="noStrike">
                          <a:effectLst/>
                        </a:rPr>
                        <a:t>线扫描式乳腺</a:t>
                      </a:r>
                      <a:r>
                        <a:rPr lang="en-US" altLang="zh-CN" sz="2000" u="none" strike="noStrike">
                          <a:effectLst/>
                        </a:rPr>
                        <a:t>DR</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zh-CN" altLang="en-US" sz="2000" u="none" strike="noStrike">
                          <a:effectLst/>
                        </a:rPr>
                        <a:t>●</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a:effectLst/>
                        </a:rPr>
                        <a:t>—</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zh-CN" altLang="en-US" sz="2000" u="none" strike="noStrike">
                          <a:effectLst/>
                        </a:rPr>
                        <a:t>●</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en-US" altLang="zh-CN" sz="2000" u="none" strike="noStrike" dirty="0">
                          <a:effectLst/>
                        </a:rPr>
                        <a:t>—</a:t>
                      </a:r>
                      <a:endParaRPr lang="en-US" altLang="zh-CN"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extLst>
                  <a:ext uri="{0D108BD9-81ED-4DB2-BD59-A6C34878D82A}">
                    <a16:rowId xmlns="" xmlns:a16="http://schemas.microsoft.com/office/drawing/2014/main" val="10004"/>
                  </a:ext>
                </a:extLst>
              </a:tr>
            </a:tbl>
          </a:graphicData>
        </a:graphic>
      </p:graphicFrame>
      <p:graphicFrame>
        <p:nvGraphicFramePr>
          <p:cNvPr id="5" name="内容占位符 4"/>
          <p:cNvGraphicFramePr>
            <a:graphicFrameLocks/>
          </p:cNvGraphicFramePr>
          <p:nvPr>
            <p:extLst>
              <p:ext uri="{D42A27DB-BD31-4B8C-83A1-F6EECF244321}">
                <p14:modId xmlns:p14="http://schemas.microsoft.com/office/powerpoint/2010/main" val="154637772"/>
              </p:ext>
            </p:extLst>
          </p:nvPr>
        </p:nvGraphicFramePr>
        <p:xfrm>
          <a:off x="838200" y="3985145"/>
          <a:ext cx="10515600" cy="2210748"/>
        </p:xfrm>
        <a:graphic>
          <a:graphicData uri="http://schemas.openxmlformats.org/drawingml/2006/table">
            <a:tbl>
              <a:tblPr firstRow="1" bandRow="1">
                <a:tableStyleId>{5C22544A-7EE6-4342-B048-85BDC9FD1C3A}</a:tableStyleId>
              </a:tblPr>
              <a:tblGrid>
                <a:gridCol w="5257800">
                  <a:extLst>
                    <a:ext uri="{9D8B030D-6E8A-4147-A177-3AD203B41FA5}">
                      <a16:colId xmlns="" xmlns:a16="http://schemas.microsoft.com/office/drawing/2014/main" val="20000"/>
                    </a:ext>
                  </a:extLst>
                </a:gridCol>
                <a:gridCol w="5257800">
                  <a:extLst>
                    <a:ext uri="{9D8B030D-6E8A-4147-A177-3AD203B41FA5}">
                      <a16:colId xmlns="" xmlns:a16="http://schemas.microsoft.com/office/drawing/2014/main" val="20001"/>
                    </a:ext>
                  </a:extLst>
                </a:gridCol>
              </a:tblGrid>
              <a:tr h="736916">
                <a:tc>
                  <a:txBody>
                    <a:bodyPr/>
                    <a:lstStyle/>
                    <a:p>
                      <a:pPr algn="ctr" fontAlgn="ctr">
                        <a:lnSpc>
                          <a:spcPct val="120000"/>
                        </a:lnSpc>
                        <a:spcBef>
                          <a:spcPts val="20"/>
                        </a:spcBef>
                        <a:spcAft>
                          <a:spcPts val="20"/>
                        </a:spcAft>
                      </a:pPr>
                      <a:r>
                        <a:rPr lang="zh-CN" altLang="en-US" sz="2000" u="none" strike="noStrike" dirty="0">
                          <a:effectLst/>
                        </a:rPr>
                        <a:t>设备</a:t>
                      </a:r>
                      <a:r>
                        <a:rPr lang="en-US" altLang="zh-CN" sz="2000" u="none" strike="noStrike" dirty="0">
                          <a:effectLst/>
                        </a:rPr>
                        <a:t>/</a:t>
                      </a:r>
                      <a:r>
                        <a:rPr lang="zh-CN" altLang="en-US" sz="2000" u="none" strike="noStrike" dirty="0">
                          <a:effectLst/>
                        </a:rPr>
                        <a:t>检测项目</a:t>
                      </a:r>
                      <a:endParaRPr lang="zh-CN" altLang="en-US"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zh-CN" altLang="en-US" sz="2000" u="none" strike="noStrike" dirty="0">
                          <a:effectLst/>
                        </a:rPr>
                        <a:t>牙科</a:t>
                      </a:r>
                      <a:r>
                        <a:rPr lang="en-US" altLang="zh-CN" sz="2000" u="none" strike="noStrike" dirty="0">
                          <a:effectLst/>
                        </a:rPr>
                        <a:t>X</a:t>
                      </a:r>
                      <a:r>
                        <a:rPr lang="zh-CN" altLang="en-US" sz="2000" u="none" strike="noStrike" dirty="0">
                          <a:effectLst/>
                        </a:rPr>
                        <a:t>射线设备质量控制检测项目</a:t>
                      </a:r>
                      <a:endParaRPr lang="zh-CN" altLang="en-US"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extLst>
                  <a:ext uri="{0D108BD9-81ED-4DB2-BD59-A6C34878D82A}">
                    <a16:rowId xmlns="" xmlns:a16="http://schemas.microsoft.com/office/drawing/2014/main" val="10000"/>
                  </a:ext>
                </a:extLst>
              </a:tr>
              <a:tr h="736916">
                <a:tc>
                  <a:txBody>
                    <a:bodyPr/>
                    <a:lstStyle/>
                    <a:p>
                      <a:pPr algn="ctr" fontAlgn="ctr">
                        <a:lnSpc>
                          <a:spcPct val="120000"/>
                        </a:lnSpc>
                        <a:spcBef>
                          <a:spcPts val="20"/>
                        </a:spcBef>
                        <a:spcAft>
                          <a:spcPts val="20"/>
                        </a:spcAft>
                      </a:pPr>
                      <a:r>
                        <a:rPr lang="zh-CN" altLang="en-US" sz="2000" u="none" strike="noStrike" dirty="0">
                          <a:effectLst/>
                        </a:rPr>
                        <a:t>牙科口内机</a:t>
                      </a:r>
                      <a:endParaRPr lang="zh-CN" altLang="en-US"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zh-CN" altLang="en-US" sz="2000" u="none" strike="noStrike" dirty="0">
                          <a:effectLst/>
                        </a:rPr>
                        <a:t>●</a:t>
                      </a:r>
                      <a:endParaRPr lang="zh-CN" altLang="en-US"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extLst>
                  <a:ext uri="{0D108BD9-81ED-4DB2-BD59-A6C34878D82A}">
                    <a16:rowId xmlns="" xmlns:a16="http://schemas.microsoft.com/office/drawing/2014/main" val="10001"/>
                  </a:ext>
                </a:extLst>
              </a:tr>
              <a:tr h="736916">
                <a:tc>
                  <a:txBody>
                    <a:bodyPr/>
                    <a:lstStyle/>
                    <a:p>
                      <a:pPr algn="ctr" fontAlgn="ctr">
                        <a:lnSpc>
                          <a:spcPct val="120000"/>
                        </a:lnSpc>
                        <a:spcBef>
                          <a:spcPts val="20"/>
                        </a:spcBef>
                        <a:spcAft>
                          <a:spcPts val="20"/>
                        </a:spcAft>
                      </a:pPr>
                      <a:r>
                        <a:rPr lang="zh-CN" altLang="en-US" sz="2000" u="none" strike="noStrike" dirty="0">
                          <a:effectLst/>
                        </a:rPr>
                        <a:t>牙科全景机</a:t>
                      </a:r>
                      <a:endParaRPr lang="zh-CN" altLang="en-US"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lnSpc>
                          <a:spcPct val="120000"/>
                        </a:lnSpc>
                        <a:spcBef>
                          <a:spcPts val="20"/>
                        </a:spcBef>
                        <a:spcAft>
                          <a:spcPts val="20"/>
                        </a:spcAft>
                      </a:pPr>
                      <a:r>
                        <a:rPr lang="zh-CN" altLang="en-US" sz="2000" u="none" strike="noStrike" dirty="0">
                          <a:effectLst/>
                        </a:rPr>
                        <a:t>●</a:t>
                      </a:r>
                      <a:endParaRPr lang="zh-CN" altLang="en-US"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1941275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9CA599D-7FD9-454C-83E4-623FCFE50C92}"/>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5</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、残影</a:t>
            </a:r>
          </a:p>
        </p:txBody>
      </p:sp>
      <p:sp>
        <p:nvSpPr>
          <p:cNvPr id="3" name="内容占位符 2">
            <a:extLst>
              <a:ext uri="{FF2B5EF4-FFF2-40B4-BE49-F238E27FC236}">
                <a16:creationId xmlns="" xmlns:a16="http://schemas.microsoft.com/office/drawing/2014/main" id="{A346AD5A-8506-4047-BD4F-1C7E963E6E98}"/>
              </a:ext>
            </a:extLst>
          </p:cNvPr>
          <p:cNvSpPr>
            <a:spLocks noGrp="1"/>
          </p:cNvSpPr>
          <p:nvPr>
            <p:ph idx="1"/>
          </p:nvPr>
        </p:nvSpPr>
        <p:spPr/>
        <p:txBody>
          <a:bodyPr>
            <a:normAutofit fontScale="77500" lnSpcReduction="20000"/>
          </a:bodyPr>
          <a:lstStyle/>
          <a:p>
            <a:pPr>
              <a:lnSpc>
                <a:spcPct val="14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残影（</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image retention</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）是由于影像探测器的前次影像信号清除不彻底而导致在随后一次读出影像中出现的前次影像的部分或全部。残影的检测可以反映探测器对入射空气比释动能产生的电荷信号的清除能力。</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面积</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15 cm × 15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、厚</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 mm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的铅板</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块，面积</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 cm × 4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、厚</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 mm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的铅块</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块，</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1.0 mm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铜滤过板，诊断水平剂量仪。</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取出滤线栅，</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SID</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180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（或</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SID</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值最大）</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关闭遮线器，再用铅板完全挡住遮线器出线口，设置最低管电压和最低管电流时间积进行第一次曝光</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打开遮线器，取走铅板，再用铜板完全挡住遮线器出线口，在探测器表面中央部位放置铅块，设置</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70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kVp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，探测器入射空气比释动能约</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5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μGy</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进行第二次曝光，获取一幅影像</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取走铅块，探测器入射空气比释动能约</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μGy</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，其他条件不变，进行第三次曝光，获得一幅影像</a:t>
            </a:r>
          </a:p>
        </p:txBody>
      </p:sp>
    </p:spTree>
    <p:extLst>
      <p:ext uri="{BB962C8B-B14F-4D97-AF65-F5344CB8AC3E}">
        <p14:creationId xmlns:p14="http://schemas.microsoft.com/office/powerpoint/2010/main" val="25947854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DCC97F2-9605-46A8-9E3D-742439E2765C}"/>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2F7DB728-6851-4253-89ED-95DD12B58CC3}"/>
              </a:ext>
            </a:extLst>
          </p:cNvPr>
          <p:cNvSpPr>
            <a:spLocks noGrp="1"/>
          </p:cNvSpPr>
          <p:nvPr>
            <p:ph idx="1"/>
          </p:nvPr>
        </p:nvSpPr>
        <p:spPr/>
        <p:txBody>
          <a:bodyPr>
            <a:normAutofit fontScale="92500" lnSpcReduction="20000"/>
          </a:bodyPr>
          <a:lstStyle/>
          <a:p>
            <a:pPr>
              <a:lnSpc>
                <a:spcPct val="140000"/>
              </a:lnSpc>
              <a:spcBef>
                <a:spcPct val="2000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调整窗宽和窗位，在工作站监视器上目视观察第三次曝光后的空白影像中是否存在第二次曝光影像中的残影。</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ct val="2000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若发现残影，则利用分析软件在预处理图像的残影区和非残影区各取相同的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ROI</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面积获取平均像素值</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ct val="2000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根据</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STP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中获得的拟合曲线将</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ROI</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的平均像素值逆运算得到入射空气比释动能，即每个</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ROI</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的响应空气比释动能</a:t>
            </a:r>
            <a:r>
              <a:rPr lang="en-US" altLang="zh-CN" sz="2400" i="1" dirty="0">
                <a:latin typeface="Times New Roman" panose="02020603050405020304" pitchFamily="18" charset="0"/>
                <a:ea typeface="黑体" panose="02010609060101010101" pitchFamily="49" charset="-122"/>
                <a:sym typeface="Times New Roman" panose="02020603050405020304" pitchFamily="18" charset="0"/>
              </a:rPr>
              <a:t>K</a:t>
            </a:r>
            <a:r>
              <a:rPr lang="en-US" altLang="zh-CN" sz="2400" i="1" baseline="-25000" dirty="0">
                <a:latin typeface="Times New Roman" panose="02020603050405020304" pitchFamily="18" charset="0"/>
                <a:ea typeface="黑体" panose="02010609060101010101" pitchFamily="49" charset="-122"/>
                <a:sym typeface="Times New Roman" panose="02020603050405020304" pitchFamily="18" charset="0"/>
              </a:rPr>
              <a:t>i</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lvl="1">
              <a:lnSpc>
                <a:spcPct val="140000"/>
              </a:lnSpc>
              <a:spcBef>
                <a:spcPct val="20000"/>
              </a:spcBef>
              <a:spcAft>
                <a:spcPts val="20"/>
              </a:spcAft>
            </a:pPr>
            <a:r>
              <a:rPr lang="zh-CN" altLang="en-US" sz="2000" dirty="0">
                <a:latin typeface="Times New Roman" panose="02020603050405020304" pitchFamily="18" charset="0"/>
                <a:ea typeface="黑体" panose="02010609060101010101" pitchFamily="49" charset="-122"/>
                <a:sym typeface="Times New Roman" panose="02020603050405020304" pitchFamily="18" charset="0"/>
              </a:rPr>
              <a:t>响应空气比释动能的处理公式与检测响应均匀性时计算响应空气比释动能的处理公式相同。</a:t>
            </a:r>
            <a:endParaRPr lang="en-US" altLang="zh-CN" sz="20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ct val="2000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第三次曝光后的空白影像中不应存在第二次曝光影像中的残影，若存在残影，则残影区的响应空气比释动能相对非残影区的响应空气比释动能的误差应≤</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5.0%</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ct val="2000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状态检测不作要求。</a:t>
            </a:r>
          </a:p>
        </p:txBody>
      </p:sp>
    </p:spTree>
    <p:extLst>
      <p:ext uri="{BB962C8B-B14F-4D97-AF65-F5344CB8AC3E}">
        <p14:creationId xmlns:p14="http://schemas.microsoft.com/office/powerpoint/2010/main" val="1934904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0C1A817-F014-450C-B666-A30FE90DA728}"/>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6</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、伪影</a:t>
            </a:r>
          </a:p>
        </p:txBody>
      </p:sp>
      <p:sp>
        <p:nvSpPr>
          <p:cNvPr id="3" name="内容占位符 2">
            <a:extLst>
              <a:ext uri="{FF2B5EF4-FFF2-40B4-BE49-F238E27FC236}">
                <a16:creationId xmlns="" xmlns:a16="http://schemas.microsoft.com/office/drawing/2014/main" id="{CB25D066-C49E-4DAB-BECF-CDD19539334E}"/>
              </a:ext>
            </a:extLst>
          </p:cNvPr>
          <p:cNvSpPr>
            <a:spLocks noGrp="1"/>
          </p:cNvSpPr>
          <p:nvPr>
            <p:ph idx="1"/>
          </p:nvPr>
        </p:nvSpPr>
        <p:spPr/>
        <p:txBody>
          <a:bodyPr>
            <a:noAutofit/>
          </a:bodyPr>
          <a:lstStyle/>
          <a:p>
            <a:pPr>
              <a:lnSpc>
                <a:spcPct val="120000"/>
              </a:lnSpc>
              <a:spcBef>
                <a:spcPts val="20"/>
              </a:spcBef>
              <a:spcAft>
                <a:spcPts val="20"/>
              </a:spcAft>
            </a:pPr>
            <a:r>
              <a:rPr lang="zh-CN" altLang="en-US" sz="2000" dirty="0">
                <a:latin typeface="Times New Roman" panose="02020603050405020304" pitchFamily="18" charset="0"/>
                <a:ea typeface="黑体" panose="02010609060101010101" pitchFamily="49" charset="-122"/>
                <a:sym typeface="Times New Roman" panose="02020603050405020304" pitchFamily="18" charset="0"/>
              </a:rPr>
              <a:t>伪影（</a:t>
            </a:r>
            <a:r>
              <a:rPr lang="en-US" altLang="zh-CN" sz="2000" dirty="0">
                <a:latin typeface="Times New Roman" panose="02020603050405020304" pitchFamily="18" charset="0"/>
                <a:ea typeface="黑体" panose="02010609060101010101" pitchFamily="49" charset="-122"/>
                <a:sym typeface="Times New Roman" panose="02020603050405020304" pitchFamily="18" charset="0"/>
              </a:rPr>
              <a:t>artifact</a:t>
            </a:r>
            <a:r>
              <a:rPr lang="zh-CN" altLang="en-US" sz="2000" dirty="0">
                <a:latin typeface="Times New Roman" panose="02020603050405020304" pitchFamily="18" charset="0"/>
                <a:ea typeface="黑体" panose="02010609060101010101" pitchFamily="49" charset="-122"/>
                <a:sym typeface="Times New Roman" panose="02020603050405020304" pitchFamily="18" charset="0"/>
              </a:rPr>
              <a:t>）是指影像上明显可见的图形，但它既不体现物体的内部结构，也不能用噪声或系统调制传递函数来解释。伪影的检测结果可以反映设备成像时有无干扰。</a:t>
            </a:r>
            <a:endParaRPr lang="en-US" altLang="zh-CN" sz="20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000" dirty="0">
                <a:latin typeface="Times New Roman" panose="02020603050405020304" pitchFamily="18" charset="0"/>
                <a:ea typeface="黑体" panose="02010609060101010101" pitchFamily="49" charset="-122"/>
                <a:sym typeface="Times New Roman" panose="02020603050405020304" pitchFamily="18" charset="0"/>
              </a:rPr>
              <a:t>屏</a:t>
            </a:r>
            <a:r>
              <a:rPr lang="en-US" altLang="zh-CN" sz="20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000" dirty="0">
                <a:latin typeface="Times New Roman" panose="02020603050405020304" pitchFamily="18" charset="0"/>
                <a:ea typeface="黑体" panose="02010609060101010101" pitchFamily="49" charset="-122"/>
                <a:sym typeface="Times New Roman" panose="02020603050405020304" pitchFamily="18" charset="0"/>
              </a:rPr>
              <a:t>片</a:t>
            </a:r>
            <a:r>
              <a:rPr lang="en-US" altLang="zh-CN" sz="2000"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sz="2000" dirty="0">
                <a:latin typeface="Times New Roman" panose="02020603050405020304" pitchFamily="18" charset="0"/>
                <a:ea typeface="黑体" panose="02010609060101010101" pitchFamily="49" charset="-122"/>
                <a:sym typeface="Times New Roman" panose="02020603050405020304" pitchFamily="18" charset="0"/>
              </a:rPr>
              <a:t>射线摄影密着检测板</a:t>
            </a:r>
            <a:endParaRPr lang="en-US" altLang="zh-CN" sz="20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000" dirty="0">
                <a:latin typeface="Times New Roman" panose="02020603050405020304" pitchFamily="18" charset="0"/>
                <a:ea typeface="黑体" panose="02010609060101010101" pitchFamily="49" charset="-122"/>
                <a:sym typeface="Times New Roman" panose="02020603050405020304" pitchFamily="18" charset="0"/>
              </a:rPr>
              <a:t>取出滤线栅，</a:t>
            </a:r>
            <a:r>
              <a:rPr lang="en-US" altLang="zh-CN" sz="2000" dirty="0">
                <a:latin typeface="Times New Roman" panose="02020603050405020304" pitchFamily="18" charset="0"/>
                <a:ea typeface="黑体" panose="02010609060101010101" pitchFamily="49" charset="-122"/>
                <a:sym typeface="Times New Roman" panose="02020603050405020304" pitchFamily="18" charset="0"/>
              </a:rPr>
              <a:t>SID</a:t>
            </a:r>
            <a:r>
              <a:rPr lang="zh-CN" altLang="en-US" sz="2000" dirty="0">
                <a:latin typeface="Times New Roman" panose="02020603050405020304" pitchFamily="18" charset="0"/>
                <a:ea typeface="黑体" panose="02010609060101010101" pitchFamily="49" charset="-122"/>
                <a:sym typeface="Times New Roman" panose="02020603050405020304" pitchFamily="18" charset="0"/>
              </a:rPr>
              <a:t>为</a:t>
            </a:r>
            <a:r>
              <a:rPr lang="en-US" altLang="zh-CN" sz="2000" dirty="0">
                <a:latin typeface="Times New Roman" panose="02020603050405020304" pitchFamily="18" charset="0"/>
                <a:ea typeface="黑体" panose="02010609060101010101" pitchFamily="49" charset="-122"/>
                <a:sym typeface="Times New Roman" panose="02020603050405020304" pitchFamily="18" charset="0"/>
              </a:rPr>
              <a:t>180 cm</a:t>
            </a:r>
            <a:r>
              <a:rPr lang="zh-CN" altLang="en-US" sz="2000" dirty="0">
                <a:latin typeface="Times New Roman" panose="02020603050405020304" pitchFamily="18" charset="0"/>
                <a:ea typeface="黑体" panose="02010609060101010101" pitchFamily="49" charset="-122"/>
                <a:sym typeface="Times New Roman" panose="02020603050405020304" pitchFamily="18" charset="0"/>
              </a:rPr>
              <a:t>（或</a:t>
            </a:r>
            <a:r>
              <a:rPr lang="en-US" altLang="zh-CN" sz="2000" dirty="0">
                <a:latin typeface="Times New Roman" panose="02020603050405020304" pitchFamily="18" charset="0"/>
                <a:ea typeface="黑体" panose="02010609060101010101" pitchFamily="49" charset="-122"/>
                <a:sym typeface="Times New Roman" panose="02020603050405020304" pitchFamily="18" charset="0"/>
              </a:rPr>
              <a:t>SID</a:t>
            </a:r>
            <a:r>
              <a:rPr lang="zh-CN" altLang="en-US" sz="2000" dirty="0">
                <a:latin typeface="Times New Roman" panose="02020603050405020304" pitchFamily="18" charset="0"/>
                <a:ea typeface="黑体" panose="02010609060101010101" pitchFamily="49" charset="-122"/>
                <a:sym typeface="Times New Roman" panose="02020603050405020304" pitchFamily="18" charset="0"/>
              </a:rPr>
              <a:t>值最大）</a:t>
            </a:r>
            <a:endParaRPr lang="en-US" altLang="zh-CN" sz="20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000" dirty="0">
                <a:latin typeface="Times New Roman" panose="02020603050405020304" pitchFamily="18" charset="0"/>
                <a:ea typeface="黑体" panose="02010609060101010101" pitchFamily="49" charset="-122"/>
                <a:sym typeface="Times New Roman" panose="02020603050405020304" pitchFamily="18" charset="0"/>
              </a:rPr>
              <a:t>将屏</a:t>
            </a:r>
            <a:r>
              <a:rPr lang="en-US" altLang="zh-CN" sz="20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000" dirty="0">
                <a:latin typeface="Times New Roman" panose="02020603050405020304" pitchFamily="18" charset="0"/>
                <a:ea typeface="黑体" panose="02010609060101010101" pitchFamily="49" charset="-122"/>
                <a:sym typeface="Times New Roman" panose="02020603050405020304" pitchFamily="18" charset="0"/>
              </a:rPr>
              <a:t>片</a:t>
            </a:r>
            <a:r>
              <a:rPr lang="en-US" altLang="zh-CN" sz="2000"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sz="2000" dirty="0">
                <a:latin typeface="Times New Roman" panose="02020603050405020304" pitchFamily="18" charset="0"/>
                <a:ea typeface="黑体" panose="02010609060101010101" pitchFamily="49" charset="-122"/>
                <a:sym typeface="Times New Roman" panose="02020603050405020304" pitchFamily="18" charset="0"/>
              </a:rPr>
              <a:t>射线摄影密着检测板放在影像探测器上面，在</a:t>
            </a:r>
            <a:r>
              <a:rPr lang="en-US" altLang="zh-CN" sz="2000" dirty="0">
                <a:latin typeface="Times New Roman" panose="02020603050405020304" pitchFamily="18" charset="0"/>
                <a:ea typeface="黑体" panose="02010609060101010101" pitchFamily="49" charset="-122"/>
                <a:sym typeface="Times New Roman" panose="02020603050405020304" pitchFamily="18" charset="0"/>
              </a:rPr>
              <a:t>60 kV</a:t>
            </a:r>
            <a:r>
              <a:rPr lang="zh-CN" altLang="en-US" sz="2000" dirty="0">
                <a:latin typeface="Times New Roman" panose="02020603050405020304" pitchFamily="18" charset="0"/>
                <a:ea typeface="黑体" panose="02010609060101010101" pitchFamily="49" charset="-122"/>
                <a:sym typeface="Times New Roman" panose="02020603050405020304" pitchFamily="18" charset="0"/>
              </a:rPr>
              <a:t>和约</a:t>
            </a:r>
            <a:r>
              <a:rPr lang="en-US" altLang="zh-CN" sz="2000" dirty="0">
                <a:latin typeface="Times New Roman" panose="02020603050405020304" pitchFamily="18" charset="0"/>
                <a:ea typeface="黑体" panose="02010609060101010101" pitchFamily="49" charset="-122"/>
                <a:sym typeface="Times New Roman" panose="02020603050405020304" pitchFamily="18" charset="0"/>
              </a:rPr>
              <a:t>10 </a:t>
            </a:r>
            <a:r>
              <a:rPr lang="en-US" altLang="zh-CN" sz="2000" dirty="0" err="1">
                <a:latin typeface="Times New Roman" panose="02020603050405020304" pitchFamily="18" charset="0"/>
                <a:ea typeface="黑体" panose="02010609060101010101" pitchFamily="49" charset="-122"/>
                <a:sym typeface="Times New Roman" panose="02020603050405020304" pitchFamily="18" charset="0"/>
              </a:rPr>
              <a:t>mAs</a:t>
            </a:r>
            <a:r>
              <a:rPr lang="zh-CN" altLang="en-US" sz="2000" dirty="0">
                <a:latin typeface="Times New Roman" panose="02020603050405020304" pitchFamily="18" charset="0"/>
                <a:ea typeface="黑体" panose="02010609060101010101" pitchFamily="49" charset="-122"/>
                <a:sym typeface="Times New Roman" panose="02020603050405020304" pitchFamily="18" charset="0"/>
              </a:rPr>
              <a:t>进行曝光，获取一幅预处理影像。在工作站监视器上观察影像，适当调整窗宽和窗位，通过目视检查影像探测器的影像是否存在伪影；若发现伪影，检查伪影随影像移动或摆动情况，并应记录和描述所观察到的伪影情况。</a:t>
            </a:r>
            <a:endParaRPr lang="en-US" altLang="zh-CN" sz="20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000" dirty="0">
                <a:latin typeface="Times New Roman" panose="02020603050405020304" pitchFamily="18" charset="0"/>
                <a:ea typeface="黑体" panose="02010609060101010101" pitchFamily="49" charset="-122"/>
                <a:sym typeface="Times New Roman" panose="02020603050405020304" pitchFamily="18" charset="0"/>
              </a:rPr>
              <a:t>通过目视检查影像探测器的影像不应存在伪影，若存在伪影不应影响临床诊断。如果发现伪影，伪影随影像移动或摆动表示来自影像探测器，不移动则表示来自监视器。</a:t>
            </a:r>
          </a:p>
        </p:txBody>
      </p:sp>
    </p:spTree>
    <p:extLst>
      <p:ext uri="{BB962C8B-B14F-4D97-AF65-F5344CB8AC3E}">
        <p14:creationId xmlns:p14="http://schemas.microsoft.com/office/powerpoint/2010/main" val="6393845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endParaRPr lang="zh-CN" altLang="en-US" dirty="0"/>
          </a:p>
        </p:txBody>
      </p:sp>
      <p:sp>
        <p:nvSpPr>
          <p:cNvPr id="3" name="内容占位符 2"/>
          <p:cNvSpPr>
            <a:spLocks noGrp="1"/>
          </p:cNvSpPr>
          <p:nvPr>
            <p:ph idx="1"/>
          </p:nvPr>
        </p:nvSpPr>
        <p:spPr/>
        <p:txBody>
          <a:bodyPr/>
          <a:lstStyle/>
          <a:p>
            <a:pPr>
              <a:lnSpc>
                <a:spcPct val="120000"/>
              </a:lnSpc>
              <a:spcBef>
                <a:spcPts val="20"/>
              </a:spcBef>
              <a:spcAft>
                <a:spcPts val="20"/>
              </a:spcAft>
            </a:pPr>
            <a:endParaRPr lang="zh-CN" altLang="en-US" dirty="0"/>
          </a:p>
        </p:txBody>
      </p:sp>
      <p:pic>
        <p:nvPicPr>
          <p:cNvPr id="4" name="图片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365125"/>
            <a:ext cx="5576248" cy="3701908"/>
          </a:xfrm>
          <a:prstGeom prst="rect">
            <a:avLst/>
          </a:prstGeom>
          <a:noFill/>
          <a:ln>
            <a:noFill/>
          </a:ln>
        </p:spPr>
      </p:pic>
      <p:pic>
        <p:nvPicPr>
          <p:cNvPr id="5" name="图片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4449" y="2947916"/>
            <a:ext cx="5777552" cy="3910084"/>
          </a:xfrm>
          <a:prstGeom prst="rect">
            <a:avLst/>
          </a:prstGeom>
          <a:noFill/>
          <a:ln>
            <a:noFill/>
          </a:ln>
        </p:spPr>
      </p:pic>
    </p:spTree>
    <p:extLst>
      <p:ext uri="{BB962C8B-B14F-4D97-AF65-F5344CB8AC3E}">
        <p14:creationId xmlns:p14="http://schemas.microsoft.com/office/powerpoint/2010/main" val="1286418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839EA38-84A0-42D4-B6AA-58E3C72F3CF3}"/>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7</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、高对比度分辨力</a:t>
            </a:r>
          </a:p>
        </p:txBody>
      </p:sp>
      <p:sp>
        <p:nvSpPr>
          <p:cNvPr id="3" name="内容占位符 2">
            <a:extLst>
              <a:ext uri="{FF2B5EF4-FFF2-40B4-BE49-F238E27FC236}">
                <a16:creationId xmlns="" xmlns:a16="http://schemas.microsoft.com/office/drawing/2014/main" id="{882A655E-3225-4CDF-94B7-0AC728C7BF11}"/>
              </a:ext>
            </a:extLst>
          </p:cNvPr>
          <p:cNvSpPr>
            <a:spLocks noGrp="1"/>
          </p:cNvSpPr>
          <p:nvPr>
            <p:ph idx="1"/>
          </p:nvPr>
        </p:nvSpPr>
        <p:spPr/>
        <p:txBody>
          <a:bodyPr>
            <a:normAutofit/>
          </a:bodyPr>
          <a:lstStyle/>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高对比度分辨力，是指在特定条件下特定线对组测试卡影像中用目力可分辨的最小空间频率线对组，也称为空间分辨力（</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spatial resolution</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），其单位为</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lp</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/mm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。高对比度分辨力与</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DR</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探测器的极限空间分辨力（</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limiting spatial resolution</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）有关。</a:t>
            </a: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极限空间分辨力，也叫做尼奎斯特频率（</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Nyquist frequency, </a:t>
            </a:r>
            <a:r>
              <a:rPr lang="en-US" altLang="zh-CN" sz="2400" i="1" dirty="0" err="1">
                <a:latin typeface="Times New Roman" panose="02020603050405020304" pitchFamily="18" charset="0"/>
                <a:ea typeface="黑体" panose="02010609060101010101" pitchFamily="49" charset="-122"/>
                <a:sym typeface="Times New Roman" panose="02020603050405020304" pitchFamily="18" charset="0"/>
              </a:rPr>
              <a:t>f</a:t>
            </a:r>
            <a:r>
              <a:rPr lang="en-US" altLang="zh-CN" sz="2400" baseline="-25000" dirty="0" err="1">
                <a:latin typeface="Times New Roman" panose="02020603050405020304" pitchFamily="18" charset="0"/>
                <a:ea typeface="黑体" panose="02010609060101010101" pitchFamily="49" charset="-122"/>
                <a:sym typeface="Times New Roman" panose="02020603050405020304" pitchFamily="18" charset="0"/>
              </a:rPr>
              <a:t>Nyquist</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），是指由采样间距</a:t>
            </a:r>
            <a:r>
              <a:rPr lang="en-US" altLang="zh-CN" sz="2400" i="1" dirty="0">
                <a:latin typeface="Times New Roman" panose="02020603050405020304" pitchFamily="18" charset="0"/>
                <a:ea typeface="黑体" panose="02010609060101010101" pitchFamily="49" charset="-122"/>
                <a:sym typeface="Times New Roman" panose="02020603050405020304" pitchFamily="18" charset="0"/>
              </a:rPr>
              <a:t>a</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（单位为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mm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）确定的空间频率，即像素单元的大小，关系式为：</a:t>
            </a:r>
            <a:r>
              <a:rPr lang="en-US" altLang="zh-CN" sz="2400" i="1" dirty="0" err="1">
                <a:latin typeface="Times New Roman" panose="02020603050405020304" pitchFamily="18" charset="0"/>
                <a:ea typeface="黑体" panose="02010609060101010101" pitchFamily="49" charset="-122"/>
                <a:sym typeface="Times New Roman" panose="02020603050405020304" pitchFamily="18" charset="0"/>
              </a:rPr>
              <a:t>f</a:t>
            </a:r>
            <a:r>
              <a:rPr lang="en-US" altLang="zh-CN" sz="2400" baseline="-25000" dirty="0" err="1">
                <a:latin typeface="Times New Roman" panose="02020603050405020304" pitchFamily="18" charset="0"/>
                <a:ea typeface="黑体" panose="02010609060101010101" pitchFamily="49" charset="-122"/>
                <a:sym typeface="Times New Roman" panose="02020603050405020304" pitchFamily="18" charset="0"/>
              </a:rPr>
              <a:t>Nyquist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a:t>
            </a:r>
            <a:r>
              <a:rPr lang="en-US" altLang="zh-CN" sz="2400" i="1" dirty="0">
                <a:latin typeface="Times New Roman" panose="02020603050405020304" pitchFamily="18" charset="0"/>
                <a:ea typeface="黑体" panose="02010609060101010101" pitchFamily="49" charset="-122"/>
                <a:sym typeface="Times New Roman" panose="02020603050405020304" pitchFamily="18" charset="0"/>
              </a:rPr>
              <a:t>a</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），其单位为</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lp</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/mm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高对比度分辨力测试卡（最大线对数不低于</a:t>
            </a:r>
            <a:r>
              <a:rPr lang="en-US" altLang="zh-CN" sz="2400" dirty="0">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5 </a:t>
            </a:r>
            <a:r>
              <a:rPr lang="en-US" altLang="zh-CN" sz="2400" dirty="0" err="1">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lp</a:t>
            </a:r>
            <a:r>
              <a:rPr lang="en-US" altLang="zh-CN" sz="2400" dirty="0">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/mm</a:t>
            </a: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endParaRPr lang="en-US"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p>
            <a:pPr marL="0" indent="0">
              <a:lnSpc>
                <a:spcPct val="120000"/>
              </a:lnSpc>
              <a:spcBef>
                <a:spcPts val="20"/>
              </a:spcBef>
              <a:spcAft>
                <a:spcPts val="20"/>
              </a:spcAft>
              <a:buNone/>
            </a:pPr>
            <a:endParaRPr lang="zh-CN" altLang="en-US"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endParaRPr lang="zh-CN" altLang="en-US" sz="2400"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10361271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859CB5A-235E-409B-BAA7-30D0BD61C1D7}"/>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EE9F8160-E3B6-42F2-87D5-CDCF87CBDA66}"/>
              </a:ext>
            </a:extLst>
          </p:cNvPr>
          <p:cNvSpPr>
            <a:spLocks noGrp="1"/>
          </p:cNvSpPr>
          <p:nvPr>
            <p:ph idx="1"/>
          </p:nvPr>
        </p:nvSpPr>
        <p:spPr/>
        <p:txBody>
          <a:bodyPr>
            <a:normAutofit fontScale="85000" lnSpcReduction="10000"/>
          </a:bodyPr>
          <a:lstStyle/>
          <a:p>
            <a:pPr>
              <a:lnSpc>
                <a:spcPct val="140000"/>
              </a:lnSpc>
              <a:spcBef>
                <a:spcPts val="20"/>
              </a:spcBef>
              <a:spcAft>
                <a:spcPts val="20"/>
              </a:spcAft>
            </a:pP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验收检测前应当与生产厂家确认探测器的极限空间分辨力规定值或者尼奎斯特频率（</a:t>
            </a:r>
            <a:r>
              <a:rPr lang="en-US" altLang="zh-CN" sz="2400" dirty="0">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Nyquist frequency, </a:t>
            </a:r>
            <a:r>
              <a:rPr lang="en-US" altLang="zh-CN" sz="2400" i="1" dirty="0" err="1">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f</a:t>
            </a:r>
            <a:r>
              <a:rPr lang="en-US" altLang="zh-CN" sz="2400" baseline="-25000" dirty="0" err="1">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Nyquist</a:t>
            </a: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endParaRPr lang="en-US"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p>
            <a:pPr>
              <a:lnSpc>
                <a:spcPct val="140000"/>
              </a:lnSpc>
              <a:spcBef>
                <a:spcPts val="20"/>
              </a:spcBef>
              <a:spcAft>
                <a:spcPts val="20"/>
              </a:spcAft>
            </a:pP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状态检测前应与医疗机构确定极限空间分辨力的基线值。</a:t>
            </a:r>
            <a:endParaRPr lang="en-US"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p>
            <a:pPr>
              <a:lnSpc>
                <a:spcPct val="140000"/>
              </a:lnSpc>
              <a:spcBef>
                <a:spcPts val="20"/>
              </a:spcBef>
              <a:spcAft>
                <a:spcPts val="20"/>
              </a:spcAft>
            </a:pP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取出滤线栅，</a:t>
            </a:r>
            <a:r>
              <a:rPr lang="en-US" altLang="zh-CN" sz="2400" dirty="0">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SID</a:t>
            </a: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为</a:t>
            </a:r>
            <a:r>
              <a:rPr lang="en-US" altLang="zh-CN" sz="2400" dirty="0">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180 cm</a:t>
            </a:r>
            <a:r>
              <a:rPr lang="zh-CN" altLang="en-US"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altLang="zh-CN" sz="2400" dirty="0">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SID</a:t>
            </a: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为最大值</a:t>
            </a:r>
            <a:r>
              <a:rPr lang="zh-CN" altLang="en-US"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），将</a:t>
            </a: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分辨力测试卡分别放置在影像探测器表面，并与其</a:t>
            </a:r>
            <a:r>
              <a:rPr lang="en-US" altLang="zh-CN" sz="2400" dirty="0">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45°</a:t>
            </a: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方向</a:t>
            </a:r>
            <a:r>
              <a:rPr lang="zh-CN" altLang="en-US"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按生产厂家给出条件或者适当曝光条件进行曝光</a:t>
            </a:r>
            <a:r>
              <a:rPr lang="zh-CN" altLang="en-US"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调整窗宽和窗位，使其分辨力最优化，从监视器上观察出最大线对组数目</a:t>
            </a:r>
            <a:endParaRPr lang="en-US"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p>
            <a:pPr>
              <a:lnSpc>
                <a:spcPct val="140000"/>
              </a:lnSpc>
              <a:spcBef>
                <a:spcPts val="20"/>
              </a:spcBef>
              <a:spcAft>
                <a:spcPts val="20"/>
              </a:spcAft>
            </a:pP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验收检测时</a:t>
            </a:r>
            <a:r>
              <a:rPr lang="en-US" altLang="zh-CN" sz="2400" dirty="0">
                <a:effectLst/>
                <a:latin typeface="Times New Roman" panose="02020603050405020304" pitchFamily="18" charset="0"/>
                <a:ea typeface="黑体" panose="02010609060101010101" pitchFamily="49" charset="-122"/>
                <a:sym typeface="Times New Roman" panose="02020603050405020304" pitchFamily="18" charset="0"/>
              </a:rPr>
              <a:t>45°</a:t>
            </a:r>
            <a:r>
              <a:rPr lang="zh-CN" altLang="zh-CN"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方向</a:t>
            </a: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与生产厂家保证的高对比度分辨力规定值进行比较，应</a:t>
            </a:r>
            <a:r>
              <a:rPr lang="en-US" altLang="zh-CN" sz="2400" dirty="0">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≥90.0%</a:t>
            </a: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；如</a:t>
            </a:r>
            <a:r>
              <a:rPr lang="zh-CN" altLang="zh-CN"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果无规定值，应与</a:t>
            </a:r>
            <a:r>
              <a:rPr lang="en-US" altLang="zh-CN" sz="2400" i="1" dirty="0" err="1">
                <a:effectLst/>
                <a:latin typeface="Times New Roman" panose="02020603050405020304" pitchFamily="18" charset="0"/>
                <a:ea typeface="黑体" panose="02010609060101010101" pitchFamily="49" charset="-122"/>
                <a:sym typeface="Times New Roman" panose="02020603050405020304" pitchFamily="18" charset="0"/>
              </a:rPr>
              <a:t>f</a:t>
            </a:r>
            <a:r>
              <a:rPr lang="en-US" altLang="zh-CN" sz="2400" baseline="-25000" dirty="0" err="1">
                <a:effectLst/>
                <a:latin typeface="Times New Roman" panose="02020603050405020304" pitchFamily="18" charset="0"/>
                <a:ea typeface="黑体" panose="02010609060101010101" pitchFamily="49" charset="-122"/>
                <a:sym typeface="Times New Roman" panose="02020603050405020304" pitchFamily="18" charset="0"/>
              </a:rPr>
              <a:t>Nyquist</a:t>
            </a:r>
            <a:r>
              <a:rPr lang="zh-CN" altLang="zh-CN"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进行比较，</a:t>
            </a:r>
            <a:r>
              <a:rPr lang="en-US" altLang="zh-CN" sz="2400" dirty="0">
                <a:effectLst/>
                <a:latin typeface="Times New Roman" panose="02020603050405020304" pitchFamily="18" charset="0"/>
                <a:ea typeface="黑体" panose="02010609060101010101" pitchFamily="49" charset="-122"/>
                <a:sym typeface="Times New Roman" panose="02020603050405020304" pitchFamily="18" charset="0"/>
              </a:rPr>
              <a:t>45°</a:t>
            </a:r>
            <a:r>
              <a:rPr lang="zh-CN" altLang="zh-CN"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方向应</a:t>
            </a:r>
            <a:r>
              <a:rPr lang="en-US" altLang="zh-CN" sz="2400" dirty="0">
                <a:effectLst/>
                <a:latin typeface="Times New Roman" panose="02020603050405020304" pitchFamily="18" charset="0"/>
                <a:ea typeface="黑体" panose="02010609060101010101" pitchFamily="49" charset="-122"/>
                <a:sym typeface="Times New Roman" panose="02020603050405020304" pitchFamily="18" charset="0"/>
              </a:rPr>
              <a:t>≥1.4</a:t>
            </a:r>
            <a:r>
              <a:rPr lang="zh-CN" altLang="zh-CN"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倍</a:t>
            </a:r>
            <a:r>
              <a:rPr lang="en-US" altLang="zh-CN" sz="2400" i="1" dirty="0" err="1">
                <a:effectLst/>
                <a:latin typeface="Times New Roman" panose="02020603050405020304" pitchFamily="18" charset="0"/>
                <a:ea typeface="黑体" panose="02010609060101010101" pitchFamily="49" charset="-122"/>
                <a:sym typeface="Times New Roman" panose="02020603050405020304" pitchFamily="18" charset="0"/>
              </a:rPr>
              <a:t>f</a:t>
            </a:r>
            <a:r>
              <a:rPr lang="en-US" altLang="zh-CN" sz="2400" baseline="-25000" dirty="0" err="1">
                <a:effectLst/>
                <a:latin typeface="Times New Roman" panose="02020603050405020304" pitchFamily="18" charset="0"/>
                <a:ea typeface="黑体" panose="02010609060101010101" pitchFamily="49" charset="-122"/>
                <a:sym typeface="Times New Roman" panose="02020603050405020304" pitchFamily="18" charset="0"/>
              </a:rPr>
              <a:t>Nyquist</a:t>
            </a:r>
            <a:r>
              <a:rPr lang="zh-CN" altLang="zh-CN"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的</a:t>
            </a:r>
            <a:r>
              <a:rPr lang="en-US" altLang="zh-CN" sz="2400" dirty="0">
                <a:effectLst/>
                <a:latin typeface="Times New Roman" panose="02020603050405020304" pitchFamily="18" charset="0"/>
                <a:ea typeface="黑体" panose="02010609060101010101" pitchFamily="49" charset="-122"/>
                <a:sym typeface="Times New Roman" panose="02020603050405020304" pitchFamily="18" charset="0"/>
              </a:rPr>
              <a:t>80.0%</a:t>
            </a:r>
            <a:r>
              <a:rPr lang="zh-CN" altLang="zh-CN"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；同时建立基线值。</a:t>
            </a:r>
            <a:endParaRPr lang="en-US" altLang="zh-CN"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p>
            <a:pPr>
              <a:lnSpc>
                <a:spcPct val="140000"/>
              </a:lnSpc>
              <a:spcBef>
                <a:spcPts val="20"/>
              </a:spcBef>
              <a:spcAft>
                <a:spcPts val="20"/>
              </a:spcAft>
            </a:pPr>
            <a:r>
              <a:rPr lang="zh-CN" altLang="zh-CN"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状态检测与基线值进行比较（</a:t>
            </a:r>
            <a:r>
              <a:rPr lang="en-US" altLang="zh-CN" sz="2400" dirty="0">
                <a:effectLst/>
                <a:latin typeface="Times New Roman" panose="02020603050405020304" pitchFamily="18" charset="0"/>
                <a:ea typeface="黑体" panose="02010609060101010101" pitchFamily="49" charset="-122"/>
                <a:sym typeface="Times New Roman" panose="02020603050405020304" pitchFamily="18" charset="0"/>
              </a:rPr>
              <a:t>≥90.0% </a:t>
            </a:r>
            <a:r>
              <a:rPr lang="zh-CN" altLang="zh-CN"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基线值）。</a:t>
            </a:r>
            <a:endParaRPr lang="en-US" altLang="zh-CN"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p>
            <a:pPr>
              <a:lnSpc>
                <a:spcPct val="140000"/>
              </a:lnSpc>
              <a:spcBef>
                <a:spcPts val="20"/>
              </a:spcBef>
              <a:spcAft>
                <a:spcPts val="20"/>
              </a:spcAft>
            </a:pPr>
            <a:r>
              <a:rPr lang="zh-CN" altLang="zh-CN"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稳定性检测对此参数不作要求。</a:t>
            </a:r>
            <a:endParaRPr lang="zh-CN" altLang="en-US" sz="3600"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7307146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EF43B5F-B2D3-4910-B137-DD5929BABBED}"/>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8</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、低对比度分辨力</a:t>
            </a:r>
          </a:p>
        </p:txBody>
      </p:sp>
      <p:sp>
        <p:nvSpPr>
          <p:cNvPr id="3" name="内容占位符 2">
            <a:extLst>
              <a:ext uri="{FF2B5EF4-FFF2-40B4-BE49-F238E27FC236}">
                <a16:creationId xmlns="" xmlns:a16="http://schemas.microsoft.com/office/drawing/2014/main" id="{F32C6222-FC8C-4289-8924-94E34DC1BAD6}"/>
              </a:ext>
            </a:extLst>
          </p:cNvPr>
          <p:cNvSpPr>
            <a:spLocks noGrp="1"/>
          </p:cNvSpPr>
          <p:nvPr>
            <p:ph idx="1"/>
          </p:nvPr>
        </p:nvSpPr>
        <p:spPr/>
        <p:txBody>
          <a:bodyPr>
            <a:normAutofit/>
          </a:bodyPr>
          <a:lstStyle/>
          <a:p>
            <a:pPr marL="230400" indent="-230400" algn="just">
              <a:lnSpc>
                <a:spcPct val="120000"/>
              </a:lnSpc>
              <a:spcBef>
                <a:spcPts val="20"/>
              </a:spcBef>
              <a:spcAft>
                <a:spcPts val="20"/>
              </a:spcAft>
            </a:pPr>
            <a:r>
              <a:rPr lang="zh-CN" altLang="zh-CN" sz="2400" kern="1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低对比度分辨力，是指在规定测量条件下从一均匀背景中能分辨出来的规定形状和面积的最低对比度分辨力。</a:t>
            </a:r>
            <a:endParaRPr lang="zh-CN" altLang="zh-CN" sz="24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p>
            <a:pPr marL="230400" indent="-230400">
              <a:lnSpc>
                <a:spcPct val="120000"/>
              </a:lnSpc>
              <a:spcBef>
                <a:spcPts val="20"/>
              </a:spcBef>
              <a:spcAft>
                <a:spcPts val="20"/>
              </a:spcAft>
            </a:pP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低对比度分辨力的检测结果可以反映设备成像时对密度相近的目标的分辨能力</a:t>
            </a:r>
            <a:r>
              <a:rPr lang="zh-CN" altLang="en-US"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endParaRPr lang="en-US" altLang="zh-CN"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p>
            <a:pPr marL="230400" indent="-230400">
              <a:lnSpc>
                <a:spcPct val="120000"/>
              </a:lnSpc>
              <a:spcBef>
                <a:spcPts val="20"/>
              </a:spcBef>
              <a:spcAft>
                <a:spcPts val="20"/>
              </a:spcAft>
            </a:pPr>
            <a:r>
              <a:rPr lang="en-US" altLang="zh-CN" sz="2400" dirty="0">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TO-16</a:t>
            </a: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或</a:t>
            </a:r>
            <a:r>
              <a:rPr lang="en-US" altLang="zh-CN" sz="2400" dirty="0">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TO-20</a:t>
            </a: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低对比度分辨力模体</a:t>
            </a:r>
            <a:endParaRPr lang="en-US"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p>
            <a:pPr marL="230400" indent="-230400">
              <a:lnSpc>
                <a:spcPct val="120000"/>
              </a:lnSpc>
              <a:spcBef>
                <a:spcPts val="20"/>
              </a:spcBef>
              <a:spcAft>
                <a:spcPts val="20"/>
              </a:spcAft>
            </a:pPr>
            <a:r>
              <a:rPr lang="en-US" altLang="zh-CN" sz="2400" dirty="0">
                <a:effectLst/>
                <a:latin typeface="Times New Roman" panose="02020603050405020304" pitchFamily="18" charset="0"/>
                <a:ea typeface="黑体" panose="02010609060101010101" pitchFamily="49" charset="-122"/>
                <a:sym typeface="Times New Roman" panose="02020603050405020304" pitchFamily="18" charset="0"/>
              </a:rPr>
              <a:t>CDRAD</a:t>
            </a:r>
            <a:r>
              <a:rPr lang="zh-CN" altLang="zh-CN"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和</a:t>
            </a:r>
            <a:r>
              <a:rPr lang="en-US" altLang="zh-CN" sz="2400" dirty="0">
                <a:effectLst/>
                <a:latin typeface="Times New Roman" panose="02020603050405020304" pitchFamily="18" charset="0"/>
                <a:ea typeface="黑体" panose="02010609060101010101" pitchFamily="49" charset="-122"/>
                <a:sym typeface="Times New Roman" panose="02020603050405020304" pitchFamily="18" charset="0"/>
              </a:rPr>
              <a:t>Pro-RF</a:t>
            </a:r>
            <a:r>
              <a:rPr lang="zh-CN" altLang="zh-CN"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低对比度模体</a:t>
            </a:r>
            <a:endParaRPr lang="en-US" altLang="zh-CN" sz="24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p>
            <a:pPr marL="230400" indent="-230400">
              <a:lnSpc>
                <a:spcPct val="120000"/>
              </a:lnSpc>
              <a:spcBef>
                <a:spcPts val="20"/>
              </a:spcBef>
              <a:spcAft>
                <a:spcPts val="20"/>
              </a:spcAft>
            </a:pP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低对比度测试卡</a:t>
            </a:r>
            <a:endParaRPr lang="en-US" altLang="zh-CN"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p>
            <a:pPr marL="230400" indent="-230400">
              <a:lnSpc>
                <a:spcPct val="120000"/>
              </a:lnSpc>
              <a:spcBef>
                <a:spcPts val="20"/>
              </a:spcBef>
              <a:spcAft>
                <a:spcPts val="20"/>
              </a:spcAft>
            </a:pPr>
            <a:r>
              <a:rPr lang="en-US" altLang="zh-CN" sz="2400" dirty="0">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IEC</a:t>
            </a: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低对比度模体</a:t>
            </a:r>
            <a:endParaRPr lang="zh-CN" altLang="en-US" sz="3600"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37004337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endParaRPr lang="zh-CN" altLang="en-US"/>
          </a:p>
        </p:txBody>
      </p:sp>
      <p:sp>
        <p:nvSpPr>
          <p:cNvPr id="3" name="内容占位符 2"/>
          <p:cNvSpPr>
            <a:spLocks noGrp="1"/>
          </p:cNvSpPr>
          <p:nvPr>
            <p:ph idx="1"/>
          </p:nvPr>
        </p:nvSpPr>
        <p:spPr/>
        <p:txBody>
          <a:bodyPr/>
          <a:lstStyle/>
          <a:p>
            <a:pPr>
              <a:lnSpc>
                <a:spcPct val="120000"/>
              </a:lnSpc>
              <a:spcBef>
                <a:spcPts val="20"/>
              </a:spcBef>
              <a:spcAft>
                <a:spcPts val="20"/>
              </a:spcAft>
            </a:pPr>
            <a:endParaRPr lang="zh-CN" altLang="en-US" dirty="0"/>
          </a:p>
        </p:txBody>
      </p:sp>
      <p:pic>
        <p:nvPicPr>
          <p:cNvPr id="4" name="Picture 1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8233" y="506888"/>
            <a:ext cx="2647665" cy="2881501"/>
          </a:xfrm>
          <a:prstGeom prst="rect">
            <a:avLst/>
          </a:prstGeom>
          <a:noFill/>
          <a:ln>
            <a:noFill/>
          </a:ln>
        </p:spPr>
      </p:pic>
      <p:pic>
        <p:nvPicPr>
          <p:cNvPr id="5" name="图片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5898" y="506888"/>
            <a:ext cx="4312693" cy="2739738"/>
          </a:xfrm>
          <a:prstGeom prst="rect">
            <a:avLst/>
          </a:prstGeom>
          <a:noFill/>
          <a:ln>
            <a:noFill/>
          </a:ln>
        </p:spPr>
      </p:pic>
      <p:pic>
        <p:nvPicPr>
          <p:cNvPr id="6" name="图片 5"/>
          <p:cNvPicPr/>
          <p:nvPr/>
        </p:nvPicPr>
        <p:blipFill>
          <a:blip r:embed="rId4"/>
          <a:stretch>
            <a:fillRect/>
          </a:stretch>
        </p:blipFill>
        <p:spPr>
          <a:xfrm>
            <a:off x="2115403" y="3246625"/>
            <a:ext cx="2770493" cy="3065275"/>
          </a:xfrm>
          <a:prstGeom prst="rect">
            <a:avLst/>
          </a:prstGeom>
        </p:spPr>
      </p:pic>
      <p:pic>
        <p:nvPicPr>
          <p:cNvPr id="7" name="图片 6"/>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85897" y="3246625"/>
            <a:ext cx="4312693" cy="2930337"/>
          </a:xfrm>
          <a:prstGeom prst="rect">
            <a:avLst/>
          </a:prstGeom>
          <a:noFill/>
          <a:ln>
            <a:noFill/>
          </a:ln>
        </p:spPr>
      </p:pic>
    </p:spTree>
    <p:extLst>
      <p:ext uri="{BB962C8B-B14F-4D97-AF65-F5344CB8AC3E}">
        <p14:creationId xmlns:p14="http://schemas.microsoft.com/office/powerpoint/2010/main" val="22465208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endParaRPr lang="zh-CN" altLang="en-US"/>
          </a:p>
        </p:txBody>
      </p:sp>
      <p:sp>
        <p:nvSpPr>
          <p:cNvPr id="3" name="内容占位符 2"/>
          <p:cNvSpPr>
            <a:spLocks noGrp="1"/>
          </p:cNvSpPr>
          <p:nvPr>
            <p:ph idx="1"/>
          </p:nvPr>
        </p:nvSpPr>
        <p:spPr/>
        <p:txBody>
          <a:bodyPr/>
          <a:lstStyle/>
          <a:p>
            <a:pPr>
              <a:lnSpc>
                <a:spcPct val="120000"/>
              </a:lnSpc>
              <a:spcBef>
                <a:spcPts val="20"/>
              </a:spcBef>
              <a:spcAft>
                <a:spcPts val="20"/>
              </a:spcAft>
            </a:pPr>
            <a:endParaRPr lang="zh-CN" altLang="en-US" dirty="0"/>
          </a:p>
        </p:txBody>
      </p:sp>
      <p:pic>
        <p:nvPicPr>
          <p:cNvPr id="4" name="图片 3" descr="CDRAD2.0æ¨¡ä½-1"/>
          <p:cNvPicPr/>
          <p:nvPr/>
        </p:nvPicPr>
        <p:blipFill>
          <a:blip r:embed="rId2">
            <a:extLst>
              <a:ext uri="{28A0092B-C50C-407E-A947-70E740481C1C}">
                <a14:useLocalDpi xmlns:a14="http://schemas.microsoft.com/office/drawing/2010/main" val="0"/>
              </a:ext>
            </a:extLst>
          </a:blip>
          <a:srcRect/>
          <a:stretch>
            <a:fillRect/>
          </a:stretch>
        </p:blipFill>
        <p:spPr bwMode="auto">
          <a:xfrm>
            <a:off x="1296337" y="365125"/>
            <a:ext cx="3780629" cy="3019520"/>
          </a:xfrm>
          <a:prstGeom prst="rect">
            <a:avLst/>
          </a:prstGeom>
          <a:noFill/>
          <a:ln>
            <a:noFill/>
          </a:ln>
        </p:spPr>
      </p:pic>
      <p:pic>
        <p:nvPicPr>
          <p:cNvPr id="5" name="图片 4"/>
          <p:cNvPicPr/>
          <p:nvPr/>
        </p:nvPicPr>
        <p:blipFill rotWithShape="1">
          <a:blip r:embed="rId3" cstate="print"/>
          <a:srcRect t="2288"/>
          <a:stretch/>
        </p:blipFill>
        <p:spPr bwMode="auto">
          <a:xfrm>
            <a:off x="1252499" y="3384645"/>
            <a:ext cx="3824467" cy="3152634"/>
          </a:xfrm>
          <a:prstGeom prst="rect">
            <a:avLst/>
          </a:prstGeom>
          <a:ln>
            <a:noFill/>
          </a:ln>
          <a:extLst>
            <a:ext uri="{53640926-AAD7-44D8-BBD7-CCE9431645EC}">
              <a14:shadowObscured xmlns:a14="http://schemas.microsoft.com/office/drawing/2010/main"/>
            </a:ext>
          </a:extLst>
        </p:spPr>
      </p:pic>
      <p:pic>
        <p:nvPicPr>
          <p:cNvPr id="6" name="图片 5"/>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65125"/>
            <a:ext cx="3681086" cy="3237884"/>
          </a:xfrm>
          <a:prstGeom prst="rect">
            <a:avLst/>
          </a:prstGeom>
          <a:noFill/>
          <a:ln>
            <a:noFill/>
          </a:ln>
        </p:spPr>
      </p:pic>
      <p:pic>
        <p:nvPicPr>
          <p:cNvPr id="7" name="图片 6"/>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0800" y="3603009"/>
            <a:ext cx="3416489" cy="3057098"/>
          </a:xfrm>
          <a:prstGeom prst="rect">
            <a:avLst/>
          </a:prstGeom>
          <a:noFill/>
          <a:ln>
            <a:noFill/>
          </a:ln>
        </p:spPr>
      </p:pic>
    </p:spTree>
    <p:extLst>
      <p:ext uri="{BB962C8B-B14F-4D97-AF65-F5344CB8AC3E}">
        <p14:creationId xmlns:p14="http://schemas.microsoft.com/office/powerpoint/2010/main" val="15472844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748EA89-A9DC-46C7-B444-F76A29263EEF}"/>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C239446B-F00B-40AE-9595-668781609A23}"/>
              </a:ext>
            </a:extLst>
          </p:cNvPr>
          <p:cNvSpPr>
            <a:spLocks noGrp="1"/>
          </p:cNvSpPr>
          <p:nvPr>
            <p:ph idx="1"/>
          </p:nvPr>
        </p:nvSpPr>
        <p:spPr/>
        <p:txBody>
          <a:bodyPr>
            <a:normAutofit/>
          </a:bodyPr>
          <a:lstStyle/>
          <a:p>
            <a:pPr>
              <a:lnSpc>
                <a:spcPct val="120000"/>
              </a:lnSpc>
              <a:spcBef>
                <a:spcPts val="20"/>
              </a:spcBef>
              <a:spcAft>
                <a:spcPts val="20"/>
              </a:spcAft>
            </a:pP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状态检测前应与医疗机构确定低对比度分辨力的基线值及其检测模体。</a:t>
            </a:r>
            <a:endParaRPr lang="en-US"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p>
            <a:pPr>
              <a:lnSpc>
                <a:spcPct val="120000"/>
              </a:lnSpc>
              <a:spcBef>
                <a:spcPts val="20"/>
              </a:spcBef>
              <a:spcAft>
                <a:spcPts val="20"/>
              </a:spcAft>
            </a:pP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选择上述四种低对比度细节检测模体之一或者其他模体，放置在影像探测器上面，根据模体说明书要求，选择适当的管电压、滤过和</a:t>
            </a:r>
            <a:r>
              <a:rPr lang="en-US" altLang="zh-CN" sz="2400" dirty="0">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SID</a:t>
            </a: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，照射野完全覆盖住影像探测器，以入射空气比释动能约</a:t>
            </a:r>
            <a:r>
              <a:rPr lang="en-US" altLang="zh-CN" sz="2400" dirty="0">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5μGy</a:t>
            </a: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进行曝光获取影像。</a:t>
            </a:r>
            <a:endParaRPr lang="en-US"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p>
            <a:pPr>
              <a:lnSpc>
                <a:spcPct val="120000"/>
              </a:lnSpc>
              <a:spcBef>
                <a:spcPts val="20"/>
              </a:spcBef>
              <a:spcAft>
                <a:spcPts val="20"/>
              </a:spcAft>
            </a:pP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据在临床上对影像最常使用评价方式观察影像，应调节窗宽和窗位使每一细节尺寸为最优化，在监视器上观察影像细节，记录可观察到的最小细节，并根据模体说明书转换至对比度。</a:t>
            </a:r>
            <a:endParaRPr lang="en-US" altLang="zh-CN"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p>
            <a:pPr>
              <a:lnSpc>
                <a:spcPct val="120000"/>
              </a:lnSpc>
              <a:spcBef>
                <a:spcPts val="20"/>
              </a:spcBef>
              <a:spcAft>
                <a:spcPts val="20"/>
              </a:spcAft>
            </a:pP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验收检测按检测模体说明书要求判断或建立基线值。状态检测与基线值进行比较，不得超过基线值的</a:t>
            </a:r>
            <a:r>
              <a:rPr lang="en-US" altLang="zh-CN" sz="2400" dirty="0">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2</a:t>
            </a: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个细节变化。稳定性检测对此参数不作要求。</a:t>
            </a:r>
            <a:endParaRPr lang="zh-CN" altLang="en-US" sz="3600"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392070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normAutofit/>
          </a:bodyPr>
          <a:lstStyle/>
          <a:p>
            <a:pPr>
              <a:lnSpc>
                <a:spcPct val="120000"/>
              </a:lnSpc>
              <a:spcBef>
                <a:spcPct val="20000"/>
              </a:spcBef>
              <a:spcAft>
                <a:spcPts val="20"/>
              </a:spcAft>
            </a:pPr>
            <a:r>
              <a:rPr lang="en-US" altLang="zh-CN" dirty="0" smtClean="0">
                <a:latin typeface="Times New Roman" panose="02020603050405020304" pitchFamily="18" charset="0"/>
                <a:ea typeface="黑体" panose="02010609060101010101" pitchFamily="49" charset="-122"/>
                <a:cs typeface="+mn-ea"/>
                <a:sym typeface="Times New Roman" panose="02020603050405020304" pitchFamily="18" charset="0"/>
              </a:rPr>
              <a:t>X</a:t>
            </a:r>
            <a:r>
              <a:rPr lang="zh-CN" altLang="en-US" dirty="0" smtClean="0">
                <a:latin typeface="Times New Roman" panose="02020603050405020304" pitchFamily="18" charset="0"/>
                <a:ea typeface="黑体" panose="02010609060101010101" pitchFamily="49" charset="-122"/>
                <a:cs typeface="+mn-ea"/>
                <a:sym typeface="Times New Roman" panose="02020603050405020304" pitchFamily="18" charset="0"/>
              </a:rPr>
              <a:t>射线摄影</a:t>
            </a:r>
            <a:r>
              <a:rPr lang="zh-CN" altLang="zh-CN" dirty="0">
                <a:latin typeface="Times New Roman" panose="02020603050405020304" pitchFamily="18" charset="0"/>
                <a:ea typeface="黑体" panose="02010609060101010101" pitchFamily="49" charset="-122"/>
                <a:cs typeface="+mn-ea"/>
                <a:sym typeface="Times New Roman" panose="02020603050405020304" pitchFamily="18" charset="0"/>
              </a:rPr>
              <a:t>设备</a:t>
            </a: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
            </a:r>
            <a:b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br>
            <a:r>
              <a:rPr lang="zh-CN" altLang="zh-CN" dirty="0">
                <a:latin typeface="Times New Roman" panose="02020603050405020304" pitchFamily="18" charset="0"/>
                <a:ea typeface="黑体" panose="02010609060101010101" pitchFamily="49" charset="-122"/>
                <a:cs typeface="+mn-ea"/>
                <a:sym typeface="Times New Roman" panose="02020603050405020304" pitchFamily="18" charset="0"/>
              </a:rPr>
              <a:t>质量控制检测</a:t>
            </a:r>
            <a:endPar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endParaRPr>
          </a:p>
        </p:txBody>
      </p:sp>
      <p:sp>
        <p:nvSpPr>
          <p:cNvPr id="3" name="副标题 2"/>
          <p:cNvSpPr>
            <a:spLocks noGrp="1"/>
          </p:cNvSpPr>
          <p:nvPr>
            <p:ph type="subTitle" idx="1"/>
          </p:nvPr>
        </p:nvSpPr>
        <p:spPr/>
        <p:txBody>
          <a:bodyPr>
            <a:normAutofit/>
          </a:bodyPr>
          <a:lstStyle/>
          <a:p>
            <a:pPr>
              <a:lnSpc>
                <a:spcPct val="120000"/>
              </a:lnSpc>
              <a:spcBef>
                <a:spcPts val="20"/>
              </a:spcBef>
              <a:spcAft>
                <a:spcPts val="20"/>
              </a:spcAft>
            </a:pPr>
            <a:endPar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ts val="20"/>
              </a:spcBef>
              <a:spcAft>
                <a:spcPts val="20"/>
              </a:spcAft>
            </a:pPr>
            <a:endPar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endParaRPr>
          </a:p>
        </p:txBody>
      </p:sp>
    </p:spTree>
    <p:extLst>
      <p:ext uri="{BB962C8B-B14F-4D97-AF65-F5344CB8AC3E}">
        <p14:creationId xmlns:p14="http://schemas.microsoft.com/office/powerpoint/2010/main" val="32705243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CCBB3B0-5A64-4F88-9678-ABC776FEFD66}"/>
              </a:ext>
            </a:extLst>
          </p:cNvPr>
          <p:cNvSpPr>
            <a:spLocks noGrp="1"/>
          </p:cNvSpPr>
          <p:nvPr>
            <p:ph type="title"/>
          </p:nvPr>
        </p:nvSpPr>
        <p:spPr/>
        <p:txBody>
          <a:bodyPr/>
          <a:lstStyle/>
          <a:p>
            <a:pPr>
              <a:lnSpc>
                <a:spcPct val="120000"/>
              </a:lnSpc>
              <a:spcBef>
                <a:spcPct val="2000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四、</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 CR</a:t>
            </a:r>
            <a:r>
              <a:rPr lang="zh-CN" altLang="zh-CN" dirty="0">
                <a:latin typeface="Times New Roman" panose="02020603050405020304" pitchFamily="18" charset="0"/>
                <a:ea typeface="黑体" panose="02010609060101010101" pitchFamily="49" charset="-122"/>
                <a:sym typeface="Times New Roman" panose="02020603050405020304" pitchFamily="18" charset="0"/>
              </a:rPr>
              <a:t>设备专用检测项目</a:t>
            </a: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D236543F-4A6C-44EE-A0CB-5CA9DC4F5C27}"/>
              </a:ext>
            </a:extLst>
          </p:cNvPr>
          <p:cNvSpPr>
            <a:spLocks noGrp="1"/>
          </p:cNvSpPr>
          <p:nvPr>
            <p:ph idx="1"/>
          </p:nvPr>
        </p:nvSpPr>
        <p:spPr/>
        <p:txBody>
          <a:bodyPr>
            <a:normAutofit fontScale="92500" lnSpcReduction="20000"/>
          </a:bodyPr>
          <a:lstStyle/>
          <a:p>
            <a:pPr>
              <a:lnSpc>
                <a:spcPct val="140000"/>
              </a:lnSpc>
              <a:spcBef>
                <a:spcPts val="2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暗噪声</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探测器剂量指示（</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DDI</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响应均匀性</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响应一致性</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响应线性</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擦除完全性</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测距误差</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高对比度分辨力</a:t>
            </a:r>
            <a:endParaRPr lang="en-US" altLang="zh-CN"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低对比度分辨力</a:t>
            </a:r>
          </a:p>
        </p:txBody>
      </p:sp>
    </p:spTree>
    <p:extLst>
      <p:ext uri="{BB962C8B-B14F-4D97-AF65-F5344CB8AC3E}">
        <p14:creationId xmlns:p14="http://schemas.microsoft.com/office/powerpoint/2010/main" val="15429176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171CBED-B9DF-4EBE-8FF7-95DB52998481}"/>
              </a:ext>
            </a:extLst>
          </p:cNvPr>
          <p:cNvSpPr>
            <a:spLocks noGrp="1"/>
          </p:cNvSpPr>
          <p:nvPr>
            <p:ph type="title"/>
          </p:nvPr>
        </p:nvSpPr>
        <p:spPr/>
        <p:txBody>
          <a:bodyPr/>
          <a:lstStyle/>
          <a:p>
            <a:pPr>
              <a:lnSpc>
                <a:spcPct val="120000"/>
              </a:lnSpc>
              <a:spcBef>
                <a:spcPct val="20000"/>
              </a:spcBef>
              <a:spcAft>
                <a:spcPts val="20"/>
              </a:spcAft>
            </a:pPr>
            <a:endParaRPr lang="zh-CN" altLang="en-US"/>
          </a:p>
        </p:txBody>
      </p:sp>
      <p:sp>
        <p:nvSpPr>
          <p:cNvPr id="3" name="内容占位符 2">
            <a:extLst>
              <a:ext uri="{FF2B5EF4-FFF2-40B4-BE49-F238E27FC236}">
                <a16:creationId xmlns="" xmlns:a16="http://schemas.microsoft.com/office/drawing/2014/main" id="{F86C5AB5-ED76-4AB6-8825-5B88A2DC7FA7}"/>
              </a:ext>
            </a:extLst>
          </p:cNvPr>
          <p:cNvSpPr>
            <a:spLocks noGrp="1"/>
          </p:cNvSpPr>
          <p:nvPr>
            <p:ph idx="1"/>
          </p:nvPr>
        </p:nvSpPr>
        <p:spPr/>
        <p:txBody>
          <a:bodyPr/>
          <a:lstStyle/>
          <a:p>
            <a:pPr>
              <a:lnSpc>
                <a:spcPct val="120000"/>
              </a:lnSpc>
              <a:spcBef>
                <a:spcPts val="20"/>
              </a:spcBef>
              <a:spcAft>
                <a:spcPts val="20"/>
              </a:spcAft>
            </a:pPr>
            <a:endParaRPr lang="zh-CN" altLang="en-US"/>
          </a:p>
        </p:txBody>
      </p:sp>
      <p:pic>
        <p:nvPicPr>
          <p:cNvPr id="5" name="图片 4">
            <a:extLst>
              <a:ext uri="{FF2B5EF4-FFF2-40B4-BE49-F238E27FC236}">
                <a16:creationId xmlns="" xmlns:a16="http://schemas.microsoft.com/office/drawing/2014/main" id="{DC81766A-2C59-458A-8655-7E6348B90D00}"/>
              </a:ext>
            </a:extLst>
          </p:cNvPr>
          <p:cNvPicPr>
            <a:picLocks noChangeAspect="1"/>
          </p:cNvPicPr>
          <p:nvPr/>
        </p:nvPicPr>
        <p:blipFill>
          <a:blip r:embed="rId2"/>
          <a:stretch>
            <a:fillRect/>
          </a:stretch>
        </p:blipFill>
        <p:spPr>
          <a:xfrm>
            <a:off x="1028700" y="365125"/>
            <a:ext cx="10134600" cy="5979404"/>
          </a:xfrm>
          <a:prstGeom prst="rect">
            <a:avLst/>
          </a:prstGeom>
        </p:spPr>
      </p:pic>
    </p:spTree>
    <p:extLst>
      <p:ext uri="{BB962C8B-B14F-4D97-AF65-F5344CB8AC3E}">
        <p14:creationId xmlns:p14="http://schemas.microsoft.com/office/powerpoint/2010/main" val="1443904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F95AE1A-343B-45E2-875F-CF62BA261118}"/>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1</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暗噪声</a:t>
            </a:r>
          </a:p>
        </p:txBody>
      </p:sp>
      <p:sp>
        <p:nvSpPr>
          <p:cNvPr id="3" name="内容占位符 2">
            <a:extLst>
              <a:ext uri="{FF2B5EF4-FFF2-40B4-BE49-F238E27FC236}">
                <a16:creationId xmlns="" xmlns:a16="http://schemas.microsoft.com/office/drawing/2014/main" id="{9254B32E-CA9C-4A9A-8F8A-63F2D20A0DFE}"/>
              </a:ext>
            </a:extLst>
          </p:cNvPr>
          <p:cNvSpPr>
            <a:spLocks noGrp="1"/>
          </p:cNvSpPr>
          <p:nvPr>
            <p:ph idx="1"/>
          </p:nvPr>
        </p:nvSpPr>
        <p:spPr/>
        <p:txBody>
          <a:bodyPr>
            <a:normAutofit/>
          </a:bodyPr>
          <a:lstStyle/>
          <a:p>
            <a:pPr>
              <a:lnSpc>
                <a:spcPct val="120000"/>
              </a:lnSpc>
              <a:spcBef>
                <a:spcPts val="20"/>
              </a:spcBef>
              <a:spcAft>
                <a:spcPts val="20"/>
              </a:spcAft>
            </a:pP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暗噪声是用于确认已擦除的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板的剂量指示值应符合厂家的规定值。</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已擦除影像信息的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板</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3</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块</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检测前对选用的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进行</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次擦除处理。随机选三块</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放入阅读器中，用生产厂家提供的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处理条件对每块</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读取，获得三幅影像。</a:t>
            </a: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读取每块</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的指示值，在显示器上观察原始全野影像。</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验收检测、状态检测和稳定性检测均要求每块</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的指示值应在生产厂家的规定值范围内，原始全野影像应清晰、均匀一致，无伪影。稳定性检测的周期为一个月。</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endParaRPr lang="zh-CN" altLang="en-US" sz="2400"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32870525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85B1940-9F1A-4090-9520-55CBC726F9A6}"/>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graphicFrame>
        <p:nvGraphicFramePr>
          <p:cNvPr id="4" name="内容占位符 3">
            <a:extLst>
              <a:ext uri="{FF2B5EF4-FFF2-40B4-BE49-F238E27FC236}">
                <a16:creationId xmlns="" xmlns:a16="http://schemas.microsoft.com/office/drawing/2014/main" id="{E40119C2-B035-434C-8947-D30D1A6E84CA}"/>
              </a:ext>
            </a:extLst>
          </p:cNvPr>
          <p:cNvGraphicFramePr>
            <a:graphicFrameLocks noGrp="1"/>
          </p:cNvGraphicFramePr>
          <p:nvPr>
            <p:ph idx="1"/>
            <p:extLst>
              <p:ext uri="{D42A27DB-BD31-4B8C-83A1-F6EECF244321}">
                <p14:modId xmlns:p14="http://schemas.microsoft.com/office/powerpoint/2010/main" val="101440707"/>
              </p:ext>
            </p:extLst>
          </p:nvPr>
        </p:nvGraphicFramePr>
        <p:xfrm>
          <a:off x="838200" y="1741370"/>
          <a:ext cx="10515601" cy="4892803"/>
        </p:xfrm>
        <a:graphic>
          <a:graphicData uri="http://schemas.openxmlformats.org/drawingml/2006/table">
            <a:tbl>
              <a:tblPr firstRow="1" firstCol="1" bandRow="1">
                <a:tableStyleId>{5C22544A-7EE6-4342-B048-85BDC9FD1C3A}</a:tableStyleId>
              </a:tblPr>
              <a:tblGrid>
                <a:gridCol w="1261872">
                  <a:extLst>
                    <a:ext uri="{9D8B030D-6E8A-4147-A177-3AD203B41FA5}">
                      <a16:colId xmlns="" xmlns:a16="http://schemas.microsoft.com/office/drawing/2014/main" val="4180880868"/>
                    </a:ext>
                  </a:extLst>
                </a:gridCol>
                <a:gridCol w="3028493">
                  <a:extLst>
                    <a:ext uri="{9D8B030D-6E8A-4147-A177-3AD203B41FA5}">
                      <a16:colId xmlns="" xmlns:a16="http://schemas.microsoft.com/office/drawing/2014/main" val="1287591108"/>
                    </a:ext>
                  </a:extLst>
                </a:gridCol>
                <a:gridCol w="1760312">
                  <a:extLst>
                    <a:ext uri="{9D8B030D-6E8A-4147-A177-3AD203B41FA5}">
                      <a16:colId xmlns="" xmlns:a16="http://schemas.microsoft.com/office/drawing/2014/main" val="3058418329"/>
                    </a:ext>
                  </a:extLst>
                </a:gridCol>
                <a:gridCol w="2241926">
                  <a:extLst>
                    <a:ext uri="{9D8B030D-6E8A-4147-A177-3AD203B41FA5}">
                      <a16:colId xmlns="" xmlns:a16="http://schemas.microsoft.com/office/drawing/2014/main" val="2541998039"/>
                    </a:ext>
                  </a:extLst>
                </a:gridCol>
                <a:gridCol w="2222998">
                  <a:extLst>
                    <a:ext uri="{9D8B030D-6E8A-4147-A177-3AD203B41FA5}">
                      <a16:colId xmlns="" xmlns:a16="http://schemas.microsoft.com/office/drawing/2014/main" val="4129958158"/>
                    </a:ext>
                  </a:extLst>
                </a:gridCol>
              </a:tblGrid>
              <a:tr h="396569">
                <a:tc>
                  <a:txBody>
                    <a:bodyPr/>
                    <a:lstStyle/>
                    <a:p>
                      <a:pPr indent="13335" algn="ctr">
                        <a:lnSpc>
                          <a:spcPct val="120000"/>
                        </a:lnSpc>
                        <a:spcBef>
                          <a:spcPts val="20"/>
                        </a:spcBef>
                        <a:spcAft>
                          <a:spcPts val="20"/>
                        </a:spcAft>
                        <a:tabLst>
                          <a:tab pos="2639060" algn="ctr"/>
                          <a:tab pos="5278120" algn="r"/>
                        </a:tabLst>
                      </a:pPr>
                      <a:r>
                        <a:rPr lang="zh-CN" sz="1600" kern="100">
                          <a:effectLst/>
                          <a:latin typeface="Times New Roman" panose="02020603050405020304" pitchFamily="18" charset="0"/>
                          <a:ea typeface="黑体" panose="02010609060101010101" pitchFamily="49" charset="-122"/>
                          <a:sym typeface="Times New Roman" panose="02020603050405020304" pitchFamily="18" charset="0"/>
                        </a:rPr>
                        <a:t>项目</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197" marR="66197" marT="0" marB="0" anchor="ctr"/>
                </a:tc>
                <a:tc>
                  <a:txBody>
                    <a:bodyPr/>
                    <a:lstStyle/>
                    <a:p>
                      <a:pPr indent="13335" algn="ctr">
                        <a:lnSpc>
                          <a:spcPct val="120000"/>
                        </a:lnSpc>
                        <a:spcBef>
                          <a:spcPts val="20"/>
                        </a:spcBef>
                        <a:spcAft>
                          <a:spcPts val="20"/>
                        </a:spcAft>
                        <a:tabLst>
                          <a:tab pos="2639060" algn="ctr"/>
                          <a:tab pos="5278120" algn="r"/>
                        </a:tabLst>
                      </a:pPr>
                      <a:r>
                        <a:rPr lang="zh-CN" sz="1600" kern="100">
                          <a:effectLst/>
                          <a:latin typeface="Times New Roman" panose="02020603050405020304" pitchFamily="18" charset="0"/>
                          <a:ea typeface="黑体" panose="02010609060101010101" pitchFamily="49" charset="-122"/>
                          <a:sym typeface="Times New Roman" panose="02020603050405020304" pitchFamily="18" charset="0"/>
                        </a:rPr>
                        <a:t>爱克发医疗</a:t>
                      </a:r>
                    </a:p>
                    <a:p>
                      <a:pPr indent="13335" algn="ctr">
                        <a:lnSpc>
                          <a:spcPct val="120000"/>
                        </a:lnSpc>
                        <a:spcBef>
                          <a:spcPts val="20"/>
                        </a:spcBef>
                        <a:spcAft>
                          <a:spcPts val="20"/>
                        </a:spcAft>
                        <a:tabLst>
                          <a:tab pos="2639060" algn="ctr"/>
                          <a:tab pos="5278120" algn="r"/>
                        </a:tabLst>
                      </a:pPr>
                      <a:r>
                        <a:rPr lang="zh-CN" sz="1600" kern="10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Agfa</a:t>
                      </a:r>
                      <a:r>
                        <a:rPr lang="zh-CN" sz="1600" kern="100">
                          <a:effectLst/>
                          <a:latin typeface="Times New Roman" panose="02020603050405020304" pitchFamily="18" charset="0"/>
                          <a:ea typeface="黑体" panose="02010609060101010101" pitchFamily="49" charset="-122"/>
                          <a:sym typeface="Times New Roman" panose="02020603050405020304" pitchFamily="18" charset="0"/>
                        </a:rPr>
                        <a:t>）</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197" marR="66197" marT="0" marB="0" anchor="ctr"/>
                </a:tc>
                <a:tc>
                  <a:txBody>
                    <a:bodyPr/>
                    <a:lstStyle/>
                    <a:p>
                      <a:pPr indent="13335" algn="ctr">
                        <a:lnSpc>
                          <a:spcPct val="120000"/>
                        </a:lnSpc>
                        <a:spcBef>
                          <a:spcPts val="20"/>
                        </a:spcBef>
                        <a:spcAft>
                          <a:spcPts val="20"/>
                        </a:spcAft>
                        <a:tabLst>
                          <a:tab pos="2639060" algn="ctr"/>
                          <a:tab pos="5278120" algn="r"/>
                        </a:tabLst>
                      </a:pPr>
                      <a:r>
                        <a:rPr lang="zh-CN" sz="1600" kern="100">
                          <a:effectLst/>
                          <a:latin typeface="Times New Roman" panose="02020603050405020304" pitchFamily="18" charset="0"/>
                          <a:ea typeface="黑体" panose="02010609060101010101" pitchFamily="49" charset="-122"/>
                          <a:sym typeface="Times New Roman" panose="02020603050405020304" pitchFamily="18" charset="0"/>
                        </a:rPr>
                        <a:t>富士胶片</a:t>
                      </a:r>
                    </a:p>
                    <a:p>
                      <a:pPr indent="13335" algn="ctr">
                        <a:lnSpc>
                          <a:spcPct val="120000"/>
                        </a:lnSpc>
                        <a:spcBef>
                          <a:spcPts val="20"/>
                        </a:spcBef>
                        <a:spcAft>
                          <a:spcPts val="20"/>
                        </a:spcAft>
                        <a:tabLst>
                          <a:tab pos="2639060" algn="ctr"/>
                          <a:tab pos="5278120" algn="r"/>
                        </a:tabLst>
                      </a:pPr>
                      <a:r>
                        <a:rPr lang="zh-CN" sz="1600" kern="10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Fuji</a:t>
                      </a:r>
                      <a:r>
                        <a:rPr lang="zh-CN" sz="1600" kern="100">
                          <a:effectLst/>
                          <a:latin typeface="Times New Roman" panose="02020603050405020304" pitchFamily="18" charset="0"/>
                          <a:ea typeface="黑体" panose="02010609060101010101" pitchFamily="49" charset="-122"/>
                          <a:sym typeface="Times New Roman" panose="02020603050405020304" pitchFamily="18" charset="0"/>
                        </a:rPr>
                        <a:t>）</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197" marR="66197" marT="0" marB="0" anchor="ctr"/>
                </a:tc>
                <a:tc>
                  <a:txBody>
                    <a:bodyPr/>
                    <a:lstStyle/>
                    <a:p>
                      <a:pPr indent="13335" algn="ctr">
                        <a:lnSpc>
                          <a:spcPct val="120000"/>
                        </a:lnSpc>
                        <a:spcBef>
                          <a:spcPts val="20"/>
                        </a:spcBef>
                        <a:spcAft>
                          <a:spcPts val="20"/>
                        </a:spcAft>
                        <a:tabLst>
                          <a:tab pos="2639060" algn="ctr"/>
                          <a:tab pos="5278120" algn="r"/>
                        </a:tabLst>
                      </a:pPr>
                      <a:r>
                        <a:rPr lang="zh-CN" sz="1600" kern="100">
                          <a:effectLst/>
                          <a:latin typeface="Times New Roman" panose="02020603050405020304" pitchFamily="18" charset="0"/>
                          <a:ea typeface="黑体" panose="02010609060101010101" pitchFamily="49" charset="-122"/>
                          <a:sym typeface="Times New Roman" panose="02020603050405020304" pitchFamily="18" charset="0"/>
                        </a:rPr>
                        <a:t>柯尼卡</a:t>
                      </a: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a:t>
                      </a:r>
                      <a:r>
                        <a:rPr lang="zh-CN" sz="1600" kern="100">
                          <a:effectLst/>
                          <a:latin typeface="Times New Roman" panose="02020603050405020304" pitchFamily="18" charset="0"/>
                          <a:ea typeface="黑体" panose="02010609060101010101" pitchFamily="49" charset="-122"/>
                          <a:sym typeface="Times New Roman" panose="02020603050405020304" pitchFamily="18" charset="0"/>
                        </a:rPr>
                        <a:t>美能达</a:t>
                      </a:r>
                    </a:p>
                    <a:p>
                      <a:pPr indent="13335" algn="ctr">
                        <a:lnSpc>
                          <a:spcPct val="120000"/>
                        </a:lnSpc>
                        <a:spcBef>
                          <a:spcPts val="20"/>
                        </a:spcBef>
                        <a:spcAft>
                          <a:spcPts val="20"/>
                        </a:spcAft>
                        <a:tabLst>
                          <a:tab pos="2639060" algn="ctr"/>
                          <a:tab pos="5278120" algn="r"/>
                        </a:tabLst>
                      </a:pPr>
                      <a:r>
                        <a:rPr lang="zh-CN" sz="1600" kern="10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Konica-Minolta</a:t>
                      </a:r>
                      <a:r>
                        <a:rPr lang="zh-CN" sz="1600" kern="100">
                          <a:effectLst/>
                          <a:latin typeface="Times New Roman" panose="02020603050405020304" pitchFamily="18" charset="0"/>
                          <a:ea typeface="黑体" panose="02010609060101010101" pitchFamily="49" charset="-122"/>
                          <a:sym typeface="Times New Roman" panose="02020603050405020304" pitchFamily="18" charset="0"/>
                        </a:rPr>
                        <a:t>）</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197" marR="66197" marT="0" marB="0" anchor="ctr"/>
                </a:tc>
                <a:tc>
                  <a:txBody>
                    <a:bodyPr/>
                    <a:lstStyle/>
                    <a:p>
                      <a:pPr indent="13335" algn="ctr">
                        <a:lnSpc>
                          <a:spcPct val="120000"/>
                        </a:lnSpc>
                        <a:spcBef>
                          <a:spcPts val="20"/>
                        </a:spcBef>
                        <a:spcAft>
                          <a:spcPts val="20"/>
                        </a:spcAft>
                        <a:tabLst>
                          <a:tab pos="2639060" algn="ctr"/>
                          <a:tab pos="5278120" algn="r"/>
                        </a:tabLst>
                      </a:pPr>
                      <a:r>
                        <a:rPr lang="zh-CN" sz="1600" kern="100">
                          <a:effectLst/>
                          <a:latin typeface="Times New Roman" panose="02020603050405020304" pitchFamily="18" charset="0"/>
                          <a:ea typeface="黑体" panose="02010609060101010101" pitchFamily="49" charset="-122"/>
                          <a:sym typeface="Times New Roman" panose="02020603050405020304" pitchFamily="18" charset="0"/>
                        </a:rPr>
                        <a:t>锐珂医疗</a:t>
                      </a:r>
                    </a:p>
                    <a:p>
                      <a:pPr indent="13335" algn="ctr">
                        <a:lnSpc>
                          <a:spcPct val="120000"/>
                        </a:lnSpc>
                        <a:spcBef>
                          <a:spcPts val="20"/>
                        </a:spcBef>
                        <a:spcAft>
                          <a:spcPts val="20"/>
                        </a:spcAft>
                        <a:tabLst>
                          <a:tab pos="2639060" algn="ctr"/>
                          <a:tab pos="5278120" algn="r"/>
                        </a:tabLst>
                      </a:pPr>
                      <a:r>
                        <a:rPr lang="zh-CN" sz="1600" kern="10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Carestream Health</a:t>
                      </a:r>
                      <a:r>
                        <a:rPr lang="zh-CN" sz="1600" kern="100">
                          <a:effectLst/>
                          <a:latin typeface="Times New Roman" panose="02020603050405020304" pitchFamily="18" charset="0"/>
                          <a:ea typeface="黑体" panose="02010609060101010101" pitchFamily="49" charset="-122"/>
                          <a:sym typeface="Times New Roman" panose="02020603050405020304" pitchFamily="18" charset="0"/>
                        </a:rPr>
                        <a:t>）</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197" marR="66197" marT="0" marB="0" anchor="ctr"/>
                </a:tc>
                <a:extLst>
                  <a:ext uri="{0D108BD9-81ED-4DB2-BD59-A6C34878D82A}">
                    <a16:rowId xmlns="" xmlns:a16="http://schemas.microsoft.com/office/drawing/2014/main" val="1424997114"/>
                  </a:ext>
                </a:extLst>
              </a:tr>
              <a:tr h="463378">
                <a:tc>
                  <a:txBody>
                    <a:bodyPr/>
                    <a:lstStyle/>
                    <a:p>
                      <a:pPr indent="13335" algn="ctr">
                        <a:lnSpc>
                          <a:spcPct val="120000"/>
                        </a:lnSpc>
                        <a:spcBef>
                          <a:spcPts val="20"/>
                        </a:spcBef>
                        <a:spcAft>
                          <a:spcPts val="20"/>
                        </a:spcAft>
                      </a:pP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IP</a:t>
                      </a: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处理</a:t>
                      </a:r>
                    </a:p>
                    <a:p>
                      <a:pPr indent="13335" algn="ctr">
                        <a:lnSpc>
                          <a:spcPct val="120000"/>
                        </a:lnSpc>
                        <a:spcBef>
                          <a:spcPts val="20"/>
                        </a:spcBef>
                        <a:spcAft>
                          <a:spcPts val="20"/>
                        </a:spcAft>
                      </a:pP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条件</a:t>
                      </a:r>
                      <a:endParaRPr lang="zh-CN" sz="16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197" marR="66197" marT="0" marB="0" anchor="ctr"/>
                </a:tc>
                <a:tc>
                  <a:txBody>
                    <a:bodyPr/>
                    <a:lstStyle/>
                    <a:p>
                      <a:pPr indent="13335" algn="ctr">
                        <a:lnSpc>
                          <a:spcPct val="120000"/>
                        </a:lnSpc>
                        <a:spcBef>
                          <a:spcPts val="20"/>
                        </a:spcBef>
                        <a:spcAft>
                          <a:spcPts val="20"/>
                        </a:spcAft>
                      </a:pP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系统诊断（</a:t>
                      </a: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system diagnosis</a:t>
                      </a: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a:t>
                      </a:r>
                    </a:p>
                    <a:p>
                      <a:pPr indent="13335" algn="ctr">
                        <a:lnSpc>
                          <a:spcPct val="120000"/>
                        </a:lnSpc>
                        <a:spcBef>
                          <a:spcPts val="20"/>
                        </a:spcBef>
                        <a:spcAft>
                          <a:spcPts val="20"/>
                        </a:spcAft>
                      </a:pP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平野（</a:t>
                      </a: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flat field</a:t>
                      </a: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a:t>
                      </a:r>
                    </a:p>
                    <a:p>
                      <a:pPr indent="13335" algn="ctr">
                        <a:lnSpc>
                          <a:spcPct val="120000"/>
                        </a:lnSpc>
                        <a:spcBef>
                          <a:spcPts val="20"/>
                        </a:spcBef>
                        <a:spcAft>
                          <a:spcPts val="20"/>
                        </a:spcAft>
                      </a:pP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感度等级（</a:t>
                      </a: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speed class</a:t>
                      </a: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=200</a:t>
                      </a:r>
                      <a:endParaRPr lang="zh-CN" sz="16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197" marR="66197" marT="0" marB="0" anchor="ctr"/>
                </a:tc>
                <a:tc>
                  <a:txBody>
                    <a:bodyPr/>
                    <a:lstStyle/>
                    <a:p>
                      <a:pPr indent="13335" algn="ctr">
                        <a:lnSpc>
                          <a:spcPct val="120000"/>
                        </a:lnSpc>
                        <a:spcBef>
                          <a:spcPts val="20"/>
                        </a:spcBef>
                        <a:spcAft>
                          <a:spcPts val="20"/>
                        </a:spcAft>
                      </a:pP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检验（</a:t>
                      </a: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Test</a:t>
                      </a: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a:t>
                      </a:r>
                    </a:p>
                    <a:p>
                      <a:pPr indent="13335" algn="ctr">
                        <a:lnSpc>
                          <a:spcPct val="120000"/>
                        </a:lnSpc>
                        <a:spcBef>
                          <a:spcPts val="20"/>
                        </a:spcBef>
                        <a:spcAft>
                          <a:spcPts val="20"/>
                        </a:spcAft>
                      </a:pP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感度（</a:t>
                      </a: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Sensitivity</a:t>
                      </a: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L=1</a:t>
                      </a: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a:t>
                      </a:r>
                    </a:p>
                    <a:p>
                      <a:pPr indent="13335" algn="ctr">
                        <a:lnSpc>
                          <a:spcPct val="120000"/>
                        </a:lnSpc>
                        <a:spcBef>
                          <a:spcPts val="20"/>
                        </a:spcBef>
                        <a:spcAft>
                          <a:spcPts val="20"/>
                        </a:spcAft>
                      </a:pP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半</a:t>
                      </a:r>
                      <a:r>
                        <a:rPr lang="it-IT" sz="1600" kern="100" dirty="0">
                          <a:effectLst/>
                          <a:latin typeface="Times New Roman" panose="02020603050405020304" pitchFamily="18" charset="0"/>
                          <a:ea typeface="黑体" panose="02010609060101010101" pitchFamily="49" charset="-122"/>
                          <a:sym typeface="Times New Roman" panose="02020603050405020304" pitchFamily="18" charset="0"/>
                        </a:rPr>
                        <a:t>-EDR</a:t>
                      </a:r>
                      <a:r>
                        <a:rPr lang="it-IT" sz="1600" kern="100" baseline="30000" dirty="0">
                          <a:effectLst/>
                          <a:latin typeface="Times New Roman" panose="02020603050405020304" pitchFamily="18" charset="0"/>
                          <a:ea typeface="黑体" panose="02010609060101010101" pitchFamily="49" charset="-122"/>
                          <a:sym typeface="Times New Roman" panose="02020603050405020304" pitchFamily="18" charset="0"/>
                        </a:rPr>
                        <a:t>b</a:t>
                      </a: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it-IT" sz="1600" kern="100" dirty="0">
                          <a:effectLst/>
                          <a:latin typeface="Times New Roman" panose="02020603050405020304" pitchFamily="18" charset="0"/>
                          <a:ea typeface="黑体" panose="02010609060101010101" pitchFamily="49" charset="-122"/>
                          <a:sym typeface="Times New Roman" panose="02020603050405020304" pitchFamily="18" charset="0"/>
                        </a:rPr>
                        <a:t>Semi-EDR</a:t>
                      </a: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a:t>
                      </a:r>
                      <a:endParaRPr lang="zh-CN" sz="16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197" marR="66197" marT="0" marB="0" anchor="ctr"/>
                </a:tc>
                <a:tc>
                  <a:txBody>
                    <a:bodyPr/>
                    <a:lstStyle/>
                    <a:p>
                      <a:pPr indent="13335" algn="ctr">
                        <a:lnSpc>
                          <a:spcPct val="120000"/>
                        </a:lnSpc>
                        <a:spcBef>
                          <a:spcPts val="20"/>
                        </a:spcBef>
                        <a:spcAft>
                          <a:spcPts val="20"/>
                        </a:spcAft>
                      </a:pP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检验（</a:t>
                      </a: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Test</a:t>
                      </a: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1  G=40</a:t>
                      </a:r>
                      <a:endParaRPr lang="zh-CN" sz="16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197" marR="66197" marT="0" marB="0" anchor="ctr"/>
                </a:tc>
                <a:tc>
                  <a:txBody>
                    <a:bodyPr/>
                    <a:lstStyle/>
                    <a:p>
                      <a:pPr indent="13335" algn="ctr">
                        <a:lnSpc>
                          <a:spcPct val="120000"/>
                        </a:lnSpc>
                        <a:spcBef>
                          <a:spcPts val="20"/>
                        </a:spcBef>
                        <a:spcAft>
                          <a:spcPts val="20"/>
                        </a:spcAft>
                      </a:pP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模式（</a:t>
                      </a: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Pattern</a:t>
                      </a: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a:t>
                      </a:r>
                      <a:endParaRPr lang="zh-CN" sz="16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197" marR="66197" marT="0" marB="0" anchor="ctr"/>
                </a:tc>
                <a:extLst>
                  <a:ext uri="{0D108BD9-81ED-4DB2-BD59-A6C34878D82A}">
                    <a16:rowId xmlns="" xmlns:a16="http://schemas.microsoft.com/office/drawing/2014/main" val="4282148569"/>
                  </a:ext>
                </a:extLst>
              </a:tr>
              <a:tr h="1235676">
                <a:tc>
                  <a:txBody>
                    <a:bodyPr/>
                    <a:lstStyle/>
                    <a:p>
                      <a:pPr indent="13335" algn="ctr">
                        <a:lnSpc>
                          <a:spcPct val="120000"/>
                        </a:lnSpc>
                        <a:spcBef>
                          <a:spcPts val="20"/>
                        </a:spcBef>
                        <a:spcAft>
                          <a:spcPts val="20"/>
                        </a:spcAft>
                      </a:pPr>
                      <a:r>
                        <a:rPr lang="zh-CN" sz="1600" kern="100">
                          <a:effectLst/>
                          <a:latin typeface="Times New Roman" panose="02020603050405020304" pitchFamily="18" charset="0"/>
                          <a:ea typeface="黑体" panose="02010609060101010101" pitchFamily="49" charset="-122"/>
                          <a:sym typeface="Times New Roman" panose="02020603050405020304" pitchFamily="18" charset="0"/>
                        </a:rPr>
                        <a:t>暗噪声</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197" marR="66197" marT="0" marB="0" anchor="ctr"/>
                </a:tc>
                <a:tc>
                  <a:txBody>
                    <a:bodyPr/>
                    <a:lstStyle/>
                    <a:p>
                      <a:pPr indent="13335" algn="ctr">
                        <a:lnSpc>
                          <a:spcPct val="120000"/>
                        </a:lnSpc>
                        <a:spcBef>
                          <a:spcPts val="20"/>
                        </a:spcBef>
                        <a:spcAft>
                          <a:spcPts val="20"/>
                        </a:spcAft>
                      </a:pP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SAL≤134</a:t>
                      </a:r>
                      <a:endParaRPr lang="zh-CN" sz="1600" kern="100" dirty="0">
                        <a:effectLst/>
                        <a:latin typeface="Times New Roman" panose="02020603050405020304" pitchFamily="18" charset="0"/>
                        <a:ea typeface="黑体" panose="02010609060101010101" pitchFamily="49" charset="-122"/>
                        <a:sym typeface="Times New Roman" panose="02020603050405020304" pitchFamily="18" charset="0"/>
                      </a:endParaRPr>
                    </a:p>
                    <a:p>
                      <a:pPr indent="13335" algn="ctr">
                        <a:lnSpc>
                          <a:spcPct val="120000"/>
                        </a:lnSpc>
                        <a:spcBef>
                          <a:spcPts val="20"/>
                        </a:spcBef>
                        <a:spcAft>
                          <a:spcPts val="20"/>
                        </a:spcAft>
                      </a:pP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VIP</a:t>
                      </a: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QS</a:t>
                      </a: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和</a:t>
                      </a: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NX2.0</a:t>
                      </a: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版本）</a:t>
                      </a:r>
                    </a:p>
                    <a:p>
                      <a:pPr indent="13335" algn="ctr">
                        <a:lnSpc>
                          <a:spcPct val="120000"/>
                        </a:lnSpc>
                        <a:spcBef>
                          <a:spcPts val="20"/>
                        </a:spcBef>
                        <a:spcAft>
                          <a:spcPts val="20"/>
                        </a:spcAft>
                      </a:pP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SAL-Log</a:t>
                      </a: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或</a:t>
                      </a: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PVL-Log≤3064</a:t>
                      </a:r>
                      <a:endParaRPr lang="zh-CN" sz="1600" kern="100" dirty="0">
                        <a:effectLst/>
                        <a:latin typeface="Times New Roman" panose="02020603050405020304" pitchFamily="18" charset="0"/>
                        <a:ea typeface="黑体" panose="02010609060101010101" pitchFamily="49" charset="-122"/>
                        <a:sym typeface="Times New Roman" panose="02020603050405020304" pitchFamily="18" charset="0"/>
                      </a:endParaRPr>
                    </a:p>
                    <a:p>
                      <a:pPr indent="13335" algn="ctr">
                        <a:lnSpc>
                          <a:spcPct val="120000"/>
                        </a:lnSpc>
                        <a:spcBef>
                          <a:spcPts val="20"/>
                        </a:spcBef>
                        <a:spcAft>
                          <a:spcPts val="20"/>
                        </a:spcAft>
                      </a:pP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NX2008</a:t>
                      </a: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及以后版本）</a:t>
                      </a:r>
                    </a:p>
                    <a:p>
                      <a:pPr indent="13335" algn="ctr">
                        <a:lnSpc>
                          <a:spcPct val="120000"/>
                        </a:lnSpc>
                        <a:spcBef>
                          <a:spcPts val="20"/>
                        </a:spcBef>
                        <a:spcAft>
                          <a:spcPts val="20"/>
                        </a:spcAft>
                      </a:pP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PVI-Log</a:t>
                      </a: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或</a:t>
                      </a: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SAL-Log≤4159</a:t>
                      </a:r>
                      <a:endParaRPr lang="zh-CN" sz="1600" kern="100" dirty="0">
                        <a:effectLst/>
                        <a:latin typeface="Times New Roman" panose="02020603050405020304" pitchFamily="18" charset="0"/>
                        <a:ea typeface="黑体" panose="02010609060101010101" pitchFamily="49" charset="-122"/>
                        <a:sym typeface="Times New Roman" panose="02020603050405020304" pitchFamily="18" charset="0"/>
                      </a:endParaRPr>
                    </a:p>
                    <a:p>
                      <a:pPr indent="13335" algn="ctr">
                        <a:lnSpc>
                          <a:spcPct val="120000"/>
                        </a:lnSpc>
                        <a:spcBef>
                          <a:spcPts val="20"/>
                        </a:spcBef>
                        <a:spcAft>
                          <a:spcPts val="20"/>
                        </a:spcAft>
                      </a:pP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CR30-X</a:t>
                      </a: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版本）</a:t>
                      </a:r>
                    </a:p>
                    <a:p>
                      <a:pPr indent="13335" algn="ctr">
                        <a:lnSpc>
                          <a:spcPct val="120000"/>
                        </a:lnSpc>
                        <a:spcBef>
                          <a:spcPts val="20"/>
                        </a:spcBef>
                        <a:spcAft>
                          <a:spcPts val="20"/>
                        </a:spcAft>
                      </a:pP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PVI-Log≤17500</a:t>
                      </a:r>
                      <a:endParaRPr lang="zh-CN" sz="1600" kern="100" dirty="0">
                        <a:effectLst/>
                        <a:latin typeface="Times New Roman" panose="02020603050405020304" pitchFamily="18" charset="0"/>
                        <a:ea typeface="黑体" panose="02010609060101010101" pitchFamily="49" charset="-122"/>
                        <a:sym typeface="Times New Roman" panose="02020603050405020304" pitchFamily="18" charset="0"/>
                      </a:endParaRPr>
                    </a:p>
                    <a:p>
                      <a:pPr indent="13335" algn="ctr">
                        <a:lnSpc>
                          <a:spcPct val="120000"/>
                        </a:lnSpc>
                        <a:spcBef>
                          <a:spcPts val="20"/>
                        </a:spcBef>
                        <a:spcAft>
                          <a:spcPts val="20"/>
                        </a:spcAft>
                      </a:pP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CR10-X/DX-G/DX-M</a:t>
                      </a: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等版本）</a:t>
                      </a:r>
                      <a:endParaRPr lang="zh-CN" sz="16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197" marR="66197" marT="0" marB="0" anchor="ctr"/>
                </a:tc>
                <a:tc>
                  <a:txBody>
                    <a:bodyPr/>
                    <a:lstStyle/>
                    <a:p>
                      <a:pPr indent="13335"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S=200</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197" marR="66197" marT="0" marB="0" anchor="ctr"/>
                </a:tc>
                <a:tc>
                  <a:txBody>
                    <a:bodyPr/>
                    <a:lstStyle/>
                    <a:p>
                      <a:pPr indent="13335" algn="ctr">
                        <a:lnSpc>
                          <a:spcPct val="120000"/>
                        </a:lnSpc>
                        <a:spcBef>
                          <a:spcPts val="20"/>
                        </a:spcBef>
                        <a:spcAft>
                          <a:spcPts val="20"/>
                        </a:spcAft>
                      </a:pP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平均像素值（</a:t>
                      </a:r>
                      <a:r>
                        <a:rPr lang="en-US" sz="1600" kern="100" dirty="0" err="1">
                          <a:effectLst/>
                          <a:latin typeface="Times New Roman" panose="02020603050405020304" pitchFamily="18" charset="0"/>
                          <a:ea typeface="黑体" panose="02010609060101010101" pitchFamily="49" charset="-122"/>
                          <a:sym typeface="Times New Roman" panose="02020603050405020304" pitchFamily="18" charset="0"/>
                        </a:rPr>
                        <a:t>PV</a:t>
                      </a:r>
                      <a:r>
                        <a:rPr lang="en-US" sz="1600" kern="100" baseline="-25000" dirty="0" err="1">
                          <a:effectLst/>
                          <a:latin typeface="Times New Roman" panose="02020603050405020304" pitchFamily="18" charset="0"/>
                          <a:ea typeface="黑体" panose="02010609060101010101" pitchFamily="49" charset="-122"/>
                          <a:sym typeface="Times New Roman" panose="02020603050405020304" pitchFamily="18" charset="0"/>
                        </a:rPr>
                        <a:t>average</a:t>
                      </a: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1.0</a:t>
                      </a:r>
                      <a:endParaRPr lang="zh-CN" sz="1600" kern="100" dirty="0">
                        <a:effectLst/>
                        <a:latin typeface="Times New Roman" panose="02020603050405020304" pitchFamily="18" charset="0"/>
                        <a:ea typeface="黑体" panose="02010609060101010101" pitchFamily="49" charset="-122"/>
                        <a:sym typeface="Times New Roman" panose="02020603050405020304" pitchFamily="18" charset="0"/>
                      </a:endParaRPr>
                    </a:p>
                    <a:p>
                      <a:pPr indent="13335" algn="ctr">
                        <a:lnSpc>
                          <a:spcPct val="120000"/>
                        </a:lnSpc>
                        <a:spcBef>
                          <a:spcPts val="20"/>
                        </a:spcBef>
                        <a:spcAft>
                          <a:spcPts val="20"/>
                        </a:spcAft>
                      </a:pP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平均像素值标准偏差（</a:t>
                      </a: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PV</a:t>
                      </a:r>
                      <a:r>
                        <a:rPr lang="en-US" sz="1600" kern="100" baseline="-25000" dirty="0">
                          <a:effectLst/>
                          <a:latin typeface="Times New Roman" panose="02020603050405020304" pitchFamily="18" charset="0"/>
                          <a:ea typeface="黑体" panose="02010609060101010101" pitchFamily="49" charset="-122"/>
                          <a:sym typeface="Times New Roman" panose="02020603050405020304" pitchFamily="18" charset="0"/>
                        </a:rPr>
                        <a:t>SD</a:t>
                      </a: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1.0</a:t>
                      </a:r>
                      <a:endParaRPr lang="zh-CN" sz="1600" kern="100" dirty="0">
                        <a:effectLst/>
                        <a:latin typeface="Times New Roman" panose="02020603050405020304" pitchFamily="18" charset="0"/>
                        <a:ea typeface="黑体" panose="02010609060101010101" pitchFamily="49" charset="-122"/>
                        <a:sym typeface="Times New Roman" panose="02020603050405020304" pitchFamily="18" charset="0"/>
                      </a:endParaRPr>
                    </a:p>
                    <a:p>
                      <a:pPr indent="13335" algn="ctr">
                        <a:lnSpc>
                          <a:spcPct val="120000"/>
                        </a:lnSpc>
                        <a:spcBef>
                          <a:spcPts val="20"/>
                        </a:spcBef>
                        <a:spcAft>
                          <a:spcPts val="20"/>
                        </a:spcAft>
                      </a:pP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 </a:t>
                      </a:r>
                      <a:endParaRPr lang="zh-CN" sz="16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197" marR="66197" marT="0" marB="0" anchor="ctr"/>
                </a:tc>
                <a:tc>
                  <a:txBody>
                    <a:bodyPr/>
                    <a:lstStyle/>
                    <a:p>
                      <a:pPr indent="13335" algn="ctr">
                        <a:lnSpc>
                          <a:spcPct val="120000"/>
                        </a:lnSpc>
                        <a:spcBef>
                          <a:spcPts val="20"/>
                        </a:spcBef>
                        <a:spcAft>
                          <a:spcPts val="20"/>
                        </a:spcAft>
                      </a:pP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柔性</a:t>
                      </a: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IP</a:t>
                      </a: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a:t>
                      </a:r>
                    </a:p>
                    <a:p>
                      <a:pPr indent="13335" algn="ctr">
                        <a:lnSpc>
                          <a:spcPct val="120000"/>
                        </a:lnSpc>
                        <a:spcBef>
                          <a:spcPts val="20"/>
                        </a:spcBef>
                        <a:spcAft>
                          <a:spcPts val="20"/>
                        </a:spcAft>
                      </a:pP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平均像素值（</a:t>
                      </a: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APV</a:t>
                      </a: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3994</a:t>
                      </a:r>
                      <a:endParaRPr lang="zh-CN" sz="1600" kern="100" dirty="0">
                        <a:effectLst/>
                        <a:latin typeface="Times New Roman" panose="02020603050405020304" pitchFamily="18" charset="0"/>
                        <a:ea typeface="黑体" panose="02010609060101010101" pitchFamily="49" charset="-122"/>
                        <a:sym typeface="Times New Roman" panose="02020603050405020304" pitchFamily="18" charset="0"/>
                      </a:endParaRPr>
                    </a:p>
                    <a:p>
                      <a:pPr indent="13335" algn="ctr">
                        <a:lnSpc>
                          <a:spcPct val="120000"/>
                        </a:lnSpc>
                        <a:spcBef>
                          <a:spcPts val="20"/>
                        </a:spcBef>
                        <a:spcAft>
                          <a:spcPts val="20"/>
                        </a:spcAft>
                      </a:pP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最大像素值（</a:t>
                      </a:r>
                      <a:r>
                        <a:rPr lang="en-US" sz="1600" kern="100" dirty="0" err="1">
                          <a:effectLst/>
                          <a:latin typeface="Times New Roman" panose="02020603050405020304" pitchFamily="18" charset="0"/>
                          <a:ea typeface="黑体" panose="02010609060101010101" pitchFamily="49" charset="-122"/>
                          <a:sym typeface="Times New Roman" panose="02020603050405020304" pitchFamily="18" charset="0"/>
                        </a:rPr>
                        <a:t>APV</a:t>
                      </a:r>
                      <a:r>
                        <a:rPr lang="en-US" sz="1600" kern="100" baseline="-25000" dirty="0" err="1">
                          <a:effectLst/>
                          <a:latin typeface="Times New Roman" panose="02020603050405020304" pitchFamily="18" charset="0"/>
                          <a:ea typeface="黑体" panose="02010609060101010101" pitchFamily="49" charset="-122"/>
                          <a:sym typeface="Times New Roman" panose="02020603050405020304" pitchFamily="18" charset="0"/>
                        </a:rPr>
                        <a:t>Max</a:t>
                      </a: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4094</a:t>
                      </a:r>
                      <a:endParaRPr lang="zh-CN" sz="1600" kern="100" dirty="0">
                        <a:effectLst/>
                        <a:latin typeface="Times New Roman" panose="02020603050405020304" pitchFamily="18" charset="0"/>
                        <a:ea typeface="黑体" panose="02010609060101010101" pitchFamily="49" charset="-122"/>
                        <a:sym typeface="Times New Roman" panose="02020603050405020304" pitchFamily="18" charset="0"/>
                      </a:endParaRPr>
                    </a:p>
                    <a:p>
                      <a:pPr indent="13335" algn="ctr">
                        <a:lnSpc>
                          <a:spcPct val="120000"/>
                        </a:lnSpc>
                        <a:spcBef>
                          <a:spcPts val="20"/>
                        </a:spcBef>
                        <a:spcAft>
                          <a:spcPts val="20"/>
                        </a:spcAft>
                      </a:pP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标准偏差（</a:t>
                      </a: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PV</a:t>
                      </a:r>
                      <a:r>
                        <a:rPr lang="en-US" sz="1600" kern="100" baseline="-25000" dirty="0">
                          <a:effectLst/>
                          <a:latin typeface="Times New Roman" panose="02020603050405020304" pitchFamily="18" charset="0"/>
                          <a:ea typeface="黑体" panose="02010609060101010101" pitchFamily="49" charset="-122"/>
                          <a:sym typeface="Times New Roman" panose="02020603050405020304" pitchFamily="18" charset="0"/>
                        </a:rPr>
                        <a:t>SD</a:t>
                      </a: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2.5</a:t>
                      </a:r>
                      <a:endParaRPr lang="zh-CN" sz="1600" kern="100" dirty="0">
                        <a:effectLst/>
                        <a:latin typeface="Times New Roman" panose="02020603050405020304" pitchFamily="18" charset="0"/>
                        <a:ea typeface="黑体" panose="02010609060101010101" pitchFamily="49" charset="-122"/>
                        <a:sym typeface="Times New Roman" panose="02020603050405020304" pitchFamily="18" charset="0"/>
                      </a:endParaRPr>
                    </a:p>
                    <a:p>
                      <a:pPr indent="13335" algn="ctr">
                        <a:lnSpc>
                          <a:spcPct val="120000"/>
                        </a:lnSpc>
                        <a:spcBef>
                          <a:spcPts val="20"/>
                        </a:spcBef>
                        <a:spcAft>
                          <a:spcPts val="20"/>
                        </a:spcAft>
                      </a:pP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刚性</a:t>
                      </a: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IP </a:t>
                      </a: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a:t>
                      </a:r>
                    </a:p>
                    <a:p>
                      <a:pPr indent="13335" algn="ctr">
                        <a:lnSpc>
                          <a:spcPct val="120000"/>
                        </a:lnSpc>
                        <a:spcBef>
                          <a:spcPts val="20"/>
                        </a:spcBef>
                        <a:spcAft>
                          <a:spcPts val="20"/>
                        </a:spcAft>
                      </a:pP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EI</a:t>
                      </a: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150 </a:t>
                      </a:r>
                      <a:endParaRPr lang="zh-CN" sz="1600" kern="100" dirty="0">
                        <a:effectLst/>
                        <a:latin typeface="Times New Roman" panose="02020603050405020304" pitchFamily="18" charset="0"/>
                        <a:ea typeface="黑体" panose="02010609060101010101" pitchFamily="49" charset="-122"/>
                        <a:sym typeface="Times New Roman" panose="02020603050405020304" pitchFamily="18" charset="0"/>
                      </a:endParaRPr>
                    </a:p>
                    <a:p>
                      <a:pPr indent="13335" algn="ctr">
                        <a:lnSpc>
                          <a:spcPct val="120000"/>
                        </a:lnSpc>
                        <a:spcBef>
                          <a:spcPts val="20"/>
                        </a:spcBef>
                        <a:spcAft>
                          <a:spcPts val="20"/>
                        </a:spcAft>
                      </a:pP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 </a:t>
                      </a:r>
                      <a:endParaRPr lang="zh-CN" sz="16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197" marR="66197" marT="0" marB="0" anchor="ctr"/>
                </a:tc>
                <a:extLst>
                  <a:ext uri="{0D108BD9-81ED-4DB2-BD59-A6C34878D82A}">
                    <a16:rowId xmlns="" xmlns:a16="http://schemas.microsoft.com/office/drawing/2014/main" val="528962929"/>
                  </a:ext>
                </a:extLst>
              </a:tr>
            </a:tbl>
          </a:graphicData>
        </a:graphic>
      </p:graphicFrame>
    </p:spTree>
    <p:extLst>
      <p:ext uri="{BB962C8B-B14F-4D97-AF65-F5344CB8AC3E}">
        <p14:creationId xmlns:p14="http://schemas.microsoft.com/office/powerpoint/2010/main" val="34172432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65EF3E6-1088-4B75-9076-2CF1413F4499}"/>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2</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、探测器剂量指示（</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DDI</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a:t>
            </a:r>
          </a:p>
        </p:txBody>
      </p:sp>
      <p:sp>
        <p:nvSpPr>
          <p:cNvPr id="3" name="内容占位符 2">
            <a:extLst>
              <a:ext uri="{FF2B5EF4-FFF2-40B4-BE49-F238E27FC236}">
                <a16:creationId xmlns="" xmlns:a16="http://schemas.microsoft.com/office/drawing/2014/main" id="{5E5A3B95-3E27-40C7-9F02-F52733E4564F}"/>
              </a:ext>
            </a:extLst>
          </p:cNvPr>
          <p:cNvSpPr>
            <a:spLocks noGrp="1"/>
          </p:cNvSpPr>
          <p:nvPr>
            <p:ph idx="1"/>
          </p:nvPr>
        </p:nvSpPr>
        <p:spPr/>
        <p:txBody>
          <a:bodyPr>
            <a:normAutofit fontScale="92500"/>
          </a:bodyPr>
          <a:lstStyle/>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探测器剂量指示（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DDI</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），简称剂量指示，是由</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CR</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系统的生产厂家提供的用以反映影像采集过程中成像板上平均入射空气比释动能的特定指示，可以用于检查</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CR</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系统的灵敏度变化。</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0.5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mmCu</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滤过板、</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mmAl</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滤过板、</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1.5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mmCu</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滤过板、诊断水平剂量仪</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设置</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80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kVp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0.5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mmCu</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和</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mmAl</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滤过，焦点到剂量仪距离（</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SID</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180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，选择适当的管电流时间积使得入射空气比释动能约为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10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μGy</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，记录此时的入射空气比释动能和对应的管电流时间积，该管电流时间即为检测</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DDI</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的曝光条件</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设置</a:t>
            </a:r>
            <a:r>
              <a:rPr lang="en-US" altLang="zh-CN" sz="2400" dirty="0">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80 </a:t>
            </a:r>
            <a:r>
              <a:rPr lang="en-US" altLang="zh-CN" sz="2400" dirty="0" err="1">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kVp</a:t>
            </a: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altLang="zh-CN" sz="2400" dirty="0">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0.5 </a:t>
            </a:r>
            <a:r>
              <a:rPr lang="en-US" altLang="zh-CN" sz="2400" dirty="0" err="1">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mmCu</a:t>
            </a: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和</a:t>
            </a:r>
            <a:r>
              <a:rPr lang="en-US" altLang="zh-CN" sz="2400" dirty="0">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1 </a:t>
            </a:r>
            <a:r>
              <a:rPr lang="en-US" altLang="zh-CN" sz="2400" dirty="0" err="1">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mmAl</a:t>
            </a: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滤过，焦点到</a:t>
            </a:r>
            <a:r>
              <a:rPr lang="en-US" altLang="zh-CN" sz="2400" dirty="0">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IP</a:t>
            </a: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距离（</a:t>
            </a:r>
            <a:r>
              <a:rPr lang="en-US" altLang="zh-CN" sz="2400" dirty="0">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SID</a:t>
            </a: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）为</a:t>
            </a:r>
            <a:r>
              <a:rPr lang="en-US" altLang="zh-CN" sz="2400" dirty="0">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180 cm</a:t>
            </a: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zh-CN" altLang="en-US"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任选三块不同尺寸（类型）的</a:t>
            </a:r>
            <a:r>
              <a:rPr lang="en-US"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IP</a:t>
            </a:r>
            <a:r>
              <a:rPr lang="zh-CN" altLang="en-US"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，使用上一步确定</a:t>
            </a: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的曝光条件对每一块</a:t>
            </a:r>
            <a:r>
              <a:rPr lang="en-US" altLang="zh-CN" sz="2400" dirty="0">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IP</a:t>
            </a: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曝光，每次曝光后保持相同的延迟时间读取</a:t>
            </a:r>
            <a:endParaRPr lang="en-US"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p>
            <a:pPr>
              <a:lnSpc>
                <a:spcPct val="120000"/>
              </a:lnSpc>
              <a:spcBef>
                <a:spcPts val="20"/>
              </a:spcBef>
              <a:spcAft>
                <a:spcPts val="20"/>
              </a:spcAft>
            </a:pPr>
            <a:endParaRPr lang="zh-CN" altLang="en-US" sz="2400"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9209618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EBE5970-ABA7-4559-8953-D8440A8A2AF9}"/>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67F9B972-2FBC-406F-9F65-F191A9AD33EC}"/>
              </a:ext>
            </a:extLst>
          </p:cNvPr>
          <p:cNvSpPr>
            <a:spLocks noGrp="1"/>
          </p:cNvSpPr>
          <p:nvPr>
            <p:ph idx="1"/>
          </p:nvPr>
        </p:nvSpPr>
        <p:spPr/>
        <p:txBody>
          <a:bodyPr>
            <a:normAutofit fontScale="92500" lnSpcReduction="20000"/>
          </a:bodyPr>
          <a:lstStyle/>
          <a:p>
            <a:pPr>
              <a:lnSpc>
                <a:spcPct val="130000"/>
              </a:lnSpc>
              <a:spcBef>
                <a:spcPts val="20"/>
              </a:spcBef>
              <a:spcAft>
                <a:spcPts val="20"/>
              </a:spcAft>
            </a:pP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用生产厂家提供的</a:t>
            </a:r>
            <a:r>
              <a:rPr lang="en-US" altLang="zh-CN" sz="2400" dirty="0">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IP</a:t>
            </a: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处理条件对每块</a:t>
            </a:r>
            <a:r>
              <a:rPr lang="en-US" altLang="zh-CN" sz="2400" dirty="0">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IP</a:t>
            </a: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读取，获得三幅软拷贝影像，获取</a:t>
            </a:r>
            <a:r>
              <a:rPr lang="en-US" altLang="zh-CN" sz="2400" dirty="0">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CR</a:t>
            </a: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系统的剂量指示所显示的读数值，利用生产厂家提供的计算公式，计算</a:t>
            </a:r>
            <a:r>
              <a:rPr lang="en-US" altLang="zh-CN" sz="2400" dirty="0">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IP</a:t>
            </a: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曝光后的响应空气比释动能</a:t>
            </a:r>
            <a:r>
              <a:rPr lang="en-US" altLang="zh-CN" sz="2400" i="1" dirty="0">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K</a:t>
            </a:r>
            <a:r>
              <a:rPr lang="zh-CN" altLang="zh-CN" sz="2400" baseline="-250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响应</a:t>
            </a:r>
            <a:endParaRPr lang="en-US" altLang="zh-CN" sz="2400" baseline="-250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p>
            <a:pPr>
              <a:lnSpc>
                <a:spcPct val="130000"/>
              </a:lnSpc>
              <a:spcBef>
                <a:spcPts val="20"/>
              </a:spcBef>
              <a:spcAft>
                <a:spcPts val="20"/>
              </a:spcAft>
            </a:pP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计算每块</a:t>
            </a:r>
            <a:r>
              <a:rPr lang="en-US" altLang="zh-CN" sz="2400" dirty="0">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IP</a:t>
            </a: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测量空气比释动能（</a:t>
            </a:r>
            <a:r>
              <a:rPr lang="en-US" altLang="zh-CN" sz="2400" i="1" dirty="0">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K</a:t>
            </a:r>
            <a:r>
              <a:rPr lang="zh-CN" altLang="zh-CN" sz="2400" baseline="-250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测量</a:t>
            </a: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）与响应空气比释动能（</a:t>
            </a:r>
            <a:r>
              <a:rPr lang="en-US" altLang="zh-CN" sz="2400" i="1" dirty="0">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K</a:t>
            </a:r>
            <a:r>
              <a:rPr lang="zh-CN" altLang="zh-CN" sz="2400" baseline="-250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响应</a:t>
            </a: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）的相对偏差和每块</a:t>
            </a:r>
            <a:r>
              <a:rPr lang="en-US" altLang="zh-CN" sz="2400" dirty="0">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IP</a:t>
            </a: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响应值与三块</a:t>
            </a:r>
            <a:r>
              <a:rPr lang="en-US" altLang="zh-CN" sz="2400" dirty="0">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IP</a:t>
            </a: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的平均响应值之间的误差。</a:t>
            </a:r>
            <a:endParaRPr lang="en-US"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p>
            <a:pPr>
              <a:lnSpc>
                <a:spcPct val="130000"/>
              </a:lnSpc>
              <a:spcBef>
                <a:spcPts val="20"/>
              </a:spcBef>
              <a:spcAft>
                <a:spcPts val="20"/>
              </a:spcAft>
            </a:pP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每块</a:t>
            </a:r>
            <a:r>
              <a:rPr lang="en-US" altLang="zh-CN" sz="2400" dirty="0">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IP</a:t>
            </a: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测量空气比释动能（</a:t>
            </a:r>
            <a:r>
              <a:rPr lang="en-US" altLang="zh-CN" sz="2400" i="1" dirty="0">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K</a:t>
            </a:r>
            <a:r>
              <a:rPr lang="zh-CN" altLang="zh-CN" sz="2400" baseline="-250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测量</a:t>
            </a: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altLang="zh-CN" sz="2400" dirty="0" err="1">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μGy</a:t>
            </a: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）与响应空气比释动能（</a:t>
            </a:r>
            <a:r>
              <a:rPr lang="en-US" altLang="zh-CN" sz="2400" i="1" dirty="0">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K</a:t>
            </a:r>
            <a:r>
              <a:rPr lang="zh-CN" altLang="zh-CN" sz="2400" baseline="-250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响应</a:t>
            </a: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altLang="zh-CN" sz="2400" dirty="0" err="1">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μGy</a:t>
            </a: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）应在</a:t>
            </a:r>
            <a:r>
              <a:rPr lang="en-US" altLang="zh-CN" sz="2400" dirty="0">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±20.0%</a:t>
            </a: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内一致。每块</a:t>
            </a:r>
            <a:r>
              <a:rPr lang="en-US" altLang="zh-CN" sz="2400" dirty="0">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IP</a:t>
            </a: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响应值与三块</a:t>
            </a:r>
            <a:r>
              <a:rPr lang="en-US" altLang="zh-CN" sz="2400" dirty="0">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IP</a:t>
            </a: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的平均响应值之间的误差应在</a:t>
            </a:r>
            <a:r>
              <a:rPr lang="en-US" altLang="zh-CN" sz="2400" dirty="0">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±10.0%</a:t>
            </a: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内一致。</a:t>
            </a:r>
            <a:endParaRPr lang="en-US"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p>
            <a:pPr>
              <a:lnSpc>
                <a:spcPct val="130000"/>
              </a:lnSpc>
              <a:spcBef>
                <a:spcPts val="20"/>
              </a:spcBef>
              <a:spcAft>
                <a:spcPts val="20"/>
              </a:spcAft>
            </a:pPr>
            <a:r>
              <a:rPr lang="zh-CN"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此参数适用于验收检测和状态检测，稳定性检测未做要求。</a:t>
            </a:r>
            <a:endParaRPr lang="en-US" altLang="zh-CN" sz="2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p>
            <a:pPr>
              <a:lnSpc>
                <a:spcPct val="130000"/>
              </a:lnSpc>
              <a:spcBef>
                <a:spcPts val="20"/>
              </a:spcBef>
              <a:spcAft>
                <a:spcPts val="20"/>
              </a:spcAft>
            </a:pPr>
            <a:r>
              <a:rPr lang="zh-CN" altLang="en-US"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如果测量超过规定值，应采用生产厂家设定的</a:t>
            </a:r>
            <a:r>
              <a:rPr lang="en-US" altLang="zh-CN"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IP</a:t>
            </a:r>
            <a:r>
              <a:rPr lang="zh-CN" altLang="en-US"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响应线性的曝光</a:t>
            </a:r>
            <a:r>
              <a:rPr lang="en-US" altLang="zh-CN"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zh-CN" altLang="en-US"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读取条件重新进行检验；每次曝光后保持相同延迟时间读取。</a:t>
            </a:r>
            <a:endParaRPr lang="en-US" altLang="zh-CN"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p>
            <a:pPr>
              <a:lnSpc>
                <a:spcPct val="130000"/>
              </a:lnSpc>
              <a:spcBef>
                <a:spcPts val="20"/>
              </a:spcBef>
              <a:spcAft>
                <a:spcPts val="20"/>
              </a:spcAft>
            </a:pPr>
            <a:endParaRPr lang="zh-CN" altLang="en-US" sz="2400"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32377309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390A6B9-3831-486B-B85F-A78BACB66369}"/>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graphicFrame>
        <p:nvGraphicFramePr>
          <p:cNvPr id="4" name="内容占位符 3">
            <a:extLst>
              <a:ext uri="{FF2B5EF4-FFF2-40B4-BE49-F238E27FC236}">
                <a16:creationId xmlns="" xmlns:a16="http://schemas.microsoft.com/office/drawing/2014/main" id="{0F0F0A81-1C86-44E4-8E0D-4D8418907DEE}"/>
              </a:ext>
            </a:extLst>
          </p:cNvPr>
          <p:cNvGraphicFramePr>
            <a:graphicFrameLocks noGrp="1"/>
          </p:cNvGraphicFramePr>
          <p:nvPr>
            <p:ph idx="1"/>
            <p:extLst>
              <p:ext uri="{D42A27DB-BD31-4B8C-83A1-F6EECF244321}">
                <p14:modId xmlns:p14="http://schemas.microsoft.com/office/powerpoint/2010/main" val="2137054871"/>
              </p:ext>
            </p:extLst>
          </p:nvPr>
        </p:nvGraphicFramePr>
        <p:xfrm>
          <a:off x="838200" y="1312556"/>
          <a:ext cx="10515600" cy="6299837"/>
        </p:xfrm>
        <a:graphic>
          <a:graphicData uri="http://schemas.openxmlformats.org/drawingml/2006/table">
            <a:tbl>
              <a:tblPr firstRow="1" firstCol="1" bandRow="1">
                <a:tableStyleId>{5C22544A-7EE6-4342-B048-85BDC9FD1C3A}</a:tableStyleId>
              </a:tblPr>
              <a:tblGrid>
                <a:gridCol w="1078901">
                  <a:extLst>
                    <a:ext uri="{9D8B030D-6E8A-4147-A177-3AD203B41FA5}">
                      <a16:colId xmlns="" xmlns:a16="http://schemas.microsoft.com/office/drawing/2014/main" val="1351652002"/>
                    </a:ext>
                  </a:extLst>
                </a:gridCol>
                <a:gridCol w="3928628">
                  <a:extLst>
                    <a:ext uri="{9D8B030D-6E8A-4147-A177-3AD203B41FA5}">
                      <a16:colId xmlns="" xmlns:a16="http://schemas.microsoft.com/office/drawing/2014/main" val="692883361"/>
                    </a:ext>
                  </a:extLst>
                </a:gridCol>
                <a:gridCol w="1253459">
                  <a:extLst>
                    <a:ext uri="{9D8B030D-6E8A-4147-A177-3AD203B41FA5}">
                      <a16:colId xmlns="" xmlns:a16="http://schemas.microsoft.com/office/drawing/2014/main" val="1799349735"/>
                    </a:ext>
                  </a:extLst>
                </a:gridCol>
                <a:gridCol w="1997964">
                  <a:extLst>
                    <a:ext uri="{9D8B030D-6E8A-4147-A177-3AD203B41FA5}">
                      <a16:colId xmlns="" xmlns:a16="http://schemas.microsoft.com/office/drawing/2014/main" val="194232592"/>
                    </a:ext>
                  </a:extLst>
                </a:gridCol>
                <a:gridCol w="2256648">
                  <a:extLst>
                    <a:ext uri="{9D8B030D-6E8A-4147-A177-3AD203B41FA5}">
                      <a16:colId xmlns="" xmlns:a16="http://schemas.microsoft.com/office/drawing/2014/main" val="1127708269"/>
                    </a:ext>
                  </a:extLst>
                </a:gridCol>
              </a:tblGrid>
              <a:tr h="310718">
                <a:tc>
                  <a:txBody>
                    <a:bodyPr/>
                    <a:lstStyle/>
                    <a:p>
                      <a:pPr indent="13335" algn="ctr">
                        <a:lnSpc>
                          <a:spcPct val="120000"/>
                        </a:lnSpc>
                        <a:spcBef>
                          <a:spcPts val="20"/>
                        </a:spcBef>
                        <a:spcAft>
                          <a:spcPts val="20"/>
                        </a:spcAft>
                        <a:tabLst>
                          <a:tab pos="2639060" algn="ctr"/>
                          <a:tab pos="5278120" algn="r"/>
                        </a:tabLst>
                      </a:pPr>
                      <a:r>
                        <a:rPr lang="zh-CN" sz="1600" b="1" kern="100">
                          <a:effectLst/>
                          <a:latin typeface="Times New Roman" panose="02020603050405020304" pitchFamily="18" charset="0"/>
                          <a:ea typeface="黑体" panose="02010609060101010101" pitchFamily="49" charset="-122"/>
                          <a:sym typeface="Times New Roman" panose="02020603050405020304" pitchFamily="18" charset="0"/>
                        </a:rPr>
                        <a:t>项目</a:t>
                      </a:r>
                      <a:endParaRPr lang="zh-CN" sz="1600" b="1"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583" marR="66583" marT="0" marB="0" anchor="ctr"/>
                </a:tc>
                <a:tc>
                  <a:txBody>
                    <a:bodyPr/>
                    <a:lstStyle/>
                    <a:p>
                      <a:pPr indent="13335" algn="ctr">
                        <a:lnSpc>
                          <a:spcPct val="120000"/>
                        </a:lnSpc>
                        <a:spcBef>
                          <a:spcPts val="20"/>
                        </a:spcBef>
                        <a:spcAft>
                          <a:spcPts val="20"/>
                        </a:spcAft>
                        <a:tabLst>
                          <a:tab pos="2639060" algn="ctr"/>
                          <a:tab pos="5278120" algn="r"/>
                        </a:tabLst>
                      </a:pP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爱克发医疗</a:t>
                      </a:r>
                    </a:p>
                    <a:p>
                      <a:pPr indent="13335" algn="ctr">
                        <a:lnSpc>
                          <a:spcPct val="120000"/>
                        </a:lnSpc>
                        <a:spcBef>
                          <a:spcPts val="20"/>
                        </a:spcBef>
                        <a:spcAft>
                          <a:spcPts val="20"/>
                        </a:spcAft>
                        <a:tabLst>
                          <a:tab pos="2639060" algn="ctr"/>
                          <a:tab pos="5278120" algn="r"/>
                        </a:tabLst>
                      </a:pP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Agfa</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endParaRPr lang="zh-CN" sz="1600" b="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583" marR="66583" marT="0" marB="0" anchor="ctr"/>
                </a:tc>
                <a:tc>
                  <a:txBody>
                    <a:bodyPr/>
                    <a:lstStyle/>
                    <a:p>
                      <a:pPr indent="1270" algn="ctr">
                        <a:lnSpc>
                          <a:spcPct val="120000"/>
                        </a:lnSpc>
                        <a:spcBef>
                          <a:spcPts val="20"/>
                        </a:spcBef>
                        <a:spcAft>
                          <a:spcPts val="20"/>
                        </a:spcAft>
                        <a:tabLst>
                          <a:tab pos="2639060" algn="ctr"/>
                          <a:tab pos="5278120" algn="r"/>
                        </a:tabLst>
                      </a:pPr>
                      <a:r>
                        <a:rPr lang="zh-CN" sz="1600" b="1" kern="100">
                          <a:effectLst/>
                          <a:latin typeface="Times New Roman" panose="02020603050405020304" pitchFamily="18" charset="0"/>
                          <a:ea typeface="黑体" panose="02010609060101010101" pitchFamily="49" charset="-122"/>
                          <a:sym typeface="Times New Roman" panose="02020603050405020304" pitchFamily="18" charset="0"/>
                        </a:rPr>
                        <a:t>富士胶片（</a:t>
                      </a:r>
                      <a:r>
                        <a:rPr lang="en-US" sz="1600" b="1" kern="100">
                          <a:effectLst/>
                          <a:latin typeface="Times New Roman" panose="02020603050405020304" pitchFamily="18" charset="0"/>
                          <a:ea typeface="黑体" panose="02010609060101010101" pitchFamily="49" charset="-122"/>
                          <a:sym typeface="Times New Roman" panose="02020603050405020304" pitchFamily="18" charset="0"/>
                        </a:rPr>
                        <a:t>Fuji</a:t>
                      </a:r>
                      <a:r>
                        <a:rPr lang="zh-CN" sz="1600" b="1" kern="100">
                          <a:effectLst/>
                          <a:latin typeface="Times New Roman" panose="02020603050405020304" pitchFamily="18" charset="0"/>
                          <a:ea typeface="黑体" panose="02010609060101010101" pitchFamily="49" charset="-122"/>
                          <a:sym typeface="Times New Roman" panose="02020603050405020304" pitchFamily="18" charset="0"/>
                        </a:rPr>
                        <a:t>）</a:t>
                      </a:r>
                      <a:endParaRPr lang="zh-CN" sz="1600" b="1"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583" marR="66583" marT="0" marB="0" anchor="ctr"/>
                </a:tc>
                <a:tc>
                  <a:txBody>
                    <a:bodyPr/>
                    <a:lstStyle/>
                    <a:p>
                      <a:pPr indent="1270" algn="ctr">
                        <a:lnSpc>
                          <a:spcPct val="120000"/>
                        </a:lnSpc>
                        <a:spcBef>
                          <a:spcPts val="20"/>
                        </a:spcBef>
                        <a:spcAft>
                          <a:spcPts val="20"/>
                        </a:spcAft>
                        <a:tabLst>
                          <a:tab pos="2639060" algn="ctr"/>
                          <a:tab pos="5278120" algn="r"/>
                        </a:tabLst>
                      </a:pPr>
                      <a:r>
                        <a:rPr lang="zh-CN" sz="1600" b="1" kern="100">
                          <a:effectLst/>
                          <a:latin typeface="Times New Roman" panose="02020603050405020304" pitchFamily="18" charset="0"/>
                          <a:ea typeface="黑体" panose="02010609060101010101" pitchFamily="49" charset="-122"/>
                          <a:sym typeface="Times New Roman" panose="02020603050405020304" pitchFamily="18" charset="0"/>
                        </a:rPr>
                        <a:t>柯尼卡</a:t>
                      </a:r>
                      <a:r>
                        <a:rPr lang="en-US" sz="1600" b="1" kern="100">
                          <a:effectLst/>
                          <a:latin typeface="Times New Roman" panose="02020603050405020304" pitchFamily="18" charset="0"/>
                          <a:ea typeface="黑体" panose="02010609060101010101" pitchFamily="49" charset="-122"/>
                          <a:sym typeface="Times New Roman" panose="02020603050405020304" pitchFamily="18" charset="0"/>
                        </a:rPr>
                        <a:t>-</a:t>
                      </a:r>
                      <a:r>
                        <a:rPr lang="zh-CN" sz="1600" b="1" kern="100">
                          <a:effectLst/>
                          <a:latin typeface="Times New Roman" panose="02020603050405020304" pitchFamily="18" charset="0"/>
                          <a:ea typeface="黑体" panose="02010609060101010101" pitchFamily="49" charset="-122"/>
                          <a:sym typeface="Times New Roman" panose="02020603050405020304" pitchFamily="18" charset="0"/>
                        </a:rPr>
                        <a:t>美能达</a:t>
                      </a:r>
                    </a:p>
                    <a:p>
                      <a:pPr indent="1270" algn="ctr">
                        <a:lnSpc>
                          <a:spcPct val="120000"/>
                        </a:lnSpc>
                        <a:spcBef>
                          <a:spcPts val="20"/>
                        </a:spcBef>
                        <a:spcAft>
                          <a:spcPts val="20"/>
                        </a:spcAft>
                        <a:tabLst>
                          <a:tab pos="2639060" algn="ctr"/>
                          <a:tab pos="5278120" algn="r"/>
                        </a:tabLst>
                      </a:pPr>
                      <a:r>
                        <a:rPr lang="zh-CN" sz="1600" b="1" kern="10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b="1" kern="100">
                          <a:effectLst/>
                          <a:latin typeface="Times New Roman" panose="02020603050405020304" pitchFamily="18" charset="0"/>
                          <a:ea typeface="黑体" panose="02010609060101010101" pitchFamily="49" charset="-122"/>
                          <a:sym typeface="Times New Roman" panose="02020603050405020304" pitchFamily="18" charset="0"/>
                        </a:rPr>
                        <a:t>Konica-Minolta</a:t>
                      </a:r>
                      <a:r>
                        <a:rPr lang="zh-CN" sz="1600" b="1" kern="100">
                          <a:effectLst/>
                          <a:latin typeface="Times New Roman" panose="02020603050405020304" pitchFamily="18" charset="0"/>
                          <a:ea typeface="黑体" panose="02010609060101010101" pitchFamily="49" charset="-122"/>
                          <a:sym typeface="Times New Roman" panose="02020603050405020304" pitchFamily="18" charset="0"/>
                        </a:rPr>
                        <a:t>）</a:t>
                      </a:r>
                      <a:endParaRPr lang="zh-CN" sz="1600" b="1"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583" marR="66583" marT="0" marB="0" anchor="ctr"/>
                </a:tc>
                <a:tc>
                  <a:txBody>
                    <a:bodyPr/>
                    <a:lstStyle/>
                    <a:p>
                      <a:pPr indent="1270" algn="ctr">
                        <a:lnSpc>
                          <a:spcPct val="120000"/>
                        </a:lnSpc>
                        <a:spcBef>
                          <a:spcPts val="20"/>
                        </a:spcBef>
                        <a:spcAft>
                          <a:spcPts val="20"/>
                        </a:spcAft>
                        <a:tabLst>
                          <a:tab pos="2639060" algn="ctr"/>
                          <a:tab pos="5278120" algn="r"/>
                        </a:tabLst>
                      </a:pP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锐珂医疗</a:t>
                      </a:r>
                    </a:p>
                    <a:p>
                      <a:pPr indent="1270" algn="ctr">
                        <a:lnSpc>
                          <a:spcPct val="120000"/>
                        </a:lnSpc>
                        <a:spcBef>
                          <a:spcPts val="20"/>
                        </a:spcBef>
                        <a:spcAft>
                          <a:spcPts val="20"/>
                        </a:spcAft>
                        <a:tabLst>
                          <a:tab pos="2639060" algn="ctr"/>
                          <a:tab pos="5278120" algn="r"/>
                        </a:tabLst>
                      </a:pP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Carestream Health</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endParaRPr lang="zh-CN" sz="1600" b="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583" marR="66583" marT="0" marB="0" anchor="ctr"/>
                </a:tc>
                <a:extLst>
                  <a:ext uri="{0D108BD9-81ED-4DB2-BD59-A6C34878D82A}">
                    <a16:rowId xmlns="" xmlns:a16="http://schemas.microsoft.com/office/drawing/2014/main" val="3498680096"/>
                  </a:ext>
                </a:extLst>
              </a:tr>
              <a:tr h="649796">
                <a:tc>
                  <a:txBody>
                    <a:bodyPr/>
                    <a:lstStyle/>
                    <a:p>
                      <a:pPr indent="13335" algn="ctr">
                        <a:lnSpc>
                          <a:spcPct val="120000"/>
                        </a:lnSpc>
                        <a:spcBef>
                          <a:spcPts val="20"/>
                        </a:spcBef>
                        <a:spcAft>
                          <a:spcPts val="20"/>
                        </a:spcAft>
                        <a:tabLst>
                          <a:tab pos="2639060" algn="ctr"/>
                          <a:tab pos="5278120" algn="r"/>
                        </a:tabLst>
                      </a:pPr>
                      <a:r>
                        <a:rPr lang="zh-CN" sz="1600" b="1" kern="100">
                          <a:effectLst/>
                          <a:latin typeface="Times New Roman" panose="02020603050405020304" pitchFamily="18" charset="0"/>
                          <a:ea typeface="黑体" panose="02010609060101010101" pitchFamily="49" charset="-122"/>
                          <a:sym typeface="Times New Roman" panose="02020603050405020304" pitchFamily="18" charset="0"/>
                        </a:rPr>
                        <a:t>剂量指示表示的量与符号</a:t>
                      </a:r>
                      <a:endParaRPr lang="zh-CN" sz="1600" b="1"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583" marR="66583" marT="0" marB="0" anchor="ctr"/>
                </a:tc>
                <a:tc>
                  <a:txBody>
                    <a:bodyPr/>
                    <a:lstStyle/>
                    <a:p>
                      <a:pPr indent="13335" algn="just">
                        <a:lnSpc>
                          <a:spcPct val="120000"/>
                        </a:lnSpc>
                        <a:spcBef>
                          <a:spcPts val="20"/>
                        </a:spcBef>
                        <a:spcAft>
                          <a:spcPts val="20"/>
                        </a:spcAft>
                        <a:tabLst>
                          <a:tab pos="2639060" algn="ctr"/>
                          <a:tab pos="5278120" algn="r"/>
                        </a:tabLst>
                      </a:pPr>
                      <a:r>
                        <a:rPr lang="zh-CN" sz="1600" b="1" kern="100">
                          <a:effectLst/>
                          <a:latin typeface="Times New Roman" panose="02020603050405020304" pitchFamily="18" charset="0"/>
                          <a:ea typeface="黑体" panose="02010609060101010101" pitchFamily="49" charset="-122"/>
                          <a:sym typeface="Times New Roman" panose="02020603050405020304" pitchFamily="18" charset="0"/>
                        </a:rPr>
                        <a:t>扫描平均水平：</a:t>
                      </a:r>
                      <a:r>
                        <a:rPr lang="en-US" sz="1600" b="1" kern="100">
                          <a:effectLst/>
                          <a:latin typeface="Times New Roman" panose="02020603050405020304" pitchFamily="18" charset="0"/>
                          <a:ea typeface="黑体" panose="02010609060101010101" pitchFamily="49" charset="-122"/>
                          <a:sym typeface="Times New Roman" panose="02020603050405020304" pitchFamily="18" charset="0"/>
                        </a:rPr>
                        <a:t>SAL</a:t>
                      </a:r>
                      <a:endParaRPr lang="zh-CN" sz="1600" b="1" kern="100">
                        <a:effectLst/>
                        <a:latin typeface="Times New Roman" panose="02020603050405020304" pitchFamily="18" charset="0"/>
                        <a:ea typeface="黑体" panose="02010609060101010101" pitchFamily="49" charset="-122"/>
                        <a:sym typeface="Times New Roman" panose="02020603050405020304" pitchFamily="18" charset="0"/>
                      </a:endParaRPr>
                    </a:p>
                    <a:p>
                      <a:pPr indent="13335" algn="just">
                        <a:lnSpc>
                          <a:spcPct val="120000"/>
                        </a:lnSpc>
                        <a:spcBef>
                          <a:spcPts val="20"/>
                        </a:spcBef>
                        <a:spcAft>
                          <a:spcPts val="20"/>
                        </a:spcAft>
                        <a:tabLst>
                          <a:tab pos="2639060" algn="ctr"/>
                          <a:tab pos="5278120" algn="r"/>
                        </a:tabLst>
                      </a:pPr>
                      <a:r>
                        <a:rPr lang="zh-CN" sz="1600" b="1" kern="100">
                          <a:effectLst/>
                          <a:latin typeface="Times New Roman" panose="02020603050405020304" pitchFamily="18" charset="0"/>
                          <a:ea typeface="黑体" panose="02010609060101010101" pitchFamily="49" charset="-122"/>
                          <a:sym typeface="Times New Roman" panose="02020603050405020304" pitchFamily="18" charset="0"/>
                        </a:rPr>
                        <a:t>基于对数的扫描平均水平：</a:t>
                      </a:r>
                      <a:r>
                        <a:rPr lang="en-US" sz="1600" b="1" kern="100">
                          <a:effectLst/>
                          <a:latin typeface="Times New Roman" panose="02020603050405020304" pitchFamily="18" charset="0"/>
                          <a:ea typeface="黑体" panose="02010609060101010101" pitchFamily="49" charset="-122"/>
                          <a:sym typeface="Times New Roman" panose="02020603050405020304" pitchFamily="18" charset="0"/>
                        </a:rPr>
                        <a:t>SAL-log</a:t>
                      </a:r>
                      <a:endParaRPr lang="zh-CN" sz="1600" b="1" kern="100">
                        <a:effectLst/>
                        <a:latin typeface="Times New Roman" panose="02020603050405020304" pitchFamily="18" charset="0"/>
                        <a:ea typeface="黑体" panose="02010609060101010101" pitchFamily="49" charset="-122"/>
                        <a:sym typeface="Times New Roman" panose="02020603050405020304" pitchFamily="18" charset="0"/>
                      </a:endParaRPr>
                    </a:p>
                    <a:p>
                      <a:pPr indent="13335" algn="just">
                        <a:lnSpc>
                          <a:spcPct val="120000"/>
                        </a:lnSpc>
                        <a:spcBef>
                          <a:spcPts val="20"/>
                        </a:spcBef>
                        <a:spcAft>
                          <a:spcPts val="20"/>
                        </a:spcAft>
                        <a:tabLst>
                          <a:tab pos="2639060" algn="ctr"/>
                          <a:tab pos="5278120" algn="r"/>
                        </a:tabLst>
                      </a:pPr>
                      <a:r>
                        <a:rPr lang="zh-CN" sz="1600" b="1" kern="100">
                          <a:effectLst/>
                          <a:latin typeface="Times New Roman" panose="02020603050405020304" pitchFamily="18" charset="0"/>
                          <a:ea typeface="黑体" panose="02010609060101010101" pitchFamily="49" charset="-122"/>
                          <a:sym typeface="Times New Roman" panose="02020603050405020304" pitchFamily="18" charset="0"/>
                        </a:rPr>
                        <a:t>基于对数的像素值指数：</a:t>
                      </a:r>
                      <a:r>
                        <a:rPr lang="en-US" sz="1600" b="1" kern="100">
                          <a:effectLst/>
                          <a:latin typeface="Times New Roman" panose="02020603050405020304" pitchFamily="18" charset="0"/>
                          <a:ea typeface="黑体" panose="02010609060101010101" pitchFamily="49" charset="-122"/>
                          <a:sym typeface="Times New Roman" panose="02020603050405020304" pitchFamily="18" charset="0"/>
                        </a:rPr>
                        <a:t>PVI-log</a:t>
                      </a:r>
                      <a:endParaRPr lang="zh-CN" sz="1600" b="1"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583" marR="66583" marT="0" marB="0" anchor="ctr"/>
                </a:tc>
                <a:tc>
                  <a:txBody>
                    <a:bodyPr/>
                    <a:lstStyle/>
                    <a:p>
                      <a:pPr indent="13335" algn="ctr">
                        <a:lnSpc>
                          <a:spcPct val="120000"/>
                        </a:lnSpc>
                        <a:spcBef>
                          <a:spcPts val="20"/>
                        </a:spcBef>
                        <a:spcAft>
                          <a:spcPts val="20"/>
                        </a:spcAft>
                        <a:tabLst>
                          <a:tab pos="2639060" algn="ctr"/>
                          <a:tab pos="5278120" algn="r"/>
                        </a:tabLst>
                      </a:pPr>
                      <a:r>
                        <a:rPr lang="zh-CN" sz="1600" b="1" kern="100">
                          <a:effectLst/>
                          <a:latin typeface="Times New Roman" panose="02020603050405020304" pitchFamily="18" charset="0"/>
                          <a:ea typeface="黑体" panose="02010609060101010101" pitchFamily="49" charset="-122"/>
                          <a:sym typeface="Times New Roman" panose="02020603050405020304" pitchFamily="18" charset="0"/>
                        </a:rPr>
                        <a:t>感度值</a:t>
                      </a:r>
                    </a:p>
                    <a:p>
                      <a:pPr indent="13335" algn="ctr">
                        <a:lnSpc>
                          <a:spcPct val="120000"/>
                        </a:lnSpc>
                        <a:spcBef>
                          <a:spcPts val="20"/>
                        </a:spcBef>
                        <a:spcAft>
                          <a:spcPts val="20"/>
                        </a:spcAft>
                        <a:tabLst>
                          <a:tab pos="2639060" algn="ctr"/>
                          <a:tab pos="5278120" algn="r"/>
                        </a:tabLst>
                      </a:pPr>
                      <a:r>
                        <a:rPr lang="en-US" sz="1600" b="1" kern="100">
                          <a:effectLst/>
                          <a:latin typeface="Times New Roman" panose="02020603050405020304" pitchFamily="18" charset="0"/>
                          <a:ea typeface="黑体" panose="02010609060101010101" pitchFamily="49" charset="-122"/>
                          <a:sym typeface="Times New Roman" panose="02020603050405020304" pitchFamily="18" charset="0"/>
                        </a:rPr>
                        <a:t>S</a:t>
                      </a:r>
                      <a:endParaRPr lang="zh-CN" sz="1600" b="1"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583" marR="66583" marT="0" marB="0" anchor="ctr"/>
                </a:tc>
                <a:tc>
                  <a:txBody>
                    <a:bodyPr/>
                    <a:lstStyle/>
                    <a:p>
                      <a:pPr indent="13335" algn="ctr">
                        <a:lnSpc>
                          <a:spcPct val="120000"/>
                        </a:lnSpc>
                        <a:spcBef>
                          <a:spcPts val="20"/>
                        </a:spcBef>
                        <a:spcAft>
                          <a:spcPts val="20"/>
                        </a:spcAft>
                        <a:tabLst>
                          <a:tab pos="2639060" algn="ctr"/>
                          <a:tab pos="5278120" algn="r"/>
                        </a:tabLst>
                      </a:pPr>
                      <a:r>
                        <a:rPr lang="zh-CN" sz="1600" b="1" kern="100">
                          <a:effectLst/>
                          <a:latin typeface="Times New Roman" panose="02020603050405020304" pitchFamily="18" charset="0"/>
                          <a:ea typeface="黑体" panose="02010609060101010101" pitchFamily="49" charset="-122"/>
                          <a:sym typeface="Times New Roman" panose="02020603050405020304" pitchFamily="18" charset="0"/>
                        </a:rPr>
                        <a:t>感度值</a:t>
                      </a:r>
                    </a:p>
                    <a:p>
                      <a:pPr indent="13335" algn="ctr">
                        <a:lnSpc>
                          <a:spcPct val="120000"/>
                        </a:lnSpc>
                        <a:spcBef>
                          <a:spcPts val="20"/>
                        </a:spcBef>
                        <a:spcAft>
                          <a:spcPts val="20"/>
                        </a:spcAft>
                        <a:tabLst>
                          <a:tab pos="2639060" algn="ctr"/>
                          <a:tab pos="5278120" algn="r"/>
                        </a:tabLst>
                      </a:pPr>
                      <a:r>
                        <a:rPr lang="en-US" sz="1600" b="1" kern="100">
                          <a:effectLst/>
                          <a:latin typeface="Times New Roman" panose="02020603050405020304" pitchFamily="18" charset="0"/>
                          <a:ea typeface="黑体" panose="02010609060101010101" pitchFamily="49" charset="-122"/>
                          <a:sym typeface="Times New Roman" panose="02020603050405020304" pitchFamily="18" charset="0"/>
                        </a:rPr>
                        <a:t>S</a:t>
                      </a:r>
                      <a:endParaRPr lang="zh-CN" sz="1600" b="1"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583" marR="66583" marT="0" marB="0" anchor="ctr"/>
                </a:tc>
                <a:tc>
                  <a:txBody>
                    <a:bodyPr/>
                    <a:lstStyle/>
                    <a:p>
                      <a:pPr indent="13335" algn="ctr">
                        <a:lnSpc>
                          <a:spcPct val="120000"/>
                        </a:lnSpc>
                        <a:spcBef>
                          <a:spcPts val="20"/>
                        </a:spcBef>
                        <a:spcAft>
                          <a:spcPts val="20"/>
                        </a:spcAft>
                        <a:tabLst>
                          <a:tab pos="2639060" algn="ctr"/>
                          <a:tab pos="5278120" algn="r"/>
                        </a:tabLst>
                      </a:pPr>
                      <a:r>
                        <a:rPr lang="zh-CN" sz="1600" b="1" kern="100">
                          <a:effectLst/>
                          <a:latin typeface="Times New Roman" panose="02020603050405020304" pitchFamily="18" charset="0"/>
                          <a:ea typeface="黑体" panose="02010609060101010101" pitchFamily="49" charset="-122"/>
                          <a:sym typeface="Times New Roman" panose="02020603050405020304" pitchFamily="18" charset="0"/>
                        </a:rPr>
                        <a:t>照射量指数</a:t>
                      </a:r>
                    </a:p>
                    <a:p>
                      <a:pPr indent="13335" algn="ctr">
                        <a:lnSpc>
                          <a:spcPct val="120000"/>
                        </a:lnSpc>
                        <a:spcBef>
                          <a:spcPts val="20"/>
                        </a:spcBef>
                        <a:spcAft>
                          <a:spcPts val="20"/>
                        </a:spcAft>
                        <a:tabLst>
                          <a:tab pos="2639060" algn="ctr"/>
                          <a:tab pos="5278120" algn="r"/>
                        </a:tabLst>
                      </a:pPr>
                      <a:r>
                        <a:rPr lang="en-US" sz="1600" b="1" kern="100">
                          <a:effectLst/>
                          <a:latin typeface="Times New Roman" panose="02020603050405020304" pitchFamily="18" charset="0"/>
                          <a:ea typeface="黑体" panose="02010609060101010101" pitchFamily="49" charset="-122"/>
                          <a:sym typeface="Times New Roman" panose="02020603050405020304" pitchFamily="18" charset="0"/>
                        </a:rPr>
                        <a:t>EI</a:t>
                      </a:r>
                      <a:endParaRPr lang="zh-CN" sz="1600" b="1"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583" marR="66583" marT="0" marB="0" anchor="ctr"/>
                </a:tc>
                <a:extLst>
                  <a:ext uri="{0D108BD9-81ED-4DB2-BD59-A6C34878D82A}">
                    <a16:rowId xmlns="" xmlns:a16="http://schemas.microsoft.com/office/drawing/2014/main" val="2323198119"/>
                  </a:ext>
                </a:extLst>
              </a:tr>
              <a:tr h="1242874">
                <a:tc>
                  <a:txBody>
                    <a:bodyPr/>
                    <a:lstStyle/>
                    <a:p>
                      <a:pPr indent="13335" algn="ctr">
                        <a:lnSpc>
                          <a:spcPct val="120000"/>
                        </a:lnSpc>
                        <a:spcBef>
                          <a:spcPts val="20"/>
                        </a:spcBef>
                        <a:spcAft>
                          <a:spcPts val="20"/>
                        </a:spcAft>
                        <a:tabLst>
                          <a:tab pos="2639060" algn="ctr"/>
                          <a:tab pos="5278120" algn="r"/>
                        </a:tabLst>
                      </a:pPr>
                      <a:r>
                        <a:rPr lang="zh-CN" sz="1600" b="1" kern="100">
                          <a:effectLst/>
                          <a:latin typeface="Times New Roman" panose="02020603050405020304" pitchFamily="18" charset="0"/>
                          <a:ea typeface="黑体" panose="02010609060101010101" pitchFamily="49" charset="-122"/>
                          <a:sym typeface="Times New Roman" panose="02020603050405020304" pitchFamily="18" charset="0"/>
                        </a:rPr>
                        <a:t>响应空气比释动能（</a:t>
                      </a:r>
                      <a:r>
                        <a:rPr lang="en-US" sz="1600" b="1" kern="100">
                          <a:effectLst/>
                          <a:latin typeface="Times New Roman" panose="02020603050405020304" pitchFamily="18" charset="0"/>
                          <a:ea typeface="黑体" panose="02010609060101010101" pitchFamily="49" charset="-122"/>
                          <a:sym typeface="Times New Roman" panose="02020603050405020304" pitchFamily="18" charset="0"/>
                        </a:rPr>
                        <a:t>K</a:t>
                      </a:r>
                      <a:r>
                        <a:rPr lang="zh-CN" sz="1600" b="1" kern="100" baseline="-25000">
                          <a:effectLst/>
                          <a:latin typeface="Times New Roman" panose="02020603050405020304" pitchFamily="18" charset="0"/>
                          <a:ea typeface="黑体" panose="02010609060101010101" pitchFamily="49" charset="-122"/>
                          <a:sym typeface="Times New Roman" panose="02020603050405020304" pitchFamily="18" charset="0"/>
                        </a:rPr>
                        <a:t>响应</a:t>
                      </a:r>
                      <a:r>
                        <a:rPr lang="zh-CN" sz="1600" b="1" kern="100">
                          <a:effectLst/>
                          <a:latin typeface="Times New Roman" panose="02020603050405020304" pitchFamily="18" charset="0"/>
                          <a:ea typeface="黑体" panose="02010609060101010101" pitchFamily="49" charset="-122"/>
                          <a:sym typeface="Times New Roman" panose="02020603050405020304" pitchFamily="18" charset="0"/>
                        </a:rPr>
                        <a:t>）计算公式</a:t>
                      </a:r>
                      <a:endParaRPr lang="zh-CN" sz="1600" b="1"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583" marR="66583" marT="0" marB="0" anchor="ctr"/>
                </a:tc>
                <a:tc>
                  <a:txBody>
                    <a:bodyPr/>
                    <a:lstStyle/>
                    <a:p>
                      <a:pPr indent="13335" algn="just">
                        <a:lnSpc>
                          <a:spcPct val="120000"/>
                        </a:lnSpc>
                        <a:spcBef>
                          <a:spcPts val="20"/>
                        </a:spcBef>
                        <a:spcAft>
                          <a:spcPts val="20"/>
                        </a:spcAft>
                        <a:tabLst>
                          <a:tab pos="2639060" algn="ctr"/>
                          <a:tab pos="5278120" algn="r"/>
                        </a:tabLst>
                      </a:pP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12</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 </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bit</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K</a:t>
                      </a:r>
                      <a:r>
                        <a:rPr lang="zh-CN" sz="1600" b="1" kern="100" baseline="-25000" dirty="0">
                          <a:effectLst/>
                          <a:latin typeface="Times New Roman" panose="02020603050405020304" pitchFamily="18" charset="0"/>
                          <a:ea typeface="黑体" panose="02010609060101010101" pitchFamily="49" charset="-122"/>
                          <a:sym typeface="Times New Roman" panose="02020603050405020304" pitchFamily="18" charset="0"/>
                        </a:rPr>
                        <a:t>响应</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b="1" kern="100" dirty="0" err="1">
                          <a:effectLst/>
                          <a:latin typeface="Times New Roman" panose="02020603050405020304" pitchFamily="18" charset="0"/>
                          <a:ea typeface="黑体" panose="02010609060101010101" pitchFamily="49" charset="-122"/>
                          <a:sym typeface="Times New Roman" panose="02020603050405020304" pitchFamily="18" charset="0"/>
                        </a:rPr>
                        <a:t>μGy</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=6.17×10</a:t>
                      </a:r>
                      <a:r>
                        <a:rPr lang="en-US" sz="1600" b="1" kern="100" baseline="30000" dirty="0">
                          <a:effectLst/>
                          <a:latin typeface="Times New Roman" panose="02020603050405020304" pitchFamily="18" charset="0"/>
                          <a:ea typeface="黑体" panose="02010609060101010101" pitchFamily="49" charset="-122"/>
                          <a:sym typeface="Times New Roman" panose="02020603050405020304" pitchFamily="18" charset="0"/>
                        </a:rPr>
                        <a:t>-6</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×SAL</a:t>
                      </a:r>
                      <a:r>
                        <a:rPr lang="en-US" sz="1600" b="1" kern="100" baseline="30000" dirty="0">
                          <a:effectLst/>
                          <a:latin typeface="Times New Roman" panose="02020603050405020304" pitchFamily="18" charset="0"/>
                          <a:ea typeface="黑体" panose="02010609060101010101" pitchFamily="49" charset="-122"/>
                          <a:sym typeface="Times New Roman" panose="02020603050405020304" pitchFamily="18" charset="0"/>
                        </a:rPr>
                        <a:t>2</a:t>
                      </a:r>
                      <a:endPar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endParaRPr>
                    </a:p>
                    <a:p>
                      <a:pPr indent="13335" algn="just">
                        <a:lnSpc>
                          <a:spcPct val="120000"/>
                        </a:lnSpc>
                        <a:spcBef>
                          <a:spcPts val="20"/>
                        </a:spcBef>
                        <a:spcAft>
                          <a:spcPts val="20"/>
                        </a:spcAft>
                        <a:tabLst>
                          <a:tab pos="2639060" algn="ctr"/>
                          <a:tab pos="5278120" algn="r"/>
                        </a:tabLst>
                      </a:pP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15</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 </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bit</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K</a:t>
                      </a:r>
                      <a:r>
                        <a:rPr lang="zh-CN" sz="1600" b="1" kern="100" baseline="-25000" dirty="0">
                          <a:effectLst/>
                          <a:latin typeface="Times New Roman" panose="02020603050405020304" pitchFamily="18" charset="0"/>
                          <a:ea typeface="黑体" panose="02010609060101010101" pitchFamily="49" charset="-122"/>
                          <a:sym typeface="Times New Roman" panose="02020603050405020304" pitchFamily="18" charset="0"/>
                        </a:rPr>
                        <a:t>响应</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b="1" kern="100" dirty="0" err="1">
                          <a:effectLst/>
                          <a:latin typeface="Times New Roman" panose="02020603050405020304" pitchFamily="18" charset="0"/>
                          <a:ea typeface="黑体" panose="02010609060101010101" pitchFamily="49" charset="-122"/>
                          <a:sym typeface="Times New Roman" panose="02020603050405020304" pitchFamily="18" charset="0"/>
                        </a:rPr>
                        <a:t>μGy</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=6.17×10</a:t>
                      </a:r>
                      <a:r>
                        <a:rPr lang="en-US" sz="1600" b="1" kern="100" baseline="30000" dirty="0">
                          <a:effectLst/>
                          <a:latin typeface="Times New Roman" panose="02020603050405020304" pitchFamily="18" charset="0"/>
                          <a:ea typeface="黑体" panose="02010609060101010101" pitchFamily="49" charset="-122"/>
                          <a:sym typeface="Times New Roman" panose="02020603050405020304" pitchFamily="18" charset="0"/>
                        </a:rPr>
                        <a:t>-6</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endPar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endParaRPr>
                    </a:p>
                    <a:p>
                      <a:pPr indent="635" algn="just">
                        <a:lnSpc>
                          <a:spcPct val="120000"/>
                        </a:lnSpc>
                        <a:spcBef>
                          <a:spcPts val="20"/>
                        </a:spcBef>
                        <a:spcAft>
                          <a:spcPts val="20"/>
                        </a:spcAft>
                        <a:tabLst>
                          <a:tab pos="2639060" algn="ctr"/>
                          <a:tab pos="5278120" algn="r"/>
                        </a:tabLst>
                      </a:pP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10</a:t>
                      </a:r>
                      <a:r>
                        <a:rPr lang="en-US" sz="1600" b="1" kern="100" baseline="30000" dirty="0">
                          <a:effectLst/>
                          <a:latin typeface="Times New Roman" panose="02020603050405020304" pitchFamily="18" charset="0"/>
                          <a:ea typeface="黑体" panose="02010609060101010101" pitchFamily="49" charset="-122"/>
                          <a:sym typeface="Times New Roman" panose="02020603050405020304" pitchFamily="18" charset="0"/>
                        </a:rPr>
                        <a:t>[</a:t>
                      </a:r>
                      <a:r>
                        <a:rPr lang="zh-CN" sz="1600" b="1" kern="100" baseline="300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b="1" kern="100" baseline="30000" dirty="0" err="1">
                          <a:effectLst/>
                          <a:latin typeface="Times New Roman" panose="02020603050405020304" pitchFamily="18" charset="0"/>
                          <a:ea typeface="黑体" panose="02010609060101010101" pitchFamily="49" charset="-122"/>
                          <a:sym typeface="Times New Roman" panose="02020603050405020304" pitchFamily="18" charset="0"/>
                        </a:rPr>
                        <a:t>SAL_log</a:t>
                      </a:r>
                      <a:r>
                        <a:rPr lang="en-US" sz="1600" b="1" kern="100" baseline="30000" dirty="0">
                          <a:effectLst/>
                          <a:latin typeface="Times New Roman" panose="02020603050405020304" pitchFamily="18" charset="0"/>
                          <a:ea typeface="黑体" panose="02010609060101010101" pitchFamily="49" charset="-122"/>
                          <a:sym typeface="Times New Roman" panose="02020603050405020304" pitchFamily="18" charset="0"/>
                        </a:rPr>
                        <a:t>/10000</a:t>
                      </a:r>
                      <a:r>
                        <a:rPr lang="zh-CN" sz="1600" b="1" kern="100" baseline="300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b="1" kern="100" baseline="30000" dirty="0">
                          <a:effectLst/>
                          <a:latin typeface="Times New Roman" panose="02020603050405020304" pitchFamily="18" charset="0"/>
                          <a:ea typeface="黑体" panose="02010609060101010101" pitchFamily="49" charset="-122"/>
                          <a:sym typeface="Times New Roman" panose="02020603050405020304" pitchFamily="18" charset="0"/>
                        </a:rPr>
                        <a:t>+3.9478 ]</a:t>
                      </a:r>
                      <a:endPar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endParaRPr>
                    </a:p>
                    <a:p>
                      <a:pPr indent="13335" algn="just">
                        <a:lnSpc>
                          <a:spcPct val="120000"/>
                        </a:lnSpc>
                        <a:spcBef>
                          <a:spcPts val="20"/>
                        </a:spcBef>
                        <a:spcAft>
                          <a:spcPts val="20"/>
                        </a:spcAft>
                        <a:tabLst>
                          <a:tab pos="2639060" algn="ctr"/>
                          <a:tab pos="5278120" algn="r"/>
                        </a:tabLst>
                      </a:pP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16</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 </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bit</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K</a:t>
                      </a:r>
                      <a:r>
                        <a:rPr lang="zh-CN" sz="1600" b="1" kern="100" baseline="-25000" dirty="0">
                          <a:effectLst/>
                          <a:latin typeface="Times New Roman" panose="02020603050405020304" pitchFamily="18" charset="0"/>
                          <a:ea typeface="黑体" panose="02010609060101010101" pitchFamily="49" charset="-122"/>
                          <a:sym typeface="Times New Roman" panose="02020603050405020304" pitchFamily="18" charset="0"/>
                        </a:rPr>
                        <a:t>响应</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b="1" kern="100" dirty="0" err="1">
                          <a:effectLst/>
                          <a:latin typeface="Times New Roman" panose="02020603050405020304" pitchFamily="18" charset="0"/>
                          <a:ea typeface="黑体" panose="02010609060101010101" pitchFamily="49" charset="-122"/>
                          <a:sym typeface="Times New Roman" panose="02020603050405020304" pitchFamily="18" charset="0"/>
                        </a:rPr>
                        <a:t>μGy</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=9.473×10</a:t>
                      </a:r>
                      <a:r>
                        <a:rPr lang="en-US" sz="1600" b="1" kern="100" baseline="30000" dirty="0">
                          <a:effectLst/>
                          <a:latin typeface="Times New Roman" panose="02020603050405020304" pitchFamily="18" charset="0"/>
                          <a:ea typeface="黑体" panose="02010609060101010101" pitchFamily="49" charset="-122"/>
                          <a:sym typeface="Times New Roman" panose="02020603050405020304" pitchFamily="18" charset="0"/>
                        </a:rPr>
                        <a:t>-8</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endPar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endParaRPr>
                    </a:p>
                    <a:p>
                      <a:pPr indent="13335" algn="just">
                        <a:lnSpc>
                          <a:spcPct val="120000"/>
                        </a:lnSpc>
                        <a:spcBef>
                          <a:spcPts val="20"/>
                        </a:spcBef>
                        <a:spcAft>
                          <a:spcPts val="20"/>
                        </a:spcAft>
                        <a:tabLst>
                          <a:tab pos="2639060" algn="ctr"/>
                          <a:tab pos="5278120" algn="r"/>
                        </a:tabLst>
                      </a:pP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10</a:t>
                      </a:r>
                      <a:r>
                        <a:rPr lang="en-US" sz="1600" b="1" kern="100" baseline="30000" dirty="0">
                          <a:effectLst/>
                          <a:latin typeface="Times New Roman" panose="02020603050405020304" pitchFamily="18" charset="0"/>
                          <a:ea typeface="黑体" panose="02010609060101010101" pitchFamily="49" charset="-122"/>
                          <a:sym typeface="Times New Roman" panose="02020603050405020304" pitchFamily="18" charset="0"/>
                        </a:rPr>
                        <a:t>[(PVI_log+64460)/13287.5]</a:t>
                      </a:r>
                      <a:endParaRPr lang="zh-CN" sz="1600" b="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583" marR="66583" marT="0" marB="0" anchor="ctr"/>
                </a:tc>
                <a:tc>
                  <a:txBody>
                    <a:bodyPr/>
                    <a:lstStyle/>
                    <a:p>
                      <a:pPr indent="13335" algn="ctr">
                        <a:lnSpc>
                          <a:spcPct val="120000"/>
                        </a:lnSpc>
                        <a:spcBef>
                          <a:spcPts val="20"/>
                        </a:spcBef>
                        <a:spcAft>
                          <a:spcPts val="20"/>
                        </a:spcAft>
                        <a:tabLst>
                          <a:tab pos="2639060" algn="ctr"/>
                          <a:tab pos="5278120" algn="r"/>
                        </a:tabLst>
                      </a:pPr>
                      <a:r>
                        <a:rPr lang="en-US" sz="1600" b="1" kern="100">
                          <a:effectLst/>
                          <a:latin typeface="Times New Roman" panose="02020603050405020304" pitchFamily="18" charset="0"/>
                          <a:ea typeface="黑体" panose="02010609060101010101" pitchFamily="49" charset="-122"/>
                          <a:sym typeface="Times New Roman" panose="02020603050405020304" pitchFamily="18" charset="0"/>
                        </a:rPr>
                        <a:t>K</a:t>
                      </a:r>
                      <a:r>
                        <a:rPr lang="zh-CN" sz="1600" b="1" kern="100" baseline="-25000">
                          <a:effectLst/>
                          <a:latin typeface="Times New Roman" panose="02020603050405020304" pitchFamily="18" charset="0"/>
                          <a:ea typeface="黑体" panose="02010609060101010101" pitchFamily="49" charset="-122"/>
                          <a:sym typeface="Times New Roman" panose="02020603050405020304" pitchFamily="18" charset="0"/>
                        </a:rPr>
                        <a:t>响应</a:t>
                      </a:r>
                      <a:r>
                        <a:rPr lang="zh-CN" sz="1600" b="1" kern="10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b="1" kern="100">
                          <a:effectLst/>
                          <a:latin typeface="Times New Roman" panose="02020603050405020304" pitchFamily="18" charset="0"/>
                          <a:ea typeface="黑体" panose="02010609060101010101" pitchFamily="49" charset="-122"/>
                          <a:sym typeface="Times New Roman" panose="02020603050405020304" pitchFamily="18" charset="0"/>
                        </a:rPr>
                        <a:t>μGy</a:t>
                      </a:r>
                      <a:r>
                        <a:rPr lang="zh-CN" sz="1600" b="1" kern="10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b="1" kern="100">
                          <a:effectLst/>
                          <a:latin typeface="Times New Roman" panose="02020603050405020304" pitchFamily="18" charset="0"/>
                          <a:ea typeface="黑体" panose="02010609060101010101" pitchFamily="49" charset="-122"/>
                          <a:sym typeface="Times New Roman" panose="02020603050405020304" pitchFamily="18" charset="0"/>
                        </a:rPr>
                        <a:t>=1740/S</a:t>
                      </a:r>
                      <a:endParaRPr lang="zh-CN" sz="1600" b="1"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583" marR="66583" marT="0" marB="0" anchor="ctr"/>
                </a:tc>
                <a:tc>
                  <a:txBody>
                    <a:bodyPr/>
                    <a:lstStyle/>
                    <a:p>
                      <a:pPr indent="13335" algn="ctr">
                        <a:lnSpc>
                          <a:spcPct val="120000"/>
                        </a:lnSpc>
                        <a:spcBef>
                          <a:spcPts val="20"/>
                        </a:spcBef>
                        <a:spcAft>
                          <a:spcPts val="20"/>
                        </a:spcAft>
                        <a:tabLst>
                          <a:tab pos="2639060" algn="ctr"/>
                          <a:tab pos="5278120" algn="r"/>
                        </a:tabLst>
                      </a:pPr>
                      <a:r>
                        <a:rPr lang="en-US" sz="1600" b="1" kern="100">
                          <a:effectLst/>
                          <a:latin typeface="Times New Roman" panose="02020603050405020304" pitchFamily="18" charset="0"/>
                          <a:ea typeface="黑体" panose="02010609060101010101" pitchFamily="49" charset="-122"/>
                          <a:sym typeface="Times New Roman" panose="02020603050405020304" pitchFamily="18" charset="0"/>
                        </a:rPr>
                        <a:t>K</a:t>
                      </a:r>
                      <a:r>
                        <a:rPr lang="zh-CN" sz="1600" b="1" kern="100" baseline="-25000">
                          <a:effectLst/>
                          <a:latin typeface="Times New Roman" panose="02020603050405020304" pitchFamily="18" charset="0"/>
                          <a:ea typeface="黑体" panose="02010609060101010101" pitchFamily="49" charset="-122"/>
                          <a:sym typeface="Times New Roman" panose="02020603050405020304" pitchFamily="18" charset="0"/>
                        </a:rPr>
                        <a:t>响应</a:t>
                      </a:r>
                      <a:r>
                        <a:rPr lang="zh-CN" sz="1600" b="1" kern="10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b="1" kern="100">
                          <a:effectLst/>
                          <a:latin typeface="Times New Roman" panose="02020603050405020304" pitchFamily="18" charset="0"/>
                          <a:ea typeface="黑体" panose="02010609060101010101" pitchFamily="49" charset="-122"/>
                          <a:sym typeface="Times New Roman" panose="02020603050405020304" pitchFamily="18" charset="0"/>
                        </a:rPr>
                        <a:t>μGy</a:t>
                      </a:r>
                      <a:r>
                        <a:rPr lang="zh-CN" sz="1600" b="1" kern="100">
                          <a:effectLst/>
                          <a:latin typeface="Times New Roman" panose="02020603050405020304" pitchFamily="18" charset="0"/>
                          <a:ea typeface="黑体" panose="02010609060101010101" pitchFamily="49" charset="-122"/>
                          <a:sym typeface="Times New Roman" panose="02020603050405020304" pitchFamily="18" charset="0"/>
                        </a:rPr>
                        <a:t>）</a:t>
                      </a:r>
                    </a:p>
                    <a:p>
                      <a:pPr indent="13335" algn="ctr">
                        <a:lnSpc>
                          <a:spcPct val="120000"/>
                        </a:lnSpc>
                        <a:spcBef>
                          <a:spcPts val="20"/>
                        </a:spcBef>
                        <a:spcAft>
                          <a:spcPts val="20"/>
                        </a:spcAft>
                        <a:tabLst>
                          <a:tab pos="2639060" algn="ctr"/>
                          <a:tab pos="5278120" algn="r"/>
                        </a:tabLst>
                      </a:pPr>
                      <a:r>
                        <a:rPr lang="en-US" sz="1600" b="1" kern="100">
                          <a:effectLst/>
                          <a:latin typeface="Times New Roman" panose="02020603050405020304" pitchFamily="18" charset="0"/>
                          <a:ea typeface="黑体" panose="02010609060101010101" pitchFamily="49" charset="-122"/>
                          <a:sym typeface="Times New Roman" panose="02020603050405020304" pitchFamily="18" charset="0"/>
                        </a:rPr>
                        <a:t>=1740/S</a:t>
                      </a:r>
                      <a:endParaRPr lang="zh-CN" sz="1600" b="1"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583" marR="66583" marT="0" marB="0" anchor="ctr"/>
                </a:tc>
                <a:tc>
                  <a:txBody>
                    <a:bodyPr/>
                    <a:lstStyle/>
                    <a:p>
                      <a:pPr indent="13335" algn="just">
                        <a:lnSpc>
                          <a:spcPct val="120000"/>
                        </a:lnSpc>
                        <a:spcBef>
                          <a:spcPts val="20"/>
                        </a:spcBef>
                        <a:spcAft>
                          <a:spcPts val="20"/>
                        </a:spcAft>
                        <a:tabLst>
                          <a:tab pos="2639060" algn="ctr"/>
                          <a:tab pos="5278120" algn="r"/>
                        </a:tabLst>
                      </a:pP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K</a:t>
                      </a:r>
                      <a:r>
                        <a:rPr lang="zh-CN" sz="1600" b="1" kern="100" baseline="-25000" dirty="0">
                          <a:effectLst/>
                          <a:latin typeface="Times New Roman" panose="02020603050405020304" pitchFamily="18" charset="0"/>
                          <a:ea typeface="黑体" panose="02010609060101010101" pitchFamily="49" charset="-122"/>
                          <a:sym typeface="Times New Roman" panose="02020603050405020304" pitchFamily="18" charset="0"/>
                        </a:rPr>
                        <a:t>响应</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b="1" kern="100" dirty="0" err="1">
                          <a:effectLst/>
                          <a:latin typeface="Times New Roman" panose="02020603050405020304" pitchFamily="18" charset="0"/>
                          <a:ea typeface="黑体" panose="02010609060101010101" pitchFamily="49" charset="-122"/>
                          <a:sym typeface="Times New Roman" panose="02020603050405020304" pitchFamily="18" charset="0"/>
                        </a:rPr>
                        <a:t>μGy</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p>
                    <a:p>
                      <a:pPr indent="13335" algn="ctr">
                        <a:lnSpc>
                          <a:spcPct val="120000"/>
                        </a:lnSpc>
                        <a:spcBef>
                          <a:spcPts val="20"/>
                        </a:spcBef>
                        <a:spcAft>
                          <a:spcPts val="20"/>
                        </a:spcAft>
                        <a:tabLst>
                          <a:tab pos="2639060" algn="ctr"/>
                          <a:tab pos="5278120" algn="r"/>
                        </a:tabLst>
                      </a:pP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=8.7×10</a:t>
                      </a:r>
                      <a:r>
                        <a:rPr lang="en-US" sz="1600" b="1" kern="100" baseline="30000" dirty="0">
                          <a:effectLst/>
                          <a:latin typeface="Times New Roman" panose="02020603050405020304" pitchFamily="18" charset="0"/>
                          <a:ea typeface="黑体" panose="02010609060101010101" pitchFamily="49" charset="-122"/>
                          <a:sym typeface="Times New Roman" panose="02020603050405020304" pitchFamily="18" charset="0"/>
                        </a:rPr>
                        <a:t>[</a:t>
                      </a:r>
                      <a:r>
                        <a:rPr lang="zh-CN" sz="1600" b="1" kern="100" baseline="300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b="1" kern="100" baseline="30000" dirty="0">
                          <a:effectLst/>
                          <a:latin typeface="Times New Roman" panose="02020603050405020304" pitchFamily="18" charset="0"/>
                          <a:ea typeface="黑体" panose="02010609060101010101" pitchFamily="49" charset="-122"/>
                          <a:sym typeface="Times New Roman" panose="02020603050405020304" pitchFamily="18" charset="0"/>
                        </a:rPr>
                        <a:t>EI-2000</a:t>
                      </a:r>
                      <a:r>
                        <a:rPr lang="zh-CN" sz="1600" b="1" kern="100" baseline="300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b="1" kern="100" baseline="30000" dirty="0">
                          <a:effectLst/>
                          <a:latin typeface="Times New Roman" panose="02020603050405020304" pitchFamily="18" charset="0"/>
                          <a:ea typeface="黑体" panose="02010609060101010101" pitchFamily="49" charset="-122"/>
                          <a:sym typeface="Times New Roman" panose="02020603050405020304" pitchFamily="18" charset="0"/>
                        </a:rPr>
                        <a:t>/1000]</a:t>
                      </a:r>
                      <a:endParaRPr lang="zh-CN" sz="1600" b="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583" marR="66583" marT="0" marB="0" anchor="ctr"/>
                </a:tc>
                <a:extLst>
                  <a:ext uri="{0D108BD9-81ED-4DB2-BD59-A6C34878D82A}">
                    <a16:rowId xmlns="" xmlns:a16="http://schemas.microsoft.com/office/drawing/2014/main" val="2416508511"/>
                  </a:ext>
                </a:extLst>
              </a:tr>
              <a:tr h="1242874">
                <a:tc>
                  <a:txBody>
                    <a:bodyPr/>
                    <a:lstStyle/>
                    <a:p>
                      <a:pPr indent="13335" algn="ctr">
                        <a:lnSpc>
                          <a:spcPct val="120000"/>
                        </a:lnSpc>
                        <a:spcBef>
                          <a:spcPts val="20"/>
                        </a:spcBef>
                        <a:spcAft>
                          <a:spcPts val="20"/>
                        </a:spcAft>
                      </a:pP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IP</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处理</a:t>
                      </a:r>
                    </a:p>
                    <a:p>
                      <a:pPr indent="13335" algn="ctr">
                        <a:lnSpc>
                          <a:spcPct val="120000"/>
                        </a:lnSpc>
                        <a:spcBef>
                          <a:spcPts val="20"/>
                        </a:spcBef>
                        <a:spcAft>
                          <a:spcPts val="20"/>
                        </a:spcAft>
                      </a:pP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条件</a:t>
                      </a:r>
                      <a:endParaRPr lang="zh-CN" sz="1600" b="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197" marR="66197" marT="0" marB="0" anchor="ctr"/>
                </a:tc>
                <a:tc>
                  <a:txBody>
                    <a:bodyPr/>
                    <a:lstStyle/>
                    <a:p>
                      <a:pPr indent="13335" algn="ctr">
                        <a:lnSpc>
                          <a:spcPct val="120000"/>
                        </a:lnSpc>
                        <a:spcBef>
                          <a:spcPts val="20"/>
                        </a:spcBef>
                        <a:spcAft>
                          <a:spcPts val="20"/>
                        </a:spcAft>
                      </a:pP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系统诊断（</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system diagnosis</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p>
                    <a:p>
                      <a:pPr indent="13335" algn="ctr">
                        <a:lnSpc>
                          <a:spcPct val="120000"/>
                        </a:lnSpc>
                        <a:spcBef>
                          <a:spcPts val="20"/>
                        </a:spcBef>
                        <a:spcAft>
                          <a:spcPts val="20"/>
                        </a:spcAft>
                      </a:pP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平野（</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flat field</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p>
                    <a:p>
                      <a:pPr indent="13335" algn="ctr">
                        <a:lnSpc>
                          <a:spcPct val="120000"/>
                        </a:lnSpc>
                        <a:spcBef>
                          <a:spcPts val="20"/>
                        </a:spcBef>
                        <a:spcAft>
                          <a:spcPts val="20"/>
                        </a:spcAft>
                      </a:pP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感度等级（</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speed class</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=200</a:t>
                      </a:r>
                      <a:endParaRPr lang="zh-CN" sz="1600" b="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197" marR="66197" marT="0" marB="0" anchor="ctr"/>
                </a:tc>
                <a:tc>
                  <a:txBody>
                    <a:bodyPr/>
                    <a:lstStyle/>
                    <a:p>
                      <a:pPr indent="13335" algn="ctr">
                        <a:lnSpc>
                          <a:spcPct val="120000"/>
                        </a:lnSpc>
                        <a:spcBef>
                          <a:spcPts val="20"/>
                        </a:spcBef>
                        <a:spcAft>
                          <a:spcPts val="20"/>
                        </a:spcAft>
                      </a:pP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检验（</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Test</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p>
                    <a:p>
                      <a:pPr indent="13335" algn="ctr">
                        <a:lnSpc>
                          <a:spcPct val="120000"/>
                        </a:lnSpc>
                        <a:spcBef>
                          <a:spcPts val="20"/>
                        </a:spcBef>
                        <a:spcAft>
                          <a:spcPts val="20"/>
                        </a:spcAft>
                      </a:pP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感度（</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Sensitivity</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L=1</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p>
                    <a:p>
                      <a:pPr indent="13335" algn="ctr">
                        <a:lnSpc>
                          <a:spcPct val="120000"/>
                        </a:lnSpc>
                        <a:spcBef>
                          <a:spcPts val="20"/>
                        </a:spcBef>
                        <a:spcAft>
                          <a:spcPts val="20"/>
                        </a:spcAft>
                      </a:pP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半</a:t>
                      </a:r>
                      <a:r>
                        <a:rPr lang="it-IT" sz="1600" b="1" kern="100" dirty="0">
                          <a:effectLst/>
                          <a:latin typeface="Times New Roman" panose="02020603050405020304" pitchFamily="18" charset="0"/>
                          <a:ea typeface="黑体" panose="02010609060101010101" pitchFamily="49" charset="-122"/>
                          <a:sym typeface="Times New Roman" panose="02020603050405020304" pitchFamily="18" charset="0"/>
                        </a:rPr>
                        <a:t>-EDR</a:t>
                      </a:r>
                      <a:r>
                        <a:rPr lang="it-IT" sz="1600" b="1" kern="100" baseline="30000" dirty="0">
                          <a:effectLst/>
                          <a:latin typeface="Times New Roman" panose="02020603050405020304" pitchFamily="18" charset="0"/>
                          <a:ea typeface="黑体" panose="02010609060101010101" pitchFamily="49" charset="-122"/>
                          <a:sym typeface="Times New Roman" panose="02020603050405020304" pitchFamily="18" charset="0"/>
                        </a:rPr>
                        <a:t>b</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it-IT" sz="1600" b="1" kern="100" dirty="0">
                          <a:effectLst/>
                          <a:latin typeface="Times New Roman" panose="02020603050405020304" pitchFamily="18" charset="0"/>
                          <a:ea typeface="黑体" panose="02010609060101010101" pitchFamily="49" charset="-122"/>
                          <a:sym typeface="Times New Roman" panose="02020603050405020304" pitchFamily="18" charset="0"/>
                        </a:rPr>
                        <a:t>Semi-EDR</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endParaRPr lang="zh-CN" sz="1600" b="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197" marR="66197" marT="0" marB="0" anchor="ctr"/>
                </a:tc>
                <a:tc>
                  <a:txBody>
                    <a:bodyPr/>
                    <a:lstStyle/>
                    <a:p>
                      <a:pPr indent="13335" algn="ctr">
                        <a:lnSpc>
                          <a:spcPct val="120000"/>
                        </a:lnSpc>
                        <a:spcBef>
                          <a:spcPts val="20"/>
                        </a:spcBef>
                        <a:spcAft>
                          <a:spcPts val="20"/>
                        </a:spcAft>
                      </a:pP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检验（</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Test</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1  G=40</a:t>
                      </a:r>
                      <a:endParaRPr lang="zh-CN" sz="1600" b="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197" marR="66197" marT="0" marB="0" anchor="ctr"/>
                </a:tc>
                <a:tc>
                  <a:txBody>
                    <a:bodyPr/>
                    <a:lstStyle/>
                    <a:p>
                      <a:pPr indent="13335" algn="ctr">
                        <a:lnSpc>
                          <a:spcPct val="120000"/>
                        </a:lnSpc>
                        <a:spcBef>
                          <a:spcPts val="20"/>
                        </a:spcBef>
                        <a:spcAft>
                          <a:spcPts val="20"/>
                        </a:spcAft>
                      </a:pP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模式（</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Pattern</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endParaRPr lang="zh-CN" sz="1600" b="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197" marR="66197" marT="0" marB="0" anchor="ctr"/>
                </a:tc>
                <a:extLst>
                  <a:ext uri="{0D108BD9-81ED-4DB2-BD59-A6C34878D82A}">
                    <a16:rowId xmlns="" xmlns:a16="http://schemas.microsoft.com/office/drawing/2014/main" val="2819050150"/>
                  </a:ext>
                </a:extLst>
              </a:tr>
              <a:tr h="1242874">
                <a:tc>
                  <a:txBody>
                    <a:bodyPr/>
                    <a:lstStyle/>
                    <a:p>
                      <a:pPr indent="13335" algn="ctr">
                        <a:lnSpc>
                          <a:spcPct val="120000"/>
                        </a:lnSpc>
                        <a:spcBef>
                          <a:spcPts val="20"/>
                        </a:spcBef>
                        <a:spcAft>
                          <a:spcPts val="20"/>
                        </a:spcAft>
                      </a:pPr>
                      <a:r>
                        <a:rPr lang="en-US" sz="1600" b="1" kern="100" dirty="0">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IP</a:t>
                      </a:r>
                      <a:r>
                        <a:rPr lang="zh-CN" sz="1600" b="1" kern="100" dirty="0">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探测器剂量指示</a:t>
                      </a:r>
                      <a:r>
                        <a:rPr lang="en-US" sz="1600" b="1" kern="100" dirty="0">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zh-CN" sz="1600" b="1" kern="100" dirty="0">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响应线性的曝光条件</a:t>
                      </a:r>
                    </a:p>
                  </a:txBody>
                  <a:tcPr marL="68580" marR="68580" marT="0" marB="0" anchor="ctr"/>
                </a:tc>
                <a:tc>
                  <a:txBody>
                    <a:bodyPr/>
                    <a:lstStyle/>
                    <a:p>
                      <a:pPr indent="13335" algn="ctr">
                        <a:lnSpc>
                          <a:spcPct val="120000"/>
                        </a:lnSpc>
                        <a:spcBef>
                          <a:spcPts val="20"/>
                        </a:spcBef>
                        <a:spcAft>
                          <a:spcPts val="20"/>
                        </a:spcAft>
                      </a:pPr>
                      <a:r>
                        <a:rPr lang="en-US" sz="1600" b="1" kern="10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75</a:t>
                      </a:r>
                      <a:r>
                        <a:rPr lang="zh-CN" sz="1600" b="1" kern="100">
                          <a:solidFill>
                            <a:srgbClr val="000000"/>
                          </a:solidFill>
                          <a:effectLst/>
                          <a:latin typeface="Times New Roman" panose="02020603050405020304" pitchFamily="18" charset="0"/>
                          <a:ea typeface="黑体" panose="02010609060101010101" pitchFamily="49" charset="-122"/>
                          <a:cs typeface="MS Mincho" panose="02020609040205080304" pitchFamily="49" charset="-128"/>
                          <a:sym typeface="Times New Roman" panose="02020603050405020304" pitchFamily="18" charset="0"/>
                        </a:rPr>
                        <a:t> </a:t>
                      </a:r>
                      <a:r>
                        <a:rPr lang="en-US" sz="1600" b="1" kern="10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kV</a:t>
                      </a:r>
                      <a:r>
                        <a:rPr lang="zh-CN" sz="1600" b="1" kern="10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sz="1600" b="1" kern="10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1.5</a:t>
                      </a:r>
                      <a:r>
                        <a:rPr lang="zh-CN" sz="1600" b="1" kern="100">
                          <a:solidFill>
                            <a:srgbClr val="000000"/>
                          </a:solidFill>
                          <a:effectLst/>
                          <a:latin typeface="Times New Roman" panose="02020603050405020304" pitchFamily="18" charset="0"/>
                          <a:ea typeface="黑体" panose="02010609060101010101" pitchFamily="49" charset="-122"/>
                          <a:cs typeface="MS Mincho" panose="02020609040205080304" pitchFamily="49" charset="-128"/>
                          <a:sym typeface="Times New Roman" panose="02020603050405020304" pitchFamily="18" charset="0"/>
                        </a:rPr>
                        <a:t> </a:t>
                      </a:r>
                      <a:r>
                        <a:rPr lang="en-US" sz="1600" b="1" kern="10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mmCu</a:t>
                      </a:r>
                      <a:r>
                        <a:rPr lang="zh-CN" sz="1600" b="1" kern="10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滤过，无延迟读取</a:t>
                      </a:r>
                      <a:endParaRPr lang="zh-CN" sz="1600" b="1"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13335" algn="ctr">
                        <a:lnSpc>
                          <a:spcPct val="120000"/>
                        </a:lnSpc>
                        <a:spcBef>
                          <a:spcPts val="20"/>
                        </a:spcBef>
                        <a:spcAft>
                          <a:spcPts val="20"/>
                        </a:spcAft>
                      </a:pPr>
                      <a:r>
                        <a:rPr lang="en-US" sz="1600" b="1" kern="10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80</a:t>
                      </a:r>
                      <a:r>
                        <a:rPr lang="zh-CN" sz="1600" b="1" kern="100">
                          <a:solidFill>
                            <a:srgbClr val="000000"/>
                          </a:solidFill>
                          <a:effectLst/>
                          <a:latin typeface="Times New Roman" panose="02020603050405020304" pitchFamily="18" charset="0"/>
                          <a:ea typeface="黑体" panose="02010609060101010101" pitchFamily="49" charset="-122"/>
                          <a:cs typeface="MS Mincho" panose="02020609040205080304" pitchFamily="49" charset="-128"/>
                          <a:sym typeface="Times New Roman" panose="02020603050405020304" pitchFamily="18" charset="0"/>
                        </a:rPr>
                        <a:t> </a:t>
                      </a:r>
                      <a:r>
                        <a:rPr lang="en-US" sz="1600" b="1" kern="10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kV</a:t>
                      </a:r>
                      <a:r>
                        <a:rPr lang="zh-CN" sz="1600" b="1" kern="10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，无滤过，</a:t>
                      </a:r>
                      <a:r>
                        <a:rPr lang="en-US" sz="1600" b="1" kern="10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10</a:t>
                      </a:r>
                      <a:r>
                        <a:rPr lang="zh-CN" sz="1600" b="1" kern="10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分钟延迟读取</a:t>
                      </a:r>
                      <a:endParaRPr lang="zh-CN" sz="1600" b="1"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13335" algn="ctr">
                        <a:lnSpc>
                          <a:spcPct val="120000"/>
                        </a:lnSpc>
                        <a:spcBef>
                          <a:spcPts val="20"/>
                        </a:spcBef>
                        <a:spcAft>
                          <a:spcPts val="20"/>
                        </a:spcAft>
                      </a:pPr>
                      <a:r>
                        <a:rPr lang="en-US" sz="1600" b="1" kern="10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80</a:t>
                      </a:r>
                      <a:r>
                        <a:rPr lang="zh-CN" sz="1600" b="1" kern="100">
                          <a:solidFill>
                            <a:srgbClr val="000000"/>
                          </a:solidFill>
                          <a:effectLst/>
                          <a:latin typeface="Times New Roman" panose="02020603050405020304" pitchFamily="18" charset="0"/>
                          <a:ea typeface="黑体" panose="02010609060101010101" pitchFamily="49" charset="-122"/>
                          <a:cs typeface="MS Mincho" panose="02020609040205080304" pitchFamily="49" charset="-128"/>
                          <a:sym typeface="Times New Roman" panose="02020603050405020304" pitchFamily="18" charset="0"/>
                        </a:rPr>
                        <a:t> </a:t>
                      </a:r>
                      <a:r>
                        <a:rPr lang="en-US" sz="1600" b="1" kern="10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kV</a:t>
                      </a:r>
                      <a:r>
                        <a:rPr lang="zh-CN" sz="1600" b="1" kern="10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，无滤过，</a:t>
                      </a:r>
                      <a:r>
                        <a:rPr lang="en-US" sz="1600" b="1" kern="10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2</a:t>
                      </a:r>
                      <a:r>
                        <a:rPr lang="zh-CN" sz="1600" b="1" kern="10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分钟延迟读取</a:t>
                      </a:r>
                      <a:endParaRPr lang="zh-CN" sz="1600" b="1"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13335" algn="ctr">
                        <a:lnSpc>
                          <a:spcPct val="120000"/>
                        </a:lnSpc>
                        <a:spcBef>
                          <a:spcPts val="20"/>
                        </a:spcBef>
                        <a:spcAft>
                          <a:spcPts val="20"/>
                        </a:spcAft>
                      </a:pPr>
                      <a:r>
                        <a:rPr lang="en-US" sz="1600" b="1" kern="1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80</a:t>
                      </a:r>
                      <a:r>
                        <a:rPr lang="zh-CN" sz="1600" b="1" kern="100" dirty="0">
                          <a:solidFill>
                            <a:srgbClr val="000000"/>
                          </a:solidFill>
                          <a:effectLst/>
                          <a:latin typeface="Times New Roman" panose="02020603050405020304" pitchFamily="18" charset="0"/>
                          <a:ea typeface="黑体" panose="02010609060101010101" pitchFamily="49" charset="-122"/>
                          <a:cs typeface="MS Mincho" panose="02020609040205080304" pitchFamily="49" charset="-128"/>
                          <a:sym typeface="Times New Roman" panose="02020603050405020304" pitchFamily="18" charset="0"/>
                        </a:rPr>
                        <a:t> </a:t>
                      </a:r>
                      <a:r>
                        <a:rPr lang="en-US" sz="1600" b="1" kern="1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kV</a:t>
                      </a:r>
                      <a:r>
                        <a:rPr lang="zh-CN" sz="1600" b="1" kern="1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sz="1600" b="1" kern="1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0.5</a:t>
                      </a:r>
                      <a:r>
                        <a:rPr lang="zh-CN" sz="1600" b="1" kern="100" dirty="0">
                          <a:solidFill>
                            <a:srgbClr val="000000"/>
                          </a:solidFill>
                          <a:effectLst/>
                          <a:latin typeface="Times New Roman" panose="02020603050405020304" pitchFamily="18" charset="0"/>
                          <a:ea typeface="黑体" panose="02010609060101010101" pitchFamily="49" charset="-122"/>
                          <a:cs typeface="MS Mincho" panose="02020609040205080304" pitchFamily="49" charset="-128"/>
                          <a:sym typeface="Times New Roman" panose="02020603050405020304" pitchFamily="18" charset="0"/>
                        </a:rPr>
                        <a:t> </a:t>
                      </a:r>
                      <a:r>
                        <a:rPr lang="en-US" sz="1600" b="1" kern="100" dirty="0" err="1">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mmCu</a:t>
                      </a:r>
                      <a:r>
                        <a:rPr lang="zh-CN" sz="1600" b="1" kern="1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sz="1600" b="1" kern="1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1</a:t>
                      </a:r>
                      <a:r>
                        <a:rPr lang="zh-CN" sz="1600" b="1" kern="100" dirty="0">
                          <a:solidFill>
                            <a:srgbClr val="000000"/>
                          </a:solidFill>
                          <a:effectLst/>
                          <a:latin typeface="Times New Roman" panose="02020603050405020304" pitchFamily="18" charset="0"/>
                          <a:ea typeface="黑体" panose="02010609060101010101" pitchFamily="49" charset="-122"/>
                          <a:cs typeface="MS Mincho" panose="02020609040205080304" pitchFamily="49" charset="-128"/>
                          <a:sym typeface="Times New Roman" panose="02020603050405020304" pitchFamily="18" charset="0"/>
                        </a:rPr>
                        <a:t> </a:t>
                      </a:r>
                      <a:r>
                        <a:rPr lang="en-US" sz="1600" b="1" kern="100" dirty="0" err="1">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mmAl</a:t>
                      </a:r>
                      <a:r>
                        <a:rPr lang="zh-CN" sz="1600" b="1" kern="1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滤过，</a:t>
                      </a:r>
                      <a:r>
                        <a:rPr lang="en-US" sz="1600" b="1" kern="1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15</a:t>
                      </a:r>
                      <a:r>
                        <a:rPr lang="zh-CN" sz="1600" b="1" kern="1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分钟延迟读取</a:t>
                      </a:r>
                      <a:endParaRPr lang="zh-CN" sz="1600" b="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1390015027"/>
                  </a:ext>
                </a:extLst>
              </a:tr>
            </a:tbl>
          </a:graphicData>
        </a:graphic>
      </p:graphicFrame>
    </p:spTree>
    <p:extLst>
      <p:ext uri="{BB962C8B-B14F-4D97-AF65-F5344CB8AC3E}">
        <p14:creationId xmlns:p14="http://schemas.microsoft.com/office/powerpoint/2010/main" val="5335856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0186AA9-1255-4E71-9B80-FC9963B8AF9B}"/>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3</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响应均匀性</a:t>
            </a:r>
          </a:p>
        </p:txBody>
      </p:sp>
      <p:sp>
        <p:nvSpPr>
          <p:cNvPr id="3" name="内容占位符 2">
            <a:extLst>
              <a:ext uri="{FF2B5EF4-FFF2-40B4-BE49-F238E27FC236}">
                <a16:creationId xmlns="" xmlns:a16="http://schemas.microsoft.com/office/drawing/2014/main" id="{53F86B91-7249-47EF-B2E5-FA0F39859323}"/>
              </a:ext>
            </a:extLst>
          </p:cNvPr>
          <p:cNvSpPr>
            <a:spLocks noGrp="1"/>
          </p:cNvSpPr>
          <p:nvPr>
            <p:ph idx="1"/>
          </p:nvPr>
        </p:nvSpPr>
        <p:spPr/>
        <p:txBody>
          <a:bodyPr>
            <a:normAutofit fontScale="92500"/>
          </a:bodyPr>
          <a:lstStyle/>
          <a:p>
            <a:pPr>
              <a:lnSpc>
                <a:spcPct val="130000"/>
              </a:lnSpc>
              <a:spcBef>
                <a:spcPts val="20"/>
              </a:spcBef>
              <a:spcAft>
                <a:spcPts val="20"/>
              </a:spcAft>
            </a:pP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响应均匀性是指成像板平面上不同区域对入射空气比释动能响应的差异</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0.5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mmCu</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滤过板、</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mmAl</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滤过板、</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1.5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mmCu</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滤过板、诊断水平剂量仪、胶片密度计</a:t>
            </a: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设置</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80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kVp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0.5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mmCu</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和</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mmAl</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滤过，焦点到剂量仪距离（</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SID</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180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，选择适当的管电流时间积使得入射空气比释动能约为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100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μGy</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，记录此时的入射空气比释动能和对应的管电流时间积，该管电流时间即为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响应均匀性检测的曝光条件</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任选一块</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分别采用</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80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kVp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0.5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mmCu</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和</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mmAl</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滤过，焦点到</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距离（</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SID</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180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，使用上一步确定的曝光条件对</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曝光，每次曝光后保持相同的延迟时间读取，获得三幅硬拷贝照片或软拷贝影像</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endParaRPr lang="zh-CN" altLang="en-US" sz="2400"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9603386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65453BE-EC33-4C8D-914E-50A51BADA8D0}"/>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B1C7D77E-7066-4045-B8CD-060E48F36ACE}"/>
              </a:ext>
            </a:extLst>
          </p:cNvPr>
          <p:cNvSpPr>
            <a:spLocks noGrp="1"/>
          </p:cNvSpPr>
          <p:nvPr>
            <p:ph idx="1"/>
          </p:nvPr>
        </p:nvSpPr>
        <p:spPr/>
        <p:txBody>
          <a:bodyPr>
            <a:normAutofit fontScale="92500" lnSpcReduction="20000"/>
          </a:bodyPr>
          <a:lstStyle/>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每一块</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应完全置于</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射线束中均匀曝光，并保持重复的放置和相同取向。如果出现明显足跟效应，应将</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旋转</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180°</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方向各使用一半的入射剂量进行两次曝光</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采用胶片光密度计分别测量每幅照片的中央区和四个象限区中心点光密度，获取并记录五个点光密度值</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或对工作站一幅影像中选面积大致相同的中央和四个象限的感兴趣区（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ROI</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）获取</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5</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个平均像素值</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计算照片</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5</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个点的平均光密度值或</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5</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个影像感兴趣区的平均像素值，</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响应均匀性为单块</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所有单点测量值与</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5</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点的平均值进行比较的结果</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对单幅照片</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5</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个点计算平均光密度值或</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5</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个影像感兴趣区的平均像素值，所有单点测量值在</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5</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点的平均值的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±10.0%</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内一致，则单一</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的响应均匀性良好。</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此项参数适用于验收检测、状态检测和稳定性检测均，稳定性检测周期为六个月。</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endParaRPr lang="zh-CN" altLang="en-US" sz="2400"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33834042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C63E18B-3335-4524-97A0-4F75A0E30A8B}"/>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4</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响应一致性</a:t>
            </a:r>
          </a:p>
        </p:txBody>
      </p:sp>
      <p:sp>
        <p:nvSpPr>
          <p:cNvPr id="3" name="内容占位符 2">
            <a:extLst>
              <a:ext uri="{FF2B5EF4-FFF2-40B4-BE49-F238E27FC236}">
                <a16:creationId xmlns="" xmlns:a16="http://schemas.microsoft.com/office/drawing/2014/main" id="{2C5E6D17-66F7-4A96-BD7E-B9E92E480F8D}"/>
              </a:ext>
            </a:extLst>
          </p:cNvPr>
          <p:cNvSpPr>
            <a:spLocks noGrp="1"/>
          </p:cNvSpPr>
          <p:nvPr>
            <p:ph idx="1"/>
          </p:nvPr>
        </p:nvSpPr>
        <p:spPr/>
        <p:txBody>
          <a:bodyPr>
            <a:normAutofit fontScale="92500"/>
          </a:bodyPr>
          <a:lstStyle/>
          <a:p>
            <a:pPr>
              <a:lnSpc>
                <a:spcPct val="130000"/>
              </a:lnSpc>
              <a:spcBef>
                <a:spcPts val="20"/>
              </a:spcBef>
              <a:spcAft>
                <a:spcPts val="20"/>
              </a:spcAft>
            </a:pP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响应的一致性是指不同成像板对入射空气比释动能响应的差异</a:t>
            </a:r>
          </a:p>
          <a:p>
            <a:pPr>
              <a:lnSpc>
                <a:spcPct val="130000"/>
              </a:lnSpc>
              <a:spcBef>
                <a:spcPts val="20"/>
              </a:spcBef>
              <a:spcAft>
                <a:spcPts val="20"/>
              </a:spcAft>
            </a:pP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0.5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mmCu</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滤过板、</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mmAl</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滤过板、</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1.5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mmCu</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滤过板、诊断水平剂量仪、胶片密度计</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设置</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80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kVp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0.5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mmCu</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和</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mmAl</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滤过，焦点到剂量仪距离（</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SID</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180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，选择适当的管电流时间积使得入射空气比释动能约为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100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μGy</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，记录此时的入射空气比释动能和对应的管电流时间积，该管电流时间即为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响应一致性的曝光条件</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任选相同尺寸的三块</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分别采用</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80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kVp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0.5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mmCu</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和</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mmAl</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滤过，焦点到</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距离（</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SID</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180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，按照上一步确定的曝光条件对每一块</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曝光，每次曝光后保持相同的延迟时间读取，获得三幅软拷贝影像</a:t>
            </a:r>
          </a:p>
        </p:txBody>
      </p:sp>
    </p:spTree>
    <p:extLst>
      <p:ext uri="{BB962C8B-B14F-4D97-AF65-F5344CB8AC3E}">
        <p14:creationId xmlns:p14="http://schemas.microsoft.com/office/powerpoint/2010/main" val="3586839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pic>
        <p:nvPicPr>
          <p:cNvPr id="5" name="内容占位符 4">
            <a:extLst>
              <a:ext uri="{FF2B5EF4-FFF2-40B4-BE49-F238E27FC236}">
                <a16:creationId xmlns="" xmlns:a16="http://schemas.microsoft.com/office/drawing/2014/main" id="{E8CF6E85-F3A3-41C5-8046-4AD2988422C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33158" b="10825"/>
          <a:stretch/>
        </p:blipFill>
        <p:spPr>
          <a:xfrm>
            <a:off x="1300842" y="48985"/>
            <a:ext cx="3878036" cy="3880304"/>
          </a:xfrm>
        </p:spPr>
      </p:pic>
      <p:pic>
        <p:nvPicPr>
          <p:cNvPr id="29698" name="Picture 2" descr="医用胶片,X光胶片,干式胶片，医用X射线胶片，富士湿式胶片">
            <a:extLst>
              <a:ext uri="{FF2B5EF4-FFF2-40B4-BE49-F238E27FC236}">
                <a16:creationId xmlns="" xmlns:a16="http://schemas.microsoft.com/office/drawing/2014/main" id="{D9D49C04-E32F-4F37-AAF1-4529ED22AE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667" t="4702" r="20191" b="5583"/>
          <a:stretch/>
        </p:blipFill>
        <p:spPr bwMode="auto">
          <a:xfrm>
            <a:off x="6637566" y="153078"/>
            <a:ext cx="3494314" cy="3418115"/>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a:extLst>
              <a:ext uri="{FF2B5EF4-FFF2-40B4-BE49-F238E27FC236}">
                <a16:creationId xmlns="" xmlns:a16="http://schemas.microsoft.com/office/drawing/2014/main" id="{F0135752-F5A5-4F45-A93B-BCC9C3CD0F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8036" y="3609336"/>
            <a:ext cx="4028016" cy="3021012"/>
          </a:xfrm>
          <a:prstGeom prst="rect">
            <a:avLst/>
          </a:prstGeom>
        </p:spPr>
      </p:pic>
      <p:pic>
        <p:nvPicPr>
          <p:cNvPr id="9" name="图片 8">
            <a:extLst>
              <a:ext uri="{FF2B5EF4-FFF2-40B4-BE49-F238E27FC236}">
                <a16:creationId xmlns="" xmlns:a16="http://schemas.microsoft.com/office/drawing/2014/main" id="{D06DBD70-B817-4724-811D-FD9DC98A5FFC}"/>
              </a:ext>
            </a:extLst>
          </p:cNvPr>
          <p:cNvPicPr>
            <a:picLocks noChangeAspect="1"/>
          </p:cNvPicPr>
          <p:nvPr/>
        </p:nvPicPr>
        <p:blipFill rotWithShape="1">
          <a:blip r:embed="rId5">
            <a:extLst>
              <a:ext uri="{28A0092B-C50C-407E-A947-70E740481C1C}">
                <a14:useLocalDpi xmlns:a14="http://schemas.microsoft.com/office/drawing/2010/main" val="0"/>
              </a:ext>
            </a:extLst>
          </a:blip>
          <a:srcRect l="46205" t="12936" r="7768"/>
          <a:stretch/>
        </p:blipFill>
        <p:spPr>
          <a:xfrm>
            <a:off x="8384723" y="3571193"/>
            <a:ext cx="3320143" cy="3059155"/>
          </a:xfrm>
          <a:prstGeom prst="rect">
            <a:avLst/>
          </a:prstGeom>
        </p:spPr>
      </p:pic>
    </p:spTree>
    <p:extLst>
      <p:ext uri="{BB962C8B-B14F-4D97-AF65-F5344CB8AC3E}">
        <p14:creationId xmlns:p14="http://schemas.microsoft.com/office/powerpoint/2010/main" val="42871184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10C09AD-5CA1-4139-9217-EB6B03056205}"/>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F87E11E9-F287-45F3-A557-859F9365F4EB}"/>
              </a:ext>
            </a:extLst>
          </p:cNvPr>
          <p:cNvSpPr>
            <a:spLocks noGrp="1"/>
          </p:cNvSpPr>
          <p:nvPr>
            <p:ph idx="1"/>
          </p:nvPr>
        </p:nvSpPr>
        <p:spPr/>
        <p:txBody>
          <a:bodyPr>
            <a:normAutofit fontScale="92500"/>
          </a:bodyPr>
          <a:lstStyle/>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每一块</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应完全置于</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射线束中均匀曝光，并保持重复的放置和相同取向。如果出现明显足跟效应，应将</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旋转</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180°</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方向各使用一半的入射剂量进行两次曝光</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对工作站一幅影像中选面积大致相同的中央和四个象限的感兴趣区（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ROI</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）获取</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5</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个平均像素值</a:t>
            </a: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计算单幅照片</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5</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个影像感兴趣区的平均像素值和三块</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总平均值进行比较的结果</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单块</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5</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点平均值在三块</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总平均值的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±10.0%</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内一致，则三块</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的一致性良好。</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此项参数适用于验收检测、状态检测和稳定性检测均，稳定性检测周期为六个月。</a:t>
            </a:r>
          </a:p>
        </p:txBody>
      </p:sp>
    </p:spTree>
    <p:extLst>
      <p:ext uri="{BB962C8B-B14F-4D97-AF65-F5344CB8AC3E}">
        <p14:creationId xmlns:p14="http://schemas.microsoft.com/office/powerpoint/2010/main" val="28079985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FB71E56-7092-4410-9362-E065D35DA4DF}"/>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5</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响应线性</a:t>
            </a:r>
          </a:p>
        </p:txBody>
      </p:sp>
      <p:sp>
        <p:nvSpPr>
          <p:cNvPr id="3" name="内容占位符 2">
            <a:extLst>
              <a:ext uri="{FF2B5EF4-FFF2-40B4-BE49-F238E27FC236}">
                <a16:creationId xmlns="" xmlns:a16="http://schemas.microsoft.com/office/drawing/2014/main" id="{91D045B8-0D2B-4160-ABA8-31612A245A0D}"/>
              </a:ext>
            </a:extLst>
          </p:cNvPr>
          <p:cNvSpPr>
            <a:spLocks noGrp="1"/>
          </p:cNvSpPr>
          <p:nvPr>
            <p:ph idx="1"/>
          </p:nvPr>
        </p:nvSpPr>
        <p:spPr/>
        <p:txBody>
          <a:bodyPr>
            <a:normAutofit fontScale="92500"/>
          </a:bodyPr>
          <a:lstStyle/>
          <a:p>
            <a:pPr>
              <a:lnSpc>
                <a:spcPct val="120000"/>
              </a:lnSpc>
              <a:spcBef>
                <a:spcPts val="20"/>
              </a:spcBef>
              <a:spcAft>
                <a:spcPts val="20"/>
              </a:spcAft>
            </a:pP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响应线性指成像板的剂量指示随入射空气比释动能变化程度的一致性</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0.5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mmCu</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滤过板、</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mmAl</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滤过板、</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1.5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mmCu</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滤过板、诊断水平剂量仪</a:t>
            </a: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设置</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80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kVp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0.5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mmCu</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和</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mmAl</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滤过，焦点到剂量仪距离（</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SID</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180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，分别选择适当的管电流时间积使得入射空气比释动能约为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μGy</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10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μGy</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和</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100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μGy</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，记录上述入射空气比释动能和对应的管电流时间积，该管电流时间即为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响应线性的曝光条件</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设置</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SID</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180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80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kVp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0.5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mmCu</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和</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mmAl</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滤过，分别在约 </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μGy</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10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μGy</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和</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100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μGy</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入射空气比释动能曝光条件下，对同一块</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按顺序完成三次曝光</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读取周期，每次曝光后保持相同延迟时间读取。用生产厂家提供的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处理条件对</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三次曝光后在工作站上获取三幅影像，记录</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CR</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系统剂量指示所显示的读数值</a:t>
            </a:r>
          </a:p>
        </p:txBody>
      </p:sp>
    </p:spTree>
    <p:extLst>
      <p:ext uri="{BB962C8B-B14F-4D97-AF65-F5344CB8AC3E}">
        <p14:creationId xmlns:p14="http://schemas.microsoft.com/office/powerpoint/2010/main" val="5031252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088D544-B71C-40DD-9D50-5DB02105284A}"/>
              </a:ext>
            </a:extLst>
          </p:cNvPr>
          <p:cNvSpPr>
            <a:spLocks noGrp="1"/>
          </p:cNvSpPr>
          <p:nvPr>
            <p:ph type="title"/>
          </p:nvPr>
        </p:nvSpPr>
        <p:spPr/>
        <p:txBody>
          <a:bodyPr/>
          <a:lstStyle/>
          <a:p>
            <a:pPr>
              <a:lnSpc>
                <a:spcPct val="120000"/>
              </a:lnSpc>
              <a:spcBef>
                <a:spcPct val="20000"/>
              </a:spcBef>
              <a:spcAft>
                <a:spcPts val="20"/>
              </a:spcAft>
            </a:pP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A799B8C8-FCAB-41BB-B48B-3B35651BD1DE}"/>
              </a:ext>
            </a:extLst>
          </p:cNvPr>
          <p:cNvSpPr>
            <a:spLocks noGrp="1"/>
          </p:cNvSpPr>
          <p:nvPr>
            <p:ph idx="1"/>
          </p:nvPr>
        </p:nvSpPr>
        <p:spPr/>
        <p:txBody>
          <a:bodyPr>
            <a:normAutofit/>
          </a:bodyPr>
          <a:lstStyle/>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利用生产厂家提供的计算公式计算</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 </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三次曝光的响应空气比释动能</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对单个</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在三个不同的曝光档中，测量空气比释动能（</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μGy</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）与响应空气比释动能（</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μGy</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）在</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±20.0%</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内一致。</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此参数适用于验收检测，状态检测和稳定性检测不作要求。</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如果测量超过规定值，应采用生产厂家设定的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响应线性的曝光</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读取条件重新进行检验；每次曝光后保持相同延迟时间读取。</a:t>
            </a:r>
          </a:p>
        </p:txBody>
      </p:sp>
    </p:spTree>
    <p:extLst>
      <p:ext uri="{BB962C8B-B14F-4D97-AF65-F5344CB8AC3E}">
        <p14:creationId xmlns:p14="http://schemas.microsoft.com/office/powerpoint/2010/main" val="34680959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13331EE-F37B-4E0F-B9A3-5038251FAFCF}"/>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1D359C5C-EC42-4DDC-926D-77574CC54C3F}"/>
              </a:ext>
            </a:extLst>
          </p:cNvPr>
          <p:cNvSpPr>
            <a:spLocks noGrp="1"/>
          </p:cNvSpPr>
          <p:nvPr>
            <p:ph idx="1"/>
          </p:nvPr>
        </p:nvSpPr>
        <p:spPr/>
        <p:txBody>
          <a:bodyPr/>
          <a:lstStyle/>
          <a:p>
            <a:pPr>
              <a:lnSpc>
                <a:spcPct val="120000"/>
              </a:lnSpc>
              <a:spcBef>
                <a:spcPts val="2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graphicFrame>
        <p:nvGraphicFramePr>
          <p:cNvPr id="4" name="内容占位符 3">
            <a:extLst>
              <a:ext uri="{FF2B5EF4-FFF2-40B4-BE49-F238E27FC236}">
                <a16:creationId xmlns="" xmlns:a16="http://schemas.microsoft.com/office/drawing/2014/main" id="{BC55FD7C-5287-4237-9346-2F82EAFD47E3}"/>
              </a:ext>
            </a:extLst>
          </p:cNvPr>
          <p:cNvGraphicFramePr>
            <a:graphicFrameLocks/>
          </p:cNvGraphicFramePr>
          <p:nvPr>
            <p:extLst>
              <p:ext uri="{D42A27DB-BD31-4B8C-83A1-F6EECF244321}">
                <p14:modId xmlns:p14="http://schemas.microsoft.com/office/powerpoint/2010/main" val="773757303"/>
              </p:ext>
            </p:extLst>
          </p:nvPr>
        </p:nvGraphicFramePr>
        <p:xfrm>
          <a:off x="838200" y="1312556"/>
          <a:ext cx="10515600" cy="6299837"/>
        </p:xfrm>
        <a:graphic>
          <a:graphicData uri="http://schemas.openxmlformats.org/drawingml/2006/table">
            <a:tbl>
              <a:tblPr firstRow="1" firstCol="1" bandRow="1">
                <a:tableStyleId>{5C22544A-7EE6-4342-B048-85BDC9FD1C3A}</a:tableStyleId>
              </a:tblPr>
              <a:tblGrid>
                <a:gridCol w="1078901">
                  <a:extLst>
                    <a:ext uri="{9D8B030D-6E8A-4147-A177-3AD203B41FA5}">
                      <a16:colId xmlns="" xmlns:a16="http://schemas.microsoft.com/office/drawing/2014/main" val="1351652002"/>
                    </a:ext>
                  </a:extLst>
                </a:gridCol>
                <a:gridCol w="3928628">
                  <a:extLst>
                    <a:ext uri="{9D8B030D-6E8A-4147-A177-3AD203B41FA5}">
                      <a16:colId xmlns="" xmlns:a16="http://schemas.microsoft.com/office/drawing/2014/main" val="692883361"/>
                    </a:ext>
                  </a:extLst>
                </a:gridCol>
                <a:gridCol w="1253459">
                  <a:extLst>
                    <a:ext uri="{9D8B030D-6E8A-4147-A177-3AD203B41FA5}">
                      <a16:colId xmlns="" xmlns:a16="http://schemas.microsoft.com/office/drawing/2014/main" val="1799349735"/>
                    </a:ext>
                  </a:extLst>
                </a:gridCol>
                <a:gridCol w="1997964">
                  <a:extLst>
                    <a:ext uri="{9D8B030D-6E8A-4147-A177-3AD203B41FA5}">
                      <a16:colId xmlns="" xmlns:a16="http://schemas.microsoft.com/office/drawing/2014/main" val="194232592"/>
                    </a:ext>
                  </a:extLst>
                </a:gridCol>
                <a:gridCol w="2256648">
                  <a:extLst>
                    <a:ext uri="{9D8B030D-6E8A-4147-A177-3AD203B41FA5}">
                      <a16:colId xmlns="" xmlns:a16="http://schemas.microsoft.com/office/drawing/2014/main" val="1127708269"/>
                    </a:ext>
                  </a:extLst>
                </a:gridCol>
              </a:tblGrid>
              <a:tr h="310718">
                <a:tc>
                  <a:txBody>
                    <a:bodyPr/>
                    <a:lstStyle/>
                    <a:p>
                      <a:pPr indent="13335" algn="ctr">
                        <a:lnSpc>
                          <a:spcPct val="120000"/>
                        </a:lnSpc>
                        <a:spcBef>
                          <a:spcPts val="20"/>
                        </a:spcBef>
                        <a:spcAft>
                          <a:spcPts val="20"/>
                        </a:spcAft>
                        <a:tabLst>
                          <a:tab pos="2639060" algn="ctr"/>
                          <a:tab pos="5278120" algn="r"/>
                        </a:tabLst>
                      </a:pPr>
                      <a:r>
                        <a:rPr lang="zh-CN" sz="1600" b="1" kern="100">
                          <a:effectLst/>
                          <a:latin typeface="Times New Roman" panose="02020603050405020304" pitchFamily="18" charset="0"/>
                          <a:ea typeface="黑体" panose="02010609060101010101" pitchFamily="49" charset="-122"/>
                          <a:sym typeface="Times New Roman" panose="02020603050405020304" pitchFamily="18" charset="0"/>
                        </a:rPr>
                        <a:t>项目</a:t>
                      </a:r>
                      <a:endParaRPr lang="zh-CN" sz="1600" b="1"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583" marR="66583" marT="0" marB="0" anchor="ctr"/>
                </a:tc>
                <a:tc>
                  <a:txBody>
                    <a:bodyPr/>
                    <a:lstStyle/>
                    <a:p>
                      <a:pPr indent="13335" algn="ctr">
                        <a:lnSpc>
                          <a:spcPct val="120000"/>
                        </a:lnSpc>
                        <a:spcBef>
                          <a:spcPts val="20"/>
                        </a:spcBef>
                        <a:spcAft>
                          <a:spcPts val="20"/>
                        </a:spcAft>
                        <a:tabLst>
                          <a:tab pos="2639060" algn="ctr"/>
                          <a:tab pos="5278120" algn="r"/>
                        </a:tabLst>
                      </a:pP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爱克发医疗</a:t>
                      </a:r>
                    </a:p>
                    <a:p>
                      <a:pPr indent="13335" algn="ctr">
                        <a:lnSpc>
                          <a:spcPct val="120000"/>
                        </a:lnSpc>
                        <a:spcBef>
                          <a:spcPts val="20"/>
                        </a:spcBef>
                        <a:spcAft>
                          <a:spcPts val="20"/>
                        </a:spcAft>
                        <a:tabLst>
                          <a:tab pos="2639060" algn="ctr"/>
                          <a:tab pos="5278120" algn="r"/>
                        </a:tabLst>
                      </a:pP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Agfa</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endParaRPr lang="zh-CN" sz="1600" b="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583" marR="66583" marT="0" marB="0" anchor="ctr"/>
                </a:tc>
                <a:tc>
                  <a:txBody>
                    <a:bodyPr/>
                    <a:lstStyle/>
                    <a:p>
                      <a:pPr indent="1270" algn="ctr">
                        <a:lnSpc>
                          <a:spcPct val="120000"/>
                        </a:lnSpc>
                        <a:spcBef>
                          <a:spcPts val="20"/>
                        </a:spcBef>
                        <a:spcAft>
                          <a:spcPts val="20"/>
                        </a:spcAft>
                        <a:tabLst>
                          <a:tab pos="2639060" algn="ctr"/>
                          <a:tab pos="5278120" algn="r"/>
                        </a:tabLst>
                      </a:pPr>
                      <a:r>
                        <a:rPr lang="zh-CN" sz="1600" b="1" kern="100">
                          <a:effectLst/>
                          <a:latin typeface="Times New Roman" panose="02020603050405020304" pitchFamily="18" charset="0"/>
                          <a:ea typeface="黑体" panose="02010609060101010101" pitchFamily="49" charset="-122"/>
                          <a:sym typeface="Times New Roman" panose="02020603050405020304" pitchFamily="18" charset="0"/>
                        </a:rPr>
                        <a:t>富士胶片（</a:t>
                      </a:r>
                      <a:r>
                        <a:rPr lang="en-US" sz="1600" b="1" kern="100">
                          <a:effectLst/>
                          <a:latin typeface="Times New Roman" panose="02020603050405020304" pitchFamily="18" charset="0"/>
                          <a:ea typeface="黑体" panose="02010609060101010101" pitchFamily="49" charset="-122"/>
                          <a:sym typeface="Times New Roman" panose="02020603050405020304" pitchFamily="18" charset="0"/>
                        </a:rPr>
                        <a:t>Fuji</a:t>
                      </a:r>
                      <a:r>
                        <a:rPr lang="zh-CN" sz="1600" b="1" kern="100">
                          <a:effectLst/>
                          <a:latin typeface="Times New Roman" panose="02020603050405020304" pitchFamily="18" charset="0"/>
                          <a:ea typeface="黑体" panose="02010609060101010101" pitchFamily="49" charset="-122"/>
                          <a:sym typeface="Times New Roman" panose="02020603050405020304" pitchFamily="18" charset="0"/>
                        </a:rPr>
                        <a:t>）</a:t>
                      </a:r>
                      <a:endParaRPr lang="zh-CN" sz="1600" b="1"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583" marR="66583" marT="0" marB="0" anchor="ctr"/>
                </a:tc>
                <a:tc>
                  <a:txBody>
                    <a:bodyPr/>
                    <a:lstStyle/>
                    <a:p>
                      <a:pPr indent="1270" algn="ctr">
                        <a:lnSpc>
                          <a:spcPct val="120000"/>
                        </a:lnSpc>
                        <a:spcBef>
                          <a:spcPts val="20"/>
                        </a:spcBef>
                        <a:spcAft>
                          <a:spcPts val="20"/>
                        </a:spcAft>
                        <a:tabLst>
                          <a:tab pos="2639060" algn="ctr"/>
                          <a:tab pos="5278120" algn="r"/>
                        </a:tabLst>
                      </a:pPr>
                      <a:r>
                        <a:rPr lang="zh-CN" sz="1600" b="1" kern="100">
                          <a:effectLst/>
                          <a:latin typeface="Times New Roman" panose="02020603050405020304" pitchFamily="18" charset="0"/>
                          <a:ea typeface="黑体" panose="02010609060101010101" pitchFamily="49" charset="-122"/>
                          <a:sym typeface="Times New Roman" panose="02020603050405020304" pitchFamily="18" charset="0"/>
                        </a:rPr>
                        <a:t>柯尼卡</a:t>
                      </a:r>
                      <a:r>
                        <a:rPr lang="en-US" sz="1600" b="1" kern="100">
                          <a:effectLst/>
                          <a:latin typeface="Times New Roman" panose="02020603050405020304" pitchFamily="18" charset="0"/>
                          <a:ea typeface="黑体" panose="02010609060101010101" pitchFamily="49" charset="-122"/>
                          <a:sym typeface="Times New Roman" panose="02020603050405020304" pitchFamily="18" charset="0"/>
                        </a:rPr>
                        <a:t>-</a:t>
                      </a:r>
                      <a:r>
                        <a:rPr lang="zh-CN" sz="1600" b="1" kern="100">
                          <a:effectLst/>
                          <a:latin typeface="Times New Roman" panose="02020603050405020304" pitchFamily="18" charset="0"/>
                          <a:ea typeface="黑体" panose="02010609060101010101" pitchFamily="49" charset="-122"/>
                          <a:sym typeface="Times New Roman" panose="02020603050405020304" pitchFamily="18" charset="0"/>
                        </a:rPr>
                        <a:t>美能达</a:t>
                      </a:r>
                    </a:p>
                    <a:p>
                      <a:pPr indent="1270" algn="ctr">
                        <a:lnSpc>
                          <a:spcPct val="120000"/>
                        </a:lnSpc>
                        <a:spcBef>
                          <a:spcPts val="20"/>
                        </a:spcBef>
                        <a:spcAft>
                          <a:spcPts val="20"/>
                        </a:spcAft>
                        <a:tabLst>
                          <a:tab pos="2639060" algn="ctr"/>
                          <a:tab pos="5278120" algn="r"/>
                        </a:tabLst>
                      </a:pPr>
                      <a:r>
                        <a:rPr lang="zh-CN" sz="1600" b="1" kern="10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b="1" kern="100">
                          <a:effectLst/>
                          <a:latin typeface="Times New Roman" panose="02020603050405020304" pitchFamily="18" charset="0"/>
                          <a:ea typeface="黑体" panose="02010609060101010101" pitchFamily="49" charset="-122"/>
                          <a:sym typeface="Times New Roman" panose="02020603050405020304" pitchFamily="18" charset="0"/>
                        </a:rPr>
                        <a:t>Konica-Minolta</a:t>
                      </a:r>
                      <a:r>
                        <a:rPr lang="zh-CN" sz="1600" b="1" kern="100">
                          <a:effectLst/>
                          <a:latin typeface="Times New Roman" panose="02020603050405020304" pitchFamily="18" charset="0"/>
                          <a:ea typeface="黑体" panose="02010609060101010101" pitchFamily="49" charset="-122"/>
                          <a:sym typeface="Times New Roman" panose="02020603050405020304" pitchFamily="18" charset="0"/>
                        </a:rPr>
                        <a:t>）</a:t>
                      </a:r>
                      <a:endParaRPr lang="zh-CN" sz="1600" b="1"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583" marR="66583" marT="0" marB="0" anchor="ctr"/>
                </a:tc>
                <a:tc>
                  <a:txBody>
                    <a:bodyPr/>
                    <a:lstStyle/>
                    <a:p>
                      <a:pPr indent="1270" algn="ctr">
                        <a:lnSpc>
                          <a:spcPct val="120000"/>
                        </a:lnSpc>
                        <a:spcBef>
                          <a:spcPts val="20"/>
                        </a:spcBef>
                        <a:spcAft>
                          <a:spcPts val="20"/>
                        </a:spcAft>
                        <a:tabLst>
                          <a:tab pos="2639060" algn="ctr"/>
                          <a:tab pos="5278120" algn="r"/>
                        </a:tabLst>
                      </a:pP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锐珂医疗</a:t>
                      </a:r>
                    </a:p>
                    <a:p>
                      <a:pPr indent="1270" algn="ctr">
                        <a:lnSpc>
                          <a:spcPct val="120000"/>
                        </a:lnSpc>
                        <a:spcBef>
                          <a:spcPts val="20"/>
                        </a:spcBef>
                        <a:spcAft>
                          <a:spcPts val="20"/>
                        </a:spcAft>
                        <a:tabLst>
                          <a:tab pos="2639060" algn="ctr"/>
                          <a:tab pos="5278120" algn="r"/>
                        </a:tabLst>
                      </a:pP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Carestream Health</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endParaRPr lang="zh-CN" sz="1600" b="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583" marR="66583" marT="0" marB="0" anchor="ctr"/>
                </a:tc>
                <a:extLst>
                  <a:ext uri="{0D108BD9-81ED-4DB2-BD59-A6C34878D82A}">
                    <a16:rowId xmlns="" xmlns:a16="http://schemas.microsoft.com/office/drawing/2014/main" val="3498680096"/>
                  </a:ext>
                </a:extLst>
              </a:tr>
              <a:tr h="649796">
                <a:tc>
                  <a:txBody>
                    <a:bodyPr/>
                    <a:lstStyle/>
                    <a:p>
                      <a:pPr indent="13335" algn="ctr">
                        <a:lnSpc>
                          <a:spcPct val="120000"/>
                        </a:lnSpc>
                        <a:spcBef>
                          <a:spcPts val="20"/>
                        </a:spcBef>
                        <a:spcAft>
                          <a:spcPts val="20"/>
                        </a:spcAft>
                        <a:tabLst>
                          <a:tab pos="2639060" algn="ctr"/>
                          <a:tab pos="5278120" algn="r"/>
                        </a:tabLst>
                      </a:pPr>
                      <a:r>
                        <a:rPr lang="zh-CN" sz="1600" b="1" kern="100">
                          <a:effectLst/>
                          <a:latin typeface="Times New Roman" panose="02020603050405020304" pitchFamily="18" charset="0"/>
                          <a:ea typeface="黑体" panose="02010609060101010101" pitchFamily="49" charset="-122"/>
                          <a:sym typeface="Times New Roman" panose="02020603050405020304" pitchFamily="18" charset="0"/>
                        </a:rPr>
                        <a:t>剂量指示表示的量与符号</a:t>
                      </a:r>
                      <a:endParaRPr lang="zh-CN" sz="1600" b="1"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583" marR="66583" marT="0" marB="0" anchor="ctr"/>
                </a:tc>
                <a:tc>
                  <a:txBody>
                    <a:bodyPr/>
                    <a:lstStyle/>
                    <a:p>
                      <a:pPr indent="13335" algn="just">
                        <a:lnSpc>
                          <a:spcPct val="120000"/>
                        </a:lnSpc>
                        <a:spcBef>
                          <a:spcPts val="20"/>
                        </a:spcBef>
                        <a:spcAft>
                          <a:spcPts val="20"/>
                        </a:spcAft>
                        <a:tabLst>
                          <a:tab pos="2639060" algn="ctr"/>
                          <a:tab pos="5278120" algn="r"/>
                        </a:tabLst>
                      </a:pPr>
                      <a:r>
                        <a:rPr lang="zh-CN" sz="1600" b="1" kern="100">
                          <a:effectLst/>
                          <a:latin typeface="Times New Roman" panose="02020603050405020304" pitchFamily="18" charset="0"/>
                          <a:ea typeface="黑体" panose="02010609060101010101" pitchFamily="49" charset="-122"/>
                          <a:sym typeface="Times New Roman" panose="02020603050405020304" pitchFamily="18" charset="0"/>
                        </a:rPr>
                        <a:t>扫描平均水平：</a:t>
                      </a:r>
                      <a:r>
                        <a:rPr lang="en-US" sz="1600" b="1" kern="100">
                          <a:effectLst/>
                          <a:latin typeface="Times New Roman" panose="02020603050405020304" pitchFamily="18" charset="0"/>
                          <a:ea typeface="黑体" panose="02010609060101010101" pitchFamily="49" charset="-122"/>
                          <a:sym typeface="Times New Roman" panose="02020603050405020304" pitchFamily="18" charset="0"/>
                        </a:rPr>
                        <a:t>SAL</a:t>
                      </a:r>
                      <a:endParaRPr lang="zh-CN" sz="1600" b="1" kern="100">
                        <a:effectLst/>
                        <a:latin typeface="Times New Roman" panose="02020603050405020304" pitchFamily="18" charset="0"/>
                        <a:ea typeface="黑体" panose="02010609060101010101" pitchFamily="49" charset="-122"/>
                        <a:sym typeface="Times New Roman" panose="02020603050405020304" pitchFamily="18" charset="0"/>
                      </a:endParaRPr>
                    </a:p>
                    <a:p>
                      <a:pPr indent="13335" algn="just">
                        <a:lnSpc>
                          <a:spcPct val="120000"/>
                        </a:lnSpc>
                        <a:spcBef>
                          <a:spcPts val="20"/>
                        </a:spcBef>
                        <a:spcAft>
                          <a:spcPts val="20"/>
                        </a:spcAft>
                        <a:tabLst>
                          <a:tab pos="2639060" algn="ctr"/>
                          <a:tab pos="5278120" algn="r"/>
                        </a:tabLst>
                      </a:pPr>
                      <a:r>
                        <a:rPr lang="zh-CN" sz="1600" b="1" kern="100">
                          <a:effectLst/>
                          <a:latin typeface="Times New Roman" panose="02020603050405020304" pitchFamily="18" charset="0"/>
                          <a:ea typeface="黑体" panose="02010609060101010101" pitchFamily="49" charset="-122"/>
                          <a:sym typeface="Times New Roman" panose="02020603050405020304" pitchFamily="18" charset="0"/>
                        </a:rPr>
                        <a:t>基于对数的扫描平均水平：</a:t>
                      </a:r>
                      <a:r>
                        <a:rPr lang="en-US" sz="1600" b="1" kern="100">
                          <a:effectLst/>
                          <a:latin typeface="Times New Roman" panose="02020603050405020304" pitchFamily="18" charset="0"/>
                          <a:ea typeface="黑体" panose="02010609060101010101" pitchFamily="49" charset="-122"/>
                          <a:sym typeface="Times New Roman" panose="02020603050405020304" pitchFamily="18" charset="0"/>
                        </a:rPr>
                        <a:t>SAL-log</a:t>
                      </a:r>
                      <a:endParaRPr lang="zh-CN" sz="1600" b="1" kern="100">
                        <a:effectLst/>
                        <a:latin typeface="Times New Roman" panose="02020603050405020304" pitchFamily="18" charset="0"/>
                        <a:ea typeface="黑体" panose="02010609060101010101" pitchFamily="49" charset="-122"/>
                        <a:sym typeface="Times New Roman" panose="02020603050405020304" pitchFamily="18" charset="0"/>
                      </a:endParaRPr>
                    </a:p>
                    <a:p>
                      <a:pPr indent="13335" algn="just">
                        <a:lnSpc>
                          <a:spcPct val="120000"/>
                        </a:lnSpc>
                        <a:spcBef>
                          <a:spcPts val="20"/>
                        </a:spcBef>
                        <a:spcAft>
                          <a:spcPts val="20"/>
                        </a:spcAft>
                        <a:tabLst>
                          <a:tab pos="2639060" algn="ctr"/>
                          <a:tab pos="5278120" algn="r"/>
                        </a:tabLst>
                      </a:pPr>
                      <a:r>
                        <a:rPr lang="zh-CN" sz="1600" b="1" kern="100">
                          <a:effectLst/>
                          <a:latin typeface="Times New Roman" panose="02020603050405020304" pitchFamily="18" charset="0"/>
                          <a:ea typeface="黑体" panose="02010609060101010101" pitchFamily="49" charset="-122"/>
                          <a:sym typeface="Times New Roman" panose="02020603050405020304" pitchFamily="18" charset="0"/>
                        </a:rPr>
                        <a:t>基于对数的像素值指数：</a:t>
                      </a:r>
                      <a:r>
                        <a:rPr lang="en-US" sz="1600" b="1" kern="100">
                          <a:effectLst/>
                          <a:latin typeface="Times New Roman" panose="02020603050405020304" pitchFamily="18" charset="0"/>
                          <a:ea typeface="黑体" panose="02010609060101010101" pitchFamily="49" charset="-122"/>
                          <a:sym typeface="Times New Roman" panose="02020603050405020304" pitchFamily="18" charset="0"/>
                        </a:rPr>
                        <a:t>PVI-log</a:t>
                      </a:r>
                      <a:endParaRPr lang="zh-CN" sz="1600" b="1"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583" marR="66583" marT="0" marB="0" anchor="ctr"/>
                </a:tc>
                <a:tc>
                  <a:txBody>
                    <a:bodyPr/>
                    <a:lstStyle/>
                    <a:p>
                      <a:pPr indent="13335" algn="ctr">
                        <a:lnSpc>
                          <a:spcPct val="120000"/>
                        </a:lnSpc>
                        <a:spcBef>
                          <a:spcPts val="20"/>
                        </a:spcBef>
                        <a:spcAft>
                          <a:spcPts val="20"/>
                        </a:spcAft>
                        <a:tabLst>
                          <a:tab pos="2639060" algn="ctr"/>
                          <a:tab pos="5278120" algn="r"/>
                        </a:tabLst>
                      </a:pPr>
                      <a:r>
                        <a:rPr lang="zh-CN" sz="1600" b="1" kern="100">
                          <a:effectLst/>
                          <a:latin typeface="Times New Roman" panose="02020603050405020304" pitchFamily="18" charset="0"/>
                          <a:ea typeface="黑体" panose="02010609060101010101" pitchFamily="49" charset="-122"/>
                          <a:sym typeface="Times New Roman" panose="02020603050405020304" pitchFamily="18" charset="0"/>
                        </a:rPr>
                        <a:t>感度值</a:t>
                      </a:r>
                    </a:p>
                    <a:p>
                      <a:pPr indent="13335" algn="ctr">
                        <a:lnSpc>
                          <a:spcPct val="120000"/>
                        </a:lnSpc>
                        <a:spcBef>
                          <a:spcPts val="20"/>
                        </a:spcBef>
                        <a:spcAft>
                          <a:spcPts val="20"/>
                        </a:spcAft>
                        <a:tabLst>
                          <a:tab pos="2639060" algn="ctr"/>
                          <a:tab pos="5278120" algn="r"/>
                        </a:tabLst>
                      </a:pPr>
                      <a:r>
                        <a:rPr lang="en-US" sz="1600" b="1" kern="100">
                          <a:effectLst/>
                          <a:latin typeface="Times New Roman" panose="02020603050405020304" pitchFamily="18" charset="0"/>
                          <a:ea typeface="黑体" panose="02010609060101010101" pitchFamily="49" charset="-122"/>
                          <a:sym typeface="Times New Roman" panose="02020603050405020304" pitchFamily="18" charset="0"/>
                        </a:rPr>
                        <a:t>S</a:t>
                      </a:r>
                      <a:endParaRPr lang="zh-CN" sz="1600" b="1"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583" marR="66583" marT="0" marB="0" anchor="ctr"/>
                </a:tc>
                <a:tc>
                  <a:txBody>
                    <a:bodyPr/>
                    <a:lstStyle/>
                    <a:p>
                      <a:pPr indent="13335" algn="ctr">
                        <a:lnSpc>
                          <a:spcPct val="120000"/>
                        </a:lnSpc>
                        <a:spcBef>
                          <a:spcPts val="20"/>
                        </a:spcBef>
                        <a:spcAft>
                          <a:spcPts val="20"/>
                        </a:spcAft>
                        <a:tabLst>
                          <a:tab pos="2639060" algn="ctr"/>
                          <a:tab pos="5278120" algn="r"/>
                        </a:tabLst>
                      </a:pPr>
                      <a:r>
                        <a:rPr lang="zh-CN" sz="1600" b="1" kern="100">
                          <a:effectLst/>
                          <a:latin typeface="Times New Roman" panose="02020603050405020304" pitchFamily="18" charset="0"/>
                          <a:ea typeface="黑体" panose="02010609060101010101" pitchFamily="49" charset="-122"/>
                          <a:sym typeface="Times New Roman" panose="02020603050405020304" pitchFamily="18" charset="0"/>
                        </a:rPr>
                        <a:t>感度值</a:t>
                      </a:r>
                    </a:p>
                    <a:p>
                      <a:pPr indent="13335" algn="ctr">
                        <a:lnSpc>
                          <a:spcPct val="120000"/>
                        </a:lnSpc>
                        <a:spcBef>
                          <a:spcPts val="20"/>
                        </a:spcBef>
                        <a:spcAft>
                          <a:spcPts val="20"/>
                        </a:spcAft>
                        <a:tabLst>
                          <a:tab pos="2639060" algn="ctr"/>
                          <a:tab pos="5278120" algn="r"/>
                        </a:tabLst>
                      </a:pPr>
                      <a:r>
                        <a:rPr lang="en-US" sz="1600" b="1" kern="100">
                          <a:effectLst/>
                          <a:latin typeface="Times New Roman" panose="02020603050405020304" pitchFamily="18" charset="0"/>
                          <a:ea typeface="黑体" panose="02010609060101010101" pitchFamily="49" charset="-122"/>
                          <a:sym typeface="Times New Roman" panose="02020603050405020304" pitchFamily="18" charset="0"/>
                        </a:rPr>
                        <a:t>S</a:t>
                      </a:r>
                      <a:endParaRPr lang="zh-CN" sz="1600" b="1"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583" marR="66583" marT="0" marB="0" anchor="ctr"/>
                </a:tc>
                <a:tc>
                  <a:txBody>
                    <a:bodyPr/>
                    <a:lstStyle/>
                    <a:p>
                      <a:pPr indent="13335" algn="ctr">
                        <a:lnSpc>
                          <a:spcPct val="120000"/>
                        </a:lnSpc>
                        <a:spcBef>
                          <a:spcPts val="20"/>
                        </a:spcBef>
                        <a:spcAft>
                          <a:spcPts val="20"/>
                        </a:spcAft>
                        <a:tabLst>
                          <a:tab pos="2639060" algn="ctr"/>
                          <a:tab pos="5278120" algn="r"/>
                        </a:tabLst>
                      </a:pPr>
                      <a:r>
                        <a:rPr lang="zh-CN" sz="1600" b="1" kern="100">
                          <a:effectLst/>
                          <a:latin typeface="Times New Roman" panose="02020603050405020304" pitchFamily="18" charset="0"/>
                          <a:ea typeface="黑体" panose="02010609060101010101" pitchFamily="49" charset="-122"/>
                          <a:sym typeface="Times New Roman" panose="02020603050405020304" pitchFamily="18" charset="0"/>
                        </a:rPr>
                        <a:t>照射量指数</a:t>
                      </a:r>
                    </a:p>
                    <a:p>
                      <a:pPr indent="13335" algn="ctr">
                        <a:lnSpc>
                          <a:spcPct val="120000"/>
                        </a:lnSpc>
                        <a:spcBef>
                          <a:spcPts val="20"/>
                        </a:spcBef>
                        <a:spcAft>
                          <a:spcPts val="20"/>
                        </a:spcAft>
                        <a:tabLst>
                          <a:tab pos="2639060" algn="ctr"/>
                          <a:tab pos="5278120" algn="r"/>
                        </a:tabLst>
                      </a:pPr>
                      <a:r>
                        <a:rPr lang="en-US" sz="1600" b="1" kern="100">
                          <a:effectLst/>
                          <a:latin typeface="Times New Roman" panose="02020603050405020304" pitchFamily="18" charset="0"/>
                          <a:ea typeface="黑体" panose="02010609060101010101" pitchFamily="49" charset="-122"/>
                          <a:sym typeface="Times New Roman" panose="02020603050405020304" pitchFamily="18" charset="0"/>
                        </a:rPr>
                        <a:t>EI</a:t>
                      </a:r>
                      <a:endParaRPr lang="zh-CN" sz="1600" b="1"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583" marR="66583" marT="0" marB="0" anchor="ctr"/>
                </a:tc>
                <a:extLst>
                  <a:ext uri="{0D108BD9-81ED-4DB2-BD59-A6C34878D82A}">
                    <a16:rowId xmlns="" xmlns:a16="http://schemas.microsoft.com/office/drawing/2014/main" val="2323198119"/>
                  </a:ext>
                </a:extLst>
              </a:tr>
              <a:tr h="1242874">
                <a:tc>
                  <a:txBody>
                    <a:bodyPr/>
                    <a:lstStyle/>
                    <a:p>
                      <a:pPr indent="13335" algn="ctr">
                        <a:lnSpc>
                          <a:spcPct val="120000"/>
                        </a:lnSpc>
                        <a:spcBef>
                          <a:spcPts val="20"/>
                        </a:spcBef>
                        <a:spcAft>
                          <a:spcPts val="20"/>
                        </a:spcAft>
                        <a:tabLst>
                          <a:tab pos="2639060" algn="ctr"/>
                          <a:tab pos="5278120" algn="r"/>
                        </a:tabLst>
                      </a:pPr>
                      <a:r>
                        <a:rPr lang="zh-CN" sz="1600" b="1" kern="100">
                          <a:effectLst/>
                          <a:latin typeface="Times New Roman" panose="02020603050405020304" pitchFamily="18" charset="0"/>
                          <a:ea typeface="黑体" panose="02010609060101010101" pitchFamily="49" charset="-122"/>
                          <a:sym typeface="Times New Roman" panose="02020603050405020304" pitchFamily="18" charset="0"/>
                        </a:rPr>
                        <a:t>响应空气比释动能（</a:t>
                      </a:r>
                      <a:r>
                        <a:rPr lang="en-US" sz="1600" b="1" kern="100">
                          <a:effectLst/>
                          <a:latin typeface="Times New Roman" panose="02020603050405020304" pitchFamily="18" charset="0"/>
                          <a:ea typeface="黑体" panose="02010609060101010101" pitchFamily="49" charset="-122"/>
                          <a:sym typeface="Times New Roman" panose="02020603050405020304" pitchFamily="18" charset="0"/>
                        </a:rPr>
                        <a:t>K</a:t>
                      </a:r>
                      <a:r>
                        <a:rPr lang="zh-CN" sz="1600" b="1" kern="100" baseline="-25000">
                          <a:effectLst/>
                          <a:latin typeface="Times New Roman" panose="02020603050405020304" pitchFamily="18" charset="0"/>
                          <a:ea typeface="黑体" panose="02010609060101010101" pitchFamily="49" charset="-122"/>
                          <a:sym typeface="Times New Roman" panose="02020603050405020304" pitchFamily="18" charset="0"/>
                        </a:rPr>
                        <a:t>响应</a:t>
                      </a:r>
                      <a:r>
                        <a:rPr lang="zh-CN" sz="1600" b="1" kern="100">
                          <a:effectLst/>
                          <a:latin typeface="Times New Roman" panose="02020603050405020304" pitchFamily="18" charset="0"/>
                          <a:ea typeface="黑体" panose="02010609060101010101" pitchFamily="49" charset="-122"/>
                          <a:sym typeface="Times New Roman" panose="02020603050405020304" pitchFamily="18" charset="0"/>
                        </a:rPr>
                        <a:t>）计算公式</a:t>
                      </a:r>
                      <a:endParaRPr lang="zh-CN" sz="1600" b="1"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583" marR="66583" marT="0" marB="0" anchor="ctr"/>
                </a:tc>
                <a:tc>
                  <a:txBody>
                    <a:bodyPr/>
                    <a:lstStyle/>
                    <a:p>
                      <a:pPr indent="13335" algn="just">
                        <a:lnSpc>
                          <a:spcPct val="120000"/>
                        </a:lnSpc>
                        <a:spcBef>
                          <a:spcPts val="20"/>
                        </a:spcBef>
                        <a:spcAft>
                          <a:spcPts val="20"/>
                        </a:spcAft>
                        <a:tabLst>
                          <a:tab pos="2639060" algn="ctr"/>
                          <a:tab pos="5278120" algn="r"/>
                        </a:tabLst>
                      </a:pP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12</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 </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bit</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K</a:t>
                      </a:r>
                      <a:r>
                        <a:rPr lang="zh-CN" sz="1600" b="1" kern="100" baseline="-25000" dirty="0">
                          <a:effectLst/>
                          <a:latin typeface="Times New Roman" panose="02020603050405020304" pitchFamily="18" charset="0"/>
                          <a:ea typeface="黑体" panose="02010609060101010101" pitchFamily="49" charset="-122"/>
                          <a:sym typeface="Times New Roman" panose="02020603050405020304" pitchFamily="18" charset="0"/>
                        </a:rPr>
                        <a:t>响应</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b="1" kern="100" dirty="0" err="1">
                          <a:effectLst/>
                          <a:latin typeface="Times New Roman" panose="02020603050405020304" pitchFamily="18" charset="0"/>
                          <a:ea typeface="黑体" panose="02010609060101010101" pitchFamily="49" charset="-122"/>
                          <a:sym typeface="Times New Roman" panose="02020603050405020304" pitchFamily="18" charset="0"/>
                        </a:rPr>
                        <a:t>μGy</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=6.17×10</a:t>
                      </a:r>
                      <a:r>
                        <a:rPr lang="en-US" sz="1600" b="1" kern="100" baseline="30000" dirty="0">
                          <a:effectLst/>
                          <a:latin typeface="Times New Roman" panose="02020603050405020304" pitchFamily="18" charset="0"/>
                          <a:ea typeface="黑体" panose="02010609060101010101" pitchFamily="49" charset="-122"/>
                          <a:sym typeface="Times New Roman" panose="02020603050405020304" pitchFamily="18" charset="0"/>
                        </a:rPr>
                        <a:t>-6</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×SAL</a:t>
                      </a:r>
                      <a:r>
                        <a:rPr lang="en-US" sz="1600" b="1" kern="100" baseline="30000" dirty="0">
                          <a:effectLst/>
                          <a:latin typeface="Times New Roman" panose="02020603050405020304" pitchFamily="18" charset="0"/>
                          <a:ea typeface="黑体" panose="02010609060101010101" pitchFamily="49" charset="-122"/>
                          <a:sym typeface="Times New Roman" panose="02020603050405020304" pitchFamily="18" charset="0"/>
                        </a:rPr>
                        <a:t>2</a:t>
                      </a:r>
                      <a:endPar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endParaRPr>
                    </a:p>
                    <a:p>
                      <a:pPr indent="13335" algn="just">
                        <a:lnSpc>
                          <a:spcPct val="120000"/>
                        </a:lnSpc>
                        <a:spcBef>
                          <a:spcPts val="20"/>
                        </a:spcBef>
                        <a:spcAft>
                          <a:spcPts val="20"/>
                        </a:spcAft>
                        <a:tabLst>
                          <a:tab pos="2639060" algn="ctr"/>
                          <a:tab pos="5278120" algn="r"/>
                        </a:tabLst>
                      </a:pP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15</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 </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bit</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K</a:t>
                      </a:r>
                      <a:r>
                        <a:rPr lang="zh-CN" sz="1600" b="1" kern="100" baseline="-25000" dirty="0">
                          <a:effectLst/>
                          <a:latin typeface="Times New Roman" panose="02020603050405020304" pitchFamily="18" charset="0"/>
                          <a:ea typeface="黑体" panose="02010609060101010101" pitchFamily="49" charset="-122"/>
                          <a:sym typeface="Times New Roman" panose="02020603050405020304" pitchFamily="18" charset="0"/>
                        </a:rPr>
                        <a:t>响应</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b="1" kern="100" dirty="0" err="1">
                          <a:effectLst/>
                          <a:latin typeface="Times New Roman" panose="02020603050405020304" pitchFamily="18" charset="0"/>
                          <a:ea typeface="黑体" panose="02010609060101010101" pitchFamily="49" charset="-122"/>
                          <a:sym typeface="Times New Roman" panose="02020603050405020304" pitchFamily="18" charset="0"/>
                        </a:rPr>
                        <a:t>μGy</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=6.17×10</a:t>
                      </a:r>
                      <a:r>
                        <a:rPr lang="en-US" sz="1600" b="1" kern="100" baseline="30000" dirty="0">
                          <a:effectLst/>
                          <a:latin typeface="Times New Roman" panose="02020603050405020304" pitchFamily="18" charset="0"/>
                          <a:ea typeface="黑体" panose="02010609060101010101" pitchFamily="49" charset="-122"/>
                          <a:sym typeface="Times New Roman" panose="02020603050405020304" pitchFamily="18" charset="0"/>
                        </a:rPr>
                        <a:t>-6</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endPar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endParaRPr>
                    </a:p>
                    <a:p>
                      <a:pPr indent="635" algn="just">
                        <a:lnSpc>
                          <a:spcPct val="120000"/>
                        </a:lnSpc>
                        <a:spcBef>
                          <a:spcPts val="20"/>
                        </a:spcBef>
                        <a:spcAft>
                          <a:spcPts val="20"/>
                        </a:spcAft>
                        <a:tabLst>
                          <a:tab pos="2639060" algn="ctr"/>
                          <a:tab pos="5278120" algn="r"/>
                        </a:tabLst>
                      </a:pP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10</a:t>
                      </a:r>
                      <a:r>
                        <a:rPr lang="en-US" sz="1600" b="1" kern="100" baseline="30000" dirty="0">
                          <a:effectLst/>
                          <a:latin typeface="Times New Roman" panose="02020603050405020304" pitchFamily="18" charset="0"/>
                          <a:ea typeface="黑体" panose="02010609060101010101" pitchFamily="49" charset="-122"/>
                          <a:sym typeface="Times New Roman" panose="02020603050405020304" pitchFamily="18" charset="0"/>
                        </a:rPr>
                        <a:t>[</a:t>
                      </a:r>
                      <a:r>
                        <a:rPr lang="zh-CN" sz="1600" b="1" kern="100" baseline="300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b="1" kern="100" baseline="30000" dirty="0" err="1">
                          <a:effectLst/>
                          <a:latin typeface="Times New Roman" panose="02020603050405020304" pitchFamily="18" charset="0"/>
                          <a:ea typeface="黑体" panose="02010609060101010101" pitchFamily="49" charset="-122"/>
                          <a:sym typeface="Times New Roman" panose="02020603050405020304" pitchFamily="18" charset="0"/>
                        </a:rPr>
                        <a:t>SAL_log</a:t>
                      </a:r>
                      <a:r>
                        <a:rPr lang="en-US" sz="1600" b="1" kern="100" baseline="30000" dirty="0">
                          <a:effectLst/>
                          <a:latin typeface="Times New Roman" panose="02020603050405020304" pitchFamily="18" charset="0"/>
                          <a:ea typeface="黑体" panose="02010609060101010101" pitchFamily="49" charset="-122"/>
                          <a:sym typeface="Times New Roman" panose="02020603050405020304" pitchFamily="18" charset="0"/>
                        </a:rPr>
                        <a:t>/10000</a:t>
                      </a:r>
                      <a:r>
                        <a:rPr lang="zh-CN" sz="1600" b="1" kern="100" baseline="300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b="1" kern="100" baseline="30000" dirty="0">
                          <a:effectLst/>
                          <a:latin typeface="Times New Roman" panose="02020603050405020304" pitchFamily="18" charset="0"/>
                          <a:ea typeface="黑体" panose="02010609060101010101" pitchFamily="49" charset="-122"/>
                          <a:sym typeface="Times New Roman" panose="02020603050405020304" pitchFamily="18" charset="0"/>
                        </a:rPr>
                        <a:t>+3.9478 ]</a:t>
                      </a:r>
                      <a:endPar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endParaRPr>
                    </a:p>
                    <a:p>
                      <a:pPr indent="13335" algn="just">
                        <a:lnSpc>
                          <a:spcPct val="120000"/>
                        </a:lnSpc>
                        <a:spcBef>
                          <a:spcPts val="20"/>
                        </a:spcBef>
                        <a:spcAft>
                          <a:spcPts val="20"/>
                        </a:spcAft>
                        <a:tabLst>
                          <a:tab pos="2639060" algn="ctr"/>
                          <a:tab pos="5278120" algn="r"/>
                        </a:tabLst>
                      </a:pP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16</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 </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bit</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K</a:t>
                      </a:r>
                      <a:r>
                        <a:rPr lang="zh-CN" sz="1600" b="1" kern="100" baseline="-25000" dirty="0">
                          <a:effectLst/>
                          <a:latin typeface="Times New Roman" panose="02020603050405020304" pitchFamily="18" charset="0"/>
                          <a:ea typeface="黑体" panose="02010609060101010101" pitchFamily="49" charset="-122"/>
                          <a:sym typeface="Times New Roman" panose="02020603050405020304" pitchFamily="18" charset="0"/>
                        </a:rPr>
                        <a:t>响应</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b="1" kern="100" dirty="0" err="1">
                          <a:effectLst/>
                          <a:latin typeface="Times New Roman" panose="02020603050405020304" pitchFamily="18" charset="0"/>
                          <a:ea typeface="黑体" panose="02010609060101010101" pitchFamily="49" charset="-122"/>
                          <a:sym typeface="Times New Roman" panose="02020603050405020304" pitchFamily="18" charset="0"/>
                        </a:rPr>
                        <a:t>μGy</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=9.473×10</a:t>
                      </a:r>
                      <a:r>
                        <a:rPr lang="en-US" sz="1600" b="1" kern="100" baseline="30000" dirty="0">
                          <a:effectLst/>
                          <a:latin typeface="Times New Roman" panose="02020603050405020304" pitchFamily="18" charset="0"/>
                          <a:ea typeface="黑体" panose="02010609060101010101" pitchFamily="49" charset="-122"/>
                          <a:sym typeface="Times New Roman" panose="02020603050405020304" pitchFamily="18" charset="0"/>
                        </a:rPr>
                        <a:t>-8</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endPar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endParaRPr>
                    </a:p>
                    <a:p>
                      <a:pPr indent="13335" algn="just">
                        <a:lnSpc>
                          <a:spcPct val="120000"/>
                        </a:lnSpc>
                        <a:spcBef>
                          <a:spcPts val="20"/>
                        </a:spcBef>
                        <a:spcAft>
                          <a:spcPts val="20"/>
                        </a:spcAft>
                        <a:tabLst>
                          <a:tab pos="2639060" algn="ctr"/>
                          <a:tab pos="5278120" algn="r"/>
                        </a:tabLst>
                      </a:pP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10</a:t>
                      </a:r>
                      <a:r>
                        <a:rPr lang="en-US" sz="1600" b="1" kern="100" baseline="30000" dirty="0">
                          <a:effectLst/>
                          <a:latin typeface="Times New Roman" panose="02020603050405020304" pitchFamily="18" charset="0"/>
                          <a:ea typeface="黑体" panose="02010609060101010101" pitchFamily="49" charset="-122"/>
                          <a:sym typeface="Times New Roman" panose="02020603050405020304" pitchFamily="18" charset="0"/>
                        </a:rPr>
                        <a:t>[(PVI_log+64460)/13287.5]</a:t>
                      </a:r>
                      <a:endParaRPr lang="zh-CN" sz="1600" b="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583" marR="66583" marT="0" marB="0" anchor="ctr"/>
                </a:tc>
                <a:tc>
                  <a:txBody>
                    <a:bodyPr/>
                    <a:lstStyle/>
                    <a:p>
                      <a:pPr indent="13335" algn="ctr">
                        <a:lnSpc>
                          <a:spcPct val="120000"/>
                        </a:lnSpc>
                        <a:spcBef>
                          <a:spcPts val="20"/>
                        </a:spcBef>
                        <a:spcAft>
                          <a:spcPts val="20"/>
                        </a:spcAft>
                        <a:tabLst>
                          <a:tab pos="2639060" algn="ctr"/>
                          <a:tab pos="5278120" algn="r"/>
                        </a:tabLst>
                      </a:pPr>
                      <a:r>
                        <a:rPr lang="en-US" sz="1600" b="1" kern="100">
                          <a:effectLst/>
                          <a:latin typeface="Times New Roman" panose="02020603050405020304" pitchFamily="18" charset="0"/>
                          <a:ea typeface="黑体" panose="02010609060101010101" pitchFamily="49" charset="-122"/>
                          <a:sym typeface="Times New Roman" panose="02020603050405020304" pitchFamily="18" charset="0"/>
                        </a:rPr>
                        <a:t>K</a:t>
                      </a:r>
                      <a:r>
                        <a:rPr lang="zh-CN" sz="1600" b="1" kern="100" baseline="-25000">
                          <a:effectLst/>
                          <a:latin typeface="Times New Roman" panose="02020603050405020304" pitchFamily="18" charset="0"/>
                          <a:ea typeface="黑体" panose="02010609060101010101" pitchFamily="49" charset="-122"/>
                          <a:sym typeface="Times New Roman" panose="02020603050405020304" pitchFamily="18" charset="0"/>
                        </a:rPr>
                        <a:t>响应</a:t>
                      </a:r>
                      <a:r>
                        <a:rPr lang="zh-CN" sz="1600" b="1" kern="10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b="1" kern="100">
                          <a:effectLst/>
                          <a:latin typeface="Times New Roman" panose="02020603050405020304" pitchFamily="18" charset="0"/>
                          <a:ea typeface="黑体" panose="02010609060101010101" pitchFamily="49" charset="-122"/>
                          <a:sym typeface="Times New Roman" panose="02020603050405020304" pitchFamily="18" charset="0"/>
                        </a:rPr>
                        <a:t>μGy</a:t>
                      </a:r>
                      <a:r>
                        <a:rPr lang="zh-CN" sz="1600" b="1" kern="10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b="1" kern="100">
                          <a:effectLst/>
                          <a:latin typeface="Times New Roman" panose="02020603050405020304" pitchFamily="18" charset="0"/>
                          <a:ea typeface="黑体" panose="02010609060101010101" pitchFamily="49" charset="-122"/>
                          <a:sym typeface="Times New Roman" panose="02020603050405020304" pitchFamily="18" charset="0"/>
                        </a:rPr>
                        <a:t>=1740/S</a:t>
                      </a:r>
                      <a:endParaRPr lang="zh-CN" sz="1600" b="1"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583" marR="66583" marT="0" marB="0" anchor="ctr"/>
                </a:tc>
                <a:tc>
                  <a:txBody>
                    <a:bodyPr/>
                    <a:lstStyle/>
                    <a:p>
                      <a:pPr indent="13335" algn="ctr">
                        <a:lnSpc>
                          <a:spcPct val="120000"/>
                        </a:lnSpc>
                        <a:spcBef>
                          <a:spcPts val="20"/>
                        </a:spcBef>
                        <a:spcAft>
                          <a:spcPts val="20"/>
                        </a:spcAft>
                        <a:tabLst>
                          <a:tab pos="2639060" algn="ctr"/>
                          <a:tab pos="5278120" algn="r"/>
                        </a:tabLst>
                      </a:pPr>
                      <a:r>
                        <a:rPr lang="en-US" sz="1600" b="1" kern="100">
                          <a:effectLst/>
                          <a:latin typeface="Times New Roman" panose="02020603050405020304" pitchFamily="18" charset="0"/>
                          <a:ea typeface="黑体" panose="02010609060101010101" pitchFamily="49" charset="-122"/>
                          <a:sym typeface="Times New Roman" panose="02020603050405020304" pitchFamily="18" charset="0"/>
                        </a:rPr>
                        <a:t>K</a:t>
                      </a:r>
                      <a:r>
                        <a:rPr lang="zh-CN" sz="1600" b="1" kern="100" baseline="-25000">
                          <a:effectLst/>
                          <a:latin typeface="Times New Roman" panose="02020603050405020304" pitchFamily="18" charset="0"/>
                          <a:ea typeface="黑体" panose="02010609060101010101" pitchFamily="49" charset="-122"/>
                          <a:sym typeface="Times New Roman" panose="02020603050405020304" pitchFamily="18" charset="0"/>
                        </a:rPr>
                        <a:t>响应</a:t>
                      </a:r>
                      <a:r>
                        <a:rPr lang="zh-CN" sz="1600" b="1" kern="10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b="1" kern="100">
                          <a:effectLst/>
                          <a:latin typeface="Times New Roman" panose="02020603050405020304" pitchFamily="18" charset="0"/>
                          <a:ea typeface="黑体" panose="02010609060101010101" pitchFamily="49" charset="-122"/>
                          <a:sym typeface="Times New Roman" panose="02020603050405020304" pitchFamily="18" charset="0"/>
                        </a:rPr>
                        <a:t>μGy</a:t>
                      </a:r>
                      <a:r>
                        <a:rPr lang="zh-CN" sz="1600" b="1" kern="100">
                          <a:effectLst/>
                          <a:latin typeface="Times New Roman" panose="02020603050405020304" pitchFamily="18" charset="0"/>
                          <a:ea typeface="黑体" panose="02010609060101010101" pitchFamily="49" charset="-122"/>
                          <a:sym typeface="Times New Roman" panose="02020603050405020304" pitchFamily="18" charset="0"/>
                        </a:rPr>
                        <a:t>）</a:t>
                      </a:r>
                    </a:p>
                    <a:p>
                      <a:pPr indent="13335" algn="ctr">
                        <a:lnSpc>
                          <a:spcPct val="120000"/>
                        </a:lnSpc>
                        <a:spcBef>
                          <a:spcPts val="20"/>
                        </a:spcBef>
                        <a:spcAft>
                          <a:spcPts val="20"/>
                        </a:spcAft>
                        <a:tabLst>
                          <a:tab pos="2639060" algn="ctr"/>
                          <a:tab pos="5278120" algn="r"/>
                        </a:tabLst>
                      </a:pPr>
                      <a:r>
                        <a:rPr lang="en-US" sz="1600" b="1" kern="100">
                          <a:effectLst/>
                          <a:latin typeface="Times New Roman" panose="02020603050405020304" pitchFamily="18" charset="0"/>
                          <a:ea typeface="黑体" panose="02010609060101010101" pitchFamily="49" charset="-122"/>
                          <a:sym typeface="Times New Roman" panose="02020603050405020304" pitchFamily="18" charset="0"/>
                        </a:rPr>
                        <a:t>=1740/S</a:t>
                      </a:r>
                      <a:endParaRPr lang="zh-CN" sz="1600" b="1"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583" marR="66583" marT="0" marB="0" anchor="ctr"/>
                </a:tc>
                <a:tc>
                  <a:txBody>
                    <a:bodyPr/>
                    <a:lstStyle/>
                    <a:p>
                      <a:pPr indent="13335" algn="just">
                        <a:lnSpc>
                          <a:spcPct val="120000"/>
                        </a:lnSpc>
                        <a:spcBef>
                          <a:spcPts val="20"/>
                        </a:spcBef>
                        <a:spcAft>
                          <a:spcPts val="20"/>
                        </a:spcAft>
                        <a:tabLst>
                          <a:tab pos="2639060" algn="ctr"/>
                          <a:tab pos="5278120" algn="r"/>
                        </a:tabLst>
                      </a:pP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K</a:t>
                      </a:r>
                      <a:r>
                        <a:rPr lang="zh-CN" sz="1600" b="1" kern="100" baseline="-25000" dirty="0">
                          <a:effectLst/>
                          <a:latin typeface="Times New Roman" panose="02020603050405020304" pitchFamily="18" charset="0"/>
                          <a:ea typeface="黑体" panose="02010609060101010101" pitchFamily="49" charset="-122"/>
                          <a:sym typeface="Times New Roman" panose="02020603050405020304" pitchFamily="18" charset="0"/>
                        </a:rPr>
                        <a:t>响应</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b="1" kern="100" dirty="0" err="1">
                          <a:effectLst/>
                          <a:latin typeface="Times New Roman" panose="02020603050405020304" pitchFamily="18" charset="0"/>
                          <a:ea typeface="黑体" panose="02010609060101010101" pitchFamily="49" charset="-122"/>
                          <a:sym typeface="Times New Roman" panose="02020603050405020304" pitchFamily="18" charset="0"/>
                        </a:rPr>
                        <a:t>μGy</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p>
                    <a:p>
                      <a:pPr indent="13335" algn="ctr">
                        <a:lnSpc>
                          <a:spcPct val="120000"/>
                        </a:lnSpc>
                        <a:spcBef>
                          <a:spcPts val="20"/>
                        </a:spcBef>
                        <a:spcAft>
                          <a:spcPts val="20"/>
                        </a:spcAft>
                        <a:tabLst>
                          <a:tab pos="2639060" algn="ctr"/>
                          <a:tab pos="5278120" algn="r"/>
                        </a:tabLst>
                      </a:pP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=8.7×10</a:t>
                      </a:r>
                      <a:r>
                        <a:rPr lang="en-US" sz="1600" b="1" kern="100" baseline="30000" dirty="0">
                          <a:effectLst/>
                          <a:latin typeface="Times New Roman" panose="02020603050405020304" pitchFamily="18" charset="0"/>
                          <a:ea typeface="黑体" panose="02010609060101010101" pitchFamily="49" charset="-122"/>
                          <a:sym typeface="Times New Roman" panose="02020603050405020304" pitchFamily="18" charset="0"/>
                        </a:rPr>
                        <a:t>[</a:t>
                      </a:r>
                      <a:r>
                        <a:rPr lang="zh-CN" sz="1600" b="1" kern="100" baseline="300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b="1" kern="100" baseline="30000" dirty="0">
                          <a:effectLst/>
                          <a:latin typeface="Times New Roman" panose="02020603050405020304" pitchFamily="18" charset="0"/>
                          <a:ea typeface="黑体" panose="02010609060101010101" pitchFamily="49" charset="-122"/>
                          <a:sym typeface="Times New Roman" panose="02020603050405020304" pitchFamily="18" charset="0"/>
                        </a:rPr>
                        <a:t>EI-2000</a:t>
                      </a:r>
                      <a:r>
                        <a:rPr lang="zh-CN" sz="1600" b="1" kern="100" baseline="300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b="1" kern="100" baseline="30000" dirty="0">
                          <a:effectLst/>
                          <a:latin typeface="Times New Roman" panose="02020603050405020304" pitchFamily="18" charset="0"/>
                          <a:ea typeface="黑体" panose="02010609060101010101" pitchFamily="49" charset="-122"/>
                          <a:sym typeface="Times New Roman" panose="02020603050405020304" pitchFamily="18" charset="0"/>
                        </a:rPr>
                        <a:t>/1000]</a:t>
                      </a:r>
                      <a:endParaRPr lang="zh-CN" sz="1600" b="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583" marR="66583" marT="0" marB="0" anchor="ctr"/>
                </a:tc>
                <a:extLst>
                  <a:ext uri="{0D108BD9-81ED-4DB2-BD59-A6C34878D82A}">
                    <a16:rowId xmlns="" xmlns:a16="http://schemas.microsoft.com/office/drawing/2014/main" val="2416508511"/>
                  </a:ext>
                </a:extLst>
              </a:tr>
              <a:tr h="1242874">
                <a:tc>
                  <a:txBody>
                    <a:bodyPr/>
                    <a:lstStyle/>
                    <a:p>
                      <a:pPr indent="13335" algn="ctr">
                        <a:lnSpc>
                          <a:spcPct val="120000"/>
                        </a:lnSpc>
                        <a:spcBef>
                          <a:spcPts val="20"/>
                        </a:spcBef>
                        <a:spcAft>
                          <a:spcPts val="20"/>
                        </a:spcAft>
                      </a:pP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IP</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处理</a:t>
                      </a:r>
                    </a:p>
                    <a:p>
                      <a:pPr indent="13335" algn="ctr">
                        <a:lnSpc>
                          <a:spcPct val="120000"/>
                        </a:lnSpc>
                        <a:spcBef>
                          <a:spcPts val="20"/>
                        </a:spcBef>
                        <a:spcAft>
                          <a:spcPts val="20"/>
                        </a:spcAft>
                      </a:pP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条件</a:t>
                      </a:r>
                      <a:endParaRPr lang="zh-CN" sz="1600" b="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197" marR="66197" marT="0" marB="0" anchor="ctr"/>
                </a:tc>
                <a:tc>
                  <a:txBody>
                    <a:bodyPr/>
                    <a:lstStyle/>
                    <a:p>
                      <a:pPr indent="13335" algn="ctr">
                        <a:lnSpc>
                          <a:spcPct val="120000"/>
                        </a:lnSpc>
                        <a:spcBef>
                          <a:spcPts val="20"/>
                        </a:spcBef>
                        <a:spcAft>
                          <a:spcPts val="20"/>
                        </a:spcAft>
                      </a:pP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系统诊断（</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system diagnosis</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p>
                    <a:p>
                      <a:pPr indent="13335" algn="ctr">
                        <a:lnSpc>
                          <a:spcPct val="120000"/>
                        </a:lnSpc>
                        <a:spcBef>
                          <a:spcPts val="20"/>
                        </a:spcBef>
                        <a:spcAft>
                          <a:spcPts val="20"/>
                        </a:spcAft>
                      </a:pP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平野（</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flat field</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p>
                    <a:p>
                      <a:pPr indent="13335" algn="ctr">
                        <a:lnSpc>
                          <a:spcPct val="120000"/>
                        </a:lnSpc>
                        <a:spcBef>
                          <a:spcPts val="20"/>
                        </a:spcBef>
                        <a:spcAft>
                          <a:spcPts val="20"/>
                        </a:spcAft>
                      </a:pP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感度等级（</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speed class</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=200</a:t>
                      </a:r>
                      <a:endParaRPr lang="zh-CN" sz="1600" b="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197" marR="66197" marT="0" marB="0" anchor="ctr"/>
                </a:tc>
                <a:tc>
                  <a:txBody>
                    <a:bodyPr/>
                    <a:lstStyle/>
                    <a:p>
                      <a:pPr indent="13335" algn="ctr">
                        <a:lnSpc>
                          <a:spcPct val="120000"/>
                        </a:lnSpc>
                        <a:spcBef>
                          <a:spcPts val="20"/>
                        </a:spcBef>
                        <a:spcAft>
                          <a:spcPts val="20"/>
                        </a:spcAft>
                      </a:pP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检验（</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Test</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p>
                    <a:p>
                      <a:pPr indent="13335" algn="ctr">
                        <a:lnSpc>
                          <a:spcPct val="120000"/>
                        </a:lnSpc>
                        <a:spcBef>
                          <a:spcPts val="20"/>
                        </a:spcBef>
                        <a:spcAft>
                          <a:spcPts val="20"/>
                        </a:spcAft>
                      </a:pP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感度（</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Sensitivity</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L=1</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p>
                    <a:p>
                      <a:pPr indent="13335" algn="ctr">
                        <a:lnSpc>
                          <a:spcPct val="120000"/>
                        </a:lnSpc>
                        <a:spcBef>
                          <a:spcPts val="20"/>
                        </a:spcBef>
                        <a:spcAft>
                          <a:spcPts val="20"/>
                        </a:spcAft>
                      </a:pP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半</a:t>
                      </a:r>
                      <a:r>
                        <a:rPr lang="it-IT" sz="1600" b="1" kern="100" dirty="0">
                          <a:effectLst/>
                          <a:latin typeface="Times New Roman" panose="02020603050405020304" pitchFamily="18" charset="0"/>
                          <a:ea typeface="黑体" panose="02010609060101010101" pitchFamily="49" charset="-122"/>
                          <a:sym typeface="Times New Roman" panose="02020603050405020304" pitchFamily="18" charset="0"/>
                        </a:rPr>
                        <a:t>-EDR</a:t>
                      </a:r>
                      <a:r>
                        <a:rPr lang="it-IT" sz="1600" b="1" kern="100" baseline="30000" dirty="0">
                          <a:effectLst/>
                          <a:latin typeface="Times New Roman" panose="02020603050405020304" pitchFamily="18" charset="0"/>
                          <a:ea typeface="黑体" panose="02010609060101010101" pitchFamily="49" charset="-122"/>
                          <a:sym typeface="Times New Roman" panose="02020603050405020304" pitchFamily="18" charset="0"/>
                        </a:rPr>
                        <a:t>b</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it-IT" sz="1600" b="1" kern="100" dirty="0">
                          <a:effectLst/>
                          <a:latin typeface="Times New Roman" panose="02020603050405020304" pitchFamily="18" charset="0"/>
                          <a:ea typeface="黑体" panose="02010609060101010101" pitchFamily="49" charset="-122"/>
                          <a:sym typeface="Times New Roman" panose="02020603050405020304" pitchFamily="18" charset="0"/>
                        </a:rPr>
                        <a:t>Semi-EDR</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endParaRPr lang="zh-CN" sz="1600" b="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197" marR="66197" marT="0" marB="0" anchor="ctr"/>
                </a:tc>
                <a:tc>
                  <a:txBody>
                    <a:bodyPr/>
                    <a:lstStyle/>
                    <a:p>
                      <a:pPr indent="13335" algn="ctr">
                        <a:lnSpc>
                          <a:spcPct val="120000"/>
                        </a:lnSpc>
                        <a:spcBef>
                          <a:spcPts val="20"/>
                        </a:spcBef>
                        <a:spcAft>
                          <a:spcPts val="20"/>
                        </a:spcAft>
                      </a:pP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检验（</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Test</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1  G=40</a:t>
                      </a:r>
                      <a:endParaRPr lang="zh-CN" sz="1600" b="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197" marR="66197" marT="0" marB="0" anchor="ctr"/>
                </a:tc>
                <a:tc>
                  <a:txBody>
                    <a:bodyPr/>
                    <a:lstStyle/>
                    <a:p>
                      <a:pPr indent="13335" algn="ctr">
                        <a:lnSpc>
                          <a:spcPct val="120000"/>
                        </a:lnSpc>
                        <a:spcBef>
                          <a:spcPts val="20"/>
                        </a:spcBef>
                        <a:spcAft>
                          <a:spcPts val="20"/>
                        </a:spcAft>
                      </a:pP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模式（</a:t>
                      </a:r>
                      <a:r>
                        <a:rPr lang="en-US" sz="1600" b="1" kern="100" dirty="0">
                          <a:effectLst/>
                          <a:latin typeface="Times New Roman" panose="02020603050405020304" pitchFamily="18" charset="0"/>
                          <a:ea typeface="黑体" panose="02010609060101010101" pitchFamily="49" charset="-122"/>
                          <a:sym typeface="Times New Roman" panose="02020603050405020304" pitchFamily="18" charset="0"/>
                        </a:rPr>
                        <a:t>Pattern</a:t>
                      </a:r>
                      <a:r>
                        <a:rPr lang="zh-CN" sz="1600" b="1" kern="100" dirty="0">
                          <a:effectLst/>
                          <a:latin typeface="Times New Roman" panose="02020603050405020304" pitchFamily="18" charset="0"/>
                          <a:ea typeface="黑体" panose="02010609060101010101" pitchFamily="49" charset="-122"/>
                          <a:sym typeface="Times New Roman" panose="02020603050405020304" pitchFamily="18" charset="0"/>
                        </a:rPr>
                        <a:t>）</a:t>
                      </a:r>
                      <a:endParaRPr lang="zh-CN" sz="1600" b="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6197" marR="66197" marT="0" marB="0" anchor="ctr"/>
                </a:tc>
                <a:extLst>
                  <a:ext uri="{0D108BD9-81ED-4DB2-BD59-A6C34878D82A}">
                    <a16:rowId xmlns="" xmlns:a16="http://schemas.microsoft.com/office/drawing/2014/main" val="2819050150"/>
                  </a:ext>
                </a:extLst>
              </a:tr>
              <a:tr h="1242874">
                <a:tc>
                  <a:txBody>
                    <a:bodyPr/>
                    <a:lstStyle/>
                    <a:p>
                      <a:pPr indent="13335" algn="ctr">
                        <a:lnSpc>
                          <a:spcPct val="120000"/>
                        </a:lnSpc>
                        <a:spcBef>
                          <a:spcPts val="20"/>
                        </a:spcBef>
                        <a:spcAft>
                          <a:spcPts val="20"/>
                        </a:spcAft>
                      </a:pPr>
                      <a:r>
                        <a:rPr lang="en-US" sz="1600" b="1" kern="100" dirty="0">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IP</a:t>
                      </a:r>
                      <a:r>
                        <a:rPr lang="zh-CN" sz="1600" b="1" kern="100" dirty="0">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探测器剂量指示</a:t>
                      </a:r>
                      <a:r>
                        <a:rPr lang="en-US" sz="1600" b="1" kern="100" dirty="0">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zh-CN" sz="1600" b="1" kern="100" dirty="0">
                          <a:solidFill>
                            <a:schemeClr val="bg1"/>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响应线性的曝光条件</a:t>
                      </a:r>
                    </a:p>
                  </a:txBody>
                  <a:tcPr marL="68580" marR="68580" marT="0" marB="0" anchor="ctr"/>
                </a:tc>
                <a:tc>
                  <a:txBody>
                    <a:bodyPr/>
                    <a:lstStyle/>
                    <a:p>
                      <a:pPr indent="13335" algn="ctr">
                        <a:lnSpc>
                          <a:spcPct val="120000"/>
                        </a:lnSpc>
                        <a:spcBef>
                          <a:spcPts val="20"/>
                        </a:spcBef>
                        <a:spcAft>
                          <a:spcPts val="20"/>
                        </a:spcAft>
                      </a:pPr>
                      <a:r>
                        <a:rPr lang="en-US" sz="1600" b="1" kern="10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75</a:t>
                      </a:r>
                      <a:r>
                        <a:rPr lang="zh-CN" sz="1600" b="1" kern="100">
                          <a:solidFill>
                            <a:srgbClr val="000000"/>
                          </a:solidFill>
                          <a:effectLst/>
                          <a:latin typeface="Times New Roman" panose="02020603050405020304" pitchFamily="18" charset="0"/>
                          <a:ea typeface="黑体" panose="02010609060101010101" pitchFamily="49" charset="-122"/>
                          <a:cs typeface="MS Mincho" panose="02020609040205080304" pitchFamily="49" charset="-128"/>
                          <a:sym typeface="Times New Roman" panose="02020603050405020304" pitchFamily="18" charset="0"/>
                        </a:rPr>
                        <a:t> </a:t>
                      </a:r>
                      <a:r>
                        <a:rPr lang="en-US" sz="1600" b="1" kern="10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kV</a:t>
                      </a:r>
                      <a:r>
                        <a:rPr lang="zh-CN" sz="1600" b="1" kern="10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sz="1600" b="1" kern="10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1.5</a:t>
                      </a:r>
                      <a:r>
                        <a:rPr lang="zh-CN" sz="1600" b="1" kern="100">
                          <a:solidFill>
                            <a:srgbClr val="000000"/>
                          </a:solidFill>
                          <a:effectLst/>
                          <a:latin typeface="Times New Roman" panose="02020603050405020304" pitchFamily="18" charset="0"/>
                          <a:ea typeface="黑体" panose="02010609060101010101" pitchFamily="49" charset="-122"/>
                          <a:cs typeface="MS Mincho" panose="02020609040205080304" pitchFamily="49" charset="-128"/>
                          <a:sym typeface="Times New Roman" panose="02020603050405020304" pitchFamily="18" charset="0"/>
                        </a:rPr>
                        <a:t> </a:t>
                      </a:r>
                      <a:r>
                        <a:rPr lang="en-US" sz="1600" b="1" kern="10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mmCu</a:t>
                      </a:r>
                      <a:r>
                        <a:rPr lang="zh-CN" sz="1600" b="1" kern="10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滤过，无延迟读取</a:t>
                      </a:r>
                      <a:endParaRPr lang="zh-CN" sz="1600" b="1"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13335" algn="ctr">
                        <a:lnSpc>
                          <a:spcPct val="120000"/>
                        </a:lnSpc>
                        <a:spcBef>
                          <a:spcPts val="20"/>
                        </a:spcBef>
                        <a:spcAft>
                          <a:spcPts val="20"/>
                        </a:spcAft>
                      </a:pPr>
                      <a:r>
                        <a:rPr lang="en-US" sz="1600" b="1" kern="10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80</a:t>
                      </a:r>
                      <a:r>
                        <a:rPr lang="zh-CN" sz="1600" b="1" kern="100">
                          <a:solidFill>
                            <a:srgbClr val="000000"/>
                          </a:solidFill>
                          <a:effectLst/>
                          <a:latin typeface="Times New Roman" panose="02020603050405020304" pitchFamily="18" charset="0"/>
                          <a:ea typeface="黑体" panose="02010609060101010101" pitchFamily="49" charset="-122"/>
                          <a:cs typeface="MS Mincho" panose="02020609040205080304" pitchFamily="49" charset="-128"/>
                          <a:sym typeface="Times New Roman" panose="02020603050405020304" pitchFamily="18" charset="0"/>
                        </a:rPr>
                        <a:t> </a:t>
                      </a:r>
                      <a:r>
                        <a:rPr lang="en-US" sz="1600" b="1" kern="10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kV</a:t>
                      </a:r>
                      <a:r>
                        <a:rPr lang="zh-CN" sz="1600" b="1" kern="10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，无滤过，</a:t>
                      </a:r>
                      <a:r>
                        <a:rPr lang="en-US" sz="1600" b="1" kern="10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10</a:t>
                      </a:r>
                      <a:r>
                        <a:rPr lang="zh-CN" sz="1600" b="1" kern="10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分钟延迟读取</a:t>
                      </a:r>
                      <a:endParaRPr lang="zh-CN" sz="1600" b="1"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13335" algn="ctr">
                        <a:lnSpc>
                          <a:spcPct val="120000"/>
                        </a:lnSpc>
                        <a:spcBef>
                          <a:spcPts val="20"/>
                        </a:spcBef>
                        <a:spcAft>
                          <a:spcPts val="20"/>
                        </a:spcAft>
                      </a:pPr>
                      <a:r>
                        <a:rPr lang="en-US" sz="1600" b="1" kern="10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80</a:t>
                      </a:r>
                      <a:r>
                        <a:rPr lang="zh-CN" sz="1600" b="1" kern="100">
                          <a:solidFill>
                            <a:srgbClr val="000000"/>
                          </a:solidFill>
                          <a:effectLst/>
                          <a:latin typeface="Times New Roman" panose="02020603050405020304" pitchFamily="18" charset="0"/>
                          <a:ea typeface="黑体" panose="02010609060101010101" pitchFamily="49" charset="-122"/>
                          <a:cs typeface="MS Mincho" panose="02020609040205080304" pitchFamily="49" charset="-128"/>
                          <a:sym typeface="Times New Roman" panose="02020603050405020304" pitchFamily="18" charset="0"/>
                        </a:rPr>
                        <a:t> </a:t>
                      </a:r>
                      <a:r>
                        <a:rPr lang="en-US" sz="1600" b="1" kern="10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kV</a:t>
                      </a:r>
                      <a:r>
                        <a:rPr lang="zh-CN" sz="1600" b="1" kern="10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，无滤过，</a:t>
                      </a:r>
                      <a:r>
                        <a:rPr lang="en-US" sz="1600" b="1" kern="10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2</a:t>
                      </a:r>
                      <a:r>
                        <a:rPr lang="zh-CN" sz="1600" b="1" kern="10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分钟延迟读取</a:t>
                      </a:r>
                      <a:endParaRPr lang="zh-CN" sz="1600" b="1"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indent="13335" algn="ctr">
                        <a:lnSpc>
                          <a:spcPct val="120000"/>
                        </a:lnSpc>
                        <a:spcBef>
                          <a:spcPts val="20"/>
                        </a:spcBef>
                        <a:spcAft>
                          <a:spcPts val="20"/>
                        </a:spcAft>
                      </a:pPr>
                      <a:r>
                        <a:rPr lang="en-US" sz="1600" b="1" kern="1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80</a:t>
                      </a:r>
                      <a:r>
                        <a:rPr lang="zh-CN" sz="1600" b="1" kern="100" dirty="0">
                          <a:solidFill>
                            <a:srgbClr val="000000"/>
                          </a:solidFill>
                          <a:effectLst/>
                          <a:latin typeface="Times New Roman" panose="02020603050405020304" pitchFamily="18" charset="0"/>
                          <a:ea typeface="黑体" panose="02010609060101010101" pitchFamily="49" charset="-122"/>
                          <a:cs typeface="MS Mincho" panose="02020609040205080304" pitchFamily="49" charset="-128"/>
                          <a:sym typeface="Times New Roman" panose="02020603050405020304" pitchFamily="18" charset="0"/>
                        </a:rPr>
                        <a:t> </a:t>
                      </a:r>
                      <a:r>
                        <a:rPr lang="en-US" sz="1600" b="1" kern="1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kV</a:t>
                      </a:r>
                      <a:r>
                        <a:rPr lang="zh-CN" sz="1600" b="1" kern="1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sz="1600" b="1" kern="1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0.5</a:t>
                      </a:r>
                      <a:r>
                        <a:rPr lang="zh-CN" sz="1600" b="1" kern="100" dirty="0">
                          <a:solidFill>
                            <a:srgbClr val="000000"/>
                          </a:solidFill>
                          <a:effectLst/>
                          <a:latin typeface="Times New Roman" panose="02020603050405020304" pitchFamily="18" charset="0"/>
                          <a:ea typeface="黑体" panose="02010609060101010101" pitchFamily="49" charset="-122"/>
                          <a:cs typeface="MS Mincho" panose="02020609040205080304" pitchFamily="49" charset="-128"/>
                          <a:sym typeface="Times New Roman" panose="02020603050405020304" pitchFamily="18" charset="0"/>
                        </a:rPr>
                        <a:t> </a:t>
                      </a:r>
                      <a:r>
                        <a:rPr lang="en-US" sz="1600" b="1" kern="100" dirty="0" err="1">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mmCu</a:t>
                      </a:r>
                      <a:r>
                        <a:rPr lang="zh-CN" sz="1600" b="1" kern="1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sz="1600" b="1" kern="1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1</a:t>
                      </a:r>
                      <a:r>
                        <a:rPr lang="zh-CN" sz="1600" b="1" kern="100" dirty="0">
                          <a:solidFill>
                            <a:srgbClr val="000000"/>
                          </a:solidFill>
                          <a:effectLst/>
                          <a:latin typeface="Times New Roman" panose="02020603050405020304" pitchFamily="18" charset="0"/>
                          <a:ea typeface="黑体" panose="02010609060101010101" pitchFamily="49" charset="-122"/>
                          <a:cs typeface="MS Mincho" panose="02020609040205080304" pitchFamily="49" charset="-128"/>
                          <a:sym typeface="Times New Roman" panose="02020603050405020304" pitchFamily="18" charset="0"/>
                        </a:rPr>
                        <a:t> </a:t>
                      </a:r>
                      <a:r>
                        <a:rPr lang="en-US" sz="1600" b="1" kern="100" dirty="0" err="1">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mmAl</a:t>
                      </a:r>
                      <a:r>
                        <a:rPr lang="zh-CN" sz="1600" b="1" kern="1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滤过，</a:t>
                      </a:r>
                      <a:r>
                        <a:rPr lang="en-US" sz="1600" b="1" kern="1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15</a:t>
                      </a:r>
                      <a:r>
                        <a:rPr lang="zh-CN" sz="1600" b="1" kern="1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分钟延迟读取</a:t>
                      </a:r>
                      <a:endParaRPr lang="zh-CN" sz="1600" b="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1390015027"/>
                  </a:ext>
                </a:extLst>
              </a:tr>
            </a:tbl>
          </a:graphicData>
        </a:graphic>
      </p:graphicFrame>
    </p:spTree>
    <p:extLst>
      <p:ext uri="{BB962C8B-B14F-4D97-AF65-F5344CB8AC3E}">
        <p14:creationId xmlns:p14="http://schemas.microsoft.com/office/powerpoint/2010/main" val="42176278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28C70AB-415A-405B-B254-819AB72B0F49}"/>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6</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、测距误差</a:t>
            </a:r>
          </a:p>
        </p:txBody>
      </p:sp>
      <p:sp>
        <p:nvSpPr>
          <p:cNvPr id="3" name="内容占位符 2">
            <a:extLst>
              <a:ext uri="{FF2B5EF4-FFF2-40B4-BE49-F238E27FC236}">
                <a16:creationId xmlns="" xmlns:a16="http://schemas.microsoft.com/office/drawing/2014/main" id="{F1220006-21F0-4557-9CEF-01A1087746EA}"/>
              </a:ext>
            </a:extLst>
          </p:cNvPr>
          <p:cNvSpPr>
            <a:spLocks noGrp="1"/>
          </p:cNvSpPr>
          <p:nvPr>
            <p:ph idx="1"/>
          </p:nvPr>
        </p:nvSpPr>
        <p:spPr/>
        <p:txBody>
          <a:bodyPr/>
          <a:lstStyle/>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同</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DR</a:t>
            </a:r>
          </a:p>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不考虑校正问题。</a:t>
            </a:r>
          </a:p>
        </p:txBody>
      </p:sp>
    </p:spTree>
    <p:extLst>
      <p:ext uri="{BB962C8B-B14F-4D97-AF65-F5344CB8AC3E}">
        <p14:creationId xmlns:p14="http://schemas.microsoft.com/office/powerpoint/2010/main" val="28336949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F25BD16-55A3-4EA1-A9EB-972947BE0CC0}"/>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7</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擦除完全性</a:t>
            </a:r>
          </a:p>
        </p:txBody>
      </p:sp>
      <p:sp>
        <p:nvSpPr>
          <p:cNvPr id="3" name="内容占位符 2">
            <a:extLst>
              <a:ext uri="{FF2B5EF4-FFF2-40B4-BE49-F238E27FC236}">
                <a16:creationId xmlns="" xmlns:a16="http://schemas.microsoft.com/office/drawing/2014/main" id="{EEF1F9C9-4C24-42FF-8F23-75A9DB491406}"/>
              </a:ext>
            </a:extLst>
          </p:cNvPr>
          <p:cNvSpPr>
            <a:spLocks noGrp="1"/>
          </p:cNvSpPr>
          <p:nvPr>
            <p:ph idx="1"/>
          </p:nvPr>
        </p:nvSpPr>
        <p:spPr/>
        <p:txBody>
          <a:bodyPr>
            <a:normAutofit fontScale="77500" lnSpcReduction="20000"/>
          </a:bodyPr>
          <a:lstStyle/>
          <a:p>
            <a:pPr>
              <a:lnSpc>
                <a:spcPct val="140000"/>
              </a:lnSpc>
              <a:spcBef>
                <a:spcPts val="20"/>
              </a:spcBef>
              <a:spcAft>
                <a:spcPts val="20"/>
              </a:spcAft>
            </a:pP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擦除完全性用以标示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系统的擦除性能</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 cm × 4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、厚</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3 mm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的铅板</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块</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将铅板放置在一个</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暗盒中央区，设置</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60 kV</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，无滤过，</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SID</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180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，约</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500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μGy</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入射空气比释动能对</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曝光并读取</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再在上述条件下无铅板的情况下，约</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10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μGy</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入射空气比释动能对</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第二次曝光，获取一幅软拷贝影像</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在工作站上观察第二次曝光的影像，是否存在第一次曝光留下的铅板的幻影。</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在工作站上观察第二次曝光的影像，不应存在第一次曝光留下的铅板的幻影。否则，表明</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板擦除不完全。然后应用暗噪声检查方法，将</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插入阅读器再扫描一次后重复读取图像后，</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IP</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的暗噪声应在厂家规定值内。</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4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此项参数适用于验收 检测和稳定性检测，稳定性检测周期为六个月，该指标不作状态检测不作要求。</a:t>
            </a:r>
          </a:p>
          <a:p>
            <a:pPr>
              <a:lnSpc>
                <a:spcPct val="140000"/>
              </a:lnSpc>
              <a:spcBef>
                <a:spcPts val="20"/>
              </a:spcBef>
              <a:spcAft>
                <a:spcPts val="20"/>
              </a:spcAft>
            </a:pPr>
            <a:endParaRPr lang="zh-CN" altLang="en-US" sz="2400"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40187861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3236FA8-A88D-4F9A-AE99-AB69C8620CFF}"/>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8</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、高对比度分辨力</a:t>
            </a:r>
          </a:p>
        </p:txBody>
      </p:sp>
      <p:sp>
        <p:nvSpPr>
          <p:cNvPr id="3" name="内容占位符 2">
            <a:extLst>
              <a:ext uri="{FF2B5EF4-FFF2-40B4-BE49-F238E27FC236}">
                <a16:creationId xmlns="" xmlns:a16="http://schemas.microsoft.com/office/drawing/2014/main" id="{9C929379-CB92-4457-BF1D-A0E8ABD82AAA}"/>
              </a:ext>
            </a:extLst>
          </p:cNvPr>
          <p:cNvSpPr>
            <a:spLocks noGrp="1"/>
          </p:cNvSpPr>
          <p:nvPr>
            <p:ph idx="1"/>
          </p:nvPr>
        </p:nvSpPr>
        <p:spPr/>
        <p:txBody>
          <a:bodyPr/>
          <a:lstStyle/>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同</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DR</a:t>
            </a:r>
          </a:p>
          <a:p>
            <a:pPr>
              <a:lnSpc>
                <a:spcPct val="120000"/>
              </a:lnSpc>
              <a:spcBef>
                <a:spcPts val="20"/>
              </a:spcBef>
              <a:spcAft>
                <a:spcPts val="20"/>
              </a:spcAft>
            </a:pP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5115833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FBF16D1-D793-45D3-B7D5-A54BC8869B0A}"/>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9</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、低对比度分辨力</a:t>
            </a:r>
          </a:p>
        </p:txBody>
      </p:sp>
      <p:sp>
        <p:nvSpPr>
          <p:cNvPr id="3" name="内容占位符 2">
            <a:extLst>
              <a:ext uri="{FF2B5EF4-FFF2-40B4-BE49-F238E27FC236}">
                <a16:creationId xmlns="" xmlns:a16="http://schemas.microsoft.com/office/drawing/2014/main" id="{7097ACCF-EE3A-47CA-A429-A79869DEBD4A}"/>
              </a:ext>
            </a:extLst>
          </p:cNvPr>
          <p:cNvSpPr>
            <a:spLocks noGrp="1"/>
          </p:cNvSpPr>
          <p:nvPr>
            <p:ph idx="1"/>
          </p:nvPr>
        </p:nvSpPr>
        <p:spPr/>
        <p:txBody>
          <a:bodyPr/>
          <a:lstStyle/>
          <a:p>
            <a:pPr>
              <a:lnSpc>
                <a:spcPct val="120000"/>
              </a:lnSpc>
              <a:spcBef>
                <a:spcPts val="2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基本同</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DR</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，唯一不同是以</a:t>
            </a:r>
            <a:r>
              <a:rPr lang="zh-CN" altLang="zh-CN" sz="28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以入射空气比释动能约</a:t>
            </a:r>
            <a:r>
              <a:rPr lang="en-US" altLang="zh-CN" sz="2800" dirty="0">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10 </a:t>
            </a:r>
            <a:r>
              <a:rPr lang="en-US" altLang="zh-CN" sz="2800" dirty="0" err="1">
                <a:solidFill>
                  <a:srgbClr val="000000"/>
                </a:solidFill>
                <a:effectLst/>
                <a:latin typeface="Times New Roman" panose="02020603050405020304" pitchFamily="18" charset="0"/>
                <a:ea typeface="黑体" panose="02010609060101010101" pitchFamily="49" charset="-122"/>
                <a:sym typeface="Times New Roman" panose="02020603050405020304" pitchFamily="18" charset="0"/>
              </a:rPr>
              <a:t>μGy</a:t>
            </a:r>
            <a:r>
              <a:rPr lang="zh-CN" altLang="zh-CN" sz="28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进行曝光获取影像</a:t>
            </a:r>
            <a:r>
              <a:rPr lang="zh-CN" altLang="en-US" sz="28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8131461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normAutofit/>
          </a:bodyPr>
          <a:lstStyle/>
          <a:p>
            <a:pPr>
              <a:lnSpc>
                <a:spcPct val="120000"/>
              </a:lnSpc>
              <a:spcBef>
                <a:spcPct val="20000"/>
              </a:spcBef>
              <a:spcAft>
                <a:spcPts val="20"/>
              </a:spcAft>
            </a:pPr>
            <a:r>
              <a:rPr lang="en-US" altLang="zh-CN" dirty="0" smtClean="0">
                <a:latin typeface="Times New Roman" panose="02020603050405020304" pitchFamily="18" charset="0"/>
                <a:ea typeface="黑体" panose="02010609060101010101" pitchFamily="49" charset="-122"/>
                <a:cs typeface="+mn-ea"/>
                <a:sym typeface="Times New Roman" panose="02020603050405020304" pitchFamily="18" charset="0"/>
              </a:rPr>
              <a:t>X</a:t>
            </a:r>
            <a:r>
              <a:rPr lang="zh-CN" altLang="en-US" dirty="0" smtClean="0">
                <a:latin typeface="Times New Roman" panose="02020603050405020304" pitchFamily="18" charset="0"/>
                <a:ea typeface="黑体" panose="02010609060101010101" pitchFamily="49" charset="-122"/>
                <a:cs typeface="+mn-ea"/>
                <a:sym typeface="Times New Roman" panose="02020603050405020304" pitchFamily="18" charset="0"/>
              </a:rPr>
              <a:t>射线透视</a:t>
            </a:r>
            <a:r>
              <a:rPr lang="zh-CN" altLang="zh-CN" dirty="0">
                <a:latin typeface="Times New Roman" panose="02020603050405020304" pitchFamily="18" charset="0"/>
                <a:ea typeface="黑体" panose="02010609060101010101" pitchFamily="49" charset="-122"/>
                <a:cs typeface="+mn-ea"/>
                <a:sym typeface="Times New Roman" panose="02020603050405020304" pitchFamily="18" charset="0"/>
              </a:rPr>
              <a:t>设备</a:t>
            </a:r>
            <a: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t/>
            </a:r>
            <a:br>
              <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rPr>
            </a:br>
            <a:r>
              <a:rPr lang="zh-CN" altLang="zh-CN" dirty="0">
                <a:latin typeface="Times New Roman" panose="02020603050405020304" pitchFamily="18" charset="0"/>
                <a:ea typeface="黑体" panose="02010609060101010101" pitchFamily="49" charset="-122"/>
                <a:cs typeface="+mn-ea"/>
                <a:sym typeface="Times New Roman" panose="02020603050405020304" pitchFamily="18" charset="0"/>
              </a:rPr>
              <a:t>质量控制检测</a:t>
            </a:r>
            <a:endParaRPr lang="zh-CN" altLang="en-US" dirty="0">
              <a:latin typeface="Times New Roman" panose="02020603050405020304" pitchFamily="18" charset="0"/>
              <a:ea typeface="黑体" panose="02010609060101010101" pitchFamily="49" charset="-122"/>
              <a:cs typeface="+mn-ea"/>
              <a:sym typeface="Times New Roman" panose="02020603050405020304" pitchFamily="18" charset="0"/>
            </a:endParaRPr>
          </a:p>
        </p:txBody>
      </p:sp>
      <p:sp>
        <p:nvSpPr>
          <p:cNvPr id="3" name="副标题 2"/>
          <p:cNvSpPr>
            <a:spLocks noGrp="1"/>
          </p:cNvSpPr>
          <p:nvPr>
            <p:ph type="subTitle" idx="1"/>
          </p:nvPr>
        </p:nvSpPr>
        <p:spPr/>
        <p:txBody>
          <a:bodyPr>
            <a:normAutofit/>
          </a:bodyPr>
          <a:lstStyle/>
          <a:p>
            <a:pPr>
              <a:lnSpc>
                <a:spcPct val="120000"/>
              </a:lnSpc>
              <a:spcBef>
                <a:spcPts val="20"/>
              </a:spcBef>
              <a:spcAft>
                <a:spcPts val="20"/>
              </a:spcAft>
            </a:pPr>
            <a:endPar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endParaRPr>
          </a:p>
          <a:p>
            <a:pPr>
              <a:lnSpc>
                <a:spcPct val="120000"/>
              </a:lnSpc>
              <a:spcBef>
                <a:spcPts val="20"/>
              </a:spcBef>
              <a:spcAft>
                <a:spcPts val="20"/>
              </a:spcAft>
            </a:pPr>
            <a:endParaRPr lang="en-US" altLang="zh-CN" dirty="0">
              <a:latin typeface="Times New Roman" panose="02020603050405020304" pitchFamily="18" charset="0"/>
              <a:ea typeface="黑体" panose="02010609060101010101" pitchFamily="49" charset="-122"/>
              <a:cs typeface="+mn-ea"/>
              <a:sym typeface="Times New Roman" panose="02020603050405020304" pitchFamily="18" charset="0"/>
            </a:endParaRPr>
          </a:p>
        </p:txBody>
      </p:sp>
    </p:spTree>
    <p:extLst>
      <p:ext uri="{BB962C8B-B14F-4D97-AF65-F5344CB8AC3E}">
        <p14:creationId xmlns:p14="http://schemas.microsoft.com/office/powerpoint/2010/main" val="42261495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D604406-4B0D-4AC1-8727-8C8B8BD5409D}"/>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pic>
        <p:nvPicPr>
          <p:cNvPr id="5" name="内容占位符 4">
            <a:extLst>
              <a:ext uri="{FF2B5EF4-FFF2-40B4-BE49-F238E27FC236}">
                <a16:creationId xmlns="" xmlns:a16="http://schemas.microsoft.com/office/drawing/2014/main" id="{4DD3AB19-2325-418B-9CEF-286EEA3132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1" y="365125"/>
            <a:ext cx="6208646" cy="3510189"/>
          </a:xfrm>
        </p:spPr>
      </p:pic>
      <p:pic>
        <p:nvPicPr>
          <p:cNvPr id="7" name="图片 6">
            <a:extLst>
              <a:ext uri="{FF2B5EF4-FFF2-40B4-BE49-F238E27FC236}">
                <a16:creationId xmlns="" xmlns:a16="http://schemas.microsoft.com/office/drawing/2014/main" id="{CE44F840-C834-41E5-8FD9-8063E7286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3057" y="3325586"/>
            <a:ext cx="4572000" cy="3429000"/>
          </a:xfrm>
          <a:prstGeom prst="rect">
            <a:avLst/>
          </a:prstGeom>
        </p:spPr>
      </p:pic>
    </p:spTree>
    <p:extLst>
      <p:ext uri="{BB962C8B-B14F-4D97-AF65-F5344CB8AC3E}">
        <p14:creationId xmlns:p14="http://schemas.microsoft.com/office/powerpoint/2010/main" val="3495062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709A07F-FD95-4478-BC48-64713C2E02BB}"/>
              </a:ext>
            </a:extLst>
          </p:cNvPr>
          <p:cNvSpPr>
            <a:spLocks noGrp="1"/>
          </p:cNvSpPr>
          <p:nvPr>
            <p:ph type="title"/>
          </p:nvPr>
        </p:nvSpPr>
        <p:spPr/>
        <p:txBody>
          <a:bodyPr/>
          <a:lstStyle/>
          <a:p>
            <a:pPr>
              <a:lnSpc>
                <a:spcPct val="120000"/>
              </a:lnSpc>
              <a:spcBef>
                <a:spcPct val="20000"/>
              </a:spcBef>
              <a:spcAft>
                <a:spcPts val="20"/>
              </a:spcAft>
            </a:pPr>
            <a:endParaRPr lang="zh-CN" altLang="en-US"/>
          </a:p>
        </p:txBody>
      </p:sp>
      <p:pic>
        <p:nvPicPr>
          <p:cNvPr id="9" name="内容占位符 8">
            <a:extLst>
              <a:ext uri="{FF2B5EF4-FFF2-40B4-BE49-F238E27FC236}">
                <a16:creationId xmlns="" xmlns:a16="http://schemas.microsoft.com/office/drawing/2014/main" id="{B80A6FB2-0930-4774-8E64-1D1CC462DBF8}"/>
              </a:ext>
            </a:extLst>
          </p:cNvPr>
          <p:cNvPicPr>
            <a:picLocks noGrp="1" noChangeAspect="1"/>
          </p:cNvPicPr>
          <p:nvPr>
            <p:ph idx="1"/>
          </p:nvPr>
        </p:nvPicPr>
        <p:blipFill>
          <a:blip r:embed="rId2"/>
          <a:stretch>
            <a:fillRect/>
          </a:stretch>
        </p:blipFill>
        <p:spPr>
          <a:xfrm>
            <a:off x="8032315" y="2271643"/>
            <a:ext cx="3590476" cy="3933333"/>
          </a:xfrm>
        </p:spPr>
      </p:pic>
      <p:pic>
        <p:nvPicPr>
          <p:cNvPr id="5" name="图片 4">
            <a:extLst>
              <a:ext uri="{FF2B5EF4-FFF2-40B4-BE49-F238E27FC236}">
                <a16:creationId xmlns="" xmlns:a16="http://schemas.microsoft.com/office/drawing/2014/main" id="{DAA12FC8-D6F6-4AFE-B5CD-435B201C184E}"/>
              </a:ext>
            </a:extLst>
          </p:cNvPr>
          <p:cNvPicPr>
            <a:picLocks noChangeAspect="1"/>
          </p:cNvPicPr>
          <p:nvPr/>
        </p:nvPicPr>
        <p:blipFill>
          <a:blip r:embed="rId3"/>
          <a:stretch>
            <a:fillRect/>
          </a:stretch>
        </p:blipFill>
        <p:spPr>
          <a:xfrm>
            <a:off x="838200" y="365125"/>
            <a:ext cx="3247619" cy="4866667"/>
          </a:xfrm>
          <a:prstGeom prst="rect">
            <a:avLst/>
          </a:prstGeom>
        </p:spPr>
      </p:pic>
      <p:pic>
        <p:nvPicPr>
          <p:cNvPr id="7" name="图片 6">
            <a:extLst>
              <a:ext uri="{FF2B5EF4-FFF2-40B4-BE49-F238E27FC236}">
                <a16:creationId xmlns="" xmlns:a16="http://schemas.microsoft.com/office/drawing/2014/main" id="{0464317D-1D4F-4505-8DB7-6CEAEA8BCA82}"/>
              </a:ext>
            </a:extLst>
          </p:cNvPr>
          <p:cNvPicPr>
            <a:picLocks noChangeAspect="1"/>
          </p:cNvPicPr>
          <p:nvPr/>
        </p:nvPicPr>
        <p:blipFill>
          <a:blip r:embed="rId4"/>
          <a:stretch>
            <a:fillRect/>
          </a:stretch>
        </p:blipFill>
        <p:spPr>
          <a:xfrm>
            <a:off x="4463829" y="1118383"/>
            <a:ext cx="3190476" cy="4685714"/>
          </a:xfrm>
          <a:prstGeom prst="rect">
            <a:avLst/>
          </a:prstGeom>
        </p:spPr>
      </p:pic>
    </p:spTree>
    <p:extLst>
      <p:ext uri="{BB962C8B-B14F-4D97-AF65-F5344CB8AC3E}">
        <p14:creationId xmlns:p14="http://schemas.microsoft.com/office/powerpoint/2010/main" val="35434346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091888B-C8E8-4A30-884C-03F70BB8C239}"/>
              </a:ext>
            </a:extLst>
          </p:cNvPr>
          <p:cNvSpPr>
            <a:spLocks noGrp="1"/>
          </p:cNvSpPr>
          <p:nvPr>
            <p:ph type="title"/>
          </p:nvPr>
        </p:nvSpPr>
        <p:spPr/>
        <p:txBody>
          <a:bodyPr/>
          <a:lstStyle/>
          <a:p>
            <a:pPr>
              <a:lnSpc>
                <a:spcPct val="120000"/>
              </a:lnSpc>
              <a:spcBef>
                <a:spcPct val="20000"/>
              </a:spcBef>
              <a:spcAft>
                <a:spcPts val="20"/>
              </a:spcAft>
            </a:pPr>
            <a:r>
              <a:rPr lang="zh-CN" altLang="en-US" dirty="0">
                <a:latin typeface="Times New Roman" panose="02020603050405020304" pitchFamily="18" charset="0"/>
                <a:ea typeface="黑体" panose="02010609060101010101" pitchFamily="49" charset="-122"/>
                <a:sym typeface="Times New Roman" panose="02020603050405020304" pitchFamily="18" charset="0"/>
              </a:rPr>
              <a:t>五、</a:t>
            </a:r>
            <a:r>
              <a:rPr lang="en-US" altLang="zh-CN"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射线透视设备通用检测项目</a:t>
            </a:r>
          </a:p>
        </p:txBody>
      </p:sp>
      <p:sp>
        <p:nvSpPr>
          <p:cNvPr id="3" name="内容占位符 2">
            <a:extLst>
              <a:ext uri="{FF2B5EF4-FFF2-40B4-BE49-F238E27FC236}">
                <a16:creationId xmlns="" xmlns:a16="http://schemas.microsoft.com/office/drawing/2014/main" id="{368242E1-DDB4-45E9-9732-562124AB05B7}"/>
              </a:ext>
            </a:extLst>
          </p:cNvPr>
          <p:cNvSpPr>
            <a:spLocks noGrp="1"/>
          </p:cNvSpPr>
          <p:nvPr>
            <p:ph idx="1"/>
          </p:nvPr>
        </p:nvSpPr>
        <p:spPr/>
        <p:txBody>
          <a:bodyPr>
            <a:normAutofit/>
          </a:bodyPr>
          <a:lstStyle/>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透视受检者入射体表空气比释动能率典型值</a:t>
            </a: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透视受检者入射体表空气比释动能率最大值</a:t>
            </a: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高对比度分辨力</a:t>
            </a: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低对比度分辨力</a:t>
            </a: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入射屏前空气比释动能率</a:t>
            </a: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自动亮度控制</a:t>
            </a: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透视防护区检测平面上周围剂量当量率</a:t>
            </a:r>
          </a:p>
        </p:txBody>
      </p:sp>
    </p:spTree>
    <p:extLst>
      <p:ext uri="{BB962C8B-B14F-4D97-AF65-F5344CB8AC3E}">
        <p14:creationId xmlns:p14="http://schemas.microsoft.com/office/powerpoint/2010/main" val="8984591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1</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、透视受检者入射体表空气比释动能率典型值</a:t>
            </a:r>
            <a:endParaRPr lang="zh-CN" altLang="en-US" dirty="0"/>
          </a:p>
        </p:txBody>
      </p:sp>
      <p:pic>
        <p:nvPicPr>
          <p:cNvPr id="4" name="内容占位符 3"/>
          <p:cNvPicPr>
            <a:picLocks noGrp="1" noChangeAspect="1"/>
          </p:cNvPicPr>
          <p:nvPr>
            <p:ph idx="1"/>
          </p:nvPr>
        </p:nvPicPr>
        <p:blipFill>
          <a:blip r:embed="rId2"/>
          <a:stretch>
            <a:fillRect/>
          </a:stretch>
        </p:blipFill>
        <p:spPr>
          <a:xfrm>
            <a:off x="2879678" y="1690688"/>
            <a:ext cx="6785536" cy="4778594"/>
          </a:xfrm>
          <a:prstGeom prst="rect">
            <a:avLst/>
          </a:prstGeom>
        </p:spPr>
      </p:pic>
    </p:spTree>
    <p:extLst>
      <p:ext uri="{BB962C8B-B14F-4D97-AF65-F5344CB8AC3E}">
        <p14:creationId xmlns:p14="http://schemas.microsoft.com/office/powerpoint/2010/main" val="16792203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ct val="120000"/>
              </a:lnSpc>
              <a:spcBef>
                <a:spcPct val="20000"/>
              </a:spcBef>
              <a:spcAft>
                <a:spcPts val="20"/>
              </a:spcAft>
            </a:pPr>
            <a:endParaRPr lang="zh-CN" altLang="en-US"/>
          </a:p>
        </p:txBody>
      </p:sp>
      <p:sp>
        <p:nvSpPr>
          <p:cNvPr id="3" name="内容占位符 2"/>
          <p:cNvSpPr>
            <a:spLocks noGrp="1"/>
          </p:cNvSpPr>
          <p:nvPr>
            <p:ph idx="1"/>
          </p:nvPr>
        </p:nvSpPr>
        <p:spPr/>
        <p:txBody>
          <a:bodyPr>
            <a:normAutofit fontScale="92500" lnSpcReduction="20000"/>
          </a:bodyPr>
          <a:lstStyle/>
          <a:p>
            <a:pPr algn="just">
              <a:lnSpc>
                <a:spcPct val="120000"/>
              </a:lnSpc>
              <a:spcBef>
                <a:spcPts val="20"/>
              </a:spcBef>
              <a:spcAft>
                <a:spcPts val="20"/>
              </a:spcAft>
            </a:pPr>
            <a:r>
              <a:rPr lang="en-US" altLang="zh-CN" b="1" dirty="0"/>
              <a:t>Incident air </a:t>
            </a:r>
            <a:r>
              <a:rPr lang="en-US" altLang="zh-CN" b="1" dirty="0" err="1"/>
              <a:t>kerma</a:t>
            </a:r>
            <a:endParaRPr lang="en-US" altLang="zh-CN" b="1" dirty="0"/>
          </a:p>
          <a:p>
            <a:pPr algn="just">
              <a:lnSpc>
                <a:spcPct val="120000"/>
              </a:lnSpc>
              <a:spcBef>
                <a:spcPts val="20"/>
              </a:spcBef>
              <a:spcAft>
                <a:spcPts val="20"/>
              </a:spcAft>
            </a:pPr>
            <a:r>
              <a:rPr lang="en-US" altLang="zh-CN" dirty="0"/>
              <a:t>The incident air </a:t>
            </a:r>
            <a:r>
              <a:rPr lang="en-US" altLang="zh-CN" dirty="0" err="1"/>
              <a:t>kerma</a:t>
            </a:r>
            <a:r>
              <a:rPr lang="en-US" altLang="zh-CN" dirty="0"/>
              <a:t>, </a:t>
            </a:r>
            <a:r>
              <a:rPr lang="en-US" altLang="zh-CN" i="1" dirty="0"/>
              <a:t>K</a:t>
            </a:r>
            <a:r>
              <a:rPr lang="en-US" altLang="zh-CN" baseline="-25000" dirty="0"/>
              <a:t>i</a:t>
            </a:r>
            <a:r>
              <a:rPr lang="en-US" altLang="zh-CN" dirty="0"/>
              <a:t>, is the </a:t>
            </a:r>
            <a:r>
              <a:rPr lang="en-US" altLang="zh-CN" dirty="0" err="1"/>
              <a:t>kerma</a:t>
            </a:r>
            <a:r>
              <a:rPr lang="en-US" altLang="zh-CN" dirty="0"/>
              <a:t> to air from an incident X </a:t>
            </a:r>
            <a:r>
              <a:rPr lang="en-US" altLang="zh-CN" dirty="0" smtClean="0"/>
              <a:t>ray beam </a:t>
            </a:r>
            <a:r>
              <a:rPr lang="en-US" altLang="zh-CN" dirty="0"/>
              <a:t>measured on the central beam axis at the position of the patient </a:t>
            </a:r>
            <a:r>
              <a:rPr lang="en-US" altLang="zh-CN" dirty="0" smtClean="0"/>
              <a:t>or phantom surface. </a:t>
            </a:r>
            <a:r>
              <a:rPr lang="en-US" altLang="zh-CN" dirty="0"/>
              <a:t>Only the radiation incident on the patient </a:t>
            </a:r>
            <a:r>
              <a:rPr lang="en-US" altLang="zh-CN" dirty="0" smtClean="0"/>
              <a:t>or phantom </a:t>
            </a:r>
            <a:r>
              <a:rPr lang="en-US" altLang="zh-CN" dirty="0"/>
              <a:t>and not the backscattered radiation is included</a:t>
            </a:r>
            <a:r>
              <a:rPr lang="en-US" altLang="zh-CN" dirty="0" smtClean="0"/>
              <a:t>.</a:t>
            </a:r>
          </a:p>
          <a:p>
            <a:pPr algn="just">
              <a:lnSpc>
                <a:spcPct val="120000"/>
              </a:lnSpc>
              <a:spcBef>
                <a:spcPts val="20"/>
              </a:spcBef>
              <a:spcAft>
                <a:spcPts val="20"/>
              </a:spcAft>
            </a:pPr>
            <a:r>
              <a:rPr lang="en-US" altLang="zh-CN" b="1" dirty="0"/>
              <a:t>Entrance surface air </a:t>
            </a:r>
            <a:r>
              <a:rPr lang="en-US" altLang="zh-CN" b="1" dirty="0" err="1"/>
              <a:t>kerma</a:t>
            </a:r>
            <a:endParaRPr lang="en-US" altLang="zh-CN" b="1" dirty="0"/>
          </a:p>
          <a:p>
            <a:pPr algn="just">
              <a:lnSpc>
                <a:spcPct val="120000"/>
              </a:lnSpc>
              <a:spcBef>
                <a:spcPts val="20"/>
              </a:spcBef>
              <a:spcAft>
                <a:spcPts val="20"/>
              </a:spcAft>
            </a:pPr>
            <a:r>
              <a:rPr lang="en-US" altLang="zh-CN" dirty="0"/>
              <a:t>The entrance surface air </a:t>
            </a:r>
            <a:r>
              <a:rPr lang="en-US" altLang="zh-CN" dirty="0" err="1"/>
              <a:t>kerma</a:t>
            </a:r>
            <a:r>
              <a:rPr lang="en-US" altLang="zh-CN" dirty="0"/>
              <a:t>, </a:t>
            </a:r>
            <a:r>
              <a:rPr lang="en-US" altLang="zh-CN" i="1" dirty="0" err="1"/>
              <a:t>K</a:t>
            </a:r>
            <a:r>
              <a:rPr lang="en-US" altLang="zh-CN" baseline="-25000" dirty="0" err="1"/>
              <a:t>e</a:t>
            </a:r>
            <a:r>
              <a:rPr lang="en-US" altLang="zh-CN" dirty="0"/>
              <a:t>, is the </a:t>
            </a:r>
            <a:r>
              <a:rPr lang="en-US" altLang="zh-CN" dirty="0" err="1"/>
              <a:t>kerma</a:t>
            </a:r>
            <a:r>
              <a:rPr lang="en-US" altLang="zh-CN" dirty="0"/>
              <a:t> to air measured on </a:t>
            </a:r>
            <a:r>
              <a:rPr lang="en-US" altLang="zh-CN" dirty="0" smtClean="0"/>
              <a:t>the central </a:t>
            </a:r>
            <a:r>
              <a:rPr lang="en-US" altLang="zh-CN" dirty="0"/>
              <a:t>beam axis at the position of the patient or phantom </a:t>
            </a:r>
            <a:r>
              <a:rPr lang="en-US" altLang="zh-CN" dirty="0" smtClean="0"/>
              <a:t>surface.  The </a:t>
            </a:r>
            <a:r>
              <a:rPr lang="en-US" altLang="zh-CN" dirty="0"/>
              <a:t>radiation incident on the patient or phantom and the </a:t>
            </a:r>
            <a:r>
              <a:rPr lang="en-US" altLang="zh-CN" dirty="0" smtClean="0"/>
              <a:t>backscattered radiation </a:t>
            </a:r>
            <a:r>
              <a:rPr lang="en-US" altLang="zh-CN" dirty="0"/>
              <a:t>are included.</a:t>
            </a:r>
            <a:endParaRPr lang="zh-CN" altLang="en-US" dirty="0"/>
          </a:p>
        </p:txBody>
      </p:sp>
    </p:spTree>
    <p:extLst>
      <p:ext uri="{BB962C8B-B14F-4D97-AF65-F5344CB8AC3E}">
        <p14:creationId xmlns:p14="http://schemas.microsoft.com/office/powerpoint/2010/main" val="32342766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F43F14F-48B0-4B14-8E19-6EBD4492A344}"/>
              </a:ext>
            </a:extLst>
          </p:cNvPr>
          <p:cNvSpPr>
            <a:spLocks noGrp="1"/>
          </p:cNvSpPr>
          <p:nvPr>
            <p:ph type="title"/>
          </p:nvPr>
        </p:nvSpPr>
        <p:spPr/>
        <p:txBody>
          <a:bodyPr>
            <a:normAutofit/>
          </a:bodyPr>
          <a:lstStyle/>
          <a:p>
            <a:pPr>
              <a:lnSpc>
                <a:spcPct val="120000"/>
              </a:lnSpc>
              <a:spcBef>
                <a:spcPct val="20000"/>
              </a:spcBef>
              <a:spcAft>
                <a:spcPts val="20"/>
              </a:spcAft>
            </a:pP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5600982D-D9BC-47AB-8CA2-680A03177E65}"/>
              </a:ext>
            </a:extLst>
          </p:cNvPr>
          <p:cNvSpPr>
            <a:spLocks noGrp="1"/>
          </p:cNvSpPr>
          <p:nvPr>
            <p:ph idx="1"/>
          </p:nvPr>
        </p:nvSpPr>
        <p:spPr/>
        <p:txBody>
          <a:bodyPr>
            <a:normAutofit fontScale="92500"/>
          </a:bodyPr>
          <a:lstStyle/>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诊断水平剂量仪，</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 30 cm×30 cm×20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的水模</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将水模放置在剂量仪探头和影像接收器之间，在影像接收器最大视野（</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field of view</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FOV</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）尺寸下，设置</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SID</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最小，设定帧率为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15 fps</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，普通剂量模式进行透视</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有自动曝光控制的采用自动曝光控制进行曝光，无自动曝光控制条件的，直接荧光透视设备采用</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70kV 3mA</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、其他设备采用</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70kV 1mA</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进行曝光，测量透视受检者入射体表空气比释动能率典型值</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直接荧光屏透视设备的验收检测和状态检测要求：≤</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50.0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mGy</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/min</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，稳定性检测不做要求。</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其他设备验收检测、状态检测和稳定性检测要求：≤</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25.0</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mGy</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/min</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，稳定性检测周期为六个月。</a:t>
            </a:r>
          </a:p>
        </p:txBody>
      </p:sp>
    </p:spTree>
    <p:extLst>
      <p:ext uri="{BB962C8B-B14F-4D97-AF65-F5344CB8AC3E}">
        <p14:creationId xmlns:p14="http://schemas.microsoft.com/office/powerpoint/2010/main" val="7975104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F3E9A8B-7AA1-4405-9343-3FF3C2C4DDDA}"/>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DAC90F0C-8B17-4458-BAAC-EEC304144AC3}"/>
              </a:ext>
            </a:extLst>
          </p:cNvPr>
          <p:cNvSpPr>
            <a:spLocks noGrp="1"/>
          </p:cNvSpPr>
          <p:nvPr>
            <p:ph idx="1"/>
          </p:nvPr>
        </p:nvSpPr>
        <p:spPr/>
        <p:txBody>
          <a:bodyPr>
            <a:normAutofit/>
          </a:bodyPr>
          <a:lstStyle/>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此项检测应尽量使用空气电离室剂量仪探头，比如测量</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CTDI</a:t>
            </a:r>
            <a:r>
              <a:rPr lang="en-US" altLang="zh-CN" sz="2400" baseline="-25000" dirty="0">
                <a:latin typeface="Times New Roman" panose="02020603050405020304" pitchFamily="18" charset="0"/>
                <a:ea typeface="黑体" panose="02010609060101010101" pitchFamily="49" charset="-122"/>
                <a:sym typeface="Times New Roman" panose="02020603050405020304" pitchFamily="18" charset="0"/>
              </a:rPr>
              <a:t>100</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的指型电离室剂量仪</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如果使用其他类型的剂量仪，应对测量结果进行反散射修正。</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如果剂量仪探头带屏蔽材料，应避开</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AEC</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的检测区域，或者预先在无剂量仪探头的情况下，记录</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AEC</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的曝光参数，然后使用手动设置成</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AEC</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的曝光参数。</a:t>
            </a:r>
          </a:p>
        </p:txBody>
      </p:sp>
    </p:spTree>
    <p:extLst>
      <p:ext uri="{BB962C8B-B14F-4D97-AF65-F5344CB8AC3E}">
        <p14:creationId xmlns:p14="http://schemas.microsoft.com/office/powerpoint/2010/main" val="4100651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F8E4BB5-5C5E-43E7-B536-8F3E60CC44DF}"/>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0787B611-1E7A-43CC-BF8A-C9D73ECB7673}"/>
              </a:ext>
            </a:extLst>
          </p:cNvPr>
          <p:cNvSpPr>
            <a:spLocks noGrp="1"/>
          </p:cNvSpPr>
          <p:nvPr>
            <p:ph idx="1"/>
          </p:nvPr>
        </p:nvSpPr>
        <p:spPr/>
        <p:txBody>
          <a:bodyPr>
            <a:normAutofit/>
          </a:bodyPr>
          <a:lstStyle/>
          <a:p>
            <a:pPr>
              <a:lnSpc>
                <a:spcPct val="120000"/>
              </a:lnSpc>
              <a:spcBef>
                <a:spcPts val="20"/>
              </a:spcBef>
              <a:spcAft>
                <a:spcPts val="20"/>
              </a:spcAft>
            </a:pPr>
            <a:r>
              <a:rPr lang="zh-CN" altLang="en-US" sz="2000" dirty="0">
                <a:latin typeface="Times New Roman" panose="02020603050405020304" pitchFamily="18" charset="0"/>
                <a:ea typeface="黑体" panose="02010609060101010101" pitchFamily="49" charset="-122"/>
                <a:sym typeface="Times New Roman" panose="02020603050405020304" pitchFamily="18" charset="0"/>
              </a:rPr>
              <a:t>对于使用半导体探测器或者带有屏蔽材料的其他类型探测器剂量仪测量空气比释动能率时，其测量的是入射空气比释动能率</a:t>
            </a:r>
            <a:r>
              <a:rPr lang="en-US" altLang="zh-CN" sz="2000" i="1" dirty="0">
                <a:latin typeface="Times New Roman" panose="02020603050405020304" pitchFamily="18" charset="0"/>
                <a:ea typeface="黑体" panose="02010609060101010101" pitchFamily="49" charset="-122"/>
                <a:sym typeface="Times New Roman" panose="02020603050405020304" pitchFamily="18" charset="0"/>
              </a:rPr>
              <a:t>K</a:t>
            </a:r>
            <a:r>
              <a:rPr lang="en-US" altLang="zh-CN" sz="2000" i="1" baseline="-25000" dirty="0">
                <a:latin typeface="Times New Roman" panose="02020603050405020304" pitchFamily="18" charset="0"/>
                <a:ea typeface="黑体" panose="02010609060101010101" pitchFamily="49" charset="-122"/>
                <a:sym typeface="Times New Roman" panose="02020603050405020304" pitchFamily="18" charset="0"/>
              </a:rPr>
              <a:t>i</a:t>
            </a:r>
            <a:r>
              <a:rPr lang="zh-CN" altLang="en-US" sz="2000" dirty="0">
                <a:latin typeface="Times New Roman" panose="02020603050405020304" pitchFamily="18" charset="0"/>
                <a:ea typeface="黑体" panose="02010609060101010101" pitchFamily="49" charset="-122"/>
                <a:sym typeface="Times New Roman" panose="02020603050405020304" pitchFamily="18" charset="0"/>
              </a:rPr>
              <a:t>，并非入射体表空气比释动能率</a:t>
            </a:r>
            <a:r>
              <a:rPr lang="en-US" altLang="zh-CN" sz="2000" i="1" dirty="0" err="1">
                <a:latin typeface="Times New Roman" panose="02020603050405020304" pitchFamily="18" charset="0"/>
                <a:ea typeface="黑体" panose="02010609060101010101" pitchFamily="49" charset="-122"/>
                <a:sym typeface="Times New Roman" panose="02020603050405020304" pitchFamily="18" charset="0"/>
              </a:rPr>
              <a:t>K</a:t>
            </a:r>
            <a:r>
              <a:rPr lang="en-US" altLang="zh-CN" sz="2000" i="1" baseline="-25000" dirty="0" err="1">
                <a:latin typeface="Times New Roman" panose="02020603050405020304" pitchFamily="18" charset="0"/>
                <a:ea typeface="黑体" panose="02010609060101010101" pitchFamily="49" charset="-122"/>
                <a:sym typeface="Times New Roman" panose="02020603050405020304" pitchFamily="18" charset="0"/>
              </a:rPr>
              <a:t>e</a:t>
            </a:r>
            <a:r>
              <a:rPr lang="zh-CN" altLang="en-US" sz="2000" dirty="0">
                <a:latin typeface="Times New Roman" panose="02020603050405020304" pitchFamily="18" charset="0"/>
                <a:ea typeface="黑体" panose="02010609060101010101" pitchFamily="49" charset="-122"/>
                <a:sym typeface="Times New Roman" panose="02020603050405020304" pitchFamily="18" charset="0"/>
              </a:rPr>
              <a:t>，因此应当测量结果进行反散射修正</a:t>
            </a:r>
          </a:p>
        </p:txBody>
      </p:sp>
      <p:sp>
        <p:nvSpPr>
          <p:cNvPr id="4" name="Rectangle 2">
            <a:extLst>
              <a:ext uri="{FF2B5EF4-FFF2-40B4-BE49-F238E27FC236}">
                <a16:creationId xmlns="" xmlns:a16="http://schemas.microsoft.com/office/drawing/2014/main" id="{D4E7D65F-A828-4B4E-9B19-E1A25D5835AD}"/>
              </a:ext>
            </a:extLst>
          </p:cNvPr>
          <p:cNvSpPr>
            <a:spLocks noChangeArrowheads="1"/>
          </p:cNvSpPr>
          <p:nvPr/>
        </p:nvSpPr>
        <p:spPr bwMode="auto">
          <a:xfrm>
            <a:off x="0" y="-197875"/>
            <a:ext cx="184731" cy="39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nSpc>
                <a:spcPct val="120000"/>
              </a:lnSpc>
              <a:spcBef>
                <a:spcPts val="2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graphicFrame>
        <p:nvGraphicFramePr>
          <p:cNvPr id="5" name="对象 4">
            <a:extLst>
              <a:ext uri="{FF2B5EF4-FFF2-40B4-BE49-F238E27FC236}">
                <a16:creationId xmlns="" xmlns:a16="http://schemas.microsoft.com/office/drawing/2014/main" id="{DE76EDD3-2C8B-45BC-B739-4F83D7380EC3}"/>
              </a:ext>
            </a:extLst>
          </p:cNvPr>
          <p:cNvGraphicFramePr>
            <a:graphicFrameLocks noChangeAspect="1"/>
          </p:cNvGraphicFramePr>
          <p:nvPr>
            <p:extLst>
              <p:ext uri="{D42A27DB-BD31-4B8C-83A1-F6EECF244321}">
                <p14:modId xmlns:p14="http://schemas.microsoft.com/office/powerpoint/2010/main" val="2208254380"/>
              </p:ext>
            </p:extLst>
          </p:nvPr>
        </p:nvGraphicFramePr>
        <p:xfrm>
          <a:off x="4275498" y="2701612"/>
          <a:ext cx="2151856" cy="727388"/>
        </p:xfrm>
        <a:graphic>
          <a:graphicData uri="http://schemas.openxmlformats.org/presentationml/2006/ole">
            <mc:AlternateContent xmlns:mc="http://schemas.openxmlformats.org/markup-compatibility/2006">
              <mc:Choice xmlns:v="urn:schemas-microsoft-com:vml" Requires="v">
                <p:oleObj spid="_x0000_s14394" r:id="rId3" imgW="672808" imgH="228501" progId="Equation.DSMT4">
                  <p:embed/>
                </p:oleObj>
              </mc:Choice>
              <mc:Fallback>
                <p:oleObj r:id="rId3" imgW="672808" imgH="228501"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5498" y="2701612"/>
                        <a:ext cx="2151856" cy="727388"/>
                      </a:xfrm>
                      <a:prstGeom prst="rect">
                        <a:avLst/>
                      </a:prstGeom>
                      <a:noFill/>
                    </p:spPr>
                  </p:pic>
                </p:oleObj>
              </mc:Fallback>
            </mc:AlternateContent>
          </a:graphicData>
        </a:graphic>
      </p:graphicFrame>
      <p:graphicFrame>
        <p:nvGraphicFramePr>
          <p:cNvPr id="6" name="表格 5">
            <a:extLst>
              <a:ext uri="{FF2B5EF4-FFF2-40B4-BE49-F238E27FC236}">
                <a16:creationId xmlns="" xmlns:a16="http://schemas.microsoft.com/office/drawing/2014/main" id="{FC607A88-BD7B-4D82-AE4A-2C2ABCFB75F7}"/>
              </a:ext>
            </a:extLst>
          </p:cNvPr>
          <p:cNvGraphicFramePr>
            <a:graphicFrameLocks noGrp="1"/>
          </p:cNvGraphicFramePr>
          <p:nvPr>
            <p:extLst>
              <p:ext uri="{D42A27DB-BD31-4B8C-83A1-F6EECF244321}">
                <p14:modId xmlns:p14="http://schemas.microsoft.com/office/powerpoint/2010/main" val="3583721640"/>
              </p:ext>
            </p:extLst>
          </p:nvPr>
        </p:nvGraphicFramePr>
        <p:xfrm>
          <a:off x="838199" y="3429000"/>
          <a:ext cx="10515601" cy="3003614"/>
        </p:xfrm>
        <a:graphic>
          <a:graphicData uri="http://schemas.openxmlformats.org/drawingml/2006/table">
            <a:tbl>
              <a:tblPr firstRow="1" firstCol="1" bandRow="1">
                <a:tableStyleId>{5C22544A-7EE6-4342-B048-85BDC9FD1C3A}</a:tableStyleId>
              </a:tblPr>
              <a:tblGrid>
                <a:gridCol w="1522659">
                  <a:extLst>
                    <a:ext uri="{9D8B030D-6E8A-4147-A177-3AD203B41FA5}">
                      <a16:colId xmlns="" xmlns:a16="http://schemas.microsoft.com/office/drawing/2014/main" val="1919215529"/>
                    </a:ext>
                  </a:extLst>
                </a:gridCol>
                <a:gridCol w="1522659">
                  <a:extLst>
                    <a:ext uri="{9D8B030D-6E8A-4147-A177-3AD203B41FA5}">
                      <a16:colId xmlns="" xmlns:a16="http://schemas.microsoft.com/office/drawing/2014/main" val="2685956002"/>
                    </a:ext>
                  </a:extLst>
                </a:gridCol>
                <a:gridCol w="1522659">
                  <a:extLst>
                    <a:ext uri="{9D8B030D-6E8A-4147-A177-3AD203B41FA5}">
                      <a16:colId xmlns="" xmlns:a16="http://schemas.microsoft.com/office/drawing/2014/main" val="3770886629"/>
                    </a:ext>
                  </a:extLst>
                </a:gridCol>
                <a:gridCol w="1522659">
                  <a:extLst>
                    <a:ext uri="{9D8B030D-6E8A-4147-A177-3AD203B41FA5}">
                      <a16:colId xmlns="" xmlns:a16="http://schemas.microsoft.com/office/drawing/2014/main" val="110908111"/>
                    </a:ext>
                  </a:extLst>
                </a:gridCol>
                <a:gridCol w="1522659">
                  <a:extLst>
                    <a:ext uri="{9D8B030D-6E8A-4147-A177-3AD203B41FA5}">
                      <a16:colId xmlns="" xmlns:a16="http://schemas.microsoft.com/office/drawing/2014/main" val="2944822993"/>
                    </a:ext>
                  </a:extLst>
                </a:gridCol>
                <a:gridCol w="1522659">
                  <a:extLst>
                    <a:ext uri="{9D8B030D-6E8A-4147-A177-3AD203B41FA5}">
                      <a16:colId xmlns="" xmlns:a16="http://schemas.microsoft.com/office/drawing/2014/main" val="1914808661"/>
                    </a:ext>
                  </a:extLst>
                </a:gridCol>
                <a:gridCol w="1379647">
                  <a:extLst>
                    <a:ext uri="{9D8B030D-6E8A-4147-A177-3AD203B41FA5}">
                      <a16:colId xmlns="" xmlns:a16="http://schemas.microsoft.com/office/drawing/2014/main" val="2105445695"/>
                    </a:ext>
                  </a:extLst>
                </a:gridCol>
              </a:tblGrid>
              <a:tr h="167640">
                <a:tc rowSpan="3">
                  <a:txBody>
                    <a:bodyPr/>
                    <a:lstStyle/>
                    <a:p>
                      <a:pPr algn="ctr">
                        <a:lnSpc>
                          <a:spcPct val="120000"/>
                        </a:lnSpc>
                        <a:spcBef>
                          <a:spcPts val="20"/>
                        </a:spcBef>
                        <a:spcAft>
                          <a:spcPts val="20"/>
                        </a:spcAft>
                      </a:pP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管电压</a:t>
                      </a:r>
                    </a:p>
                    <a:p>
                      <a:pPr algn="ctr">
                        <a:lnSpc>
                          <a:spcPct val="120000"/>
                        </a:lnSpc>
                        <a:spcBef>
                          <a:spcPts val="20"/>
                        </a:spcBef>
                        <a:spcAft>
                          <a:spcPts val="20"/>
                        </a:spcAft>
                      </a:pP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kV</a:t>
                      </a:r>
                      <a:endParaRPr lang="zh-CN" sz="16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gridSpan="6">
                  <a:txBody>
                    <a:bodyPr/>
                    <a:lstStyle/>
                    <a:p>
                      <a:pPr algn="ctr">
                        <a:lnSpc>
                          <a:spcPct val="120000"/>
                        </a:lnSpc>
                        <a:spcBef>
                          <a:spcPts val="20"/>
                        </a:spcBef>
                        <a:spcAft>
                          <a:spcPts val="20"/>
                        </a:spcAft>
                      </a:pPr>
                      <a:r>
                        <a:rPr lang="zh-CN" sz="1600" kern="100" dirty="0">
                          <a:effectLst/>
                          <a:latin typeface="Times New Roman" panose="02020603050405020304" pitchFamily="18" charset="0"/>
                          <a:ea typeface="黑体" panose="02010609060101010101" pitchFamily="49" charset="-122"/>
                          <a:sym typeface="Times New Roman" panose="02020603050405020304" pitchFamily="18" charset="0"/>
                        </a:rPr>
                        <a:t>滤过</a:t>
                      </a:r>
                      <a:endParaRPr lang="zh-CN" sz="16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 xmlns:a16="http://schemas.microsoft.com/office/drawing/2014/main" val="456222309"/>
                  </a:ext>
                </a:extLst>
              </a:tr>
              <a:tr h="167640">
                <a:tc vMerge="1">
                  <a:txBody>
                    <a:bodyPr/>
                    <a:lstStyle/>
                    <a:p>
                      <a:endParaRPr lang="zh-CN" altLang="en-US"/>
                    </a:p>
                  </a:txBody>
                  <a:tcPr/>
                </a:tc>
                <a:tc gridSpan="2">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2.5 mm Al</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hMerge="1">
                  <a:txBody>
                    <a:bodyPr/>
                    <a:lstStyle/>
                    <a:p>
                      <a:endParaRPr lang="zh-CN" altLang="en-US"/>
                    </a:p>
                  </a:txBody>
                  <a:tcPr/>
                </a:tc>
                <a:tc gridSpan="2">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3.0 mm Al</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hMerge="1">
                  <a:txBody>
                    <a:bodyPr/>
                    <a:lstStyle/>
                    <a:p>
                      <a:endParaRPr lang="zh-CN" altLang="en-US"/>
                    </a:p>
                  </a:txBody>
                  <a:tcPr/>
                </a:tc>
                <a:tc gridSpan="2">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3.0 mm Al + 0.1 mm Cu</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hMerge="1">
                  <a:txBody>
                    <a:bodyPr/>
                    <a:lstStyle/>
                    <a:p>
                      <a:endParaRPr lang="zh-CN" altLang="en-US"/>
                    </a:p>
                  </a:txBody>
                  <a:tcPr/>
                </a:tc>
                <a:extLst>
                  <a:ext uri="{0D108BD9-81ED-4DB2-BD59-A6C34878D82A}">
                    <a16:rowId xmlns="" xmlns:a16="http://schemas.microsoft.com/office/drawing/2014/main" val="2397951004"/>
                  </a:ext>
                </a:extLst>
              </a:tr>
              <a:tr h="335280">
                <a:tc vMerge="1">
                  <a:txBody>
                    <a:bodyPr/>
                    <a:lstStyle/>
                    <a:p>
                      <a:endParaRPr lang="zh-CN" altLang="en-US"/>
                    </a:p>
                  </a:txBody>
                  <a:tcPr/>
                </a:tc>
                <a:tc>
                  <a:txBody>
                    <a:bodyPr/>
                    <a:lstStyle/>
                    <a:p>
                      <a:pPr algn="ctr">
                        <a:lnSpc>
                          <a:spcPct val="120000"/>
                        </a:lnSpc>
                        <a:spcBef>
                          <a:spcPts val="20"/>
                        </a:spcBef>
                        <a:spcAft>
                          <a:spcPts val="20"/>
                        </a:spcAft>
                      </a:pP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HVL/mm Al</a:t>
                      </a:r>
                      <a:endParaRPr lang="zh-CN" sz="16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i="1" kern="100" dirty="0">
                          <a:effectLst/>
                          <a:latin typeface="Times New Roman" panose="02020603050405020304" pitchFamily="18" charset="0"/>
                          <a:ea typeface="黑体" panose="02010609060101010101" pitchFamily="49" charset="-122"/>
                          <a:sym typeface="Times New Roman" panose="02020603050405020304" pitchFamily="18" charset="0"/>
                        </a:rPr>
                        <a:t>B</a:t>
                      </a:r>
                      <a:endParaRPr lang="zh-CN" sz="1600" i="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HVL/mm Al</a:t>
                      </a:r>
                      <a:endParaRPr lang="zh-CN" sz="16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i="1" kern="100" dirty="0">
                          <a:effectLst/>
                          <a:latin typeface="Times New Roman" panose="02020603050405020304" pitchFamily="18" charset="0"/>
                          <a:ea typeface="黑体" panose="02010609060101010101" pitchFamily="49" charset="-122"/>
                          <a:sym typeface="Times New Roman" panose="02020603050405020304" pitchFamily="18" charset="0"/>
                        </a:rPr>
                        <a:t>B</a:t>
                      </a:r>
                      <a:endParaRPr lang="zh-CN" sz="1600" i="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HVL/mm Al</a:t>
                      </a:r>
                      <a:endParaRPr lang="zh-CN" sz="16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i="1" kern="100" dirty="0">
                          <a:effectLst/>
                          <a:latin typeface="Times New Roman" panose="02020603050405020304" pitchFamily="18" charset="0"/>
                          <a:ea typeface="黑体" panose="02010609060101010101" pitchFamily="49" charset="-122"/>
                          <a:sym typeface="Times New Roman" panose="02020603050405020304" pitchFamily="18" charset="0"/>
                        </a:rPr>
                        <a:t>B</a:t>
                      </a:r>
                      <a:endParaRPr lang="zh-CN" sz="1600" i="1"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496258275"/>
                  </a:ext>
                </a:extLst>
              </a:tr>
              <a:tr h="167640">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50</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1.74</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1.26</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1979299882"/>
                  </a:ext>
                </a:extLst>
              </a:tr>
              <a:tr h="167640">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60</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2.08</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1.31</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2585300090"/>
                  </a:ext>
                </a:extLst>
              </a:tr>
              <a:tr h="167640">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70</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2.41</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1.35</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2.64</a:t>
                      </a:r>
                      <a:endParaRPr lang="zh-CN" sz="16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1.36</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3.96</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1.46</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1293272856"/>
                  </a:ext>
                </a:extLst>
              </a:tr>
              <a:tr h="167640">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80</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2.78</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1.38</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3.04</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1.40</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4.55</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1.49</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3410964924"/>
                  </a:ext>
                </a:extLst>
              </a:tr>
              <a:tr h="167640">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90</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3.17</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1.41</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3.45</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1.42</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5.12</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1.51</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2796159386"/>
                  </a:ext>
                </a:extLst>
              </a:tr>
              <a:tr h="167640">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100</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3.24</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1.41</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3.88</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1.45</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5.65</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1.53</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1049718747"/>
                  </a:ext>
                </a:extLst>
              </a:tr>
              <a:tr h="167640">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110</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3.59</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1.43</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2306329226"/>
                  </a:ext>
                </a:extLst>
              </a:tr>
              <a:tr h="167640">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120</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4.73</a:t>
                      </a:r>
                      <a:endParaRPr lang="zh-CN" sz="16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1.48</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a:effectLst/>
                          <a:latin typeface="Times New Roman" panose="02020603050405020304" pitchFamily="18" charset="0"/>
                          <a:ea typeface="黑体" panose="02010609060101010101" pitchFamily="49" charset="-122"/>
                          <a:sym typeface="Times New Roman" panose="02020603050405020304" pitchFamily="18" charset="0"/>
                        </a:rPr>
                        <a:t>6.62</a:t>
                      </a:r>
                      <a:endParaRPr lang="zh-CN" sz="1600" kern="10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tc>
                  <a:txBody>
                    <a:bodyPr/>
                    <a:lstStyle/>
                    <a:p>
                      <a:pPr algn="ctr">
                        <a:lnSpc>
                          <a:spcPct val="120000"/>
                        </a:lnSpc>
                        <a:spcBef>
                          <a:spcPts val="20"/>
                        </a:spcBef>
                        <a:spcAft>
                          <a:spcPts val="20"/>
                        </a:spcAft>
                      </a:pPr>
                      <a:r>
                        <a:rPr lang="en-US" sz="1600" kern="100" dirty="0">
                          <a:effectLst/>
                          <a:latin typeface="Times New Roman" panose="02020603050405020304" pitchFamily="18" charset="0"/>
                          <a:ea typeface="黑体" panose="02010609060101010101" pitchFamily="49" charset="-122"/>
                          <a:sym typeface="Times New Roman" panose="02020603050405020304" pitchFamily="18" charset="0"/>
                        </a:rPr>
                        <a:t>1.54</a:t>
                      </a:r>
                      <a:endParaRPr lang="zh-CN" sz="1600" kern="100" dirty="0">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marL="68580" marR="68580" marT="0" marB="0" anchor="ctr"/>
                </a:tc>
                <a:extLst>
                  <a:ext uri="{0D108BD9-81ED-4DB2-BD59-A6C34878D82A}">
                    <a16:rowId xmlns="" xmlns:a16="http://schemas.microsoft.com/office/drawing/2014/main" val="4212750661"/>
                  </a:ext>
                </a:extLst>
              </a:tr>
            </a:tbl>
          </a:graphicData>
        </a:graphic>
      </p:graphicFrame>
    </p:spTree>
    <p:extLst>
      <p:ext uri="{BB962C8B-B14F-4D97-AF65-F5344CB8AC3E}">
        <p14:creationId xmlns:p14="http://schemas.microsoft.com/office/powerpoint/2010/main" val="415606830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11AB038-D437-48B7-8DD3-B39F1B336950}"/>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D75ED1C0-A213-43E7-9CE1-3123BA8BDD92}"/>
              </a:ext>
            </a:extLst>
          </p:cNvPr>
          <p:cNvSpPr>
            <a:spLocks noGrp="1"/>
          </p:cNvSpPr>
          <p:nvPr>
            <p:ph idx="1"/>
          </p:nvPr>
        </p:nvSpPr>
        <p:spPr/>
        <p:txBody>
          <a:bodyPr>
            <a:normAutofit fontScale="92500" lnSpcReduction="20000"/>
          </a:bodyPr>
          <a:lstStyle/>
          <a:p>
            <a:pPr algn="just">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①本表数据取自</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IAEA Technical Reports Series No.457: </a:t>
            </a:r>
            <a:r>
              <a:rPr lang="en-US" altLang="zh-CN" sz="2400" i="1" dirty="0">
                <a:latin typeface="Times New Roman" panose="02020603050405020304" pitchFamily="18" charset="0"/>
                <a:ea typeface="黑体" panose="02010609060101010101" pitchFamily="49" charset="-122"/>
                <a:sym typeface="Times New Roman" panose="02020603050405020304" pitchFamily="18" charset="0"/>
              </a:rPr>
              <a:t>Dosimetry in diagnostic radiology: an international code of practice</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Appendix Ⅷ </a:t>
            </a:r>
            <a:r>
              <a:rPr lang="en-US" altLang="zh-CN" sz="2400" i="1" dirty="0">
                <a:latin typeface="Times New Roman" panose="02020603050405020304" pitchFamily="18" charset="0"/>
                <a:ea typeface="黑体" panose="02010609060101010101" pitchFamily="49" charset="-122"/>
                <a:sym typeface="Times New Roman" panose="02020603050405020304" pitchFamily="18" charset="0"/>
              </a:rPr>
              <a:t>Backscatter factors for general radiography and fluoroscopy</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Table Ⅷ.1 </a:t>
            </a:r>
            <a:r>
              <a:rPr lang="en-US" altLang="zh-CN" sz="2400" i="1" dirty="0">
                <a:latin typeface="Times New Roman" panose="02020603050405020304" pitchFamily="18" charset="0"/>
                <a:ea typeface="黑体" panose="02010609060101010101" pitchFamily="49" charset="-122"/>
                <a:sym typeface="Times New Roman" panose="02020603050405020304" pitchFamily="18" charset="0"/>
              </a:rPr>
              <a:t>Backscatter factors, B, for water, ICRU tissue and PMMA for 21 diagnostic X-ray beam qualities and for three field sizes at a focus to skin distance of 1000 mm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p>
          <a:p>
            <a:pPr algn="just">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②本表数据是在</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1000mm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焦皮距、</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250 mm×250 mm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照射野和 </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300 mm×300 mm×150 mm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水模时计算得到的，照射野在</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150 mm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厚的水模已经提供了全部反散射，</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500 mm~1500 mm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范围内的不同焦皮距的反散射因子之间的差异可以忽略，</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250 mm×250mm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照射野和</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200 mm×200 mm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照射野之间的反散射因子之间的差异也可以忽略。</a:t>
            </a:r>
          </a:p>
          <a:p>
            <a:pPr algn="just">
              <a:lnSpc>
                <a:spcPct val="13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③当</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X</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射线辐射质参数介于表中给出点值之间时可以使用线性内插获取相应的值。</a:t>
            </a:r>
          </a:p>
          <a:p>
            <a:pPr algn="just">
              <a:lnSpc>
                <a:spcPct val="130000"/>
              </a:lnSpc>
              <a:spcBef>
                <a:spcPts val="20"/>
              </a:spcBef>
              <a:spcAft>
                <a:spcPts val="20"/>
              </a:spcAft>
            </a:pPr>
            <a:endParaRPr lang="zh-CN" altLang="en-US" sz="2400"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25749564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E9C4D74-B32A-4CD7-B4FC-021FC8E0F5FB}"/>
              </a:ext>
            </a:extLst>
          </p:cNvPr>
          <p:cNvSpPr>
            <a:spLocks noGrp="1"/>
          </p:cNvSpPr>
          <p:nvPr>
            <p:ph type="title"/>
          </p:nvPr>
        </p:nvSpPr>
        <p:spPr/>
        <p:txBody>
          <a:bodyPr>
            <a:normAutofit fontScale="90000"/>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2</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4400" dirty="0">
                <a:latin typeface="Times New Roman" panose="02020603050405020304" pitchFamily="18" charset="0"/>
                <a:ea typeface="黑体" panose="02010609060101010101" pitchFamily="49" charset="-122"/>
                <a:sym typeface="Times New Roman" panose="02020603050405020304" pitchFamily="18" charset="0"/>
              </a:rPr>
              <a:t>透视受检者入射体表空气比释动能率最大值</a:t>
            </a:r>
            <a:endParaRPr lang="zh-CN" altLang="en-US" dirty="0">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FBEC5676-B658-4D8B-8736-38A34B59F78B}"/>
              </a:ext>
            </a:extLst>
          </p:cNvPr>
          <p:cNvSpPr>
            <a:spLocks noGrp="1"/>
          </p:cNvSpPr>
          <p:nvPr>
            <p:ph idx="1"/>
          </p:nvPr>
        </p:nvSpPr>
        <p:spPr/>
        <p:txBody>
          <a:bodyPr>
            <a:normAutofit/>
          </a:bodyPr>
          <a:lstStyle/>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诊断水平剂量仪，</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 30 cm×30 cm×20 cm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的水模，</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2mm</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厚铅板</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将水模放置在剂量仪探头和影像接收器之间，将铅板放在水模和影像接收器之间，调节照射野小于铅板尺寸，在影像接收器最大视野（</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field of view</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FOV</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）尺寸下，设置</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SID</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最小，设定帧率为</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15 fps</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，在自动曝光模式下进行透视测量透视受检者入射体表空气比释动能率典型值。</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如果设备有高剂量率模式，则还需测量高剂量率模式下受检者入射体表空气比释动能率最大值</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验收检测要求：普通剂量率模式≤</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88.0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mGy</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/min</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，高剂量率模式≤</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176.0 </a:t>
            </a:r>
            <a:r>
              <a:rPr lang="en-US" altLang="zh-CN" sz="2400" dirty="0" err="1">
                <a:latin typeface="Times New Roman" panose="02020603050405020304" pitchFamily="18" charset="0"/>
                <a:ea typeface="黑体" panose="02010609060101010101" pitchFamily="49" charset="-122"/>
                <a:sym typeface="Times New Roman" panose="02020603050405020304" pitchFamily="18" charset="0"/>
              </a:rPr>
              <a:t>mGy</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/min</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，状态检测和稳定性检测不做要求。</a:t>
            </a:r>
          </a:p>
          <a:p>
            <a:pPr>
              <a:lnSpc>
                <a:spcPct val="120000"/>
              </a:lnSpc>
              <a:spcBef>
                <a:spcPts val="20"/>
              </a:spcBef>
              <a:spcAft>
                <a:spcPts val="20"/>
              </a:spcAft>
            </a:pPr>
            <a:endParaRPr lang="zh-CN" altLang="en-US" sz="2400"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17077381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3FA01D3-8590-46ED-AD13-EA6360693FB2}"/>
              </a:ext>
            </a:extLst>
          </p:cNvPr>
          <p:cNvSpPr>
            <a:spLocks noGrp="1"/>
          </p:cNvSpPr>
          <p:nvPr>
            <p:ph type="title"/>
          </p:nvPr>
        </p:nvSpPr>
        <p:spPr/>
        <p:txBody>
          <a:bodyPr/>
          <a:lstStyle/>
          <a:p>
            <a:pPr>
              <a:lnSpc>
                <a:spcPct val="120000"/>
              </a:lnSpc>
              <a:spcBef>
                <a:spcPct val="20000"/>
              </a:spcBef>
              <a:spcAft>
                <a:spcPts val="20"/>
              </a:spcAft>
            </a:pPr>
            <a:endParaRPr lang="zh-CN" altLang="en-US">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3" name="内容占位符 2">
            <a:extLst>
              <a:ext uri="{FF2B5EF4-FFF2-40B4-BE49-F238E27FC236}">
                <a16:creationId xmlns="" xmlns:a16="http://schemas.microsoft.com/office/drawing/2014/main" id="{8676C7FB-1AA7-4AB8-B7FF-FB13F16A7C90}"/>
              </a:ext>
            </a:extLst>
          </p:cNvPr>
          <p:cNvSpPr>
            <a:spLocks noGrp="1"/>
          </p:cNvSpPr>
          <p:nvPr>
            <p:ph idx="1"/>
          </p:nvPr>
        </p:nvSpPr>
        <p:spPr/>
        <p:txBody>
          <a:bodyPr>
            <a:normAutofit/>
          </a:bodyPr>
          <a:lstStyle/>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此项检测应尽量使用空气电离室剂量仪探头</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如果使用其他类型的剂量仪，应对测量结果进行反散射修正，修正方法与典型值一致。</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如果剂量仪探头带屏蔽材料，应避开</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AEC</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的检测区域，或者预先在无剂量仪探头的情况下，记录</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AEC</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的曝光参数，然后使用手动设置成</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AEC</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的曝光参数。</a:t>
            </a:r>
          </a:p>
          <a:p>
            <a:pPr>
              <a:lnSpc>
                <a:spcPct val="120000"/>
              </a:lnSpc>
              <a:spcBef>
                <a:spcPts val="20"/>
              </a:spcBef>
              <a:spcAft>
                <a:spcPts val="20"/>
              </a:spcAft>
            </a:pPr>
            <a:endParaRPr lang="zh-CN" altLang="en-US" sz="2400" dirty="0">
              <a:latin typeface="Times New Roman" panose="02020603050405020304" pitchFamily="18" charset="0"/>
              <a:ea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37907248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78F3631-4D59-4C26-8BC3-34DD0384CD6C}"/>
              </a:ext>
            </a:extLst>
          </p:cNvPr>
          <p:cNvSpPr>
            <a:spLocks noGrp="1"/>
          </p:cNvSpPr>
          <p:nvPr>
            <p:ph type="title"/>
          </p:nvPr>
        </p:nvSpPr>
        <p:spPr/>
        <p:txBody>
          <a:bodyPr/>
          <a:lstStyle/>
          <a:p>
            <a:pPr>
              <a:lnSpc>
                <a:spcPct val="120000"/>
              </a:lnSpc>
              <a:spcBef>
                <a:spcPct val="20000"/>
              </a:spcBef>
              <a:spcAft>
                <a:spcPts val="20"/>
              </a:spcAft>
            </a:pPr>
            <a:r>
              <a:rPr lang="en-US" altLang="zh-CN" dirty="0">
                <a:latin typeface="Times New Roman" panose="02020603050405020304" pitchFamily="18" charset="0"/>
                <a:ea typeface="黑体" panose="02010609060101010101" pitchFamily="49" charset="-122"/>
                <a:sym typeface="Times New Roman" panose="02020603050405020304" pitchFamily="18" charset="0"/>
              </a:rPr>
              <a:t>3</a:t>
            </a:r>
            <a:r>
              <a:rPr lang="zh-CN" altLang="en-US" dirty="0">
                <a:latin typeface="Times New Roman" panose="02020603050405020304" pitchFamily="18" charset="0"/>
                <a:ea typeface="黑体" panose="02010609060101010101" pitchFamily="49" charset="-122"/>
                <a:sym typeface="Times New Roman" panose="02020603050405020304" pitchFamily="18" charset="0"/>
              </a:rPr>
              <a:t>、高对比度分辨力</a:t>
            </a:r>
          </a:p>
        </p:txBody>
      </p:sp>
      <p:sp>
        <p:nvSpPr>
          <p:cNvPr id="3" name="内容占位符 2">
            <a:extLst>
              <a:ext uri="{FF2B5EF4-FFF2-40B4-BE49-F238E27FC236}">
                <a16:creationId xmlns="" xmlns:a16="http://schemas.microsoft.com/office/drawing/2014/main" id="{CC1FC964-9FE8-4BED-BCE5-66BF50925C03}"/>
              </a:ext>
            </a:extLst>
          </p:cNvPr>
          <p:cNvSpPr>
            <a:spLocks noGrp="1"/>
          </p:cNvSpPr>
          <p:nvPr>
            <p:ph idx="1"/>
          </p:nvPr>
        </p:nvSpPr>
        <p:spPr/>
        <p:txBody>
          <a:bodyPr>
            <a:normAutofit/>
          </a:bodyPr>
          <a:lstStyle/>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直接荧光屏透视设备，将测试卡紧贴在荧光屏后靠板的入射面上，以适当条件（如</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70 kV</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3 mA</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）进行透视，从荧光屏上观察并记录能分辨的最大线对数。</a:t>
            </a:r>
            <a:endParaRPr lang="en-US" altLang="zh-CN" sz="2400" dirty="0">
              <a:latin typeface="Times New Roman" panose="02020603050405020304" pitchFamily="18" charset="0"/>
              <a:ea typeface="黑体" panose="02010609060101010101" pitchFamily="49" charset="-122"/>
              <a:sym typeface="Times New Roman" panose="02020603050405020304" pitchFamily="18" charset="0"/>
            </a:endParaRP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非直接荧光屏透视设备，将高对比度分辨力测试卡紧贴在影像接收器的入射屏或放在诊断床上，并使显示器中测试卡的线条影像与扫描线的方向成</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45°</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夹角，以</a:t>
            </a:r>
            <a:r>
              <a:rPr lang="en-US" altLang="zh-CN" sz="2400" dirty="0">
                <a:latin typeface="Times New Roman" panose="02020603050405020304" pitchFamily="18" charset="0"/>
                <a:ea typeface="黑体" panose="02010609060101010101" pitchFamily="49" charset="-122"/>
                <a:sym typeface="Times New Roman" panose="02020603050405020304" pitchFamily="18" charset="0"/>
              </a:rPr>
              <a:t>AEC</a:t>
            </a: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条件或常用透视条件进行透视，从显示器上观察并记录能分辨的最大线对数</a:t>
            </a:r>
          </a:p>
          <a:p>
            <a:pPr>
              <a:lnSpc>
                <a:spcPct val="120000"/>
              </a:lnSpc>
              <a:spcBef>
                <a:spcPts val="20"/>
              </a:spcBef>
              <a:spcAft>
                <a:spcPts val="20"/>
              </a:spcAft>
            </a:pPr>
            <a:r>
              <a:rPr lang="zh-CN" altLang="en-US" sz="2400" dirty="0">
                <a:latin typeface="Times New Roman" panose="02020603050405020304" pitchFamily="18" charset="0"/>
                <a:ea typeface="黑体" panose="02010609060101010101" pitchFamily="49" charset="-122"/>
                <a:sym typeface="Times New Roman" panose="02020603050405020304" pitchFamily="18" charset="0"/>
              </a:rPr>
              <a:t>如果出现影像饱和现象（影像全白），可以在限束器出口处放一块适当厚度的铝板或铜板以避免影像饱和</a:t>
            </a:r>
          </a:p>
        </p:txBody>
      </p:sp>
    </p:spTree>
    <p:extLst>
      <p:ext uri="{BB962C8B-B14F-4D97-AF65-F5344CB8AC3E}">
        <p14:creationId xmlns:p14="http://schemas.microsoft.com/office/powerpoint/2010/main" val="529095037"/>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prfkey">
      <a:majorFont>
        <a:latin typeface="Times New Roman" panose="020F0302020204030204"/>
        <a:ea typeface="黑体"/>
        <a:cs typeface=""/>
      </a:majorFont>
      <a:minorFont>
        <a:latin typeface="Times New Roman" panose="020F0502020204030204"/>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897</TotalTime>
  <Words>18757</Words>
  <Application>Microsoft Office PowerPoint</Application>
  <PresentationFormat>宽屏</PresentationFormat>
  <Paragraphs>1458</Paragraphs>
  <Slides>194</Slides>
  <Notes>0</Notes>
  <HiddenSlides>0</HiddenSlides>
  <MMClips>0</MMClips>
  <ScaleCrop>false</ScaleCrop>
  <HeadingPairs>
    <vt:vector size="8" baseType="variant">
      <vt:variant>
        <vt:lpstr>已用的字体</vt:lpstr>
      </vt:variant>
      <vt:variant>
        <vt:i4>5</vt:i4>
      </vt:variant>
      <vt:variant>
        <vt:lpstr>主题</vt:lpstr>
      </vt:variant>
      <vt:variant>
        <vt:i4>1</vt:i4>
      </vt:variant>
      <vt:variant>
        <vt:lpstr>嵌入 OLE 服务器</vt:lpstr>
      </vt:variant>
      <vt:variant>
        <vt:i4>2</vt:i4>
      </vt:variant>
      <vt:variant>
        <vt:lpstr>幻灯片标题</vt:lpstr>
      </vt:variant>
      <vt:variant>
        <vt:i4>194</vt:i4>
      </vt:variant>
    </vt:vector>
  </HeadingPairs>
  <TitlesOfParts>
    <vt:vector size="202" baseType="lpstr">
      <vt:lpstr>MS Mincho</vt:lpstr>
      <vt:lpstr>黑体</vt:lpstr>
      <vt:lpstr>宋体</vt:lpstr>
      <vt:lpstr>Arial</vt:lpstr>
      <vt:lpstr>Times New Roman</vt:lpstr>
      <vt:lpstr>Office 主题</vt:lpstr>
      <vt:lpstr>Equation</vt:lpstr>
      <vt:lpstr>MathType 6.0 Equation</vt:lpstr>
      <vt:lpstr>医用X射线诊断设备 质量控制检测</vt:lpstr>
      <vt:lpstr>PowerPoint 演示文稿</vt:lpstr>
      <vt:lpstr>PowerPoint 演示文稿</vt:lpstr>
      <vt:lpstr>PowerPoint 演示文稿</vt:lpstr>
      <vt:lpstr>PowerPoint 演示文稿</vt:lpstr>
      <vt:lpstr>PowerPoint 演示文稿</vt:lpstr>
      <vt:lpstr>X射线摄影设备 质量控制检测</vt:lpstr>
      <vt:lpstr>PowerPoint 演示文稿</vt:lpstr>
      <vt:lpstr>PowerPoint 演示文稿</vt:lpstr>
      <vt:lpstr>一、屏片X射线摄影设备专用检测项目 </vt:lpstr>
      <vt:lpstr>PowerPoint 演示文稿</vt:lpstr>
      <vt:lpstr>1、管电压指示的偏离</vt:lpstr>
      <vt:lpstr>2、辐射输出量重复性</vt:lpstr>
      <vt:lpstr>3、输出量线性</vt:lpstr>
      <vt:lpstr>4、有用线束半值层（铝片法）</vt:lpstr>
      <vt:lpstr>4、有用线束半值层（直接测量法）</vt:lpstr>
      <vt:lpstr>5、曝光时间指示的偏离</vt:lpstr>
      <vt:lpstr>6、AEC重复性</vt:lpstr>
      <vt:lpstr>7、AEC响应</vt:lpstr>
      <vt:lpstr>8、AEC电离室之间一致性</vt:lpstr>
      <vt:lpstr>9、有用线束垂直度偏离</vt:lpstr>
      <vt:lpstr>PowerPoint 演示文稿</vt:lpstr>
      <vt:lpstr>10、光野与照射野四边的偏离</vt:lpstr>
      <vt:lpstr>二、屏片X射线摄影设备专用检测项目</vt:lpstr>
      <vt:lpstr>PowerPoint 演示文稿</vt:lpstr>
      <vt:lpstr>三、DR设备专用检测项目</vt:lpstr>
      <vt:lpstr>PowerPoint 演示文稿</vt:lpstr>
      <vt:lpstr>PowerPoint 演示文稿</vt:lpstr>
      <vt:lpstr>（一）影像处理过程</vt:lpstr>
      <vt:lpstr>PowerPoint 演示文稿</vt:lpstr>
      <vt:lpstr>（二）影像数据的线性化</vt:lpstr>
      <vt:lpstr>PowerPoint 演示文稿</vt:lpstr>
      <vt:lpstr>（三）信号传递性质（STP）和其线性化</vt:lpstr>
      <vt:lpstr>PowerPoint 演示文稿</vt:lpstr>
      <vt:lpstr>（四）探测器剂量指示detector dose indicator（DDI）和其线性化</vt:lpstr>
      <vt:lpstr>PowerPoint 演示文稿</vt:lpstr>
      <vt:lpstr>PowerPoint 演示文稿</vt:lpstr>
      <vt:lpstr>PowerPoint 演示文稿</vt:lpstr>
      <vt:lpstr>PowerPoint 演示文稿</vt:lpstr>
      <vt:lpstr>（五）标准化的辐射质的要求</vt:lpstr>
      <vt:lpstr>PowerPoint 演示文稿</vt:lpstr>
      <vt:lpstr>PowerPoint 演示文稿</vt:lpstr>
      <vt:lpstr>1、探测器剂量指示（DDI）</vt:lpstr>
      <vt:lpstr>PowerPoint 演示文稿</vt:lpstr>
      <vt:lpstr>PowerPoint 演示文稿</vt:lpstr>
      <vt:lpstr>PowerPoint 演示文稿</vt:lpstr>
      <vt:lpstr>2、信号传递特性（STP）</vt:lpstr>
      <vt:lpstr>PowerPoint 演示文稿</vt:lpstr>
      <vt:lpstr>PowerPoint 演示文稿</vt:lpstr>
      <vt:lpstr>PowerPoint 演示文稿</vt:lpstr>
      <vt:lpstr>PowerPoint 演示文稿</vt:lpstr>
      <vt:lpstr>PowerPoint 演示文稿</vt:lpstr>
      <vt:lpstr>3、响应均匀性</vt:lpstr>
      <vt:lpstr>PowerPoint 演示文稿</vt:lpstr>
      <vt:lpstr>PowerPoint 演示文稿</vt:lpstr>
      <vt:lpstr>PowerPoint 演示文稿</vt:lpstr>
      <vt:lpstr>PowerPoint 演示文稿</vt:lpstr>
      <vt:lpstr>4、测距误差</vt:lpstr>
      <vt:lpstr>PowerPoint 演示文稿</vt:lpstr>
      <vt:lpstr>5、残影</vt:lpstr>
      <vt:lpstr>PowerPoint 演示文稿</vt:lpstr>
      <vt:lpstr>6、伪影</vt:lpstr>
      <vt:lpstr>PowerPoint 演示文稿</vt:lpstr>
      <vt:lpstr>7、高对比度分辨力</vt:lpstr>
      <vt:lpstr>PowerPoint 演示文稿</vt:lpstr>
      <vt:lpstr>8、低对比度分辨力</vt:lpstr>
      <vt:lpstr>PowerPoint 演示文稿</vt:lpstr>
      <vt:lpstr>PowerPoint 演示文稿</vt:lpstr>
      <vt:lpstr>PowerPoint 演示文稿</vt:lpstr>
      <vt:lpstr>四、 CR设备专用检测项目</vt:lpstr>
      <vt:lpstr>PowerPoint 演示文稿</vt:lpstr>
      <vt:lpstr>1、IP暗噪声</vt:lpstr>
      <vt:lpstr>PowerPoint 演示文稿</vt:lpstr>
      <vt:lpstr>2、探测器剂量指示（DDI）</vt:lpstr>
      <vt:lpstr>PowerPoint 演示文稿</vt:lpstr>
      <vt:lpstr>PowerPoint 演示文稿</vt:lpstr>
      <vt:lpstr>3、IP响应均匀性</vt:lpstr>
      <vt:lpstr>PowerPoint 演示文稿</vt:lpstr>
      <vt:lpstr>4、IP响应一致性</vt:lpstr>
      <vt:lpstr>PowerPoint 演示文稿</vt:lpstr>
      <vt:lpstr>5、IP响应线性</vt:lpstr>
      <vt:lpstr>PowerPoint 演示文稿</vt:lpstr>
      <vt:lpstr>PowerPoint 演示文稿</vt:lpstr>
      <vt:lpstr>6、测距误差</vt:lpstr>
      <vt:lpstr>7、IP擦除完全性</vt:lpstr>
      <vt:lpstr>8、高对比度分辨力</vt:lpstr>
      <vt:lpstr>9、低对比度分辨力</vt:lpstr>
      <vt:lpstr>X射线透视设备 质量控制检测</vt:lpstr>
      <vt:lpstr>PowerPoint 演示文稿</vt:lpstr>
      <vt:lpstr>五、X射线透视设备通用检测项目</vt:lpstr>
      <vt:lpstr>1、透视受检者入射体表空气比释动能率典型值</vt:lpstr>
      <vt:lpstr>PowerPoint 演示文稿</vt:lpstr>
      <vt:lpstr>PowerPoint 演示文稿</vt:lpstr>
      <vt:lpstr>PowerPoint 演示文稿</vt:lpstr>
      <vt:lpstr>PowerPoint 演示文稿</vt:lpstr>
      <vt:lpstr>PowerPoint 演示文稿</vt:lpstr>
      <vt:lpstr>2、透视受检者入射体表空气比释动能率最大值</vt:lpstr>
      <vt:lpstr>PowerPoint 演示文稿</vt:lpstr>
      <vt:lpstr>3、高对比度分辨力</vt:lpstr>
      <vt:lpstr>PowerPoint 演示文稿</vt:lpstr>
      <vt:lpstr>4、低对比度分辨力</vt:lpstr>
      <vt:lpstr>5、入射屏前空气比释动能率</vt:lpstr>
      <vt:lpstr>PowerPoint 演示文稿</vt:lpstr>
      <vt:lpstr>6、自动亮度控制</vt:lpstr>
      <vt:lpstr>7、透视防护区检测平面上周围剂量当量率</vt:lpstr>
      <vt:lpstr>PowerPoint 演示文稿</vt:lpstr>
      <vt:lpstr>PowerPoint 演示文稿</vt:lpstr>
      <vt:lpstr>PowerPoint 演示文稿</vt:lpstr>
      <vt:lpstr>PowerPoint 演示文稿</vt:lpstr>
      <vt:lpstr>六、直接荧光屏透视设备专用检测项目</vt:lpstr>
      <vt:lpstr>1、直接荧光屏透视的灵敏度</vt:lpstr>
      <vt:lpstr>2、最大照射野与直接荧光屏尺寸相同时的台屏距</vt:lpstr>
      <vt:lpstr>七、DSA设备专用检测项目</vt:lpstr>
      <vt:lpstr>PowerPoint 演示文稿</vt:lpstr>
      <vt:lpstr>1、DSA动态范围</vt:lpstr>
      <vt:lpstr>2、DSA对比度</vt:lpstr>
      <vt:lpstr>PowerPoint 演示文稿</vt:lpstr>
      <vt:lpstr>3、伪影</vt:lpstr>
      <vt:lpstr>乳腺摄影设备 质量控制检测</vt:lpstr>
      <vt:lpstr>PowerPoint 演示文稿</vt:lpstr>
      <vt:lpstr>八、乳腺X射线摄影设备通用检测项目</vt:lpstr>
      <vt:lpstr>1、胸壁侧射野与影像接收器一致性</vt:lpstr>
      <vt:lpstr>PowerPoint 演示文稿</vt:lpstr>
      <vt:lpstr>PowerPoint 演示文稿</vt:lpstr>
      <vt:lpstr>PowerPoint 演示文稿</vt:lpstr>
      <vt:lpstr>2、光野与照射野一致性</vt:lpstr>
      <vt:lpstr>PowerPoint 演示文稿</vt:lpstr>
      <vt:lpstr>PowerPoint 演示文稿</vt:lpstr>
      <vt:lpstr>3、管电压指示的偏离</vt:lpstr>
      <vt:lpstr>PowerPoint 演示文稿</vt:lpstr>
      <vt:lpstr>4、半值层</vt:lpstr>
      <vt:lpstr>PowerPoint 演示文稿</vt:lpstr>
      <vt:lpstr>PowerPoint 演示文稿</vt:lpstr>
      <vt:lpstr>5、输出量重复性</vt:lpstr>
      <vt:lpstr>6、特定辐射输出量</vt:lpstr>
      <vt:lpstr>PowerPoint 演示文稿</vt:lpstr>
      <vt:lpstr>7、AEC重复性</vt:lpstr>
      <vt:lpstr>PowerPoint 演示文稿</vt:lpstr>
      <vt:lpstr>PowerPoint 演示文稿</vt:lpstr>
      <vt:lpstr>8、乳腺平均剂量</vt:lpstr>
      <vt:lpstr>PowerPoint 演示文稿</vt:lpstr>
      <vt:lpstr>PowerPoint 演示文稿</vt:lpstr>
      <vt:lpstr>PowerPoint 演示文稿</vt:lpstr>
      <vt:lpstr>PowerPoint 演示文稿</vt:lpstr>
      <vt:lpstr>PowerPoint 演示文稿</vt:lpstr>
      <vt:lpstr>九、乳腺屏片X射线摄影设备专用检测项目</vt:lpstr>
      <vt:lpstr>1、标准照片密度</vt:lpstr>
      <vt:lpstr>PowerPoint 演示文稿</vt:lpstr>
      <vt:lpstr>2、AEC响应</vt:lpstr>
      <vt:lpstr>3、高对比度分辨力</vt:lpstr>
      <vt:lpstr>十、乳腺DR设备专用检测项目</vt:lpstr>
      <vt:lpstr>1、影像接收器响应</vt:lpstr>
      <vt:lpstr>PowerPoint 演示文稿</vt:lpstr>
      <vt:lpstr>PowerPoint 演示文稿</vt:lpstr>
      <vt:lpstr>2、影像接收器均匀性</vt:lpstr>
      <vt:lpstr>PowerPoint 演示文稿</vt:lpstr>
      <vt:lpstr>PowerPoint 演示文稿</vt:lpstr>
      <vt:lpstr>3、伪影</vt:lpstr>
      <vt:lpstr>4、高对比度分辨力</vt:lpstr>
      <vt:lpstr>PowerPoint 演示文稿</vt:lpstr>
      <vt:lpstr>5、低对比度细节</vt:lpstr>
      <vt:lpstr>PowerPoint 演示文稿</vt:lpstr>
      <vt:lpstr>PowerPoint 演示文稿</vt:lpstr>
      <vt:lpstr>PowerPoint 演示文稿</vt:lpstr>
      <vt:lpstr>PowerPoint 演示文稿</vt:lpstr>
      <vt:lpstr>PowerPoint 演示文稿</vt:lpstr>
      <vt:lpstr>十一、乳腺CR设备专用检测项目</vt:lpstr>
      <vt:lpstr>1、IP暗噪声</vt:lpstr>
      <vt:lpstr>PowerPoint 演示文稿</vt:lpstr>
      <vt:lpstr>2、IP响应线性</vt:lpstr>
      <vt:lpstr>PowerPoint 演示文稿</vt:lpstr>
      <vt:lpstr>3、IP响应均匀性</vt:lpstr>
      <vt:lpstr>PowerPoint 演示文稿</vt:lpstr>
      <vt:lpstr>4、IP响应一致性</vt:lpstr>
      <vt:lpstr>PowerPoint 演示文稿</vt:lpstr>
      <vt:lpstr>5、IP擦除完全性</vt:lpstr>
      <vt:lpstr>PowerPoint 演示文稿</vt:lpstr>
      <vt:lpstr>PowerPoint 演示文稿</vt:lpstr>
      <vt:lpstr>7、高对比度分辨力</vt:lpstr>
      <vt:lpstr>8、低对比度细节</vt:lpstr>
      <vt:lpstr>牙科摄影设备 质量控制检测</vt:lpstr>
      <vt:lpstr>PowerPoint 演示文稿</vt:lpstr>
      <vt:lpstr>十二、牙科X射线设备检测项目</vt:lpstr>
      <vt:lpstr>1、管电压指示的偏离</vt:lpstr>
      <vt:lpstr>PowerPoint 演示文稿</vt:lpstr>
      <vt:lpstr>PowerPoint 演示文稿</vt:lpstr>
      <vt:lpstr>2、辐射输出量重复性</vt:lpstr>
      <vt:lpstr>3、曝光时间指示的偏离</vt:lpstr>
      <vt:lpstr>4、有用线束半值层</vt:lpstr>
      <vt:lpstr>5、高对比度分辨力</vt:lpstr>
      <vt:lpstr>PowerPoint 演示文稿</vt:lpstr>
      <vt:lpstr>PowerPoint 演示文稿</vt:lpstr>
      <vt:lpstr>PowerPoint 演示文稿</vt:lpstr>
      <vt:lpstr>6、低对比度分辨力</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医用X射线诊断设备 质量控制检测</dc:title>
  <dc:creator>Stuart</dc:creator>
  <cp:lastModifiedBy>Stuart</cp:lastModifiedBy>
  <cp:revision>75</cp:revision>
  <dcterms:created xsi:type="dcterms:W3CDTF">2021-12-30T08:00:28Z</dcterms:created>
  <dcterms:modified xsi:type="dcterms:W3CDTF">2022-03-17T02:05:34Z</dcterms:modified>
</cp:coreProperties>
</file>