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2" r:id="rId2"/>
  </p:sldMasterIdLst>
  <p:notesMasterIdLst>
    <p:notesMasterId r:id="rId57"/>
  </p:notesMasterIdLst>
  <p:sldIdLst>
    <p:sldId id="323" r:id="rId3"/>
    <p:sldId id="630" r:id="rId4"/>
    <p:sldId id="1293" r:id="rId5"/>
    <p:sldId id="1295" r:id="rId6"/>
    <p:sldId id="343" r:id="rId7"/>
    <p:sldId id="345" r:id="rId8"/>
    <p:sldId id="1233" r:id="rId9"/>
    <p:sldId id="346" r:id="rId10"/>
    <p:sldId id="349" r:id="rId11"/>
    <p:sldId id="284" r:id="rId12"/>
    <p:sldId id="1298" r:id="rId13"/>
    <p:sldId id="1299" r:id="rId14"/>
    <p:sldId id="1300" r:id="rId15"/>
    <p:sldId id="1307" r:id="rId16"/>
    <p:sldId id="1308" r:id="rId17"/>
    <p:sldId id="1309" r:id="rId18"/>
    <p:sldId id="1310" r:id="rId19"/>
    <p:sldId id="439" r:id="rId20"/>
    <p:sldId id="440" r:id="rId21"/>
    <p:sldId id="324" r:id="rId22"/>
    <p:sldId id="325" r:id="rId23"/>
    <p:sldId id="326" r:id="rId24"/>
    <p:sldId id="327" r:id="rId25"/>
    <p:sldId id="328" r:id="rId26"/>
    <p:sldId id="333" r:id="rId27"/>
    <p:sldId id="329" r:id="rId28"/>
    <p:sldId id="441" r:id="rId29"/>
    <p:sldId id="330" r:id="rId30"/>
    <p:sldId id="331" r:id="rId31"/>
    <p:sldId id="332" r:id="rId32"/>
    <p:sldId id="384" r:id="rId33"/>
    <p:sldId id="385" r:id="rId34"/>
    <p:sldId id="386" r:id="rId35"/>
    <p:sldId id="387" r:id="rId36"/>
    <p:sldId id="388" r:id="rId37"/>
    <p:sldId id="411" r:id="rId38"/>
    <p:sldId id="412" r:id="rId39"/>
    <p:sldId id="413" r:id="rId40"/>
    <p:sldId id="392" r:id="rId41"/>
    <p:sldId id="415" r:id="rId42"/>
    <p:sldId id="389" r:id="rId43"/>
    <p:sldId id="391" r:id="rId44"/>
    <p:sldId id="390" r:id="rId45"/>
    <p:sldId id="414" r:id="rId46"/>
    <p:sldId id="416" r:id="rId47"/>
    <p:sldId id="410" r:id="rId48"/>
    <p:sldId id="500" r:id="rId49"/>
    <p:sldId id="501" r:id="rId50"/>
    <p:sldId id="417" r:id="rId51"/>
    <p:sldId id="502" r:id="rId52"/>
    <p:sldId id="370" r:id="rId53"/>
    <p:sldId id="371" r:id="rId54"/>
    <p:sldId id="372" r:id="rId55"/>
    <p:sldId id="373" r:id="rId5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7004E-2"/>
          <c:y val="0.125579203779873"/>
          <c:w val="0.852863517060367"/>
          <c:h val="0.66879334977445704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wdDn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流行曲线!$E$2:$F$15</c:f>
              <c:multiLvlStrCache>
                <c:ptCount val="14"/>
                <c:lvl>
                  <c:pt idx="0">
                    <c:v>9:00</c:v>
                  </c:pt>
                  <c:pt idx="1">
                    <c:v>21:00</c:v>
                  </c:pt>
                  <c:pt idx="2">
                    <c:v>9:00</c:v>
                  </c:pt>
                  <c:pt idx="3">
                    <c:v>21:00</c:v>
                  </c:pt>
                  <c:pt idx="4">
                    <c:v>9:00</c:v>
                  </c:pt>
                  <c:pt idx="5">
                    <c:v>21:00</c:v>
                  </c:pt>
                  <c:pt idx="6">
                    <c:v>9:00</c:v>
                  </c:pt>
                  <c:pt idx="7">
                    <c:v>21:00</c:v>
                  </c:pt>
                  <c:pt idx="8">
                    <c:v>9:00</c:v>
                  </c:pt>
                  <c:pt idx="9">
                    <c:v>21:00</c:v>
                  </c:pt>
                  <c:pt idx="10">
                    <c:v>9:00</c:v>
                  </c:pt>
                  <c:pt idx="11">
                    <c:v>21:00</c:v>
                  </c:pt>
                  <c:pt idx="12">
                    <c:v>9:00</c:v>
                  </c:pt>
                  <c:pt idx="13">
                    <c:v>21:00</c:v>
                  </c:pt>
                </c:lvl>
                <c:lvl>
                  <c:pt idx="0">
                    <c:v>7月25日</c:v>
                  </c:pt>
                  <c:pt idx="2">
                    <c:v>7月26日</c:v>
                  </c:pt>
                  <c:pt idx="4">
                    <c:v>7月27日</c:v>
                  </c:pt>
                  <c:pt idx="6">
                    <c:v>7月28日</c:v>
                  </c:pt>
                  <c:pt idx="8">
                    <c:v>7月29日</c:v>
                  </c:pt>
                  <c:pt idx="10">
                    <c:v>7月30日</c:v>
                  </c:pt>
                  <c:pt idx="12">
                    <c:v>7月31日</c:v>
                  </c:pt>
                </c:lvl>
              </c:multiLvlStrCache>
            </c:multiLvlStrRef>
          </c:cat>
          <c:val>
            <c:numRef>
              <c:f>流行曲线!$G$2:$G$15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6</c:v>
                </c:pt>
                <c:pt idx="8">
                  <c:v>19</c:v>
                </c:pt>
                <c:pt idx="9">
                  <c:v>12</c:v>
                </c:pt>
                <c:pt idx="10">
                  <c:v>4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B1-4561-9080-FA53E9B07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73289168"/>
        <c:axId val="573289560"/>
      </c:barChart>
      <c:catAx>
        <c:axId val="57328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573289560"/>
        <c:crosses val="autoZero"/>
        <c:auto val="1"/>
        <c:lblAlgn val="ctr"/>
        <c:lblOffset val="100"/>
        <c:noMultiLvlLbl val="0"/>
      </c:catAx>
      <c:valAx>
        <c:axId val="573289560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57328916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0.01099</cdr:x>
      <cdr:y>0.0032</cdr:y>
    </cdr:from>
    <cdr:to>
      <cdr:x>0.13553</cdr:x>
      <cdr:y>0.09585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57151" y="9526"/>
          <a:ext cx="6477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zh-CN" altLang="en-US" sz="1200" b="1"/>
            <a:t>病例数</a:t>
          </a:r>
        </a:p>
      </cdr:txBody>
    </cdr:sp>
  </cdr:relSizeAnchor>
  <cdr:relSizeAnchor xmlns:cdr="http://schemas.openxmlformats.org/drawingml/2006/chartDrawing">
    <cdr:from>
      <cdr:x>0.90659</cdr:x>
      <cdr:y>0.82854</cdr:y>
    </cdr:from>
    <cdr:to>
      <cdr:x>1</cdr:x>
      <cdr:y>0.92119</cdr:y>
    </cdr:to>
    <cdr:sp macro="" textlink="">
      <cdr:nvSpPr>
        <cdr:cNvPr id="3" name="矩形 2"/>
        <cdr:cNvSpPr/>
      </cdr:nvSpPr>
      <cdr:spPr>
        <a:xfrm xmlns:a="http://schemas.openxmlformats.org/drawingml/2006/main">
          <a:off x="4714875" y="2470150"/>
          <a:ext cx="48577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1200" b="1"/>
            <a:t>时间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80012-B452-4CAA-9C5D-0C237FE11B57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E01BF-A10D-44A6-9B78-032214C74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71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242499C4-BF5C-408B-9CEF-F380DB87E684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fld id="{68A8BE01-C3A6-4EE9-9D80-893B626197FB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40</a:t>
            </a:fld>
            <a:endParaRPr lang="en-US" altLang="zh-CN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fld id="{68A8BE01-C3A6-4EE9-9D80-893B626197FB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44</a:t>
            </a:fld>
            <a:endParaRPr lang="en-US" altLang="zh-CN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74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8BACBDD-2371-4966-B4FC-453296EC4826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634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8</a:t>
            </a:fld>
            <a:endParaRPr lang="zh-CN" alt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34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2613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965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7406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1387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fld id="{68A8BE01-C3A6-4EE9-9D80-893B626197FB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32</a:t>
            </a:fld>
            <a:endParaRPr lang="en-US" altLang="zh-CN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fld id="{68A8BE01-C3A6-4EE9-9D80-893B626197FB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36</a:t>
            </a:fld>
            <a:endParaRPr lang="en-US" altLang="zh-CN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5C7587F-C523-48DB-98FB-0AB83AF20B7E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83638" y="638175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3F1400-3AFA-4639-8704-C2D77FAB78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08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755651" y="1752600"/>
            <a:ext cx="10668000" cy="4267200"/>
          </a:xfrm>
        </p:spPr>
        <p:txBody>
          <a:bodyPr/>
          <a:lstStyle/>
          <a:p>
            <a:pPr lvl="0" fontAlgn="base"/>
            <a:endParaRPr lang="zh-CN" altLang="en-US" strike="noStrike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t>2021/6/15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9067716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2021/6/15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90235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2021/6/15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9777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2021/6/15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45258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2021/6/15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87792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2021/6/15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64278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2021/6/15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01347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r>
              <a:rPr lang="zh-CN" altLang="en-US" strike="noStrike" noProof="1"/>
              <a:t>单击图标添加图片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2021/6/15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45057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r>
              <a:rPr lang="zh-CN" altLang="en-US" strike="noStrike" noProof="1"/>
              <a:t>单击图标添加图片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2021/6/15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65511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2021/6/15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16357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7" y="321874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5C7587F-C523-48DB-98FB-0AB83AF20B7E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3F1400-3AFA-4639-8704-C2D77FAB78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556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2021/6/15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5372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2021/6/15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13901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5C7587F-C523-48DB-98FB-0AB83AF20B7E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3F1400-3AFA-4639-8704-C2D77FAB78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36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5C7587F-C523-48DB-98FB-0AB83AF20B7E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3F1400-3AFA-4639-8704-C2D77FAB78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55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5C7587F-C523-48DB-98FB-0AB83AF20B7E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3F1400-3AFA-4639-8704-C2D77FAB78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07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5C7587F-C523-48DB-98FB-0AB83AF20B7E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3F1400-3AFA-4639-8704-C2D77FAB78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00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5C7587F-C523-48DB-98FB-0AB83AF20B7E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3F1400-3AFA-4639-8704-C2D77FAB78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38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0410484" y="4783060"/>
            <a:ext cx="1565197" cy="2103669"/>
            <a:chOff x="348696" y="3370149"/>
            <a:chExt cx="1173898" cy="157775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29" r="39472"/>
            <a:stretch>
              <a:fillRect/>
            </a:stretch>
          </p:blipFill>
          <p:spPr>
            <a:xfrm>
              <a:off x="348696" y="3965835"/>
              <a:ext cx="565704" cy="98206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29" r="39472"/>
            <a:stretch>
              <a:fillRect/>
            </a:stretch>
          </p:blipFill>
          <p:spPr>
            <a:xfrm>
              <a:off x="691501" y="3370149"/>
              <a:ext cx="831093" cy="14427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29" r="39472"/>
            <a:stretch>
              <a:fillRect/>
            </a:stretch>
          </p:blipFill>
          <p:spPr>
            <a:xfrm>
              <a:off x="1096176" y="4186194"/>
              <a:ext cx="426418" cy="740264"/>
            </a:xfrm>
            <a:prstGeom prst="rect">
              <a:avLst/>
            </a:prstGeom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587F-C523-48DB-98FB-0AB83AF20B7E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9222913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fld id="{85C7587F-C523-48DB-98FB-0AB83AF20B7E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2000"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fld id="{6F3F1400-3AFA-4639-8704-C2D77FAB78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2152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" y="-15617"/>
            <a:ext cx="800100" cy="919655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>
            <a:bevelB prst="angle"/>
          </a:sp3d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Rectangle 3"/>
          <p:cNvSpPr>
            <a:spLocks noGrp="1"/>
          </p:cNvSpPr>
          <p:nvPr>
            <p:ph type="body"/>
          </p:nvPr>
        </p:nvSpPr>
        <p:spPr>
          <a:xfrm>
            <a:off x="623888" y="1484313"/>
            <a:ext cx="10972800" cy="45259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fld id="{85C7587F-C523-48DB-98FB-0AB83AF20B7E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pic>
        <p:nvPicPr>
          <p:cNvPr id="103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2090"/>
            <a:ext cx="12179683" cy="476250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27016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2021/6/15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7950" y="47625"/>
            <a:ext cx="588010" cy="676275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>
            <a:bevelB prst="angle"/>
          </a:sp3d>
        </p:spPr>
      </p:pic>
      <p:pic>
        <p:nvPicPr>
          <p:cNvPr id="1031" name="Picture 9" descr="cdc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92180" y="6090285"/>
            <a:ext cx="967105" cy="73152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5442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新冠肺炎暴发疫情的鉴别和处置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F8A8BB-0623-48FA-B562-464CDE71D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近期新冠疫情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1BBE676-7E5C-4DC4-844B-4388B530A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618"/>
            <a:ext cx="12192000" cy="5585381"/>
          </a:xfrm>
        </p:spPr>
      </p:pic>
    </p:spTree>
    <p:extLst>
      <p:ext uri="{BB962C8B-B14F-4D97-AF65-F5344CB8AC3E}">
        <p14:creationId xmlns:p14="http://schemas.microsoft.com/office/powerpoint/2010/main" val="1175573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6C4488-50BB-4B9A-9CA7-16FC9B1E0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399DB01-A2D1-4487-8026-CAC5AC685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7894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934D47-1E65-43CD-891A-C3E84D545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DCA7374-0959-49E4-8241-5F899DBF7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81468" cy="6858000"/>
          </a:xfrm>
        </p:spPr>
      </p:pic>
    </p:spTree>
    <p:extLst>
      <p:ext uri="{BB962C8B-B14F-4D97-AF65-F5344CB8AC3E}">
        <p14:creationId xmlns:p14="http://schemas.microsoft.com/office/powerpoint/2010/main" val="632547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646931-F1DD-44F7-AA90-9B860FB5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2F93948-63AB-4106-928B-4C9FF0170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53188" cy="6858000"/>
          </a:xfrm>
        </p:spPr>
      </p:pic>
    </p:spTree>
    <p:extLst>
      <p:ext uri="{BB962C8B-B14F-4D97-AF65-F5344CB8AC3E}">
        <p14:creationId xmlns:p14="http://schemas.microsoft.com/office/powerpoint/2010/main" val="2146579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6625"/>
          <p:cNvGrpSpPr/>
          <p:nvPr/>
        </p:nvGrpSpPr>
        <p:grpSpPr>
          <a:xfrm>
            <a:off x="876634" y="359944"/>
            <a:ext cx="7382108" cy="991507"/>
            <a:chOff x="17" y="22"/>
            <a:chExt cx="2350" cy="294"/>
          </a:xfrm>
        </p:grpSpPr>
        <p:sp>
          <p:nvSpPr>
            <p:cNvPr id="26627" name="AutoShape 6"/>
            <p:cNvSpPr/>
            <p:nvPr/>
          </p:nvSpPr>
          <p:spPr>
            <a:xfrm>
              <a:off x="37" y="22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AAA59">
                    <a:alpha val="100000"/>
                  </a:srgbClr>
                </a:gs>
                <a:gs pos="50000">
                  <a:srgbClr val="B68A1C">
                    <a:alpha val="100000"/>
                  </a:srgbClr>
                </a:gs>
                <a:gs pos="100000">
                  <a:srgbClr val="CAAA59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  <a:effectLst>
              <a:outerShdw dist="35921" dir="2699999" algn="ctr" rotWithShape="0">
                <a:srgbClr val="080808">
                  <a:alpha val="50000"/>
                </a:srgbClr>
              </a:outerShdw>
            </a:effectLst>
          </p:spPr>
          <p:txBody>
            <a:bodyPr vert="horz" wrap="none" anchor="ctr"/>
            <a:lstStyle/>
            <a:p>
              <a:pPr fontAlgn="ctr" latinLnBrk="1">
                <a:lnSpc>
                  <a:spcPct val="90000"/>
                </a:lnSpc>
              </a:pPr>
              <a:r>
                <a:rPr lang="zh-CN" altLang="en-US" sz="4000" b="1" dirty="0">
                  <a:solidFill>
                    <a:srgbClr val="FF0000"/>
                  </a:solidFill>
                  <a:latin typeface="HelveticaInserat-Roman-SemiB" charset="0"/>
                  <a:ea typeface="宋体" panose="02010600030101010101" pitchFamily="2" charset="-122"/>
                </a:rPr>
                <a:t>新冠疫苗研发进展</a:t>
              </a:r>
            </a:p>
          </p:txBody>
        </p:sp>
        <p:grpSp>
          <p:nvGrpSpPr>
            <p:cNvPr id="3" name="组合 26627"/>
            <p:cNvGrpSpPr/>
            <p:nvPr/>
          </p:nvGrpSpPr>
          <p:grpSpPr>
            <a:xfrm>
              <a:off x="2211" y="25"/>
              <a:ext cx="111" cy="247"/>
              <a:chOff x="0" y="0"/>
              <a:chExt cx="79248" cy="243840"/>
            </a:xfrm>
          </p:grpSpPr>
          <p:pic>
            <p:nvPicPr>
              <p:cNvPr id="26629" name="AutoShape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79248" cy="2438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630" name="文本框 9"/>
              <p:cNvSpPr txBox="1"/>
              <p:nvPr/>
            </p:nvSpPr>
            <p:spPr>
              <a:xfrm>
                <a:off x="60066" y="78461"/>
                <a:ext cx="11612" cy="8590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none" anchor="ctr"/>
              <a:lstStyle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" name="组合 26630"/>
            <p:cNvGrpSpPr/>
            <p:nvPr/>
          </p:nvGrpSpPr>
          <p:grpSpPr>
            <a:xfrm>
              <a:off x="17" y="25"/>
              <a:ext cx="102" cy="241"/>
              <a:chOff x="0" y="0"/>
              <a:chExt cx="73152" cy="237744"/>
            </a:xfrm>
          </p:grpSpPr>
          <p:pic>
            <p:nvPicPr>
              <p:cNvPr id="26632" name="AutoShape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73152" cy="2377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633" name="文本框 12"/>
              <p:cNvSpPr txBox="1"/>
              <p:nvPr/>
            </p:nvSpPr>
            <p:spPr>
              <a:xfrm>
                <a:off x="2654" y="78173"/>
                <a:ext cx="11612" cy="845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none" anchor="ctr"/>
              <a:lstStyle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6634" name="灯片编号占位符 1"/>
          <p:cNvSpPr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HelveticaInserat-Roman-SemiB" charset="0"/>
                <a:ea typeface="微软雅黑" panose="020B0503020204020204" charset="-122"/>
                <a:sym typeface="HelveticaInserat-Roman-SemiB" charset="0"/>
              </a:rPr>
              <a:t>14</a:t>
            </a:fld>
            <a:endParaRPr lang="zh-CN" altLang="en-US" sz="1200" dirty="0">
              <a:solidFill>
                <a:srgbClr val="898989"/>
              </a:solidFill>
              <a:latin typeface="HelveticaInserat-Roman-SemiB" charset="0"/>
              <a:ea typeface="微软雅黑" panose="020B0503020204020204" charset="-122"/>
              <a:sym typeface="HelveticaInserat-Roman-SemiB" charset="0"/>
            </a:endParaRPr>
          </a:p>
        </p:txBody>
      </p:sp>
      <p:sp>
        <p:nvSpPr>
          <p:cNvPr id="26635" name="任意多边形 28"/>
          <p:cNvSpPr/>
          <p:nvPr/>
        </p:nvSpPr>
        <p:spPr>
          <a:xfrm rot="-5400000" flipV="1">
            <a:off x="-2455862" y="2422525"/>
            <a:ext cx="6246812" cy="1401763"/>
          </a:xfrm>
          <a:custGeom>
            <a:avLst/>
            <a:gdLst/>
            <a:ahLst/>
            <a:cxnLst>
              <a:cxn ang="0">
                <a:pos x="6260239" y="1443042"/>
              </a:cxn>
              <a:cxn ang="0">
                <a:pos x="6260239" y="1370077"/>
              </a:cxn>
              <a:cxn ang="0">
                <a:pos x="3239468" y="0"/>
              </a:cxn>
              <a:cxn ang="0">
                <a:pos x="0" y="1443042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6" name="任意多边形 26"/>
          <p:cNvSpPr/>
          <p:nvPr/>
        </p:nvSpPr>
        <p:spPr>
          <a:xfrm rot="-5400000" flipV="1">
            <a:off x="-2532062" y="2952750"/>
            <a:ext cx="6384925" cy="1404938"/>
          </a:xfrm>
          <a:custGeom>
            <a:avLst/>
            <a:gdLst/>
            <a:ahLst/>
            <a:cxnLst>
              <a:cxn ang="0">
                <a:pos x="6396518" y="1443041"/>
              </a:cxn>
              <a:cxn ang="0">
                <a:pos x="3214875" y="0"/>
              </a:cxn>
              <a:cxn ang="0">
                <a:pos x="0" y="1432086"/>
              </a:cxn>
              <a:cxn ang="0">
                <a:pos x="0" y="1443041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7" name="直接连接符 8"/>
          <p:cNvSpPr/>
          <p:nvPr/>
        </p:nvSpPr>
        <p:spPr>
          <a:xfrm rot="-5400000" flipV="1">
            <a:off x="-520700" y="647700"/>
            <a:ext cx="2398713" cy="110172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38" name="任意多边形 32"/>
          <p:cNvSpPr/>
          <p:nvPr/>
        </p:nvSpPr>
        <p:spPr>
          <a:xfrm rot="2700000">
            <a:off x="11714163" y="2982913"/>
            <a:ext cx="949325" cy="949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0633" y="950633"/>
              </a:cxn>
              <a:cxn ang="0">
                <a:pos x="0" y="950633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9" name="日期占位符 1"/>
          <p:cNvSpPr/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HelveticaInserat-Roman-SemiB" charset="0"/>
                <a:ea typeface="微软雅黑" panose="020B0503020204020204" charset="-122"/>
                <a:sym typeface="HelveticaInserat-Roman-SemiB" charset="0"/>
              </a:rPr>
              <a:t>2021/6/15</a:t>
            </a:fld>
            <a:endParaRPr lang="zh-CN" altLang="en-US" sz="1200" dirty="0">
              <a:solidFill>
                <a:srgbClr val="898989"/>
              </a:solidFill>
              <a:latin typeface="HelveticaInserat-Roman-SemiB" charset="0"/>
              <a:ea typeface="微软雅黑" panose="020B0503020204020204" charset="-122"/>
              <a:sym typeface="HelveticaInserat-Roman-SemiB" charset="0"/>
            </a:endParaRPr>
          </a:p>
        </p:txBody>
      </p:sp>
      <p:sp>
        <p:nvSpPr>
          <p:cNvPr id="26642" name="TextBox 55"/>
          <p:cNvSpPr/>
          <p:nvPr/>
        </p:nvSpPr>
        <p:spPr>
          <a:xfrm>
            <a:off x="1229360" y="1611087"/>
            <a:ext cx="9927590" cy="3278642"/>
          </a:xfrm>
          <a:prstGeom prst="rect">
            <a:avLst/>
          </a:prstGeom>
          <a:noFill/>
          <a:ln w="9525">
            <a:noFill/>
          </a:ln>
        </p:spPr>
        <p:txBody>
          <a:bodyPr wrap="square" lIns="121908" tIns="60954" rIns="121908" bIns="60954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dirty="0"/>
              <a:t>          </a:t>
            </a:r>
            <a:r>
              <a:rPr lang="zh-CN" altLang="en-US" sz="2800" dirty="0"/>
              <a:t>全球新冠疫情愈演愈烈的背景下，疫苗被寄予彻底终结疫情的厚望。</a:t>
            </a:r>
            <a:r>
              <a:rPr lang="en-US" altLang="zh-CN" sz="2800" dirty="0"/>
              <a:t>3</a:t>
            </a:r>
            <a:r>
              <a:rPr lang="zh-CN" altLang="en-US" sz="2800" dirty="0"/>
              <a:t>月，中国、美国等多个国家已宣布多个疫苗进入临床阶段，现在全球正在进行的新冠疫苗研究超过</a:t>
            </a:r>
            <a:r>
              <a:rPr lang="en-US" altLang="zh-CN" sz="2800" dirty="0"/>
              <a:t>100</a:t>
            </a:r>
            <a:r>
              <a:rPr lang="zh-CN" altLang="en-US" sz="2800" dirty="0"/>
              <a:t>项。</a:t>
            </a:r>
            <a:endParaRPr 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8"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endParaRPr lang="zh-CN" sz="28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6643" name="标题 1"/>
          <p:cNvSpPr>
            <a:spLocks noGrp="1"/>
          </p:cNvSpPr>
          <p:nvPr/>
        </p:nvSpPr>
        <p:spPr>
          <a:xfrm>
            <a:off x="804545" y="235585"/>
            <a:ext cx="7091226" cy="1114244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lvl="1"/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2" charset="0"/>
              </a:rPr>
              <a:t> </a:t>
            </a:r>
            <a:endParaRPr lang="zh-CN" altLang="en-US" sz="2800" b="1" dirty="0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644" name="日期占位符 1"/>
          <p:cNvSpPr/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HelveticaInserat-Roman-SemiB" charset="0"/>
                <a:ea typeface="微软雅黑" panose="020B0503020204020204" charset="-122"/>
                <a:sym typeface="HelveticaInserat-Roman-SemiB" charset="0"/>
              </a:rPr>
              <a:t>2021/6/15</a:t>
            </a:fld>
            <a:endParaRPr lang="zh-CN" altLang="en-US" sz="1200" dirty="0">
              <a:solidFill>
                <a:srgbClr val="898989"/>
              </a:solidFill>
              <a:latin typeface="HelveticaInserat-Roman-SemiB" charset="0"/>
              <a:ea typeface="微软雅黑" panose="020B0503020204020204" charset="-122"/>
              <a:sym typeface="HelveticaInserat-Roman-Semi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7004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31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bldLvl="0" animBg="1"/>
      <p:bldP spid="26636" grpId="0" bldLvl="0" animBg="1"/>
      <p:bldP spid="26638" grpId="0" bldLvl="0" animBg="1"/>
      <p:bldP spid="26642" grpId="0" bldLvl="0"/>
      <p:bldP spid="26643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6625"/>
          <p:cNvGrpSpPr/>
          <p:nvPr/>
        </p:nvGrpSpPr>
        <p:grpSpPr>
          <a:xfrm>
            <a:off x="823232" y="285750"/>
            <a:ext cx="7319282" cy="1325337"/>
            <a:chOff x="0" y="0"/>
            <a:chExt cx="2330" cy="294"/>
          </a:xfrm>
        </p:grpSpPr>
        <p:sp>
          <p:nvSpPr>
            <p:cNvPr id="26627" name="AutoShape 6"/>
            <p:cNvSpPr/>
            <p:nvPr/>
          </p:nvSpPr>
          <p:spPr>
            <a:xfrm>
              <a:off x="0" y="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AAA59">
                    <a:alpha val="100000"/>
                  </a:srgbClr>
                </a:gs>
                <a:gs pos="50000">
                  <a:srgbClr val="B68A1C">
                    <a:alpha val="100000"/>
                  </a:srgbClr>
                </a:gs>
                <a:gs pos="100000">
                  <a:srgbClr val="CAAA59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  <a:effectLst>
              <a:outerShdw dist="35921" dir="2699999" algn="ctr" rotWithShape="0">
                <a:srgbClr val="080808">
                  <a:alpha val="50000"/>
                </a:srgbClr>
              </a:outerShdw>
            </a:effectLst>
          </p:spPr>
          <p:txBody>
            <a:bodyPr vert="horz" wrap="none" anchor="ctr"/>
            <a:lstStyle/>
            <a:p>
              <a:pPr fontAlgn="ctr" latinLnBrk="1">
                <a:lnSpc>
                  <a:spcPct val="90000"/>
                </a:lnSpc>
              </a:pPr>
              <a:r>
                <a:rPr lang="zh-CN" altLang="en-US" sz="4000" dirty="0">
                  <a:solidFill>
                    <a:srgbClr val="FF0000"/>
                  </a:solidFill>
                  <a:latin typeface="HelveticaInserat-Roman-SemiB" charset="0"/>
                  <a:ea typeface="宋体" panose="02010600030101010101" pitchFamily="2" charset="-122"/>
                </a:rPr>
                <a:t>主要有以下几种研究路径</a:t>
              </a:r>
            </a:p>
          </p:txBody>
        </p:sp>
        <p:grpSp>
          <p:nvGrpSpPr>
            <p:cNvPr id="3" name="组合 26627"/>
            <p:cNvGrpSpPr/>
            <p:nvPr/>
          </p:nvGrpSpPr>
          <p:grpSpPr>
            <a:xfrm>
              <a:off x="2211" y="25"/>
              <a:ext cx="111" cy="247"/>
              <a:chOff x="0" y="0"/>
              <a:chExt cx="79248" cy="243840"/>
            </a:xfrm>
          </p:grpSpPr>
          <p:pic>
            <p:nvPicPr>
              <p:cNvPr id="26629" name="AutoShape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79248" cy="2438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630" name="文本框 9"/>
              <p:cNvSpPr txBox="1"/>
              <p:nvPr/>
            </p:nvSpPr>
            <p:spPr>
              <a:xfrm>
                <a:off x="60066" y="78461"/>
                <a:ext cx="11612" cy="8590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none" anchor="ctr"/>
              <a:lstStyle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" name="组合 26630"/>
            <p:cNvGrpSpPr/>
            <p:nvPr/>
          </p:nvGrpSpPr>
          <p:grpSpPr>
            <a:xfrm>
              <a:off x="17" y="25"/>
              <a:ext cx="102" cy="241"/>
              <a:chOff x="0" y="0"/>
              <a:chExt cx="73152" cy="237744"/>
            </a:xfrm>
          </p:grpSpPr>
          <p:pic>
            <p:nvPicPr>
              <p:cNvPr id="26632" name="AutoShape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73152" cy="2377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633" name="文本框 12"/>
              <p:cNvSpPr txBox="1"/>
              <p:nvPr/>
            </p:nvSpPr>
            <p:spPr>
              <a:xfrm>
                <a:off x="2654" y="78173"/>
                <a:ext cx="11612" cy="845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none" anchor="ctr"/>
              <a:lstStyle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6634" name="灯片编号占位符 1"/>
          <p:cNvSpPr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HelveticaInserat-Roman-SemiB" charset="0"/>
                <a:ea typeface="微软雅黑" panose="020B0503020204020204" charset="-122"/>
                <a:sym typeface="HelveticaInserat-Roman-SemiB" charset="0"/>
              </a:rPr>
              <a:t>15</a:t>
            </a:fld>
            <a:endParaRPr lang="zh-CN" altLang="en-US" sz="1200" dirty="0">
              <a:solidFill>
                <a:srgbClr val="898989"/>
              </a:solidFill>
              <a:latin typeface="HelveticaInserat-Roman-SemiB" charset="0"/>
              <a:ea typeface="微软雅黑" panose="020B0503020204020204" charset="-122"/>
              <a:sym typeface="HelveticaInserat-Roman-SemiB" charset="0"/>
            </a:endParaRPr>
          </a:p>
        </p:txBody>
      </p:sp>
      <p:sp>
        <p:nvSpPr>
          <p:cNvPr id="26635" name="任意多边形 28"/>
          <p:cNvSpPr/>
          <p:nvPr/>
        </p:nvSpPr>
        <p:spPr>
          <a:xfrm rot="-5400000" flipV="1">
            <a:off x="-2455862" y="2422525"/>
            <a:ext cx="6246812" cy="1401763"/>
          </a:xfrm>
          <a:custGeom>
            <a:avLst/>
            <a:gdLst/>
            <a:ahLst/>
            <a:cxnLst>
              <a:cxn ang="0">
                <a:pos x="6260239" y="1443042"/>
              </a:cxn>
              <a:cxn ang="0">
                <a:pos x="6260239" y="1370077"/>
              </a:cxn>
              <a:cxn ang="0">
                <a:pos x="3239468" y="0"/>
              </a:cxn>
              <a:cxn ang="0">
                <a:pos x="0" y="1443042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6" name="任意多边形 26"/>
          <p:cNvSpPr/>
          <p:nvPr/>
        </p:nvSpPr>
        <p:spPr>
          <a:xfrm rot="-5400000" flipV="1">
            <a:off x="-2782133" y="2594766"/>
            <a:ext cx="6384925" cy="1404938"/>
          </a:xfrm>
          <a:custGeom>
            <a:avLst/>
            <a:gdLst/>
            <a:ahLst/>
            <a:cxnLst>
              <a:cxn ang="0">
                <a:pos x="6396518" y="1443041"/>
              </a:cxn>
              <a:cxn ang="0">
                <a:pos x="3214875" y="0"/>
              </a:cxn>
              <a:cxn ang="0">
                <a:pos x="0" y="1432086"/>
              </a:cxn>
              <a:cxn ang="0">
                <a:pos x="0" y="1443041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7" name="直接连接符 8"/>
          <p:cNvSpPr/>
          <p:nvPr/>
        </p:nvSpPr>
        <p:spPr>
          <a:xfrm rot="-5400000" flipV="1">
            <a:off x="-520700" y="647700"/>
            <a:ext cx="2398713" cy="110172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38" name="任意多边形 32"/>
          <p:cNvSpPr/>
          <p:nvPr/>
        </p:nvSpPr>
        <p:spPr>
          <a:xfrm rot="2700000">
            <a:off x="11714163" y="2982913"/>
            <a:ext cx="949325" cy="949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0633" y="950633"/>
              </a:cxn>
              <a:cxn ang="0">
                <a:pos x="0" y="950633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9" name="日期占位符 1"/>
          <p:cNvSpPr/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HelveticaInserat-Roman-SemiB" charset="0"/>
                <a:ea typeface="微软雅黑" panose="020B0503020204020204" charset="-122"/>
                <a:sym typeface="HelveticaInserat-Roman-SemiB" charset="0"/>
              </a:rPr>
              <a:t>2021/6/15</a:t>
            </a:fld>
            <a:endParaRPr lang="zh-CN" altLang="en-US" sz="1200" dirty="0">
              <a:solidFill>
                <a:srgbClr val="898989"/>
              </a:solidFill>
              <a:latin typeface="HelveticaInserat-Roman-SemiB" charset="0"/>
              <a:ea typeface="微软雅黑" panose="020B0503020204020204" charset="-122"/>
              <a:sym typeface="HelveticaInserat-Roman-SemiB" charset="0"/>
            </a:endParaRPr>
          </a:p>
        </p:txBody>
      </p:sp>
      <p:sp>
        <p:nvSpPr>
          <p:cNvPr id="26642" name="TextBox 55"/>
          <p:cNvSpPr/>
          <p:nvPr/>
        </p:nvSpPr>
        <p:spPr>
          <a:xfrm>
            <a:off x="1229360" y="1611087"/>
            <a:ext cx="9927590" cy="611822"/>
          </a:xfrm>
          <a:prstGeom prst="rect">
            <a:avLst/>
          </a:prstGeom>
          <a:noFill/>
          <a:ln w="9525">
            <a:noFill/>
          </a:ln>
        </p:spPr>
        <p:txBody>
          <a:bodyPr wrap="square" lIns="121908" tIns="60954" rIns="121908" bIns="60954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灭活疫苗：</a:t>
            </a:r>
            <a:endParaRPr 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6643" name="标题 1"/>
          <p:cNvSpPr>
            <a:spLocks noGrp="1"/>
          </p:cNvSpPr>
          <p:nvPr/>
        </p:nvSpPr>
        <p:spPr>
          <a:xfrm>
            <a:off x="804545" y="235585"/>
            <a:ext cx="7091226" cy="1114244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lvl="1"/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2" charset="0"/>
              </a:rPr>
              <a:t> </a:t>
            </a:r>
            <a:endParaRPr lang="zh-CN" altLang="en-US" sz="2800" b="1" dirty="0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644" name="日期占位符 1"/>
          <p:cNvSpPr/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HelveticaInserat-Roman-SemiB" charset="0"/>
                <a:ea typeface="微软雅黑" panose="020B0503020204020204" charset="-122"/>
                <a:sym typeface="HelveticaInserat-Roman-SemiB" charset="0"/>
              </a:rPr>
              <a:t>2021/6/15</a:t>
            </a:fld>
            <a:endParaRPr lang="zh-CN" altLang="en-US" sz="1200" dirty="0">
              <a:solidFill>
                <a:srgbClr val="898989"/>
              </a:solidFill>
              <a:latin typeface="HelveticaInserat-Roman-SemiB" charset="0"/>
              <a:ea typeface="微软雅黑" panose="020B0503020204020204" charset="-122"/>
              <a:sym typeface="HelveticaInserat-Roman-SemiB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09131" y="1735040"/>
            <a:ext cx="83028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343434"/>
                </a:solidFill>
                <a:latin typeface="-apple-system-font"/>
              </a:rPr>
              <a:t>具体做法是加热或者用化学试剂，</a:t>
            </a:r>
            <a:r>
              <a:rPr lang="zh-CN" altLang="en-US" sz="2400" b="1" dirty="0">
                <a:solidFill>
                  <a:srgbClr val="43A15D"/>
                </a:solidFill>
                <a:latin typeface="-apple-system-font"/>
              </a:rPr>
              <a:t>把病毒杀死，使其失去致病力，但因为病毒表面的蛋白仍然存在，注射到人体，同样可以触发免疫反应</a:t>
            </a:r>
            <a:r>
              <a:rPr lang="zh-CN" altLang="en-US" sz="2400" dirty="0">
                <a:solidFill>
                  <a:srgbClr val="343434"/>
                </a:solidFill>
                <a:latin typeface="-apple-system-font"/>
              </a:rPr>
              <a:t>。</a:t>
            </a:r>
            <a:r>
              <a:rPr lang="zh-CN" altLang="en-US" sz="2400" dirty="0">
                <a:solidFill>
                  <a:srgbClr val="FF0000"/>
                </a:solidFill>
                <a:latin typeface="-apple-system-font"/>
              </a:rPr>
              <a:t>本质上是病毒，可引起新冠监测试剂阳性反应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Box 55"/>
          <p:cNvSpPr/>
          <p:nvPr/>
        </p:nvSpPr>
        <p:spPr>
          <a:xfrm flipH="1">
            <a:off x="939120" y="3912792"/>
            <a:ext cx="10414677" cy="688638"/>
          </a:xfrm>
          <a:prstGeom prst="rect">
            <a:avLst/>
          </a:prstGeom>
          <a:noFill/>
          <a:ln w="9525">
            <a:noFill/>
          </a:ln>
        </p:spPr>
        <p:txBody>
          <a:bodyPr wrap="square" lIns="121908" tIns="60954" rIns="121908" bIns="60954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/>
              <a:t>重组蛋白疫苗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：</a:t>
            </a:r>
            <a:endParaRPr lang="zh-CN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 rot="10800000" flipV="1">
            <a:off x="3581398" y="3751818"/>
            <a:ext cx="7930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343434"/>
                </a:solidFill>
                <a:latin typeface="-apple-system-font"/>
              </a:rPr>
              <a:t>这种疫苗研发方法，根本不需要分离获得病毒株，</a:t>
            </a:r>
            <a:r>
              <a:rPr lang="zh-CN" altLang="en-US" sz="2400" b="1" dirty="0">
                <a:solidFill>
                  <a:srgbClr val="43A15D"/>
                </a:solidFill>
                <a:latin typeface="-apple-system-font"/>
              </a:rPr>
              <a:t>只需要根据病毒的序列，表达出大量的病毒抗原蛋白，制成疫苗即可。安全、易于大量生产、成本低、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3199183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31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bldLvl="0" animBg="1"/>
      <p:bldP spid="26636" grpId="0" bldLvl="0" animBg="1"/>
      <p:bldP spid="26638" grpId="0" bldLvl="0" animBg="1"/>
      <p:bldP spid="26642" grpId="0" bldLvl="0"/>
      <p:bldP spid="26643" grpId="0" bldLvl="0"/>
      <p:bldP spid="20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6625"/>
          <p:cNvGrpSpPr/>
          <p:nvPr/>
        </p:nvGrpSpPr>
        <p:grpSpPr>
          <a:xfrm>
            <a:off x="823232" y="285750"/>
            <a:ext cx="7319282" cy="1325337"/>
            <a:chOff x="0" y="0"/>
            <a:chExt cx="2330" cy="294"/>
          </a:xfrm>
        </p:grpSpPr>
        <p:sp>
          <p:nvSpPr>
            <p:cNvPr id="26627" name="AutoShape 6"/>
            <p:cNvSpPr/>
            <p:nvPr/>
          </p:nvSpPr>
          <p:spPr>
            <a:xfrm>
              <a:off x="0" y="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AAA59">
                    <a:alpha val="100000"/>
                  </a:srgbClr>
                </a:gs>
                <a:gs pos="50000">
                  <a:srgbClr val="B68A1C">
                    <a:alpha val="100000"/>
                  </a:srgbClr>
                </a:gs>
                <a:gs pos="100000">
                  <a:srgbClr val="CAAA59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  <a:effectLst>
              <a:outerShdw dist="35921" dir="2699999" algn="ctr" rotWithShape="0">
                <a:srgbClr val="080808">
                  <a:alpha val="50000"/>
                </a:srgbClr>
              </a:outerShdw>
            </a:effectLst>
          </p:spPr>
          <p:txBody>
            <a:bodyPr vert="horz" wrap="none" anchor="ctr"/>
            <a:lstStyle/>
            <a:p>
              <a:pPr fontAlgn="ctr" latinLnBrk="1">
                <a:lnSpc>
                  <a:spcPct val="90000"/>
                </a:lnSpc>
              </a:pPr>
              <a:r>
                <a:rPr lang="zh-CN" altLang="en-US" sz="4000" dirty="0">
                  <a:solidFill>
                    <a:srgbClr val="FF0000"/>
                  </a:solidFill>
                  <a:latin typeface="HelveticaInserat-Roman-SemiB" charset="0"/>
                  <a:ea typeface="宋体" panose="02010600030101010101" pitchFamily="2" charset="-122"/>
                </a:rPr>
                <a:t>主要有以下几种研究路径</a:t>
              </a:r>
            </a:p>
          </p:txBody>
        </p:sp>
        <p:grpSp>
          <p:nvGrpSpPr>
            <p:cNvPr id="3" name="组合 26627"/>
            <p:cNvGrpSpPr/>
            <p:nvPr/>
          </p:nvGrpSpPr>
          <p:grpSpPr>
            <a:xfrm>
              <a:off x="2211" y="25"/>
              <a:ext cx="111" cy="247"/>
              <a:chOff x="0" y="0"/>
              <a:chExt cx="79248" cy="243840"/>
            </a:xfrm>
          </p:grpSpPr>
          <p:pic>
            <p:nvPicPr>
              <p:cNvPr id="26629" name="AutoShape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79248" cy="2438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630" name="文本框 9"/>
              <p:cNvSpPr txBox="1"/>
              <p:nvPr/>
            </p:nvSpPr>
            <p:spPr>
              <a:xfrm>
                <a:off x="60066" y="78461"/>
                <a:ext cx="11612" cy="8590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none" anchor="ctr"/>
              <a:lstStyle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" name="组合 26630"/>
            <p:cNvGrpSpPr/>
            <p:nvPr/>
          </p:nvGrpSpPr>
          <p:grpSpPr>
            <a:xfrm>
              <a:off x="17" y="25"/>
              <a:ext cx="102" cy="241"/>
              <a:chOff x="0" y="0"/>
              <a:chExt cx="73152" cy="237744"/>
            </a:xfrm>
          </p:grpSpPr>
          <p:pic>
            <p:nvPicPr>
              <p:cNvPr id="26632" name="AutoShape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73152" cy="2377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633" name="文本框 12"/>
              <p:cNvSpPr txBox="1"/>
              <p:nvPr/>
            </p:nvSpPr>
            <p:spPr>
              <a:xfrm>
                <a:off x="2654" y="78173"/>
                <a:ext cx="11612" cy="845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none" anchor="ctr"/>
              <a:lstStyle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6634" name="灯片编号占位符 1"/>
          <p:cNvSpPr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HelveticaInserat-Roman-SemiB" charset="0"/>
                <a:ea typeface="微软雅黑" panose="020B0503020204020204" charset="-122"/>
                <a:sym typeface="HelveticaInserat-Roman-SemiB" charset="0"/>
              </a:rPr>
              <a:t>16</a:t>
            </a:fld>
            <a:endParaRPr lang="zh-CN" altLang="en-US" sz="1200" dirty="0">
              <a:solidFill>
                <a:srgbClr val="898989"/>
              </a:solidFill>
              <a:latin typeface="HelveticaInserat-Roman-SemiB" charset="0"/>
              <a:ea typeface="微软雅黑" panose="020B0503020204020204" charset="-122"/>
              <a:sym typeface="HelveticaInserat-Roman-SemiB" charset="0"/>
            </a:endParaRPr>
          </a:p>
        </p:txBody>
      </p:sp>
      <p:sp>
        <p:nvSpPr>
          <p:cNvPr id="26635" name="任意多边形 28"/>
          <p:cNvSpPr/>
          <p:nvPr/>
        </p:nvSpPr>
        <p:spPr>
          <a:xfrm rot="-5400000" flipV="1">
            <a:off x="-2455862" y="2422525"/>
            <a:ext cx="6246812" cy="1401763"/>
          </a:xfrm>
          <a:custGeom>
            <a:avLst/>
            <a:gdLst/>
            <a:ahLst/>
            <a:cxnLst>
              <a:cxn ang="0">
                <a:pos x="6260239" y="1443042"/>
              </a:cxn>
              <a:cxn ang="0">
                <a:pos x="6260239" y="1370077"/>
              </a:cxn>
              <a:cxn ang="0">
                <a:pos x="3239468" y="0"/>
              </a:cxn>
              <a:cxn ang="0">
                <a:pos x="0" y="1443042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6" name="任意多边形 26"/>
          <p:cNvSpPr/>
          <p:nvPr/>
        </p:nvSpPr>
        <p:spPr>
          <a:xfrm rot="-5400000" flipV="1">
            <a:off x="-2782133" y="2594766"/>
            <a:ext cx="6384925" cy="1404938"/>
          </a:xfrm>
          <a:custGeom>
            <a:avLst/>
            <a:gdLst/>
            <a:ahLst/>
            <a:cxnLst>
              <a:cxn ang="0">
                <a:pos x="6396518" y="1443041"/>
              </a:cxn>
              <a:cxn ang="0">
                <a:pos x="3214875" y="0"/>
              </a:cxn>
              <a:cxn ang="0">
                <a:pos x="0" y="1432086"/>
              </a:cxn>
              <a:cxn ang="0">
                <a:pos x="0" y="1443041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7" name="直接连接符 8"/>
          <p:cNvSpPr/>
          <p:nvPr/>
        </p:nvSpPr>
        <p:spPr>
          <a:xfrm rot="-5400000" flipV="1">
            <a:off x="-520700" y="647700"/>
            <a:ext cx="2398713" cy="110172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38" name="任意多边形 32"/>
          <p:cNvSpPr/>
          <p:nvPr/>
        </p:nvSpPr>
        <p:spPr>
          <a:xfrm rot="2700000">
            <a:off x="11714163" y="2982913"/>
            <a:ext cx="949325" cy="949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0633" y="950633"/>
              </a:cxn>
              <a:cxn ang="0">
                <a:pos x="0" y="950633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9" name="日期占位符 1"/>
          <p:cNvSpPr/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HelveticaInserat-Roman-SemiB" charset="0"/>
                <a:ea typeface="微软雅黑" panose="020B0503020204020204" charset="-122"/>
                <a:sym typeface="HelveticaInserat-Roman-SemiB" charset="0"/>
              </a:rPr>
              <a:t>2021/6/15</a:t>
            </a:fld>
            <a:endParaRPr lang="zh-CN" altLang="en-US" sz="1200" dirty="0">
              <a:solidFill>
                <a:srgbClr val="898989"/>
              </a:solidFill>
              <a:latin typeface="HelveticaInserat-Roman-SemiB" charset="0"/>
              <a:ea typeface="微软雅黑" panose="020B0503020204020204" charset="-122"/>
              <a:sym typeface="HelveticaInserat-Roman-SemiB" charset="0"/>
            </a:endParaRPr>
          </a:p>
        </p:txBody>
      </p:sp>
      <p:sp>
        <p:nvSpPr>
          <p:cNvPr id="26642" name="TextBox 55"/>
          <p:cNvSpPr/>
          <p:nvPr/>
        </p:nvSpPr>
        <p:spPr>
          <a:xfrm>
            <a:off x="1356342" y="1809216"/>
            <a:ext cx="9927590" cy="688638"/>
          </a:xfrm>
          <a:prstGeom prst="rect">
            <a:avLst/>
          </a:prstGeom>
          <a:noFill/>
          <a:ln w="9525">
            <a:noFill/>
          </a:ln>
        </p:spPr>
        <p:txBody>
          <a:bodyPr wrap="square" lIns="121908" tIns="60954" rIns="121908" bIns="60954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/>
              <a:t>病毒载体疫苗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：（腺病毒或流感病毒载体）</a:t>
            </a:r>
            <a:endParaRPr lang="zh-CN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6643" name="标题 1"/>
          <p:cNvSpPr>
            <a:spLocks noGrp="1"/>
          </p:cNvSpPr>
          <p:nvPr/>
        </p:nvSpPr>
        <p:spPr>
          <a:xfrm>
            <a:off x="804545" y="235585"/>
            <a:ext cx="7091226" cy="1114244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lvl="1"/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2" charset="0"/>
              </a:rPr>
              <a:t> </a:t>
            </a:r>
            <a:endParaRPr lang="zh-CN" altLang="en-US" sz="2800" b="1" dirty="0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644" name="日期占位符 1"/>
          <p:cNvSpPr/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HelveticaInserat-Roman-SemiB" charset="0"/>
                <a:ea typeface="微软雅黑" panose="020B0503020204020204" charset="-122"/>
                <a:sym typeface="HelveticaInserat-Roman-SemiB" charset="0"/>
              </a:rPr>
              <a:t>2021/6/15</a:t>
            </a:fld>
            <a:endParaRPr lang="zh-CN" altLang="en-US" sz="1200" dirty="0">
              <a:solidFill>
                <a:srgbClr val="898989"/>
              </a:solidFill>
              <a:latin typeface="HelveticaInserat-Roman-SemiB" charset="0"/>
              <a:ea typeface="微软雅黑" panose="020B0503020204020204" charset="-122"/>
              <a:sym typeface="HelveticaInserat-Roman-SemiB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09131" y="1735040"/>
            <a:ext cx="8302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343434"/>
                </a:solidFill>
                <a:latin typeface="-apple-system-font"/>
              </a:rPr>
              <a:t> </a:t>
            </a:r>
            <a:endParaRPr lang="zh-CN" altLang="en-US" sz="2400" dirty="0"/>
          </a:p>
        </p:txBody>
      </p:sp>
      <p:sp>
        <p:nvSpPr>
          <p:cNvPr id="20" name="TextBox 55"/>
          <p:cNvSpPr/>
          <p:nvPr/>
        </p:nvSpPr>
        <p:spPr>
          <a:xfrm flipH="1">
            <a:off x="1112799" y="3362526"/>
            <a:ext cx="10414677" cy="688638"/>
          </a:xfrm>
          <a:prstGeom prst="rect">
            <a:avLst/>
          </a:prstGeom>
          <a:noFill/>
          <a:ln w="9525">
            <a:noFill/>
          </a:ln>
        </p:spPr>
        <p:txBody>
          <a:bodyPr wrap="square" lIns="121908" tIns="60954" rIns="121908" bIns="60954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 </a:t>
            </a:r>
            <a:endParaRPr lang="zh-CN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 rot="10800000" flipV="1">
            <a:off x="3581398" y="4121150"/>
            <a:ext cx="7930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343434"/>
                </a:solidFill>
                <a:latin typeface="-apple-system-font"/>
              </a:rPr>
              <a:t> 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2171929" y="2796351"/>
            <a:ext cx="7797246" cy="169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43434"/>
                </a:solidFill>
                <a:latin typeface="-apple-system-font"/>
              </a:rPr>
              <a:t>这种技术的精髓就是“披着狼皮的羊”。</a:t>
            </a:r>
            <a:r>
              <a:rPr lang="zh-CN" altLang="en-US" sz="2400" b="1" dirty="0">
                <a:solidFill>
                  <a:srgbClr val="43A15D"/>
                </a:solidFill>
                <a:latin typeface="-apple-system-font"/>
              </a:rPr>
              <a:t>把新冠病毒表面的蛋白，想办法安在其他并没有威力的病毒表面</a:t>
            </a:r>
            <a:r>
              <a:rPr lang="zh-CN" altLang="en-US" sz="2400" dirty="0">
                <a:solidFill>
                  <a:srgbClr val="343434"/>
                </a:solidFill>
                <a:latin typeface="-apple-system-font"/>
              </a:rPr>
              <a:t>。</a:t>
            </a:r>
            <a:endParaRPr lang="en-US" altLang="zh-CN" sz="2400" dirty="0">
              <a:solidFill>
                <a:srgbClr val="343434"/>
              </a:solidFill>
              <a:latin typeface="-apple-system-font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343434"/>
                </a:solidFill>
                <a:latin typeface="-apple-system-font"/>
              </a:rPr>
              <a:t>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2899018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31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bldLvl="0" animBg="1"/>
      <p:bldP spid="26636" grpId="0" bldLvl="0" animBg="1"/>
      <p:bldP spid="26638" grpId="0" bldLvl="0" animBg="1"/>
      <p:bldP spid="26642" grpId="0" bldLvl="0"/>
      <p:bldP spid="26643" grpId="0" bldLvl="0"/>
      <p:bldP spid="20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6625"/>
          <p:cNvGrpSpPr/>
          <p:nvPr/>
        </p:nvGrpSpPr>
        <p:grpSpPr>
          <a:xfrm>
            <a:off x="823232" y="285750"/>
            <a:ext cx="7319282" cy="1325337"/>
            <a:chOff x="0" y="0"/>
            <a:chExt cx="2330" cy="294"/>
          </a:xfrm>
        </p:grpSpPr>
        <p:sp>
          <p:nvSpPr>
            <p:cNvPr id="26627" name="AutoShape 6"/>
            <p:cNvSpPr/>
            <p:nvPr/>
          </p:nvSpPr>
          <p:spPr>
            <a:xfrm>
              <a:off x="0" y="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AAA59">
                    <a:alpha val="100000"/>
                  </a:srgbClr>
                </a:gs>
                <a:gs pos="50000">
                  <a:srgbClr val="B68A1C">
                    <a:alpha val="100000"/>
                  </a:srgbClr>
                </a:gs>
                <a:gs pos="100000">
                  <a:srgbClr val="CAAA59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  <a:effectLst>
              <a:outerShdw dist="35921" dir="2699999" algn="ctr" rotWithShape="0">
                <a:srgbClr val="080808">
                  <a:alpha val="50000"/>
                </a:srgbClr>
              </a:outerShdw>
            </a:effectLst>
          </p:spPr>
          <p:txBody>
            <a:bodyPr vert="horz" wrap="none" anchor="ctr"/>
            <a:lstStyle/>
            <a:p>
              <a:pPr fontAlgn="ctr" latinLnBrk="1">
                <a:lnSpc>
                  <a:spcPct val="90000"/>
                </a:lnSpc>
              </a:pPr>
              <a:r>
                <a:rPr lang="zh-CN" altLang="en-US" sz="4000" dirty="0">
                  <a:solidFill>
                    <a:srgbClr val="FF0000"/>
                  </a:solidFill>
                  <a:latin typeface="HelveticaInserat-Roman-SemiB" charset="0"/>
                  <a:ea typeface="宋体" panose="02010600030101010101" pitchFamily="2" charset="-122"/>
                </a:rPr>
                <a:t>主要有以下几种研究路径</a:t>
              </a:r>
            </a:p>
          </p:txBody>
        </p:sp>
        <p:grpSp>
          <p:nvGrpSpPr>
            <p:cNvPr id="3" name="组合 26627"/>
            <p:cNvGrpSpPr/>
            <p:nvPr/>
          </p:nvGrpSpPr>
          <p:grpSpPr>
            <a:xfrm>
              <a:off x="2211" y="25"/>
              <a:ext cx="111" cy="247"/>
              <a:chOff x="0" y="0"/>
              <a:chExt cx="79248" cy="243840"/>
            </a:xfrm>
          </p:grpSpPr>
          <p:pic>
            <p:nvPicPr>
              <p:cNvPr id="26629" name="AutoShape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79248" cy="2438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630" name="文本框 9"/>
              <p:cNvSpPr txBox="1"/>
              <p:nvPr/>
            </p:nvSpPr>
            <p:spPr>
              <a:xfrm>
                <a:off x="60066" y="78461"/>
                <a:ext cx="11612" cy="8590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none" anchor="ctr"/>
              <a:lstStyle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" name="组合 26630"/>
            <p:cNvGrpSpPr/>
            <p:nvPr/>
          </p:nvGrpSpPr>
          <p:grpSpPr>
            <a:xfrm>
              <a:off x="17" y="25"/>
              <a:ext cx="102" cy="241"/>
              <a:chOff x="0" y="0"/>
              <a:chExt cx="73152" cy="237744"/>
            </a:xfrm>
          </p:grpSpPr>
          <p:pic>
            <p:nvPicPr>
              <p:cNvPr id="26632" name="AutoShape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73152" cy="2377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633" name="文本框 12"/>
              <p:cNvSpPr txBox="1"/>
              <p:nvPr/>
            </p:nvSpPr>
            <p:spPr>
              <a:xfrm>
                <a:off x="2654" y="78173"/>
                <a:ext cx="11612" cy="845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none" anchor="ctr"/>
              <a:lstStyle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6634" name="灯片编号占位符 1"/>
          <p:cNvSpPr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HelveticaInserat-Roman-SemiB" charset="0"/>
                <a:ea typeface="微软雅黑" panose="020B0503020204020204" charset="-122"/>
                <a:sym typeface="HelveticaInserat-Roman-SemiB" charset="0"/>
              </a:rPr>
              <a:t>17</a:t>
            </a:fld>
            <a:endParaRPr lang="zh-CN" altLang="en-US" sz="1200" dirty="0">
              <a:solidFill>
                <a:srgbClr val="898989"/>
              </a:solidFill>
              <a:latin typeface="HelveticaInserat-Roman-SemiB" charset="0"/>
              <a:ea typeface="微软雅黑" panose="020B0503020204020204" charset="-122"/>
              <a:sym typeface="HelveticaInserat-Roman-SemiB" charset="0"/>
            </a:endParaRPr>
          </a:p>
        </p:txBody>
      </p:sp>
      <p:sp>
        <p:nvSpPr>
          <p:cNvPr id="26635" name="任意多边形 28"/>
          <p:cNvSpPr/>
          <p:nvPr/>
        </p:nvSpPr>
        <p:spPr>
          <a:xfrm rot="-5400000" flipV="1">
            <a:off x="-2455862" y="2422525"/>
            <a:ext cx="6246812" cy="1401763"/>
          </a:xfrm>
          <a:custGeom>
            <a:avLst/>
            <a:gdLst/>
            <a:ahLst/>
            <a:cxnLst>
              <a:cxn ang="0">
                <a:pos x="6260239" y="1443042"/>
              </a:cxn>
              <a:cxn ang="0">
                <a:pos x="6260239" y="1370077"/>
              </a:cxn>
              <a:cxn ang="0">
                <a:pos x="3239468" y="0"/>
              </a:cxn>
              <a:cxn ang="0">
                <a:pos x="0" y="1443042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6" name="任意多边形 26"/>
          <p:cNvSpPr/>
          <p:nvPr/>
        </p:nvSpPr>
        <p:spPr>
          <a:xfrm rot="-5400000" flipV="1">
            <a:off x="-2782133" y="2594766"/>
            <a:ext cx="6384925" cy="1404938"/>
          </a:xfrm>
          <a:custGeom>
            <a:avLst/>
            <a:gdLst/>
            <a:ahLst/>
            <a:cxnLst>
              <a:cxn ang="0">
                <a:pos x="6396518" y="1443041"/>
              </a:cxn>
              <a:cxn ang="0">
                <a:pos x="3214875" y="0"/>
              </a:cxn>
              <a:cxn ang="0">
                <a:pos x="0" y="1432086"/>
              </a:cxn>
              <a:cxn ang="0">
                <a:pos x="0" y="1443041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7" name="直接连接符 8"/>
          <p:cNvSpPr/>
          <p:nvPr/>
        </p:nvSpPr>
        <p:spPr>
          <a:xfrm rot="-5400000" flipV="1">
            <a:off x="-520700" y="647700"/>
            <a:ext cx="2398713" cy="110172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38" name="任意多边形 32"/>
          <p:cNvSpPr/>
          <p:nvPr/>
        </p:nvSpPr>
        <p:spPr>
          <a:xfrm rot="2700000">
            <a:off x="11714163" y="2982913"/>
            <a:ext cx="949325" cy="949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0633" y="950633"/>
              </a:cxn>
              <a:cxn ang="0">
                <a:pos x="0" y="950633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9" name="日期占位符 1"/>
          <p:cNvSpPr/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HelveticaInserat-Roman-SemiB" charset="0"/>
                <a:ea typeface="微软雅黑" panose="020B0503020204020204" charset="-122"/>
                <a:sym typeface="HelveticaInserat-Roman-SemiB" charset="0"/>
              </a:rPr>
              <a:t>2021/6/15</a:t>
            </a:fld>
            <a:endParaRPr lang="zh-CN" altLang="en-US" sz="1200" dirty="0">
              <a:solidFill>
                <a:srgbClr val="898989"/>
              </a:solidFill>
              <a:latin typeface="HelveticaInserat-Roman-SemiB" charset="0"/>
              <a:ea typeface="微软雅黑" panose="020B0503020204020204" charset="-122"/>
              <a:sym typeface="HelveticaInserat-Roman-SemiB" charset="0"/>
            </a:endParaRPr>
          </a:p>
        </p:txBody>
      </p:sp>
      <p:sp>
        <p:nvSpPr>
          <p:cNvPr id="26643" name="标题 1"/>
          <p:cNvSpPr>
            <a:spLocks noGrp="1"/>
          </p:cNvSpPr>
          <p:nvPr/>
        </p:nvSpPr>
        <p:spPr>
          <a:xfrm>
            <a:off x="804545" y="235585"/>
            <a:ext cx="7091226" cy="1114244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lvl="1"/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2" charset="0"/>
              </a:rPr>
              <a:t> </a:t>
            </a:r>
            <a:endParaRPr lang="zh-CN" altLang="en-US" sz="2800" b="1" dirty="0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644" name="日期占位符 1"/>
          <p:cNvSpPr/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HelveticaInserat-Roman-SemiB" charset="0"/>
                <a:ea typeface="微软雅黑" panose="020B0503020204020204" charset="-122"/>
                <a:sym typeface="HelveticaInserat-Roman-SemiB" charset="0"/>
              </a:rPr>
              <a:t>2021/6/15</a:t>
            </a:fld>
            <a:endParaRPr lang="zh-CN" altLang="en-US" sz="1200" dirty="0">
              <a:solidFill>
                <a:srgbClr val="898989"/>
              </a:solidFill>
              <a:latin typeface="HelveticaInserat-Roman-SemiB" charset="0"/>
              <a:ea typeface="微软雅黑" panose="020B0503020204020204" charset="-122"/>
              <a:sym typeface="HelveticaInserat-Roman-SemiB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09131" y="1735040"/>
            <a:ext cx="8302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343434"/>
                </a:solidFill>
                <a:latin typeface="-apple-system-font"/>
              </a:rPr>
              <a:t> </a:t>
            </a:r>
            <a:endParaRPr lang="zh-CN" altLang="en-US" sz="2400" dirty="0"/>
          </a:p>
        </p:txBody>
      </p:sp>
      <p:sp>
        <p:nvSpPr>
          <p:cNvPr id="20" name="TextBox 55"/>
          <p:cNvSpPr/>
          <p:nvPr/>
        </p:nvSpPr>
        <p:spPr>
          <a:xfrm flipH="1">
            <a:off x="1390651" y="1754560"/>
            <a:ext cx="10414677" cy="688638"/>
          </a:xfrm>
          <a:prstGeom prst="rect">
            <a:avLst/>
          </a:prstGeom>
          <a:noFill/>
          <a:ln w="9525">
            <a:noFill/>
          </a:ln>
        </p:spPr>
        <p:txBody>
          <a:bodyPr wrap="square" lIns="121908" tIns="60954" rIns="121908" bIns="60954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/>
              <a:t>核酸疫苗（</a:t>
            </a:r>
            <a:r>
              <a:rPr lang="en-US" altLang="zh-CN" sz="2800" b="1" dirty="0"/>
              <a:t>DNA</a:t>
            </a:r>
            <a:r>
              <a:rPr lang="zh-CN" altLang="en-US" sz="2800" b="1" dirty="0"/>
              <a:t>疫苗 </a:t>
            </a:r>
            <a:r>
              <a:rPr lang="en-US" altLang="zh-CN" sz="2800" b="1" dirty="0"/>
              <a:t>/mRNA</a:t>
            </a:r>
            <a:r>
              <a:rPr lang="zh-CN" altLang="en-US" sz="2800" b="1" dirty="0"/>
              <a:t>疫苗）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：</a:t>
            </a:r>
            <a:endParaRPr lang="zh-CN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 rot="10800000" flipV="1">
            <a:off x="3581398" y="4121150"/>
            <a:ext cx="7930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343434"/>
                </a:solidFill>
                <a:latin typeface="-apple-system-font"/>
              </a:rPr>
              <a:t> 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1390651" y="4013823"/>
            <a:ext cx="10692528" cy="2122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343434"/>
                </a:solidFill>
                <a:latin typeface="-apple-system-font"/>
              </a:rPr>
              <a:t>核酸疫苗方法的优点是，</a:t>
            </a:r>
            <a:r>
              <a:rPr lang="zh-CN" altLang="en-US" b="1" dirty="0">
                <a:solidFill>
                  <a:srgbClr val="343434"/>
                </a:solidFill>
                <a:latin typeface="-apple-system-font"/>
              </a:rPr>
              <a:t>制作工艺比较容易标准化，疫苗的原料靠化学合成就可以，利用已有的通用设备规模化生产相对容易。</a:t>
            </a:r>
            <a:r>
              <a:rPr lang="zh-CN" altLang="en-US" dirty="0">
                <a:solidFill>
                  <a:srgbClr val="343434"/>
                </a:solidFill>
                <a:latin typeface="-apple-system-fon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rgbClr val="343434"/>
                </a:solidFill>
                <a:latin typeface="-apple-system-font"/>
              </a:rPr>
              <a:t>DNA</a:t>
            </a:r>
            <a:r>
              <a:rPr lang="zh-CN" altLang="en-US" dirty="0">
                <a:solidFill>
                  <a:srgbClr val="343434"/>
                </a:solidFill>
                <a:latin typeface="-apple-system-font"/>
              </a:rPr>
              <a:t>疫苗的缺点在于，这段序列可能长期存在于体内，有可能会整合到宿主染色体里，保护效果也可能比较有限。而</a:t>
            </a:r>
            <a:r>
              <a:rPr lang="en-US" altLang="zh-CN" dirty="0">
                <a:solidFill>
                  <a:srgbClr val="343434"/>
                </a:solidFill>
                <a:latin typeface="-apple-system-font"/>
              </a:rPr>
              <a:t>mRNA</a:t>
            </a:r>
            <a:r>
              <a:rPr lang="zh-CN" altLang="en-US" dirty="0">
                <a:solidFill>
                  <a:srgbClr val="343434"/>
                </a:solidFill>
                <a:latin typeface="-apple-system-font"/>
              </a:rPr>
              <a:t>疫苗就不进入细胞核，没有整合宿主基因组的风险，不过</a:t>
            </a:r>
            <a:r>
              <a:rPr lang="en-US" altLang="zh-CN" dirty="0">
                <a:solidFill>
                  <a:srgbClr val="343434"/>
                </a:solidFill>
                <a:latin typeface="-apple-system-font"/>
              </a:rPr>
              <a:t>mRNA</a:t>
            </a:r>
            <a:r>
              <a:rPr lang="zh-CN" altLang="en-US" dirty="0">
                <a:solidFill>
                  <a:srgbClr val="343434"/>
                </a:solidFill>
                <a:latin typeface="-apple-system-font"/>
              </a:rPr>
              <a:t>分子也有缺点，它们不如</a:t>
            </a:r>
            <a:r>
              <a:rPr lang="en-US" altLang="zh-CN" dirty="0">
                <a:solidFill>
                  <a:srgbClr val="343434"/>
                </a:solidFill>
                <a:latin typeface="-apple-system-font"/>
              </a:rPr>
              <a:t>DNA</a:t>
            </a:r>
            <a:r>
              <a:rPr lang="zh-CN" altLang="en-US" dirty="0">
                <a:solidFill>
                  <a:srgbClr val="343434"/>
                </a:solidFill>
                <a:latin typeface="-apple-system-font"/>
              </a:rPr>
              <a:t>稳定，人体内环境复杂，</a:t>
            </a:r>
            <a:r>
              <a:rPr lang="en-US" altLang="zh-CN" dirty="0">
                <a:solidFill>
                  <a:srgbClr val="343434"/>
                </a:solidFill>
                <a:latin typeface="-apple-system-font"/>
              </a:rPr>
              <a:t>mRNA</a:t>
            </a:r>
            <a:r>
              <a:rPr lang="zh-CN" altLang="en-US" dirty="0">
                <a:solidFill>
                  <a:srgbClr val="343434"/>
                </a:solidFill>
                <a:latin typeface="-apple-system-font"/>
              </a:rPr>
              <a:t>递送系统是否有效也是个挑战。</a:t>
            </a:r>
            <a:endParaRPr lang="zh-CN" altLang="en-US" b="0" i="0" dirty="0">
              <a:solidFill>
                <a:srgbClr val="343434"/>
              </a:solidFill>
              <a:effectLst/>
              <a:latin typeface="-apple-system-fon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69646" y="2660073"/>
            <a:ext cx="9146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343434"/>
                </a:solidFill>
                <a:latin typeface="-apple-system-font"/>
              </a:rPr>
              <a:t>这种方式区别于重组蛋白的方法，</a:t>
            </a:r>
            <a:r>
              <a:rPr lang="zh-CN" altLang="en-US" sz="2400" b="1" dirty="0">
                <a:solidFill>
                  <a:srgbClr val="43A15D"/>
                </a:solidFill>
                <a:latin typeface="-apple-system-font"/>
              </a:rPr>
              <a:t>是直接给人体注射病毒抗原蛋白的编码核酸，再由人体的细胞自己合成病毒的抗原蛋白，产生免疫应答</a:t>
            </a:r>
            <a:r>
              <a:rPr lang="zh-CN" altLang="en-US" sz="2400" dirty="0">
                <a:solidFill>
                  <a:srgbClr val="343434"/>
                </a:solidFill>
                <a:latin typeface="-apple-system-font"/>
              </a:rPr>
              <a:t>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8289824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bldLvl="0" animBg="1"/>
      <p:bldP spid="26636" grpId="0" bldLvl="0" animBg="1"/>
      <p:bldP spid="26638" grpId="0" bldLvl="0" animBg="1"/>
      <p:bldP spid="26643" grpId="0" bldLvl="0"/>
      <p:bldP spid="20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新冠个体诊断的困惑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05" y="1464945"/>
            <a:ext cx="5353050" cy="4525645"/>
          </a:xfrm>
          <a:solidFill>
            <a:schemeClr val="bg1"/>
          </a:solidFill>
        </p:spPr>
        <p:txBody>
          <a:bodyPr/>
          <a:lstStyle/>
          <a:p>
            <a:r>
              <a:rPr lang="zh-CN" altLang="en-US">
                <a:sym typeface="+mn-ea"/>
              </a:rPr>
              <a:t>核酸阳性率低，抗体产生晚</a:t>
            </a:r>
          </a:p>
          <a:p>
            <a:endParaRPr lang="zh-CN" altLang="en-US"/>
          </a:p>
          <a:p>
            <a:r>
              <a:rPr lang="zh-CN" altLang="en-US"/>
              <a:t>无症状感染者，</a:t>
            </a:r>
            <a:r>
              <a:rPr lang="zh-CN" altLang="en-US">
                <a:sym typeface="+mn-ea"/>
              </a:rPr>
              <a:t>非典型症状（腹泻、神经、血管疾病）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合并感染</a:t>
            </a:r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330" y="1464945"/>
            <a:ext cx="7152640" cy="539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45" y="1374775"/>
            <a:ext cx="12210415" cy="60598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如何证明猫是吃肉的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05123" y="2249834"/>
            <a:ext cx="3810330" cy="2994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4"/>
          <p:cNvSpPr>
            <a:spLocks noGrp="1"/>
          </p:cNvSpPr>
          <p:nvPr>
            <p:ph type="title"/>
          </p:nvPr>
        </p:nvSpPr>
        <p:spPr>
          <a:xfrm>
            <a:off x="1980842" y="274638"/>
            <a:ext cx="8230316" cy="1143000"/>
          </a:xfrm>
        </p:spPr>
        <p:txBody>
          <a:bodyPr/>
          <a:lstStyle/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冠状病毒</a:t>
            </a:r>
          </a:p>
        </p:txBody>
      </p:sp>
      <p:sp>
        <p:nvSpPr>
          <p:cNvPr id="14339" name="内容占位符 5"/>
          <p:cNvSpPr>
            <a:spLocks noGrp="1"/>
          </p:cNvSpPr>
          <p:nvPr>
            <p:ph idx="1"/>
          </p:nvPr>
        </p:nvSpPr>
        <p:spPr>
          <a:xfrm>
            <a:off x="430491" y="1304668"/>
            <a:ext cx="7380312" cy="466449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zh-CN" sz="2400" dirty="0">
                <a:latin typeface="黑体" panose="02010609060101010101" pitchFamily="1" charset="-122"/>
                <a:ea typeface="黑体" panose="02010609060101010101" pitchFamily="1" charset="-122"/>
              </a:rPr>
              <a:t>单股正链</a:t>
            </a:r>
            <a:r>
              <a:rPr lang="en-US" altLang="zh-CN" sz="2400" dirty="0">
                <a:latin typeface="黑体" panose="02010609060101010101" pitchFamily="1" charset="-122"/>
                <a:ea typeface="黑体" panose="02010609060101010101" pitchFamily="1" charset="-122"/>
              </a:rPr>
              <a:t>RNA</a:t>
            </a:r>
            <a:r>
              <a:rPr lang="zh-CN" altLang="zh-CN" sz="2400" dirty="0">
                <a:latin typeface="黑体" panose="02010609060101010101" pitchFamily="1" charset="-122"/>
                <a:ea typeface="黑体" panose="02010609060101010101" pitchFamily="1" charset="-122"/>
              </a:rPr>
              <a:t>病毒，</a:t>
            </a:r>
            <a:r>
              <a:rPr lang="zh-CN" altLang="en-US" sz="2400" dirty="0">
                <a:latin typeface="黑体" panose="02010609060101010101" pitchFamily="1" charset="-122"/>
                <a:ea typeface="黑体" panose="02010609060101010101" pitchFamily="1" charset="-122"/>
              </a:rPr>
              <a:t>不分节段</a:t>
            </a:r>
            <a:endParaRPr lang="en-US" altLang="zh-CN" sz="2400" dirty="0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zh-CN" sz="2400" dirty="0">
                <a:latin typeface="黑体" panose="02010609060101010101" pitchFamily="1" charset="-122"/>
                <a:ea typeface="黑体" panose="02010609060101010101" pitchFamily="1" charset="-122"/>
              </a:rPr>
              <a:t>分为</a:t>
            </a:r>
            <a:r>
              <a:rPr lang="en-US" altLang="zh-CN" sz="2400" dirty="0">
                <a:latin typeface="黑体" panose="02010609060101010101" pitchFamily="1" charset="-122"/>
                <a:ea typeface="黑体" panose="02010609060101010101" pitchFamily="1" charset="-122"/>
              </a:rPr>
              <a:t>α</a:t>
            </a:r>
            <a:r>
              <a:rPr lang="zh-CN" altLang="zh-CN" sz="2400" dirty="0">
                <a:latin typeface="黑体" panose="02010609060101010101" pitchFamily="1" charset="-122"/>
                <a:ea typeface="黑体" panose="02010609060101010101" pitchFamily="1" charset="-122"/>
              </a:rPr>
              <a:t>、</a:t>
            </a:r>
            <a:r>
              <a:rPr lang="en-US" altLang="zh-CN" sz="2400" dirty="0">
                <a:latin typeface="黑体" panose="02010609060101010101" pitchFamily="1" charset="-122"/>
                <a:ea typeface="黑体" panose="02010609060101010101" pitchFamily="1" charset="-122"/>
              </a:rPr>
              <a:t>β</a:t>
            </a:r>
            <a:r>
              <a:rPr lang="zh-CN" altLang="zh-CN" sz="2400" dirty="0">
                <a:latin typeface="黑体" panose="02010609060101010101" pitchFamily="1" charset="-122"/>
                <a:ea typeface="黑体" panose="02010609060101010101" pitchFamily="1" charset="-122"/>
              </a:rPr>
              <a:t>、</a:t>
            </a:r>
            <a:r>
              <a:rPr lang="en-US" altLang="zh-CN" sz="2400" dirty="0">
                <a:latin typeface="黑体" panose="02010609060101010101" pitchFamily="1" charset="-122"/>
                <a:ea typeface="黑体" panose="02010609060101010101" pitchFamily="1" charset="-122"/>
              </a:rPr>
              <a:t>γ</a:t>
            </a:r>
            <a:r>
              <a:rPr lang="zh-CN" altLang="zh-CN" sz="2400" dirty="0">
                <a:latin typeface="黑体" panose="02010609060101010101" pitchFamily="1" charset="-122"/>
                <a:ea typeface="黑体" panose="02010609060101010101" pitchFamily="1" charset="-122"/>
              </a:rPr>
              <a:t>和</a:t>
            </a:r>
            <a:r>
              <a:rPr lang="en-US" altLang="zh-CN" sz="2400" dirty="0">
                <a:latin typeface="黑体" panose="02010609060101010101" pitchFamily="1" charset="-122"/>
                <a:ea typeface="黑体" panose="02010609060101010101" pitchFamily="1" charset="-122"/>
              </a:rPr>
              <a:t>δ</a:t>
            </a:r>
            <a:r>
              <a:rPr lang="zh-CN" altLang="zh-CN" sz="2400" dirty="0">
                <a:latin typeface="黑体" panose="02010609060101010101" pitchFamily="1" charset="-122"/>
                <a:ea typeface="黑体" panose="02010609060101010101" pitchFamily="1" charset="-122"/>
              </a:rPr>
              <a:t>四个属</a:t>
            </a:r>
            <a:endParaRPr lang="en-US" altLang="zh-CN" sz="2400" dirty="0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latin typeface="黑体" panose="02010609060101010101" pitchFamily="1" charset="-122"/>
                <a:ea typeface="黑体" panose="02010609060101010101" pitchFamily="1" charset="-122"/>
              </a:rPr>
              <a:t>可以感染许多动物物种</a:t>
            </a:r>
            <a:endParaRPr lang="en-US" altLang="zh-CN" sz="2400" dirty="0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latin typeface="黑体" panose="02010609060101010101" pitchFamily="1" charset="-122"/>
                <a:ea typeface="黑体" panose="02010609060101010101" pitchFamily="1" charset="-122"/>
              </a:rPr>
              <a:t>α</a:t>
            </a:r>
            <a:r>
              <a:rPr lang="zh-CN" altLang="zh-CN" dirty="0">
                <a:latin typeface="黑体" panose="02010609060101010101" pitchFamily="1" charset="-122"/>
                <a:ea typeface="黑体" panose="02010609060101010101" pitchFamily="1" charset="-122"/>
              </a:rPr>
              <a:t>和</a:t>
            </a:r>
            <a:r>
              <a:rPr lang="en-US" altLang="zh-CN" dirty="0">
                <a:latin typeface="黑体" panose="02010609060101010101" pitchFamily="1" charset="-122"/>
                <a:ea typeface="黑体" panose="02010609060101010101" pitchFamily="1" charset="-122"/>
              </a:rPr>
              <a:t>β</a:t>
            </a:r>
            <a:r>
              <a:rPr lang="zh-CN" altLang="en-US" dirty="0">
                <a:latin typeface="黑体" panose="02010609060101010101" pitchFamily="1" charset="-122"/>
                <a:ea typeface="黑体" panose="02010609060101010101" pitchFamily="1" charset="-122"/>
              </a:rPr>
              <a:t>易感染</a:t>
            </a:r>
            <a:r>
              <a:rPr lang="zh-CN" altLang="zh-CN" dirty="0">
                <a:latin typeface="黑体" panose="02010609060101010101" pitchFamily="1" charset="-122"/>
                <a:ea typeface="黑体" panose="02010609060101010101" pitchFamily="1" charset="-122"/>
              </a:rPr>
              <a:t>哺乳动物（蝙蝠、猪、狗、猫等）和人</a:t>
            </a:r>
            <a:endParaRPr lang="en-US" altLang="zh-CN" dirty="0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latin typeface="黑体" panose="02010609060101010101" pitchFamily="1" charset="-122"/>
                <a:ea typeface="黑体" panose="02010609060101010101" pitchFamily="1" charset="-122"/>
              </a:rPr>
              <a:t>γ</a:t>
            </a:r>
            <a:r>
              <a:rPr lang="zh-CN" altLang="zh-CN" dirty="0">
                <a:latin typeface="黑体" panose="02010609060101010101" pitchFamily="1" charset="-122"/>
                <a:ea typeface="黑体" panose="02010609060101010101" pitchFamily="1" charset="-122"/>
              </a:rPr>
              <a:t>和</a:t>
            </a:r>
            <a:r>
              <a:rPr lang="en-US" altLang="zh-CN" dirty="0">
                <a:latin typeface="黑体" panose="02010609060101010101" pitchFamily="1" charset="-122"/>
                <a:ea typeface="黑体" panose="02010609060101010101" pitchFamily="1" charset="-122"/>
              </a:rPr>
              <a:t>δ</a:t>
            </a:r>
            <a:r>
              <a:rPr lang="zh-CN" altLang="zh-CN" dirty="0">
                <a:latin typeface="黑体" panose="02010609060101010101" pitchFamily="1" charset="-122"/>
                <a:ea typeface="黑体" panose="02010609060101010101" pitchFamily="1" charset="-122"/>
              </a:rPr>
              <a:t>喜欢找鸟儿们（鸡、麻雀、鸭、鹅、鸽子等）</a:t>
            </a:r>
            <a:endParaRPr lang="en-US" altLang="zh-CN" dirty="0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latin typeface="黑体" panose="02010609060101010101" pitchFamily="1" charset="-122"/>
                <a:ea typeface="黑体" panose="02010609060101010101" pitchFamily="1" charset="-122"/>
              </a:rPr>
              <a:t>历史上发生的大流行</a:t>
            </a:r>
            <a:endParaRPr lang="en-US" altLang="zh-CN" dirty="0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latin typeface="黑体" panose="02010609060101010101" pitchFamily="1" charset="-122"/>
                <a:ea typeface="黑体" panose="02010609060101010101" pitchFamily="1" charset="-122"/>
              </a:rPr>
              <a:t>2002</a:t>
            </a:r>
            <a:r>
              <a:rPr lang="zh-CN" altLang="en-US" dirty="0">
                <a:latin typeface="黑体" panose="02010609060101010101" pitchFamily="1" charset="-122"/>
                <a:ea typeface="黑体" panose="02010609060101010101" pitchFamily="1" charset="-122"/>
              </a:rPr>
              <a:t>年</a:t>
            </a:r>
            <a:r>
              <a:rPr lang="en-US" altLang="zh-CN" dirty="0">
                <a:latin typeface="黑体" panose="02010609060101010101" pitchFamily="1" charset="-122"/>
                <a:ea typeface="黑体" panose="02010609060101010101" pitchFamily="1" charset="-122"/>
              </a:rPr>
              <a:t>SARS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latin typeface="黑体" panose="02010609060101010101" pitchFamily="1" charset="-122"/>
                <a:ea typeface="黑体" panose="02010609060101010101" pitchFamily="1" charset="-122"/>
              </a:rPr>
              <a:t>2012</a:t>
            </a:r>
            <a:r>
              <a:rPr lang="zh-CN" altLang="en-US" dirty="0">
                <a:latin typeface="黑体" panose="02010609060101010101" pitchFamily="1" charset="-122"/>
                <a:ea typeface="黑体" panose="02010609060101010101" pitchFamily="1" charset="-122"/>
              </a:rPr>
              <a:t>年</a:t>
            </a:r>
            <a:r>
              <a:rPr lang="en-US" altLang="zh-CN" dirty="0">
                <a:latin typeface="黑体" panose="02010609060101010101" pitchFamily="1" charset="-122"/>
                <a:ea typeface="黑体" panose="02010609060101010101" pitchFamily="1" charset="-122"/>
              </a:rPr>
              <a:t>MERS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latin typeface="黑体" panose="02010609060101010101" pitchFamily="1" charset="-122"/>
                <a:ea typeface="黑体" panose="02010609060101010101" pitchFamily="1" charset="-122"/>
              </a:rPr>
              <a:t>2019</a:t>
            </a:r>
            <a:r>
              <a:rPr lang="zh-CN" altLang="en-US" dirty="0">
                <a:latin typeface="黑体" panose="02010609060101010101" pitchFamily="1" charset="-122"/>
                <a:ea typeface="黑体" panose="02010609060101010101" pitchFamily="1" charset="-122"/>
              </a:rPr>
              <a:t>年</a:t>
            </a:r>
            <a:r>
              <a:rPr lang="en-US" altLang="zh-CN" dirty="0">
                <a:latin typeface="黑体" panose="02010609060101010101" pitchFamily="1" charset="-122"/>
                <a:ea typeface="黑体" panose="02010609060101010101" pitchFamily="1" charset="-122"/>
              </a:rPr>
              <a:t>COVID-19</a:t>
            </a:r>
          </a:p>
          <a:p>
            <a:pPr>
              <a:lnSpc>
                <a:spcPct val="150000"/>
              </a:lnSpc>
            </a:pPr>
            <a:endParaRPr lang="zh-CN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pic>
        <p:nvPicPr>
          <p:cNvPr id="2" name="图片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8069" y="1304668"/>
            <a:ext cx="3643440" cy="459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新冠聚集性疫情特点</a:t>
            </a:r>
          </a:p>
        </p:txBody>
      </p:sp>
      <p:graphicFrame>
        <p:nvGraphicFramePr>
          <p:cNvPr id="5" name="表格 4"/>
          <p:cNvGraphicFramePr/>
          <p:nvPr/>
        </p:nvGraphicFramePr>
        <p:xfrm>
          <a:off x="-4445" y="1254760"/>
          <a:ext cx="12199620" cy="55651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751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8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20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000"/>
                        <a:t>特点</a:t>
                      </a:r>
                      <a:endParaRPr lang="zh-CN" altLang="en-US" sz="2000"/>
                    </a:p>
                  </a:txBody>
                  <a:tcPr marL="12700" marR="12700" marT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000"/>
                        <a:t>新冠病例特点</a:t>
                      </a:r>
                      <a:endParaRPr lang="zh-CN" altLang="en-US" sz="2000"/>
                    </a:p>
                  </a:txBody>
                  <a:tcPr marL="12700" marR="12700" marT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000"/>
                        <a:t>群体表现和鉴别要点</a:t>
                      </a:r>
                      <a:endParaRPr lang="zh-CN" altLang="en-US" sz="2000"/>
                    </a:p>
                  </a:txBody>
                  <a:tcPr marL="12700" marR="12700" marT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231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/>
                        <a:t>临床症状</a:t>
                      </a:r>
                      <a:endParaRPr lang="zh-CN" altLang="en-US" sz="2000"/>
                    </a:p>
                  </a:txBody>
                  <a:tcPr marL="12700" marR="12700" marT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000"/>
                        <a:t>重症发生率和死亡率高于大部分常见呼吸道病原；重症患者多在发病一周后出现呼吸困难和（或）低氧血症；无症状情况下即可出现CT影像学改变</a:t>
                      </a:r>
                      <a:endParaRPr lang="zh-CN" altLang="en-US" sz="2000"/>
                    </a:p>
                  </a:txBody>
                  <a:tcPr marL="12700" marR="12700" marT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000"/>
                        <a:t>如疫情已经持续一段时间，应发现重症或肺部有明显影像学改变病例</a:t>
                      </a:r>
                      <a:endParaRPr lang="zh-CN" altLang="en-US" sz="2000"/>
                    </a:p>
                  </a:txBody>
                  <a:tcPr marL="12700" marR="12700" marT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000"/>
                        <a:t>以发热、干咳、乏力为主要表现，部分患者以嗅觉、味觉减退或丧失等为首发症状，少数患者伴有鼻塞、流涕、咽痛、结膜炎、肌痛和腹泻等症状。</a:t>
                      </a:r>
                      <a:endParaRPr lang="zh-CN" altLang="en-US" sz="2000"/>
                    </a:p>
                  </a:txBody>
                  <a:tcPr marL="12700" marR="12700" marT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000"/>
                        <a:t>发热应为最主要显性症状，大部分病例无出疹、出血、腹泻等非典型症状；嗅觉、味觉减退或丧失为特征性症状</a:t>
                      </a:r>
                      <a:endParaRPr lang="zh-CN" altLang="en-US" sz="2000"/>
                    </a:p>
                  </a:txBody>
                  <a:tcPr marL="12700" marR="12700" marT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表格 3"/>
          <p:cNvGraphicFramePr/>
          <p:nvPr/>
        </p:nvGraphicFramePr>
        <p:xfrm>
          <a:off x="1905" y="476885"/>
          <a:ext cx="12167235" cy="635127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5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5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7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88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000"/>
                        <a:t>特点</a:t>
                      </a:r>
                      <a:endParaRPr lang="zh-CN" altLang="en-US" sz="2000"/>
                    </a:p>
                  </a:txBody>
                  <a:tcPr marL="12700" marR="12700" marT="1270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000"/>
                        <a:t>新冠病例特点</a:t>
                      </a:r>
                      <a:endParaRPr lang="zh-CN" altLang="en-US" sz="2000"/>
                    </a:p>
                  </a:txBody>
                  <a:tcPr marL="12700" marR="12700" marT="1270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000"/>
                        <a:t>群体表现和鉴别要点</a:t>
                      </a:r>
                      <a:endParaRPr lang="zh-CN" altLang="en-US" sz="2000"/>
                    </a:p>
                  </a:txBody>
                  <a:tcPr marL="12700" marR="12700" marT="127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24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000"/>
                        <a:t>血象</a:t>
                      </a:r>
                      <a:endParaRPr lang="zh-CN" altLang="en-US" sz="2000"/>
                    </a:p>
                  </a:txBody>
                  <a:tcPr marL="12700" marR="12700" marT="1270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000"/>
                        <a:t>发病早期外周血白细胞总数正常或减少，可见淋巴细胞计数减少，多数患者C 反应蛋白（CRP）和血沉升高，降钙素原正常。</a:t>
                      </a:r>
                      <a:endParaRPr lang="zh-CN" altLang="en-US" sz="2000"/>
                    </a:p>
                  </a:txBody>
                  <a:tcPr marL="12700" marR="12700" marT="1270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000"/>
                        <a:t>大部分病例不会出现白细胞总数以及淋巴细胞计数增加</a:t>
                      </a:r>
                      <a:endParaRPr lang="zh-CN" altLang="en-US" sz="2000"/>
                    </a:p>
                  </a:txBody>
                  <a:tcPr marL="12700" marR="12700" marT="1270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4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000"/>
                        <a:t>流行病学史</a:t>
                      </a:r>
                      <a:endParaRPr lang="zh-CN" altLang="en-US" sz="2000"/>
                    </a:p>
                  </a:txBody>
                  <a:tcPr marL="12700" marR="12700" marT="1270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000"/>
                        <a:t>发病前14 天内有外出或确诊病例接触史</a:t>
                      </a:r>
                      <a:endParaRPr lang="zh-CN" altLang="en-US" sz="2000"/>
                    </a:p>
                  </a:txBody>
                  <a:tcPr marL="12700" marR="12700" marT="1270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000"/>
                        <a:t>病例或其接触者存在流行病学史</a:t>
                      </a:r>
                      <a:endParaRPr lang="zh-CN" altLang="en-US" sz="2000"/>
                    </a:p>
                  </a:txBody>
                  <a:tcPr marL="12700" marR="12700" marT="1270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16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000"/>
                        <a:t>时间分布</a:t>
                      </a:r>
                      <a:endParaRPr lang="zh-CN" altLang="en-US" sz="2000"/>
                    </a:p>
                  </a:txBody>
                  <a:tcPr marL="12700" marR="12700" marT="1270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000"/>
                        <a:t>潜伏期1～14 天，多为3～7 天</a:t>
                      </a:r>
                      <a:endParaRPr lang="zh-CN" altLang="en-US" sz="2000"/>
                    </a:p>
                  </a:txBody>
                  <a:tcPr marL="12700" marR="12700" marT="1270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000"/>
                        <a:t>流行曲线为增殖型；班级、厂房等集体，流行曲线发病峰间距在3-5天（不同生活、工作环境人群应单独绘制流行曲线）</a:t>
                      </a:r>
                      <a:endParaRPr lang="zh-CN" altLang="en-US" sz="2000"/>
                    </a:p>
                  </a:txBody>
                  <a:tcPr marL="12700" marR="12700" marT="1270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88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000"/>
                        <a:t>空间、人间分布</a:t>
                      </a:r>
                      <a:endParaRPr lang="zh-CN" altLang="en-US" sz="2000"/>
                    </a:p>
                  </a:txBody>
                  <a:tcPr marL="12700" marR="12700" marT="1270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000"/>
                        <a:t>飞沫传播为主，密闭空间传播效率高</a:t>
                      </a:r>
                      <a:endParaRPr lang="zh-CN" altLang="en-US" sz="2000"/>
                    </a:p>
                  </a:txBody>
                  <a:tcPr marL="12700" marR="12700" marT="1270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000"/>
                        <a:t>有明显的空间、人间聚集性</a:t>
                      </a:r>
                      <a:endParaRPr lang="zh-CN" altLang="en-US" sz="2000"/>
                    </a:p>
                  </a:txBody>
                  <a:tcPr marL="12700" marR="12700" marT="1270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临床特点（比例和排序）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24205" y="1484630"/>
          <a:ext cx="10972800" cy="48977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6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90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47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effectLst/>
                          <a:latin typeface="+mn-ea"/>
                          <a:ea typeface="+mn-ea"/>
                        </a:rPr>
                        <a:t>症状</a:t>
                      </a:r>
                      <a:r>
                        <a:rPr lang="en-US" altLang="zh-CN" sz="24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2400" u="none" strike="noStrike" dirty="0">
                          <a:effectLst/>
                          <a:latin typeface="+mn-ea"/>
                          <a:ea typeface="+mn-ea"/>
                        </a:rPr>
                        <a:t>体征</a:t>
                      </a:r>
                      <a:endParaRPr lang="zh-CN" altLang="en-US" sz="2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effectLst/>
                          <a:latin typeface="+mn-ea"/>
                          <a:ea typeface="+mn-ea"/>
                        </a:rPr>
                        <a:t>发病数</a:t>
                      </a:r>
                      <a:endParaRPr lang="zh-CN" altLang="en-US" sz="2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effectLst/>
                          <a:latin typeface="+mn-ea"/>
                          <a:ea typeface="+mn-ea"/>
                        </a:rPr>
                        <a:t>构成比（</a:t>
                      </a:r>
                      <a:r>
                        <a:rPr lang="en-US" altLang="zh-CN" sz="2400" u="none" strike="noStrike" dirty="0">
                          <a:effectLst/>
                          <a:latin typeface="+mn-ea"/>
                          <a:ea typeface="+mn-ea"/>
                        </a:rPr>
                        <a:t>%</a:t>
                      </a:r>
                      <a:r>
                        <a:rPr lang="zh-CN" altLang="en-US" sz="2400" u="none" strike="noStrike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zh-CN" altLang="en-US" sz="2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16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症状</a:t>
                      </a:r>
                      <a:endParaRPr lang="zh-CN" altLang="en-US" sz="2000" b="1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咳嗽</a:t>
                      </a:r>
                      <a:endParaRPr lang="zh-CN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50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80.65%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1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咽痛</a:t>
                      </a:r>
                      <a:endParaRPr lang="zh-CN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35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56.45%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1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流涕</a:t>
                      </a:r>
                      <a:endParaRPr lang="zh-CN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33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53.23%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1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发热</a:t>
                      </a:r>
                      <a:endParaRPr lang="zh-CN" altLang="en-US" sz="2000" b="1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6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9.68%</a:t>
                      </a:r>
                      <a:endParaRPr lang="en-US" altLang="zh-CN" sz="20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体征</a:t>
                      </a:r>
                      <a:endParaRPr lang="zh-CN" altLang="en-US" sz="2000" b="1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咽部充血</a:t>
                      </a:r>
                      <a:endParaRPr lang="zh-CN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47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75.81%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扁桃体肿大</a:t>
                      </a:r>
                      <a:endParaRPr lang="zh-CN" altLang="en-US" sz="2000" b="1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19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30.65%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59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滤泡</a:t>
                      </a:r>
                      <a:endParaRPr lang="zh-CN" altLang="en-US" sz="2000" b="1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9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14.52%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道孚病例严重性统计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病例分类及临床严重程度</a:t>
            </a:r>
            <a:endParaRPr lang="zh-CN" altLang="zh-CN" sz="3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本次疫情共有确诊病例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73</a:t>
            </a:r>
            <a:r>
              <a:rPr lang="zh-CN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例，无症状感染者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</a:t>
            </a:r>
            <a:r>
              <a:rPr lang="zh-CN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例</a:t>
            </a:r>
            <a:endParaRPr lang="en-US" altLang="zh-CN" sz="3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确诊病例中轻型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25</a:t>
            </a:r>
            <a:r>
              <a:rPr lang="zh-CN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例（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34.25%</a:t>
            </a:r>
            <a:r>
              <a:rPr lang="zh-CN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）、普通型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37</a:t>
            </a:r>
            <a:r>
              <a:rPr lang="zh-CN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例（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50.68%</a:t>
            </a:r>
            <a:r>
              <a:rPr lang="zh-CN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）、重型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zh-CN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例（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13.70%</a:t>
            </a:r>
            <a:r>
              <a:rPr lang="zh-CN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）、危重型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例（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1.37%</a:t>
            </a:r>
            <a:r>
              <a:rPr lang="zh-CN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），</a:t>
            </a:r>
            <a:r>
              <a:rPr lang="zh-CN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重症率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15.07%</a:t>
            </a:r>
            <a:endParaRPr lang="en-US" altLang="zh-CN" sz="3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无死亡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时间分布（北京新发地市场暴发）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4606" y="2276506"/>
            <a:ext cx="4191363" cy="29415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大连疫情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0589" y="1484313"/>
            <a:ext cx="7339398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可能病原？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3267" y="2378798"/>
            <a:ext cx="7614041" cy="273699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某幼儿园聚集性疫情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205" y="1314450"/>
            <a:ext cx="11113135" cy="524637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空间分布</a:t>
            </a:r>
            <a:r>
              <a:rPr lang="en-US" altLang="zh-CN"/>
              <a:t>——</a:t>
            </a:r>
            <a:r>
              <a:rPr lang="zh-CN" altLang="en-US"/>
              <a:t>新发地市场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945" y="1286510"/>
            <a:ext cx="9891395" cy="551942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人间分布</a:t>
            </a: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205" y="1250315"/>
            <a:ext cx="11004550" cy="4301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1929552" y="188913"/>
            <a:ext cx="8230316" cy="1143000"/>
          </a:xfrm>
        </p:spPr>
        <p:txBody>
          <a:bodyPr/>
          <a:lstStyle/>
          <a:p>
            <a:pPr algn="l"/>
            <a:r>
              <a:rPr lang="zh-CN" altLang="zh-CN" sz="3200" dirty="0">
                <a:latin typeface="微软雅黑" panose="020B0503020204020204" charset="-122"/>
                <a:ea typeface="微软雅黑" panose="020B0503020204020204" charset="-122"/>
              </a:rPr>
              <a:t>已知感染人的冠状病毒有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zh-CN" sz="3200" dirty="0">
                <a:latin typeface="微软雅黑" panose="020B0503020204020204" charset="-122"/>
                <a:ea typeface="微软雅黑" panose="020B0503020204020204" charset="-122"/>
              </a:rPr>
              <a:t>种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>
          <a:xfrm>
            <a:off x="650449" y="1600202"/>
            <a:ext cx="9560709" cy="4525963"/>
          </a:xfrm>
        </p:spPr>
        <p:txBody>
          <a:bodyPr>
            <a:normAutofit fontScale="85000" lnSpcReduction="20000"/>
          </a:bodyPr>
          <a:lstStyle/>
          <a:p>
            <a:pPr marL="342900" lvl="1" indent="0"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α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属的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229E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、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NL63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。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342900" lvl="1" indent="0"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β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属的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OC43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、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HKU1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、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342900" lvl="1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 </a:t>
            </a:r>
            <a:r>
              <a:rPr lang="en-US" altLang="zh-CN" dirty="0" err="1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MERSr-CoV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、</a:t>
            </a:r>
            <a:r>
              <a:rPr lang="en-US" altLang="zh-CN" dirty="0" err="1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SARSr-CoV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。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342900" lvl="1" indent="0"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HKU1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、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SARS-</a:t>
            </a:r>
            <a:r>
              <a:rPr lang="en-US" altLang="zh-CN" dirty="0" err="1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CoV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、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342900" lvl="1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 MERS-</a:t>
            </a:r>
            <a:r>
              <a:rPr lang="en-US" altLang="zh-CN" dirty="0" err="1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CoV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: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可引起肺炎。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342900" lvl="1" indent="0"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此次为一种新型冠状病毒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(β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属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)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WHO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命名为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2019-nCoV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）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342900" lvl="1" indent="0">
              <a:lnSpc>
                <a:spcPct val="150000"/>
              </a:lnSpc>
              <a:buNone/>
            </a:pPr>
            <a:r>
              <a:rPr lang="zh-CN" altLang="en-US" dirty="0">
                <a:cs typeface="Arial" panose="020B0604020202020204" pitchFamily="34" charset="0"/>
              </a:rPr>
              <a:t>与人的</a:t>
            </a:r>
            <a:r>
              <a:rPr lang="en-US" altLang="zh-CN" dirty="0">
                <a:cs typeface="Arial" panose="020B0604020202020204" pitchFamily="34" charset="0"/>
              </a:rPr>
              <a:t>ACE2</a:t>
            </a:r>
            <a:r>
              <a:rPr lang="zh-CN" altLang="en-US" dirty="0">
                <a:cs typeface="Arial" panose="020B0604020202020204" pitchFamily="34" charset="0"/>
              </a:rPr>
              <a:t>受体结合分布于上呼吸道</a:t>
            </a:r>
            <a:endParaRPr lang="en-US" altLang="zh-CN" dirty="0"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</a:pPr>
            <a:r>
              <a:rPr lang="zh-CN" altLang="en-US" dirty="0">
                <a:cs typeface="Arial" panose="020B0604020202020204" pitchFamily="34" charset="0"/>
              </a:rPr>
              <a:t>人呼吸道上皮细胞分离</a:t>
            </a:r>
            <a:r>
              <a:rPr lang="en-US" altLang="zh-CN" dirty="0">
                <a:cs typeface="Arial" panose="020B0604020202020204" pitchFamily="34" charset="0"/>
              </a:rPr>
              <a:t>4</a:t>
            </a:r>
            <a:r>
              <a:rPr lang="zh-CN" altLang="en-US" dirty="0">
                <a:cs typeface="Arial" panose="020B0604020202020204" pitchFamily="34" charset="0"/>
              </a:rPr>
              <a:t>天</a:t>
            </a:r>
            <a:endParaRPr lang="en-US" altLang="zh-CN" dirty="0">
              <a:cs typeface="Arial" panose="020B0604020202020204" pitchFamily="34" charset="0"/>
            </a:endParaRPr>
          </a:p>
        </p:txBody>
      </p:sp>
      <p:pic>
        <p:nvPicPr>
          <p:cNvPr id="16388" name="Picture 1026" descr="SARS-CoV 图像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7870" y="0"/>
            <a:ext cx="3263499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矩形 4"/>
          <p:cNvSpPr>
            <a:spLocks noChangeArrowheads="1"/>
          </p:cNvSpPr>
          <p:nvPr/>
        </p:nvSpPr>
        <p:spPr bwMode="auto">
          <a:xfrm>
            <a:off x="8699147" y="2328864"/>
            <a:ext cx="955711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110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MERS-CoV</a:t>
            </a:r>
          </a:p>
          <a:p>
            <a:pPr algn="ctr" eaLnBrk="1" hangingPunct="1"/>
            <a:r>
              <a:rPr lang="en-US" altLang="zh-CN" sz="110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(2012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) </a:t>
            </a:r>
            <a:endParaRPr lang="zh-CN" altLang="en-US" sz="1400"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460129" y="1758952"/>
            <a:ext cx="421058" cy="517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391" name="Picture 7" descr="C:\Users\lxw\Desktop\d280431dbe9534f1f1922ba74c5d68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6201" y="2924175"/>
            <a:ext cx="2638206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箭头连接符 4"/>
          <p:cNvCxnSpPr/>
          <p:nvPr/>
        </p:nvCxnSpPr>
        <p:spPr>
          <a:xfrm>
            <a:off x="8817970" y="4581525"/>
            <a:ext cx="57850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-34290"/>
            <a:ext cx="12212320" cy="688530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自贡市一起疑似新冠暴发调查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2020年7月30日，自贡市疾病预防控制中心接到某区疾控中心电话报告：辖区内X公司30余人陆续出现发热、咳嗽等症状，请求协助调查处理。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300">
                <a:latin typeface="宋体" panose="02010600030101010101" pitchFamily="2" charset="-122"/>
                <a:ea typeface="宋体" panose="02010600030101010101" pitchFamily="2" charset="-122"/>
              </a:rPr>
              <a:t>暴发调查的步骤</a:t>
            </a:r>
            <a:br>
              <a:rPr lang="zh-CN" altLang="en-US" sz="3300"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zh-CN" altLang="en-US" sz="2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524000" y="1524000"/>
          <a:ext cx="8915400" cy="515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9691610" imgH="4988937" progId="MSGraph.Chart.8">
                  <p:embed followColorScheme="full"/>
                </p:oleObj>
              </mc:Choice>
              <mc:Fallback>
                <p:oleObj name="Chart" r:id="rId3" imgW="9691610" imgH="4988937" progId="MSGraph.Chart.8">
                  <p:embed followColorScheme="full"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524000"/>
                        <a:ext cx="8915400" cy="515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133600" y="1752601"/>
            <a:ext cx="18732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</a:rPr>
              <a:t>准备工作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895600" y="2209801"/>
            <a:ext cx="25479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</a:rPr>
              <a:t>证实暴发存在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200401" y="2743200"/>
            <a:ext cx="183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Arial" panose="020B0604020202020204" pitchFamily="34" charset="0"/>
                <a:ea typeface="黑体" panose="02010609060101010101" charset="-122"/>
              </a:rPr>
              <a:t>核实诊断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124200" y="3200400"/>
            <a:ext cx="7048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latin typeface="Arial" panose="020B0604020202020204" pitchFamily="34" charset="0"/>
                <a:ea typeface="黑体" panose="02010609060101010101" charset="-122"/>
              </a:rPr>
              <a:t>制定病例定义、病例搜索、个案调查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575051" y="3644900"/>
            <a:ext cx="482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</a:rPr>
              <a:t>描述疾病特征和病例的三间分布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232400" y="4076700"/>
            <a:ext cx="20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Arial" panose="020B0604020202020204" pitchFamily="34" charset="0"/>
                <a:ea typeface="黑体" panose="02010609060101010101" charset="-122"/>
              </a:rPr>
              <a:t>建立假设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175500" y="4581525"/>
            <a:ext cx="164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Arial" panose="020B0604020202020204" pitchFamily="34" charset="0"/>
                <a:ea typeface="黑体" panose="02010609060101010101" charset="-122"/>
              </a:rPr>
              <a:t>验证假设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7264401" y="5029201"/>
            <a:ext cx="19272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Arial" panose="020B0604020202020204" pitchFamily="34" charset="0"/>
                <a:ea typeface="黑体" panose="02010609060101010101" charset="-122"/>
              </a:rPr>
              <a:t>卫生学调查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267200" y="5486400"/>
            <a:ext cx="4267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</a:rPr>
              <a:t>实施控制措施</a:t>
            </a:r>
            <a:endParaRPr lang="zh-CN" altLang="en-US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9310688" y="6019800"/>
            <a:ext cx="17843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</a:rPr>
              <a:t>信息反馈</a:t>
            </a:r>
            <a:endParaRPr lang="zh-CN" altLang="en-US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grpSp>
        <p:nvGrpSpPr>
          <p:cNvPr id="3086" name="Group 14"/>
          <p:cNvGrpSpPr/>
          <p:nvPr/>
        </p:nvGrpSpPr>
        <p:grpSpPr bwMode="auto">
          <a:xfrm>
            <a:off x="5791200" y="1981200"/>
            <a:ext cx="3886200" cy="457200"/>
            <a:chOff x="2688" y="1248"/>
            <a:chExt cx="2448" cy="288"/>
          </a:xfrm>
        </p:grpSpPr>
        <p:sp>
          <p:nvSpPr>
            <p:cNvPr id="3088" name="Text Box 15"/>
            <p:cNvSpPr txBox="1">
              <a:spLocks noChangeArrowheads="1"/>
            </p:cNvSpPr>
            <p:nvPr/>
          </p:nvSpPr>
          <p:spPr bwMode="auto">
            <a:xfrm>
              <a:off x="3120" y="1248"/>
              <a:ext cx="4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latin typeface="Arial" panose="020B0604020202020204" pitchFamily="34" charset="0"/>
                  <a:ea typeface="宋体" panose="02010600030101010101" pitchFamily="2" charset="-122"/>
                </a:rPr>
                <a:t>Time</a:t>
              </a:r>
            </a:p>
          </p:txBody>
        </p:sp>
        <p:sp>
          <p:nvSpPr>
            <p:cNvPr id="3089" name="Line 16"/>
            <p:cNvSpPr>
              <a:spLocks noChangeShapeType="1"/>
            </p:cNvSpPr>
            <p:nvPr/>
          </p:nvSpPr>
          <p:spPr bwMode="auto">
            <a:xfrm>
              <a:off x="2688" y="1536"/>
              <a:ext cx="2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1421765" y="1623060"/>
            <a:ext cx="3547110" cy="112014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核实暴发，预估场景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卫健局、交通局、疾控中心</a:t>
            </a:r>
          </a:p>
          <a:p>
            <a:pPr lvl="1"/>
            <a:r>
              <a:rPr lang="zh-CN" altLang="en-US"/>
              <a:t>确实存在发热病例聚集</a:t>
            </a:r>
          </a:p>
          <a:p>
            <a:pPr lvl="1"/>
            <a:r>
              <a:rPr lang="zh-CN" altLang="en-US"/>
              <a:t>该公司为高速公路管理公司，员工</a:t>
            </a:r>
            <a:r>
              <a:rPr lang="en-US" altLang="zh-CN"/>
              <a:t>700</a:t>
            </a:r>
            <a:r>
              <a:rPr lang="zh-CN" altLang="en-US"/>
              <a:t>人左右，有跨市业务</a:t>
            </a:r>
          </a:p>
          <a:p>
            <a:endParaRPr lang="zh-CN" altLang="en-US"/>
          </a:p>
          <a:p>
            <a:r>
              <a:rPr lang="zh-CN" altLang="en-US"/>
              <a:t>市级医疗机构</a:t>
            </a:r>
          </a:p>
          <a:p>
            <a:pPr lvl="1"/>
            <a:r>
              <a:rPr lang="zh-CN" altLang="en-US"/>
              <a:t>收治多名该公司员工</a:t>
            </a:r>
          </a:p>
          <a:p>
            <a:pPr lvl="1"/>
            <a:r>
              <a:rPr lang="en-US" altLang="zh-CN"/>
              <a:t>6</a:t>
            </a:r>
            <a:r>
              <a:rPr lang="zh-CN" altLang="en-US"/>
              <a:t>名核酸新冠结果已出，为阴性，</a:t>
            </a:r>
            <a:r>
              <a:rPr lang="en-US" altLang="zh-CN"/>
              <a:t>2</a:t>
            </a:r>
            <a:r>
              <a:rPr lang="zh-CN" altLang="en-US"/>
              <a:t>名在检测</a:t>
            </a:r>
          </a:p>
          <a:p>
            <a:pPr lvl="1"/>
            <a:r>
              <a:rPr lang="en-US" altLang="zh-CN"/>
              <a:t>6</a:t>
            </a:r>
            <a:r>
              <a:rPr lang="zh-CN" altLang="en-US"/>
              <a:t>人白细胞和淋巴细胞计数上升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核实暴发，预估场景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04545" y="1484630"/>
            <a:ext cx="10792460" cy="5226685"/>
          </a:xfrm>
        </p:spPr>
        <p:txBody>
          <a:bodyPr/>
          <a:lstStyle/>
          <a:p>
            <a:r>
              <a:rPr lang="zh-CN" altLang="en-US"/>
              <a:t>场景判断</a:t>
            </a:r>
          </a:p>
          <a:p>
            <a:pPr lvl="1"/>
            <a:r>
              <a:rPr lang="zh-CN" altLang="en-US"/>
              <a:t>新冠暴发可能性低</a:t>
            </a:r>
          </a:p>
          <a:p>
            <a:pPr lvl="1"/>
            <a:r>
              <a:rPr lang="zh-CN" altLang="en-US"/>
              <a:t>场景可控，风险低</a:t>
            </a:r>
          </a:p>
          <a:p>
            <a:pPr lvl="1"/>
            <a:r>
              <a:rPr lang="zh-CN" altLang="en-US">
                <a:solidFill>
                  <a:srgbClr val="FF0000"/>
                </a:solidFill>
              </a:rPr>
              <a:t>跨市公司</a:t>
            </a:r>
            <a:r>
              <a:rPr lang="zh-CN" altLang="en-US"/>
              <a:t>，影响面大</a:t>
            </a:r>
          </a:p>
          <a:p>
            <a:endParaRPr lang="zh-CN" altLang="en-US"/>
          </a:p>
          <a:p>
            <a:r>
              <a:rPr lang="zh-CN" altLang="en-US"/>
              <a:t>人员</a:t>
            </a:r>
          </a:p>
          <a:p>
            <a:pPr lvl="1"/>
            <a:r>
              <a:rPr lang="zh-CN" altLang="en-US"/>
              <a:t>流调量大，要求</a:t>
            </a:r>
            <a:r>
              <a:rPr lang="en-US" altLang="zh-CN"/>
              <a:t>XX</a:t>
            </a:r>
            <a:r>
              <a:rPr lang="zh-CN" altLang="en-US"/>
              <a:t>区疾控协同</a:t>
            </a:r>
          </a:p>
          <a:p>
            <a:pPr lvl="1"/>
            <a:r>
              <a:rPr lang="zh-CN" altLang="en-US"/>
              <a:t>采样人员</a:t>
            </a:r>
          </a:p>
          <a:p>
            <a:pPr lvl="1"/>
            <a:r>
              <a:rPr lang="zh-CN" altLang="en-US"/>
              <a:t>临床医生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管理人员访谈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4205" y="1278890"/>
            <a:ext cx="5013325" cy="4731385"/>
          </a:xfrm>
        </p:spPr>
        <p:txBody>
          <a:bodyPr/>
          <a:lstStyle/>
          <a:p>
            <a:r>
              <a:rPr lang="zh-CN" altLang="en-US" sz="2400">
                <a:sym typeface="+mn-ea"/>
              </a:rPr>
              <a:t>因疫情形势稳定加上天气炎热，X公司在6月中旬终止了日常体温监测，工作人员均未佩戴口罩</a:t>
            </a:r>
          </a:p>
          <a:p>
            <a:endParaRPr lang="zh-CN" altLang="en-US" sz="2400">
              <a:sym typeface="+mn-ea"/>
            </a:endParaRPr>
          </a:p>
          <a:p>
            <a:r>
              <a:rPr lang="zh-CN" altLang="en-US" sz="2400"/>
              <a:t>7月27日-28日在会议室召开了全员大会（涉及周边市州）</a:t>
            </a:r>
          </a:p>
          <a:p>
            <a:endParaRPr lang="zh-CN" altLang="en-US" sz="2400"/>
          </a:p>
          <a:p>
            <a:r>
              <a:rPr lang="zh-CN" altLang="en-US" sz="2400"/>
              <a:t>事件发生周自贡市气温在35℃左右，办公室及会议室均启用了中央空调，关闭了通风窗口</a:t>
            </a:r>
          </a:p>
        </p:txBody>
      </p:sp>
      <p:pic>
        <p:nvPicPr>
          <p:cNvPr id="4" name="图片 3" descr="微信图片_202008030831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220" y="1278890"/>
            <a:ext cx="6062345" cy="533654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300">
                <a:latin typeface="宋体" panose="02010600030101010101" pitchFamily="2" charset="-122"/>
                <a:ea typeface="宋体" panose="02010600030101010101" pitchFamily="2" charset="-122"/>
              </a:rPr>
              <a:t>暴发调查的步骤</a:t>
            </a:r>
            <a:br>
              <a:rPr lang="zh-CN" altLang="en-US" sz="3300"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zh-CN" altLang="en-US" sz="2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524000" y="1524000"/>
          <a:ext cx="8915400" cy="515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9691610" imgH="4988937" progId="MSGraph.Chart.8">
                  <p:embed followColorScheme="full"/>
                </p:oleObj>
              </mc:Choice>
              <mc:Fallback>
                <p:oleObj name="Chart" r:id="rId3" imgW="9691610" imgH="4988937" progId="MSGraph.Chart.8">
                  <p:embed followColorScheme="full"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524000"/>
                        <a:ext cx="8915400" cy="515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133600" y="1752601"/>
            <a:ext cx="18732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</a:rPr>
              <a:t>准备工作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895600" y="2209801"/>
            <a:ext cx="25479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</a:rPr>
              <a:t>证实暴发存在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200401" y="2743200"/>
            <a:ext cx="183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Arial" panose="020B0604020202020204" pitchFamily="34" charset="0"/>
                <a:ea typeface="黑体" panose="02010609060101010101" charset="-122"/>
              </a:rPr>
              <a:t>核实诊断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124200" y="3200400"/>
            <a:ext cx="7048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latin typeface="Arial" panose="020B0604020202020204" pitchFamily="34" charset="0"/>
                <a:ea typeface="黑体" panose="02010609060101010101" charset="-122"/>
              </a:rPr>
              <a:t>制定病例定义、病例搜索、个案调查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575051" y="3644900"/>
            <a:ext cx="482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</a:rPr>
              <a:t>描述疾病特征和病例的三间分布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232400" y="4076700"/>
            <a:ext cx="20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Arial" panose="020B0604020202020204" pitchFamily="34" charset="0"/>
                <a:ea typeface="黑体" panose="02010609060101010101" charset="-122"/>
              </a:rPr>
              <a:t>建立假设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175500" y="4581525"/>
            <a:ext cx="164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Arial" panose="020B0604020202020204" pitchFamily="34" charset="0"/>
                <a:ea typeface="黑体" panose="02010609060101010101" charset="-122"/>
              </a:rPr>
              <a:t>验证假设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7264401" y="5029201"/>
            <a:ext cx="19272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Arial" panose="020B0604020202020204" pitchFamily="34" charset="0"/>
                <a:ea typeface="黑体" panose="02010609060101010101" charset="-122"/>
              </a:rPr>
              <a:t>卫生学调查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267200" y="5486400"/>
            <a:ext cx="4267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</a:rPr>
              <a:t>实施控制措施</a:t>
            </a:r>
            <a:endParaRPr lang="zh-CN" altLang="en-US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9310688" y="6019800"/>
            <a:ext cx="17843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</a:rPr>
              <a:t>信息反馈</a:t>
            </a:r>
            <a:endParaRPr lang="zh-CN" altLang="en-US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grpSp>
        <p:nvGrpSpPr>
          <p:cNvPr id="3086" name="Group 14"/>
          <p:cNvGrpSpPr/>
          <p:nvPr/>
        </p:nvGrpSpPr>
        <p:grpSpPr bwMode="auto">
          <a:xfrm>
            <a:off x="5791200" y="1981200"/>
            <a:ext cx="3886200" cy="457200"/>
            <a:chOff x="2688" y="1248"/>
            <a:chExt cx="2448" cy="288"/>
          </a:xfrm>
        </p:grpSpPr>
        <p:sp>
          <p:nvSpPr>
            <p:cNvPr id="3088" name="Text Box 15"/>
            <p:cNvSpPr txBox="1">
              <a:spLocks noChangeArrowheads="1"/>
            </p:cNvSpPr>
            <p:nvPr/>
          </p:nvSpPr>
          <p:spPr bwMode="auto">
            <a:xfrm>
              <a:off x="3120" y="1248"/>
              <a:ext cx="4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latin typeface="Arial" panose="020B0604020202020204" pitchFamily="34" charset="0"/>
                  <a:ea typeface="宋体" panose="02010600030101010101" pitchFamily="2" charset="-122"/>
                </a:rPr>
                <a:t>Time</a:t>
              </a:r>
            </a:p>
          </p:txBody>
        </p:sp>
        <p:sp>
          <p:nvSpPr>
            <p:cNvPr id="3089" name="Line 16"/>
            <p:cNvSpPr>
              <a:spLocks noChangeShapeType="1"/>
            </p:cNvSpPr>
            <p:nvPr/>
          </p:nvSpPr>
          <p:spPr bwMode="auto">
            <a:xfrm>
              <a:off x="2688" y="1536"/>
              <a:ext cx="2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2794000" y="3246120"/>
            <a:ext cx="7583170" cy="36576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病例定义动态循环</a:t>
            </a:r>
          </a:p>
        </p:txBody>
      </p:sp>
      <p:sp>
        <p:nvSpPr>
          <p:cNvPr id="4" name="椭圆 3"/>
          <p:cNvSpPr/>
          <p:nvPr/>
        </p:nvSpPr>
        <p:spPr>
          <a:xfrm>
            <a:off x="1155065" y="2429510"/>
            <a:ext cx="3475990" cy="254444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>
                <a:solidFill>
                  <a:srgbClr val="FF0000"/>
                </a:solidFill>
              </a:rPr>
              <a:t>人群</a:t>
            </a:r>
          </a:p>
        </p:txBody>
      </p:sp>
      <p:sp>
        <p:nvSpPr>
          <p:cNvPr id="5" name="椭圆 4"/>
          <p:cNvSpPr/>
          <p:nvPr/>
        </p:nvSpPr>
        <p:spPr>
          <a:xfrm>
            <a:off x="8083550" y="2780030"/>
            <a:ext cx="2604770" cy="1843405"/>
          </a:xfrm>
          <a:prstGeom prst="ellipse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>
                <a:solidFill>
                  <a:srgbClr val="FF0000"/>
                </a:solidFill>
              </a:rPr>
              <a:t>病例</a:t>
            </a:r>
          </a:p>
        </p:txBody>
      </p:sp>
      <p:sp>
        <p:nvSpPr>
          <p:cNvPr id="7" name="上弧形箭头 6"/>
          <p:cNvSpPr/>
          <p:nvPr/>
        </p:nvSpPr>
        <p:spPr>
          <a:xfrm>
            <a:off x="2999105" y="1779270"/>
            <a:ext cx="6711315" cy="6502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32020" y="2219325"/>
            <a:ext cx="3765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找共性，制定病例定义</a:t>
            </a:r>
          </a:p>
        </p:txBody>
      </p:sp>
      <p:sp>
        <p:nvSpPr>
          <p:cNvPr id="9" name="上弧形箭头 8"/>
          <p:cNvSpPr/>
          <p:nvPr/>
        </p:nvSpPr>
        <p:spPr>
          <a:xfrm rot="10800000">
            <a:off x="2894965" y="4973955"/>
            <a:ext cx="6711315" cy="6502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31055" y="4810760"/>
            <a:ext cx="3765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根据定义，搜索更多病例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 noChangeArrowheads="1"/>
          </p:cNvSpPr>
          <p:nvPr>
            <p:ph type="title"/>
          </p:nvPr>
        </p:nvSpPr>
        <p:spPr>
          <a:xfrm>
            <a:off x="1992313" y="476250"/>
            <a:ext cx="8229600" cy="1143000"/>
          </a:xfrm>
        </p:spPr>
        <p:txBody>
          <a:bodyPr/>
          <a:lstStyle/>
          <a:p>
            <a:r>
              <a:rPr lang="zh-CN" altLang="en-US"/>
              <a:t>临床症状</a:t>
            </a:r>
          </a:p>
        </p:txBody>
      </p:sp>
      <p:pic>
        <p:nvPicPr>
          <p:cNvPr id="24579" name="内容占位符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06" y="1484313"/>
            <a:ext cx="9160364" cy="4525962"/>
          </a:xfrm>
        </p:spPr>
      </p:pic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8812213" y="6553200"/>
            <a:ext cx="1409700" cy="30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病例定义和病例搜索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 病例定义：疑似病例为2020年7月26日-7月30日X公司及在</a:t>
            </a:r>
            <a:r>
              <a:rPr lang="en-US" altLang="zh-CN"/>
              <a:t>X</a:t>
            </a:r>
            <a:r>
              <a:rPr lang="zh-CN" altLang="en-US"/>
              <a:t>参会人员出现额温≥38℃或出现咽痛、头痛、咳嗽症状之一的员工</a:t>
            </a:r>
          </a:p>
          <a:p>
            <a:endParaRPr lang="zh-CN" altLang="en-US"/>
          </a:p>
          <a:p>
            <a:r>
              <a:rPr lang="zh-CN" altLang="en-US"/>
              <a:t>病例搜索：</a:t>
            </a:r>
          </a:p>
          <a:p>
            <a:pPr lvl="1"/>
            <a:r>
              <a:rPr lang="zh-CN" altLang="en-US"/>
              <a:t>公司党办要求各科室负责人对管辖人员做排查</a:t>
            </a:r>
          </a:p>
          <a:p>
            <a:pPr lvl="1"/>
            <a:r>
              <a:rPr lang="zh-CN" altLang="en-US"/>
              <a:t>市级医疗机构继续关注</a:t>
            </a:r>
          </a:p>
          <a:p>
            <a:pPr lvl="1"/>
            <a:r>
              <a:rPr lang="zh-CN" altLang="en-US"/>
              <a:t>电话周边市州公司排查参会人员</a:t>
            </a:r>
          </a:p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新型冠状病毒特性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84784"/>
            <a:ext cx="10610850" cy="5373216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4000" dirty="0">
                <a:latin typeface="黑体" panose="02010609060101010101" pitchFamily="1" charset="-122"/>
                <a:ea typeface="黑体" panose="02010609060101010101" pitchFamily="1" charset="-122"/>
              </a:rPr>
              <a:t>适合在寒冷环境下存活</a:t>
            </a:r>
            <a:endParaRPr lang="en-US" altLang="zh-CN" sz="4000" dirty="0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buNone/>
            </a:pPr>
            <a:endParaRPr lang="en-US" altLang="zh-CN" sz="2900" dirty="0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lvl="1"/>
            <a:r>
              <a:rPr lang="zh-CN" altLang="en-US" sz="2900" dirty="0">
                <a:latin typeface="黑体" panose="02010609060101010101" pitchFamily="1" charset="-122"/>
                <a:ea typeface="黑体" panose="02010609060101010101" pitchFamily="1" charset="-122"/>
              </a:rPr>
              <a:t>在摄氏</a:t>
            </a:r>
            <a:r>
              <a:rPr lang="en-US" altLang="zh-CN" sz="2900" dirty="0">
                <a:latin typeface="黑体" panose="02010609060101010101" pitchFamily="1" charset="-122"/>
                <a:ea typeface="黑体" panose="02010609060101010101" pitchFamily="1" charset="-122"/>
              </a:rPr>
              <a:t>4</a:t>
            </a:r>
            <a:r>
              <a:rPr lang="zh-CN" altLang="en-US" sz="2900" dirty="0">
                <a:latin typeface="黑体" panose="02010609060101010101" pitchFamily="1" charset="-122"/>
                <a:ea typeface="黑体" panose="02010609060101010101" pitchFamily="1" charset="-122"/>
              </a:rPr>
              <a:t>度下，感染能力在</a:t>
            </a:r>
            <a:r>
              <a:rPr lang="en-US" altLang="zh-CN" sz="2900" dirty="0">
                <a:latin typeface="黑体" panose="02010609060101010101" pitchFamily="1" charset="-122"/>
                <a:ea typeface="黑体" panose="02010609060101010101" pitchFamily="1" charset="-122"/>
              </a:rPr>
              <a:t>14</a:t>
            </a:r>
            <a:r>
              <a:rPr lang="zh-CN" altLang="en-US" sz="2900" dirty="0">
                <a:latin typeface="黑体" panose="02010609060101010101" pitchFamily="1" charset="-122"/>
                <a:ea typeface="黑体" panose="02010609060101010101" pitchFamily="1" charset="-122"/>
              </a:rPr>
              <a:t>日后仍无明显下降，大约是病人呼吸道分泌物的</a:t>
            </a:r>
            <a:r>
              <a:rPr lang="en-US" altLang="zh-CN" sz="2900" dirty="0">
                <a:latin typeface="黑体" panose="02010609060101010101" pitchFamily="1" charset="-122"/>
                <a:ea typeface="黑体" panose="02010609060101010101" pitchFamily="1" charset="-122"/>
              </a:rPr>
              <a:t>50</a:t>
            </a:r>
            <a:r>
              <a:rPr lang="zh-CN" altLang="en-US" sz="2900" dirty="0">
                <a:latin typeface="黑体" panose="02010609060101010101" pitchFamily="1" charset="-122"/>
                <a:ea typeface="黑体" panose="02010609060101010101" pitchFamily="1" charset="-122"/>
              </a:rPr>
              <a:t>倍</a:t>
            </a:r>
          </a:p>
          <a:p>
            <a:pPr lvl="1"/>
            <a:r>
              <a:rPr lang="zh-CN" altLang="en-US" sz="2900" dirty="0">
                <a:latin typeface="黑体" panose="02010609060101010101" pitchFamily="1" charset="-122"/>
                <a:ea typeface="黑体" panose="02010609060101010101" pitchFamily="1" charset="-122"/>
              </a:rPr>
              <a:t>在常温（摄氏</a:t>
            </a:r>
            <a:r>
              <a:rPr lang="en-US" altLang="zh-CN" sz="2900" dirty="0">
                <a:latin typeface="黑体" panose="02010609060101010101" pitchFamily="1" charset="-122"/>
                <a:ea typeface="黑体" panose="02010609060101010101" pitchFamily="1" charset="-122"/>
              </a:rPr>
              <a:t>22</a:t>
            </a:r>
            <a:r>
              <a:rPr lang="zh-CN" altLang="en-US" sz="2900" dirty="0">
                <a:latin typeface="黑体" panose="02010609060101010101" pitchFamily="1" charset="-122"/>
                <a:ea typeface="黑体" panose="02010609060101010101" pitchFamily="1" charset="-122"/>
              </a:rPr>
              <a:t>度）下，发现在第</a:t>
            </a:r>
            <a:r>
              <a:rPr lang="en-US" altLang="zh-CN" sz="2900" dirty="0">
                <a:latin typeface="黑体" panose="02010609060101010101" pitchFamily="1" charset="-122"/>
                <a:ea typeface="黑体" panose="02010609060101010101" pitchFamily="1" charset="-122"/>
              </a:rPr>
              <a:t>2</a:t>
            </a:r>
            <a:r>
              <a:rPr lang="zh-CN" altLang="en-US" sz="2900" dirty="0">
                <a:latin typeface="黑体" panose="02010609060101010101" pitchFamily="1" charset="-122"/>
                <a:ea typeface="黑体" panose="02010609060101010101" pitchFamily="1" charset="-122"/>
              </a:rPr>
              <a:t>日开始，感染能力开始下降。</a:t>
            </a:r>
            <a:r>
              <a:rPr lang="en-US" altLang="zh-CN" sz="2900" dirty="0">
                <a:latin typeface="黑体" panose="02010609060101010101" pitchFamily="1" charset="-122"/>
                <a:ea typeface="黑体" panose="02010609060101010101" pitchFamily="1" charset="-122"/>
              </a:rPr>
              <a:t>7</a:t>
            </a:r>
            <a:r>
              <a:rPr lang="zh-CN" altLang="en-US" sz="2900" dirty="0">
                <a:latin typeface="黑体" panose="02010609060101010101" pitchFamily="1" charset="-122"/>
                <a:ea typeface="黑体" panose="02010609060101010101" pitchFamily="1" charset="-122"/>
              </a:rPr>
              <a:t>天活性降到原来</a:t>
            </a:r>
            <a:r>
              <a:rPr lang="en-US" altLang="zh-CN" sz="2900" dirty="0">
                <a:latin typeface="黑体" panose="02010609060101010101" pitchFamily="1" charset="-122"/>
                <a:ea typeface="黑体" panose="02010609060101010101" pitchFamily="1" charset="-122"/>
              </a:rPr>
              <a:t>0.1%</a:t>
            </a:r>
            <a:r>
              <a:rPr lang="zh-CN" altLang="en-US" sz="2900" dirty="0">
                <a:latin typeface="黑体" panose="02010609060101010101" pitchFamily="1" charset="-122"/>
                <a:ea typeface="黑体" panose="02010609060101010101" pitchFamily="1" charset="-122"/>
              </a:rPr>
              <a:t>，</a:t>
            </a:r>
            <a:r>
              <a:rPr lang="en-US" altLang="zh-CN" sz="2900" dirty="0">
                <a:latin typeface="黑体" panose="02010609060101010101" pitchFamily="1" charset="-122"/>
                <a:ea typeface="黑体" panose="02010609060101010101" pitchFamily="1" charset="-122"/>
              </a:rPr>
              <a:t>14</a:t>
            </a:r>
            <a:r>
              <a:rPr lang="zh-CN" altLang="en-US" sz="2900" dirty="0">
                <a:latin typeface="黑体" panose="02010609060101010101" pitchFamily="1" charset="-122"/>
                <a:ea typeface="黑体" panose="02010609060101010101" pitchFamily="1" charset="-122"/>
              </a:rPr>
              <a:t>天无法检测到活性；</a:t>
            </a:r>
          </a:p>
          <a:p>
            <a:pPr lvl="1"/>
            <a:r>
              <a:rPr lang="zh-CN" altLang="en-US" sz="2900" dirty="0">
                <a:latin typeface="黑体" panose="02010609060101010101" pitchFamily="1" charset="-122"/>
                <a:ea typeface="黑体" panose="02010609060101010101" pitchFamily="1" charset="-122"/>
              </a:rPr>
              <a:t>在摄氏</a:t>
            </a:r>
            <a:r>
              <a:rPr lang="en-US" altLang="zh-CN" sz="2900" dirty="0">
                <a:latin typeface="黑体" panose="02010609060101010101" pitchFamily="1" charset="-122"/>
                <a:ea typeface="黑体" panose="02010609060101010101" pitchFamily="1" charset="-122"/>
              </a:rPr>
              <a:t>37</a:t>
            </a:r>
            <a:r>
              <a:rPr lang="zh-CN" altLang="en-US" sz="2900" dirty="0">
                <a:latin typeface="黑体" panose="02010609060101010101" pitchFamily="1" charset="-122"/>
                <a:ea typeface="黑体" panose="02010609060101010101" pitchFamily="1" charset="-122"/>
              </a:rPr>
              <a:t>度下，</a:t>
            </a:r>
            <a:r>
              <a:rPr lang="en-US" altLang="zh-CN" sz="2900" dirty="0">
                <a:latin typeface="黑体" panose="02010609060101010101" pitchFamily="1" charset="-122"/>
                <a:ea typeface="黑体" panose="02010609060101010101" pitchFamily="1" charset="-122"/>
              </a:rPr>
              <a:t>1</a:t>
            </a:r>
            <a:r>
              <a:rPr lang="zh-CN" altLang="en-US" sz="2900" dirty="0">
                <a:latin typeface="黑体" panose="02010609060101010101" pitchFamily="1" charset="-122"/>
                <a:ea typeface="黑体" panose="02010609060101010101" pitchFamily="1" charset="-122"/>
              </a:rPr>
              <a:t>天活性降到原来</a:t>
            </a:r>
            <a:r>
              <a:rPr lang="en-US" altLang="zh-CN" sz="2900" dirty="0">
                <a:latin typeface="黑体" panose="02010609060101010101" pitchFamily="1" charset="-122"/>
                <a:ea typeface="黑体" panose="02010609060101010101" pitchFamily="1" charset="-122"/>
              </a:rPr>
              <a:t>0.1%</a:t>
            </a:r>
            <a:r>
              <a:rPr lang="zh-CN" altLang="en-US" sz="2900" dirty="0">
                <a:latin typeface="黑体" panose="02010609060101010101" pitchFamily="1" charset="-122"/>
                <a:ea typeface="黑体" panose="02010609060101010101" pitchFamily="1" charset="-122"/>
              </a:rPr>
              <a:t>，</a:t>
            </a:r>
            <a:r>
              <a:rPr lang="en-US" altLang="zh-CN" sz="2900" dirty="0">
                <a:latin typeface="黑体" panose="02010609060101010101" pitchFamily="1" charset="-122"/>
                <a:ea typeface="黑体" panose="02010609060101010101" pitchFamily="1" charset="-122"/>
              </a:rPr>
              <a:t>2</a:t>
            </a:r>
            <a:r>
              <a:rPr lang="zh-CN" altLang="en-US" sz="2900" dirty="0">
                <a:latin typeface="黑体" panose="02010609060101010101" pitchFamily="1" charset="-122"/>
                <a:ea typeface="黑体" panose="02010609060101010101" pitchFamily="1" charset="-122"/>
              </a:rPr>
              <a:t>天无法检测到活性；</a:t>
            </a:r>
          </a:p>
          <a:p>
            <a:pPr lvl="1"/>
            <a:r>
              <a:rPr lang="zh-CN" altLang="en-US" sz="2900" dirty="0">
                <a:latin typeface="黑体" panose="02010609060101010101" pitchFamily="1" charset="-122"/>
                <a:ea typeface="黑体" panose="02010609060101010101" pitchFamily="1" charset="-122"/>
              </a:rPr>
              <a:t>在摄氏</a:t>
            </a:r>
            <a:r>
              <a:rPr lang="en-US" altLang="zh-CN" sz="2900" dirty="0">
                <a:latin typeface="黑体" panose="02010609060101010101" pitchFamily="1" charset="-122"/>
                <a:ea typeface="黑体" panose="02010609060101010101" pitchFamily="1" charset="-122"/>
              </a:rPr>
              <a:t>56</a:t>
            </a:r>
            <a:r>
              <a:rPr lang="zh-CN" altLang="en-US" sz="2900" dirty="0">
                <a:latin typeface="黑体" panose="02010609060101010101" pitchFamily="1" charset="-122"/>
                <a:ea typeface="黑体" panose="02010609060101010101" pitchFamily="1" charset="-122"/>
              </a:rPr>
              <a:t>度下，发现</a:t>
            </a:r>
            <a:r>
              <a:rPr lang="en-US" altLang="zh-CN" sz="2900" dirty="0">
                <a:latin typeface="黑体" panose="02010609060101010101" pitchFamily="1" charset="-122"/>
                <a:ea typeface="黑体" panose="02010609060101010101" pitchFamily="1" charset="-122"/>
              </a:rPr>
              <a:t>30</a:t>
            </a:r>
            <a:r>
              <a:rPr lang="zh-CN" altLang="en-US" sz="2900" dirty="0">
                <a:latin typeface="黑体" panose="02010609060101010101" pitchFamily="1" charset="-122"/>
                <a:ea typeface="黑体" panose="02010609060101010101" pitchFamily="1" charset="-122"/>
              </a:rPr>
              <a:t>分钟后已无法检测到病毒活性；</a:t>
            </a:r>
          </a:p>
          <a:p>
            <a:pPr lvl="1"/>
            <a:r>
              <a:rPr lang="zh-CN" altLang="en-US" sz="2900" dirty="0">
                <a:latin typeface="黑体" panose="02010609060101010101" pitchFamily="1" charset="-122"/>
                <a:ea typeface="黑体" panose="02010609060101010101" pitchFamily="1" charset="-122"/>
              </a:rPr>
              <a:t>在摄氏</a:t>
            </a:r>
            <a:r>
              <a:rPr lang="en-US" altLang="zh-CN" sz="2900" dirty="0">
                <a:latin typeface="黑体" panose="02010609060101010101" pitchFamily="1" charset="-122"/>
                <a:ea typeface="黑体" panose="02010609060101010101" pitchFamily="1" charset="-122"/>
              </a:rPr>
              <a:t>70</a:t>
            </a:r>
            <a:r>
              <a:rPr lang="zh-CN" altLang="en-US" sz="2900" dirty="0">
                <a:latin typeface="黑体" panose="02010609060101010101" pitchFamily="1" charset="-122"/>
                <a:ea typeface="黑体" panose="02010609060101010101" pitchFamily="1" charset="-122"/>
              </a:rPr>
              <a:t>度下，发现</a:t>
            </a:r>
            <a:r>
              <a:rPr lang="en-US" altLang="zh-CN" sz="2900" dirty="0">
                <a:latin typeface="黑体" panose="02010609060101010101" pitchFamily="1" charset="-122"/>
                <a:ea typeface="黑体" panose="02010609060101010101" pitchFamily="1" charset="-122"/>
              </a:rPr>
              <a:t>5</a:t>
            </a:r>
            <a:r>
              <a:rPr lang="zh-CN" altLang="en-US" sz="2900" dirty="0">
                <a:latin typeface="黑体" panose="02010609060101010101" pitchFamily="1" charset="-122"/>
                <a:ea typeface="黑体" panose="02010609060101010101" pitchFamily="1" charset="-122"/>
              </a:rPr>
              <a:t>分钟后已无法检测到病毒活性。</a:t>
            </a:r>
            <a:endParaRPr lang="en-US" altLang="zh-CN" sz="2900" dirty="0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lvl="1"/>
            <a:endParaRPr lang="en-US" altLang="zh-CN" sz="2900" dirty="0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r>
              <a:rPr lang="zh-CN" altLang="en-US" sz="4000" dirty="0">
                <a:latin typeface="黑体" panose="02010609060101010101" pitchFamily="1" charset="-122"/>
                <a:ea typeface="黑体" panose="02010609060101010101" pitchFamily="1" charset="-122"/>
              </a:rPr>
              <a:t>病毒存活时间和环境湿度温度有关</a:t>
            </a:r>
          </a:p>
          <a:p>
            <a:pPr lvl="1"/>
            <a:r>
              <a:rPr lang="zh-CN" altLang="en-US" sz="2600" dirty="0">
                <a:latin typeface="黑体" panose="02010609060101010101" pitchFamily="1" charset="-122"/>
                <a:ea typeface="黑体" panose="02010609060101010101" pitchFamily="1" charset="-122"/>
              </a:rPr>
              <a:t>在</a:t>
            </a:r>
            <a:r>
              <a:rPr lang="en-US" altLang="zh-CN" sz="2600" dirty="0">
                <a:latin typeface="黑体" panose="02010609060101010101" pitchFamily="1" charset="-122"/>
                <a:ea typeface="黑体" panose="02010609060101010101" pitchFamily="1" charset="-122"/>
              </a:rPr>
              <a:t>4°C</a:t>
            </a:r>
            <a:r>
              <a:rPr lang="zh-CN" altLang="en-US" sz="2600" dirty="0">
                <a:latin typeface="黑体" panose="02010609060101010101" pitchFamily="1" charset="-122"/>
                <a:ea typeface="黑体" panose="02010609060101010101" pitchFamily="1" charset="-122"/>
              </a:rPr>
              <a:t>，相对湿度</a:t>
            </a:r>
            <a:r>
              <a:rPr lang="en-US" altLang="zh-CN" sz="2600" dirty="0">
                <a:latin typeface="黑体" panose="02010609060101010101" pitchFamily="1" charset="-122"/>
                <a:ea typeface="黑体" panose="02010609060101010101" pitchFamily="1" charset="-122"/>
              </a:rPr>
              <a:t>20%</a:t>
            </a:r>
            <a:r>
              <a:rPr lang="zh-CN" altLang="en-US" sz="2600" dirty="0">
                <a:latin typeface="黑体" panose="02010609060101010101" pitchFamily="1" charset="-122"/>
                <a:ea typeface="黑体" panose="02010609060101010101" pitchFamily="1" charset="-122"/>
              </a:rPr>
              <a:t>的环境下，能存活高达</a:t>
            </a:r>
            <a:r>
              <a:rPr lang="en-US" altLang="zh-CN" sz="2600" dirty="0">
                <a:latin typeface="黑体" panose="02010609060101010101" pitchFamily="1" charset="-122"/>
                <a:ea typeface="黑体" panose="02010609060101010101" pitchFamily="1" charset="-122"/>
              </a:rPr>
              <a:t>28</a:t>
            </a:r>
            <a:r>
              <a:rPr lang="zh-CN" altLang="en-US" sz="2600" dirty="0">
                <a:latin typeface="黑体" panose="02010609060101010101" pitchFamily="1" charset="-122"/>
                <a:ea typeface="黑体" panose="02010609060101010101" pitchFamily="1" charset="-122"/>
              </a:rPr>
              <a:t>天</a:t>
            </a:r>
            <a:endParaRPr lang="en-US" altLang="zh-CN" sz="2600" dirty="0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lvl="1"/>
            <a:endParaRPr lang="en-US" altLang="zh-CN" sz="2900" dirty="0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endParaRPr lang="en-US" altLang="zh-CN" sz="2400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300">
                <a:latin typeface="宋体" panose="02010600030101010101" pitchFamily="2" charset="-122"/>
                <a:ea typeface="宋体" panose="02010600030101010101" pitchFamily="2" charset="-122"/>
              </a:rPr>
              <a:t>暴发调查的步骤</a:t>
            </a:r>
            <a:br>
              <a:rPr lang="zh-CN" altLang="en-US" sz="3300"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zh-CN" altLang="en-US" sz="2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529715" y="1383665"/>
          <a:ext cx="8915400" cy="515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9691610" imgH="4988937" progId="MSGraph.Chart.8">
                  <p:embed followColorScheme="full"/>
                </p:oleObj>
              </mc:Choice>
              <mc:Fallback>
                <p:oleObj name="Chart" r:id="rId3" imgW="9691610" imgH="4988937" progId="MSGraph.Chart.8">
                  <p:embed followColorScheme="full"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9715" y="1383665"/>
                        <a:ext cx="8915400" cy="515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133600" y="1752601"/>
            <a:ext cx="18732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</a:rPr>
              <a:t>准备工作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895600" y="2209801"/>
            <a:ext cx="25479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</a:rPr>
              <a:t>证实暴发存在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200401" y="2743200"/>
            <a:ext cx="183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Arial" panose="020B0604020202020204" pitchFamily="34" charset="0"/>
                <a:ea typeface="黑体" panose="02010609060101010101" charset="-122"/>
              </a:rPr>
              <a:t>核实诊断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124200" y="3200400"/>
            <a:ext cx="7048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latin typeface="Arial" panose="020B0604020202020204" pitchFamily="34" charset="0"/>
                <a:ea typeface="黑体" panose="02010609060101010101" charset="-122"/>
              </a:rPr>
              <a:t>制定病例定义、病例搜索、个案调查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575051" y="3644900"/>
            <a:ext cx="482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</a:rPr>
              <a:t>描述疾病特征和病例的三间分布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084445" y="3994150"/>
            <a:ext cx="20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Arial" panose="020B0604020202020204" pitchFamily="34" charset="0"/>
                <a:ea typeface="黑体" panose="02010609060101010101" charset="-122"/>
              </a:rPr>
              <a:t>建立假设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175500" y="4581525"/>
            <a:ext cx="164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Arial" panose="020B0604020202020204" pitchFamily="34" charset="0"/>
                <a:ea typeface="黑体" panose="02010609060101010101" charset="-122"/>
              </a:rPr>
              <a:t>验证假设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7264401" y="5029201"/>
            <a:ext cx="19272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Arial" panose="020B0604020202020204" pitchFamily="34" charset="0"/>
                <a:ea typeface="黑体" panose="02010609060101010101" charset="-122"/>
              </a:rPr>
              <a:t>卫生学调查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267200" y="5486400"/>
            <a:ext cx="4267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</a:rPr>
              <a:t>实施控制措施</a:t>
            </a:r>
            <a:endParaRPr lang="zh-CN" altLang="en-US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9310688" y="6019800"/>
            <a:ext cx="17843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</a:rPr>
              <a:t>信息反馈</a:t>
            </a:r>
            <a:endParaRPr lang="zh-CN" altLang="en-US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grpSp>
        <p:nvGrpSpPr>
          <p:cNvPr id="3086" name="Group 14"/>
          <p:cNvGrpSpPr/>
          <p:nvPr/>
        </p:nvGrpSpPr>
        <p:grpSpPr bwMode="auto">
          <a:xfrm>
            <a:off x="5791200" y="1981200"/>
            <a:ext cx="3886200" cy="457200"/>
            <a:chOff x="2688" y="1248"/>
            <a:chExt cx="2448" cy="288"/>
          </a:xfrm>
        </p:grpSpPr>
        <p:sp>
          <p:nvSpPr>
            <p:cNvPr id="3088" name="Text Box 15"/>
            <p:cNvSpPr txBox="1">
              <a:spLocks noChangeArrowheads="1"/>
            </p:cNvSpPr>
            <p:nvPr/>
          </p:nvSpPr>
          <p:spPr bwMode="auto">
            <a:xfrm>
              <a:off x="3120" y="1248"/>
              <a:ext cx="4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latin typeface="Arial" panose="020B0604020202020204" pitchFamily="34" charset="0"/>
                  <a:ea typeface="宋体" panose="02010600030101010101" pitchFamily="2" charset="-122"/>
                </a:rPr>
                <a:t>Time</a:t>
              </a:r>
            </a:p>
          </p:txBody>
        </p:sp>
        <p:sp>
          <p:nvSpPr>
            <p:cNvPr id="3089" name="Line 16"/>
            <p:cNvSpPr>
              <a:spLocks noChangeShapeType="1"/>
            </p:cNvSpPr>
            <p:nvPr/>
          </p:nvSpPr>
          <p:spPr bwMode="auto">
            <a:xfrm>
              <a:off x="2688" y="1536"/>
              <a:ext cx="2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2895600" y="3546475"/>
            <a:ext cx="7583170" cy="44767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/>
        </p:nvGraphicFramePr>
        <p:xfrm>
          <a:off x="1996440" y="487045"/>
          <a:ext cx="8397875" cy="61233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6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6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症状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发病数（N=44)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百分比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咽痛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77.27%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头晕/头痛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56.82%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发热（</a:t>
                      </a: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47.73%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乏力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34.09%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扁桃体发炎/化脓</a:t>
                      </a:r>
                      <a:endParaRPr lang="en-US" altLang="en-US" sz="24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34.09%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肌肉酸痛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27.27%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咳嗽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22.73%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流鼻涕</a:t>
                      </a:r>
                      <a:endParaRPr lang="en-US" altLang="en-US" sz="24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11.36%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打喷嚏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9.09%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恶寒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6.82%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盗汗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2.27%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医院实验室检测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就诊数（N=12）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白细胞计数上升</a:t>
                      </a:r>
                      <a:endParaRPr lang="en-US" altLang="en-US" sz="24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83.33%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淋巴细胞计数上升</a:t>
                      </a:r>
                      <a:endParaRPr lang="en-US" altLang="en-US" sz="24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83.33%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新型冠状病毒</a:t>
                      </a:r>
                      <a:endParaRPr lang="en-US" altLang="en-US" sz="24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流行曲线</a:t>
            </a:r>
          </a:p>
        </p:txBody>
      </p:sp>
      <p:graphicFrame>
        <p:nvGraphicFramePr>
          <p:cNvPr id="4" name="图表 1"/>
          <p:cNvGraphicFramePr>
            <a:graphicFrameLocks noGrp="1"/>
          </p:cNvGraphicFramePr>
          <p:nvPr>
            <p:ph idx="1"/>
          </p:nvPr>
        </p:nvGraphicFramePr>
        <p:xfrm>
          <a:off x="623888" y="1484313"/>
          <a:ext cx="10972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分布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320540" y="6156960"/>
            <a:ext cx="5013325" cy="607695"/>
          </a:xfrm>
        </p:spPr>
        <p:txBody>
          <a:bodyPr/>
          <a:lstStyle/>
          <a:p>
            <a:r>
              <a:rPr lang="zh-CN" altLang="en-US" sz="2400">
                <a:solidFill>
                  <a:srgbClr val="FF0000"/>
                </a:solidFill>
              </a:rPr>
              <a:t>其它市州参会人员无人发病</a:t>
            </a:r>
          </a:p>
        </p:txBody>
      </p:sp>
      <p:graphicFrame>
        <p:nvGraphicFramePr>
          <p:cNvPr id="4" name="表格 3"/>
          <p:cNvGraphicFramePr/>
          <p:nvPr/>
        </p:nvGraphicFramePr>
        <p:xfrm>
          <a:off x="1538605" y="1156970"/>
          <a:ext cx="9514840" cy="49041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6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9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5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发病数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人数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罹患率（%）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cap="flat"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1号办公楼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51.92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部门a</a:t>
                      </a: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部门b</a:t>
                      </a: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85.71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部门c</a:t>
                      </a: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66.67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部门d</a:t>
                      </a: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41.18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部门e</a:t>
                      </a: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40.00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部门</a:t>
                      </a: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altLang="en-US" sz="28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30.77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其他办公楼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2.62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合计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6.27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300">
                <a:latin typeface="宋体" panose="02010600030101010101" pitchFamily="2" charset="-122"/>
                <a:ea typeface="宋体" panose="02010600030101010101" pitchFamily="2" charset="-122"/>
              </a:rPr>
              <a:t>暴发调查的步骤</a:t>
            </a:r>
            <a:br>
              <a:rPr lang="zh-CN" altLang="en-US" sz="3300"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zh-CN" altLang="en-US" sz="2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529715" y="1383665"/>
          <a:ext cx="8915400" cy="515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9691610" imgH="4988937" progId="MSGraph.Chart.8">
                  <p:embed followColorScheme="full"/>
                </p:oleObj>
              </mc:Choice>
              <mc:Fallback>
                <p:oleObj name="Chart" r:id="rId3" imgW="9691610" imgH="4988937" progId="MSGraph.Chart.8">
                  <p:embed followColorScheme="full"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9715" y="1383665"/>
                        <a:ext cx="8915400" cy="515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133600" y="1752601"/>
            <a:ext cx="18732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</a:rPr>
              <a:t>准备工作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895600" y="2209801"/>
            <a:ext cx="25479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</a:rPr>
              <a:t>证实暴发存在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200401" y="2743200"/>
            <a:ext cx="183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Arial" panose="020B0604020202020204" pitchFamily="34" charset="0"/>
                <a:ea typeface="黑体" panose="02010609060101010101" charset="-122"/>
              </a:rPr>
              <a:t>核实诊断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124200" y="3200400"/>
            <a:ext cx="7048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latin typeface="Arial" panose="020B0604020202020204" pitchFamily="34" charset="0"/>
                <a:ea typeface="黑体" panose="02010609060101010101" charset="-122"/>
              </a:rPr>
              <a:t>制定病例定义、病例搜索、个案调查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575051" y="3644900"/>
            <a:ext cx="482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</a:rPr>
              <a:t>描述疾病特征和病例的三间分布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232400" y="4076700"/>
            <a:ext cx="20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Arial" panose="020B0604020202020204" pitchFamily="34" charset="0"/>
                <a:ea typeface="黑体" panose="02010609060101010101" charset="-122"/>
              </a:rPr>
              <a:t>建立假设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175500" y="4581525"/>
            <a:ext cx="164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Arial" panose="020B0604020202020204" pitchFamily="34" charset="0"/>
                <a:ea typeface="黑体" panose="02010609060101010101" charset="-122"/>
              </a:rPr>
              <a:t>验证假设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7264401" y="5029201"/>
            <a:ext cx="19272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Arial" panose="020B0604020202020204" pitchFamily="34" charset="0"/>
                <a:ea typeface="黑体" panose="02010609060101010101" charset="-122"/>
              </a:rPr>
              <a:t>卫生学调查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267200" y="5486400"/>
            <a:ext cx="4267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</a:rPr>
              <a:t>实施控制措施</a:t>
            </a:r>
            <a:endParaRPr lang="zh-CN" altLang="en-US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9310688" y="6019800"/>
            <a:ext cx="17843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</a:rPr>
              <a:t>信息反馈</a:t>
            </a:r>
            <a:endParaRPr lang="zh-CN" altLang="en-US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grpSp>
        <p:nvGrpSpPr>
          <p:cNvPr id="3086" name="Group 14"/>
          <p:cNvGrpSpPr/>
          <p:nvPr/>
        </p:nvGrpSpPr>
        <p:grpSpPr bwMode="auto">
          <a:xfrm>
            <a:off x="5791200" y="1981200"/>
            <a:ext cx="3886200" cy="457200"/>
            <a:chOff x="2688" y="1248"/>
            <a:chExt cx="2448" cy="288"/>
          </a:xfrm>
        </p:grpSpPr>
        <p:sp>
          <p:nvSpPr>
            <p:cNvPr id="3088" name="Text Box 15"/>
            <p:cNvSpPr txBox="1">
              <a:spLocks noChangeArrowheads="1"/>
            </p:cNvSpPr>
            <p:nvPr/>
          </p:nvSpPr>
          <p:spPr bwMode="auto">
            <a:xfrm>
              <a:off x="3120" y="1248"/>
              <a:ext cx="4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latin typeface="Arial" panose="020B0604020202020204" pitchFamily="34" charset="0"/>
                  <a:ea typeface="宋体" panose="02010600030101010101" pitchFamily="2" charset="-122"/>
                </a:rPr>
                <a:t>Time</a:t>
              </a:r>
            </a:p>
          </p:txBody>
        </p:sp>
        <p:sp>
          <p:nvSpPr>
            <p:cNvPr id="3089" name="Line 16"/>
            <p:cNvSpPr>
              <a:spLocks noChangeShapeType="1"/>
            </p:cNvSpPr>
            <p:nvPr/>
          </p:nvSpPr>
          <p:spPr bwMode="auto">
            <a:xfrm>
              <a:off x="2688" y="1536"/>
              <a:ext cx="2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2974340" y="3911600"/>
            <a:ext cx="7583170" cy="147701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建立假设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某种细菌性呼吸道传染病</a:t>
            </a:r>
          </a:p>
          <a:p>
            <a:pPr lvl="1"/>
            <a:r>
              <a:rPr lang="zh-CN" altLang="en-US"/>
              <a:t>呼吸道症状，血象高</a:t>
            </a:r>
          </a:p>
          <a:p>
            <a:pPr lvl="1"/>
            <a:r>
              <a:rPr lang="zh-CN" altLang="en-US"/>
              <a:t>时间、人间分布提示传染性</a:t>
            </a:r>
          </a:p>
          <a:p>
            <a:pPr lvl="1"/>
            <a:endParaRPr lang="zh-CN" altLang="en-US"/>
          </a:p>
          <a:p>
            <a:pPr lvl="0"/>
            <a:r>
              <a:rPr lang="zh-CN" altLang="en-US"/>
              <a:t>公司办公环境传播，集体会议非主要传播事件</a:t>
            </a:r>
          </a:p>
          <a:p>
            <a:pPr lvl="1"/>
            <a:r>
              <a:rPr lang="zh-CN" altLang="en-US"/>
              <a:t>人间分布集中在</a:t>
            </a:r>
            <a:r>
              <a:rPr lang="en-US" altLang="zh-CN"/>
              <a:t>1</a:t>
            </a:r>
            <a:r>
              <a:rPr lang="zh-CN" altLang="en-US"/>
              <a:t>号楼，办公室聚集参会人员发病率低</a:t>
            </a:r>
          </a:p>
          <a:p>
            <a:pPr lvl="1"/>
            <a:r>
              <a:rPr lang="zh-CN" altLang="en-US"/>
              <a:t>其它市州未报告相关病例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实验室验证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3570" y="1484630"/>
            <a:ext cx="5895340" cy="4525645"/>
          </a:xfrm>
        </p:spPr>
        <p:txBody>
          <a:bodyPr/>
          <a:lstStyle/>
          <a:p>
            <a:r>
              <a:rPr lang="zh-CN" altLang="en-US"/>
              <a:t>现场采集症状典型的病例咽拭子标本8份，采样低密度微流体芯片技术对含新型冠状病毒、甲/乙型流感在内的30多种常见呼吸道病原体进行检测</a:t>
            </a:r>
          </a:p>
          <a:p>
            <a:pPr lvl="1"/>
            <a:r>
              <a:rPr lang="zh-CN" altLang="en-US"/>
              <a:t>7份（87.5%）检出肺炎克雷伯菌，6份（62.5%）检出流感嗜血杆菌</a:t>
            </a:r>
          </a:p>
          <a:p>
            <a:pPr lvl="1"/>
            <a:r>
              <a:rPr lang="zh-CN" altLang="en-US"/>
              <a:t>新型冠状病毒、甲型/乙型流感病毒及其他呼吸道病原均为阴性</a:t>
            </a:r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910" y="1560195"/>
            <a:ext cx="5558155" cy="5074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处置措施和结果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5195" y="953770"/>
            <a:ext cx="10511790" cy="5647690"/>
          </a:xfrm>
        </p:spPr>
        <p:txBody>
          <a:bodyPr/>
          <a:lstStyle/>
          <a:p>
            <a:r>
              <a:rPr lang="zh-CN" altLang="en-US"/>
              <a:t>措施</a:t>
            </a:r>
          </a:p>
          <a:p>
            <a:pPr lvl="1"/>
            <a:r>
              <a:rPr lang="zh-CN" altLang="en-US"/>
              <a:t>X公司有症状的职工立即休假并到最近的发热门诊就诊</a:t>
            </a:r>
          </a:p>
          <a:p>
            <a:pPr lvl="1"/>
            <a:r>
              <a:rPr lang="zh-CN" altLang="en-US"/>
              <a:t>在临床医生指导下进行了预防性服药</a:t>
            </a:r>
          </a:p>
          <a:p>
            <a:pPr lvl="1"/>
            <a:r>
              <a:rPr lang="zh-CN" altLang="en-US"/>
              <a:t>恢复日常体温监测，要求全公司员工佩戴口罩上班，直到无新病例报告后3天</a:t>
            </a:r>
          </a:p>
          <a:p>
            <a:pPr lvl="1"/>
            <a:r>
              <a:rPr lang="zh-CN" altLang="en-US"/>
              <a:t>加强室内通风和环境卫生管理，利用周末时间对1号办公楼进行环境消毒</a:t>
            </a:r>
          </a:p>
          <a:p>
            <a:endParaRPr lang="zh-CN" altLang="en-US"/>
          </a:p>
          <a:p>
            <a:r>
              <a:rPr lang="zh-CN" altLang="en-US"/>
              <a:t>结果：</a:t>
            </a:r>
          </a:p>
          <a:p>
            <a:pPr lvl="1"/>
            <a:r>
              <a:rPr lang="zh-CN" altLang="en-US"/>
              <a:t>第</a:t>
            </a:r>
            <a:r>
              <a:rPr lang="en-US" altLang="zh-CN"/>
              <a:t>2</a:t>
            </a:r>
            <a:r>
              <a:rPr lang="zh-CN" altLang="en-US"/>
              <a:t>周少量病例，</a:t>
            </a:r>
            <a:r>
              <a:rPr lang="en-US" altLang="zh-CN"/>
              <a:t>3</a:t>
            </a:r>
            <a:r>
              <a:rPr lang="zh-CN" altLang="en-US"/>
              <a:t>周疫情彻底终止</a:t>
            </a:r>
          </a:p>
          <a:p>
            <a:pPr lvl="1"/>
            <a:r>
              <a:rPr lang="zh-CN" altLang="en-US"/>
              <a:t>医疗机构直接提供抗生素治疗，无重症出现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调查结果反馈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调查总结材料组织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43965" y="1484630"/>
            <a:ext cx="10353040" cy="4525645"/>
          </a:xfrm>
        </p:spPr>
        <p:txBody>
          <a:bodyPr/>
          <a:lstStyle/>
          <a:p>
            <a:r>
              <a:rPr lang="zh-CN" altLang="en-US"/>
              <a:t>调查内容</a:t>
            </a:r>
          </a:p>
          <a:p>
            <a:pPr lvl="1"/>
            <a:r>
              <a:rPr lang="zh-CN" altLang="en-US"/>
              <a:t>临床症状</a:t>
            </a:r>
          </a:p>
          <a:p>
            <a:pPr lvl="2"/>
            <a:r>
              <a:rPr lang="zh-CN" altLang="en-US"/>
              <a:t>最普遍症状</a:t>
            </a:r>
          </a:p>
          <a:p>
            <a:pPr lvl="2"/>
            <a:r>
              <a:rPr lang="zh-CN" altLang="en-US"/>
              <a:t>严重程度</a:t>
            </a:r>
          </a:p>
          <a:p>
            <a:pPr lvl="1"/>
            <a:endParaRPr lang="zh-CN" altLang="en-US"/>
          </a:p>
          <a:p>
            <a:pPr lvl="1"/>
            <a:r>
              <a:rPr lang="zh-CN" altLang="en-US"/>
              <a:t>流行病学特点</a:t>
            </a:r>
          </a:p>
          <a:p>
            <a:pPr lvl="1"/>
            <a:endParaRPr lang="zh-CN" altLang="en-US"/>
          </a:p>
          <a:p>
            <a:pPr lvl="1"/>
            <a:r>
              <a:rPr lang="zh-CN" altLang="en-US"/>
              <a:t>实验室结果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68388"/>
          </a:xfrm>
        </p:spPr>
        <p:txBody>
          <a:bodyPr vert="horz" wrap="square" lIns="91440" tIns="45720" rIns="91440" bIns="45720" anchor="ctr" anchorCtr="1"/>
          <a:lstStyle/>
          <a:p>
            <a:pPr eaLnBrk="1" hangingPunct="1"/>
            <a:r>
              <a:rPr lang="zh-CN" alt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传播方式</a:t>
            </a: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>
          <a:xfrm>
            <a:off x="1523365" y="1052830"/>
            <a:ext cx="9267825" cy="5255895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Clr>
                <a:schemeClr val="bg2"/>
              </a:buClr>
              <a:buSzPct val="60000"/>
              <a:buChar char="l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呼吸道飞沫传播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（主要方式）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lvl="1" eaLnBrk="1" hangingPunct="1">
              <a:buClr>
                <a:schemeClr val="bg2"/>
              </a:buClr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指通过患者咳嗽、打喷嚏、谈话时产生的飞沫传播，易感者吸入后感染</a:t>
            </a:r>
            <a:endParaRPr lang="en-US" altLang="zh-CN" sz="1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buClr>
                <a:schemeClr val="bg2"/>
              </a:buClr>
              <a:buSzPct val="60000"/>
              <a:buChar char="l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间接接触传播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（进口冷链食品）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lvl="1" eaLnBrk="1" hangingPunct="1">
              <a:buClr>
                <a:schemeClr val="bg2"/>
              </a:buClr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指含有病毒的飞沫沉积在物体表面，接触污染后，再接触口腔、鼻腔、眼睛粘膜等导致感染</a:t>
            </a:r>
            <a:endParaRPr lang="en-US" altLang="zh-CN" sz="1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1" eaLnBrk="1" hangingPunct="1">
              <a:buClr>
                <a:schemeClr val="bg2"/>
              </a:buClr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患者手机、接触门把手、电梯按钮等检测出新冠病毒</a:t>
            </a:r>
            <a:endParaRPr lang="en-US" altLang="zh-CN" sz="1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buClr>
                <a:schemeClr val="bg2"/>
              </a:buClr>
              <a:buSzPct val="60000"/>
              <a:buChar char="l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气溶胶传播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lvl="1" eaLnBrk="1" hangingPunct="1">
              <a:buClr>
                <a:schemeClr val="bg2"/>
              </a:buClr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封闭环境长时间高浓度气溶胶传播</a:t>
            </a:r>
            <a:endParaRPr lang="en-US" altLang="zh-CN" sz="1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buClr>
                <a:schemeClr val="bg2"/>
              </a:buClr>
              <a:buSzPct val="60000"/>
              <a:buChar char="l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粪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-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口传播？（尚待明确）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lvl="1" eaLnBrk="1" hangingPunct="1">
              <a:buClr>
                <a:schemeClr val="bg2"/>
              </a:buClr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确诊病例粪便检测出新冠病毒，病毒可以在消化道复制并且存在</a:t>
            </a:r>
            <a:endParaRPr lang="en-US" altLang="zh-CN" sz="1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1" eaLnBrk="1" hangingPunct="1">
              <a:buClr>
                <a:schemeClr val="bg2"/>
              </a:buClr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不能确定进食病毒污染食物传播？</a:t>
            </a:r>
            <a:endParaRPr lang="en-US" altLang="zh-CN" sz="1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1" eaLnBrk="1" hangingPunct="1">
              <a:buClr>
                <a:schemeClr val="bg2"/>
              </a:buClr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粪便中的病毒可能通过含有病毒的飞沫形成气溶胶的形式再传播</a:t>
            </a:r>
            <a:endParaRPr lang="en-US" altLang="zh-CN" sz="1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buClr>
                <a:schemeClr val="bg2"/>
              </a:buClr>
              <a:buSzPct val="60000"/>
              <a:buChar char="l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母婴传播（尚待明确）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eaLnBrk="1" hangingPunct="1">
              <a:buClr>
                <a:schemeClr val="bg2"/>
              </a:buClr>
              <a:buSzPct val="60000"/>
              <a:buChar char="l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体液传播（尚待明确）</a:t>
            </a:r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 idx="4"/>
          </p:nvPr>
        </p:nvSpPr>
        <p:spPr bwMode="auto">
          <a:xfrm>
            <a:off x="1524000" y="6500813"/>
            <a:ext cx="1000125" cy="357188"/>
          </a:xfr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fld id="{9A0DB2DC-4C9A-4742-B13C-FB6460FD3503}" type="slidenum">
              <a:rPr lang="en-US" altLang="zh-CN" sz="10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5</a:t>
            </a:fld>
            <a:endParaRPr lang="en-US" altLang="zh-CN" sz="1000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调查总结材料组织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43965" y="1484630"/>
            <a:ext cx="10353040" cy="4525645"/>
          </a:xfrm>
        </p:spPr>
        <p:txBody>
          <a:bodyPr/>
          <a:lstStyle/>
          <a:p>
            <a:r>
              <a:rPr lang="zh-CN" altLang="en-US">
                <a:sym typeface="+mn-ea"/>
              </a:rPr>
              <a:t>调查结论</a:t>
            </a:r>
          </a:p>
          <a:p>
            <a:pPr lvl="1"/>
            <a:r>
              <a:rPr lang="zh-CN" altLang="en-US">
                <a:sym typeface="+mn-ea"/>
              </a:rPr>
              <a:t>提出大概率的引发事件原因和理由</a:t>
            </a:r>
          </a:p>
          <a:p>
            <a:pPr lvl="1"/>
            <a:r>
              <a:rPr lang="zh-CN" altLang="en-US"/>
              <a:t>分析风险，对事件进展做预估计</a:t>
            </a:r>
          </a:p>
          <a:p>
            <a:endParaRPr lang="zh-CN" altLang="en-US"/>
          </a:p>
          <a:p>
            <a:pPr lvl="0"/>
            <a:r>
              <a:rPr lang="zh-CN" altLang="en-US"/>
              <a:t>防控措施</a:t>
            </a:r>
          </a:p>
          <a:p>
            <a:pPr lvl="1"/>
            <a:r>
              <a:rPr lang="zh-CN" altLang="en-US"/>
              <a:t>针对调查结论</a:t>
            </a:r>
          </a:p>
          <a:p>
            <a:pPr lvl="1"/>
            <a:r>
              <a:rPr lang="zh-CN" altLang="en-US"/>
              <a:t>堵死小概率原因引起反弹的风险</a:t>
            </a:r>
          </a:p>
          <a:p>
            <a:pPr lvl="1"/>
            <a:r>
              <a:rPr lang="zh-CN" altLang="en-US"/>
              <a:t>万金油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沟通要点（非新冠聚集）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明确对象需求</a:t>
            </a:r>
          </a:p>
          <a:p>
            <a:pPr lvl="1"/>
            <a:endParaRPr lang="zh-CN" altLang="en-US"/>
          </a:p>
          <a:p>
            <a:pPr lvl="1"/>
            <a:r>
              <a:rPr lang="zh-CN" altLang="en-US"/>
              <a:t>是否新冠</a:t>
            </a:r>
          </a:p>
          <a:p>
            <a:pPr lvl="1"/>
            <a:endParaRPr lang="zh-CN" altLang="en-US"/>
          </a:p>
          <a:p>
            <a:pPr lvl="1"/>
            <a:r>
              <a:rPr lang="zh-CN" altLang="en-US"/>
              <a:t>疾病严重性</a:t>
            </a:r>
          </a:p>
          <a:p>
            <a:pPr lvl="1"/>
            <a:endParaRPr lang="zh-CN" altLang="en-US"/>
          </a:p>
          <a:p>
            <a:pPr lvl="1"/>
            <a:r>
              <a:rPr lang="zh-CN" altLang="en-US"/>
              <a:t>责任方</a:t>
            </a:r>
          </a:p>
          <a:p>
            <a:pPr lvl="1"/>
            <a:endParaRPr lang="zh-CN" altLang="en-US"/>
          </a:p>
          <a:p>
            <a:pPr lvl="1"/>
            <a:r>
              <a:rPr lang="zh-CN" altLang="en-US"/>
              <a:t>恢复正常秩序事件和措施</a:t>
            </a:r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如何应答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本次事件样本送各级疾控机构做了检测，向大众公布哪个结果最好？</a:t>
            </a:r>
            <a:endParaRPr lang="en-US" altLang="zh-CN" dirty="0"/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县疾控结果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B</a:t>
            </a:r>
            <a:r>
              <a:rPr lang="zh-CN" altLang="en-US" dirty="0"/>
              <a:t>市疾控结果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C</a:t>
            </a:r>
            <a:r>
              <a:rPr lang="zh-CN" altLang="en-US" dirty="0"/>
              <a:t>省疾控结果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D</a:t>
            </a:r>
            <a:r>
              <a:rPr lang="zh-CN" altLang="en-US" dirty="0"/>
              <a:t>国家疾控结果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突发事件大众的心理转变过程</a:t>
            </a:r>
          </a:p>
        </p:txBody>
      </p:sp>
      <p:sp>
        <p:nvSpPr>
          <p:cNvPr id="4" name="矩形 3"/>
          <p:cNvSpPr/>
          <p:nvPr/>
        </p:nvSpPr>
        <p:spPr>
          <a:xfrm>
            <a:off x="490195" y="2196444"/>
            <a:ext cx="999242" cy="772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89436" y="2196444"/>
            <a:ext cx="5957739" cy="7729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447175" y="2196444"/>
            <a:ext cx="4225457" cy="7729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97051" y="1569805"/>
            <a:ext cx="126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顺从期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54544" y="1568292"/>
            <a:ext cx="1833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质疑期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376527" y="1568292"/>
            <a:ext cx="191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接受期</a:t>
            </a:r>
          </a:p>
        </p:txBody>
      </p:sp>
      <p:sp>
        <p:nvSpPr>
          <p:cNvPr id="10" name="对话气泡: 矩形 9"/>
          <p:cNvSpPr/>
          <p:nvPr/>
        </p:nvSpPr>
        <p:spPr>
          <a:xfrm>
            <a:off x="624417" y="3516198"/>
            <a:ext cx="2033942" cy="1291472"/>
          </a:xfrm>
          <a:prstGeom prst="wedgeRectCallout">
            <a:avLst>
              <a:gd name="adj1" fmla="val -6929"/>
              <a:gd name="adj2" fmla="val -9151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病例症状基本稳定，无生命危险</a:t>
            </a:r>
          </a:p>
        </p:txBody>
      </p:sp>
      <p:sp>
        <p:nvSpPr>
          <p:cNvPr id="11" name="对话气泡: 矩形 10"/>
          <p:cNvSpPr/>
          <p:nvPr/>
        </p:nvSpPr>
        <p:spPr>
          <a:xfrm>
            <a:off x="6555448" y="3516198"/>
            <a:ext cx="2033942" cy="1291472"/>
          </a:xfrm>
          <a:prstGeom prst="wedgeRectCallout">
            <a:avLst>
              <a:gd name="adj1" fmla="val -6929"/>
              <a:gd name="adj2" fmla="val -9151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无更多证据出现，谈判陷入僵局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沟通要点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5545" y="1484630"/>
            <a:ext cx="10411460" cy="4525645"/>
          </a:xfrm>
        </p:spPr>
        <p:txBody>
          <a:bodyPr/>
          <a:lstStyle/>
          <a:p>
            <a:r>
              <a:rPr lang="zh-CN" altLang="en-US"/>
              <a:t>快速：可怕的是未知，在发酵之前堵死瞎想空间</a:t>
            </a: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不可以说假话，但真话可以挑选说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内部讨论先定性，根据目标组织证据</a:t>
            </a:r>
          </a:p>
          <a:p>
            <a:pPr lvl="1"/>
            <a:r>
              <a:rPr lang="zh-CN" altLang="en-US"/>
              <a:t>有争议的，太专业的内容回避</a:t>
            </a:r>
          </a:p>
          <a:p>
            <a:pPr lvl="1"/>
            <a:r>
              <a:rPr lang="zh-CN" altLang="en-US"/>
              <a:t>讲做了哪些事情，慎下结论</a:t>
            </a:r>
          </a:p>
          <a:p>
            <a:endParaRPr lang="zh-CN" altLang="en-US"/>
          </a:p>
          <a:p>
            <a:r>
              <a:rPr lang="zh-CN" altLang="en-US"/>
              <a:t>找准关键人</a:t>
            </a:r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2152650" y="330938"/>
            <a:ext cx="7886700" cy="958850"/>
          </a:xfrm>
        </p:spPr>
        <p:txBody>
          <a:bodyPr vert="horz" wrap="square" lIns="91440" tIns="45720" rIns="91440" bIns="45720" anchor="ctr" anchorCtr="1"/>
          <a:lstStyle/>
          <a:p>
            <a:pPr eaLnBrk="1" hangingPunct="1"/>
            <a:r>
              <a:rPr lang="zh-CN" alt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呼吸道飞沫传播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000" y="1052513"/>
            <a:ext cx="8255000" cy="1728788"/>
          </a:xfrm>
        </p:spPr>
        <p:txBody>
          <a:bodyPr vert="horz" wrap="square" lIns="91440" tIns="45720" rIns="91440" bIns="45720" numCol="1" rtlCol="0" anchor="t" anchorCtr="0" compatLnSpc="1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传播场所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defRPr/>
            </a:pP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以家庭为主；其次是混合场所。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defRPr/>
            </a:pP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家庭传播中以家庭生活接触传播为主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飞沫、唾液传播？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提示：重点关注共同生活、聚餐的密接追踪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 idx="4"/>
          </p:nvPr>
        </p:nvSpPr>
        <p:spPr bwMode="auto">
          <a:xfrm>
            <a:off x="2152650" y="6323965"/>
            <a:ext cx="2396490" cy="397510"/>
          </a:xfr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>
              <a:buNone/>
            </a:pPr>
            <a:fld id="{9A0DB2DC-4C9A-4742-B13C-FB6460FD3503}" type="slidenum">
              <a:rPr lang="zh-CN" altLang="en-US" sz="10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6</a:t>
            </a:fld>
            <a:endParaRPr lang="zh-CN" altLang="en-US" sz="1000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16389" name="图表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830" y="2839085"/>
            <a:ext cx="9897745" cy="37744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防控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5186680" cy="4474845"/>
          </a:xfrm>
        </p:spPr>
        <p:txBody>
          <a:bodyPr/>
          <a:lstStyle/>
          <a:p>
            <a:r>
              <a:rPr lang="zh-CN" altLang="en-US" dirty="0"/>
              <a:t>口罩：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通风：降低病原菌密度（注意通风设施的清洗维护）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紫外线消毒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245" y="41275"/>
            <a:ext cx="6055360" cy="6715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1931484" y="480695"/>
            <a:ext cx="7886700" cy="900112"/>
          </a:xfrm>
        </p:spPr>
        <p:txBody>
          <a:bodyPr vert="horz" wrap="square" lIns="91440" tIns="45720" rIns="91440" bIns="45720" anchor="ctr" anchorCtr="1"/>
          <a:lstStyle/>
          <a:p>
            <a:pPr eaLnBrk="1" hangingPunct="1"/>
            <a:r>
              <a:rPr lang="zh-CN" alt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易感人群</a:t>
            </a:r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631596" y="1196975"/>
            <a:ext cx="6401029" cy="5184775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SzPct val="60000"/>
              <a:buChar char="Ø"/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人群普遍易感</a:t>
            </a:r>
            <a:endParaRPr lang="en-US" altLang="zh-CN" sz="180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lvl="1" eaLnBrk="1" hangingPunct="1"/>
            <a:r>
              <a:rPr lang="zh-CN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以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30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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  <a:r>
              <a:rPr lang="zh-CN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岁组发病人数最多</a:t>
            </a:r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（存在人群活动性混杂因素）</a:t>
            </a:r>
            <a:endParaRPr lang="en-US" altLang="zh-CN" sz="1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老年人和患有哮喘、糖尿病、心脏病等基础性疾病</a:t>
            </a:r>
            <a:endParaRPr lang="en-US" altLang="zh-CN" sz="1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buSzPct val="60000"/>
              <a:buChar char="Ø"/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高危人群</a:t>
            </a:r>
            <a:endParaRPr lang="en-US" altLang="zh-CN" sz="180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lvl="1" eaLnBrk="1" hangingPunct="1"/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病例密切接触者（密接转确诊率为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2%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以上，病例中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40%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以上来源于密接，尤其家庭成员）</a:t>
            </a:r>
            <a:endParaRPr lang="en-US" altLang="zh-CN" sz="1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医护人员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3%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左右</a:t>
            </a:r>
            <a:endParaRPr lang="en-US" altLang="zh-CN" sz="1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 eaLnBrk="1" hangingPunct="1">
              <a:buSzPct val="60000"/>
              <a:buNone/>
            </a:pPr>
            <a:endParaRPr lang="en-US" altLang="zh-CN" sz="180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>
              <a:buSzPct val="60000"/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老人和基础性疾病者：重症和死亡风险高</a:t>
            </a:r>
            <a:endParaRPr lang="en-US" altLang="zh-CN" sz="180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>
              <a:buSzPct val="60000"/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孕妇：重症、子痫风险上升，但出生婴儿无影响</a:t>
            </a:r>
            <a:endParaRPr lang="en-US" altLang="zh-CN" sz="180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>
              <a:buSzPct val="60000"/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产妇：可哺乳喂养</a:t>
            </a:r>
          </a:p>
          <a:p>
            <a:pPr>
              <a:buSzPct val="60000"/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儿童：续发感染风险比成人降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44%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Meta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分析）</a:t>
            </a:r>
            <a:endParaRPr lang="en-US" altLang="zh-CN" sz="180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09327" y="5686425"/>
            <a:ext cx="2905760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350" b="1" i="0" u="none" strike="noStrike" kern="1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各年龄组</a:t>
            </a:r>
            <a:r>
              <a:rPr kumimoji="0" lang="zh-CN" altLang="en-US" sz="1350" b="1" i="0" u="none" strike="noStrike" kern="1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kumimoji="0" lang="zh-CN" altLang="zh-CN" sz="1350" b="1" i="0" u="none" strike="noStrike" kern="1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死亡构成比</a:t>
            </a:r>
            <a:r>
              <a:rPr kumimoji="0" lang="zh-CN" altLang="en-US" sz="1350" b="1" i="0" u="none" strike="noStrike" kern="1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350" b="1" i="0" u="none" strike="noStrike" kern="1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N=80778</a:t>
            </a:r>
            <a:r>
              <a:rPr kumimoji="0" lang="zh-CN" altLang="en-US" sz="1350" b="1" i="0" u="none" strike="noStrike" kern="1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7413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625" y="1196975"/>
            <a:ext cx="4726940" cy="44684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灯片编号占位符 6"/>
          <p:cNvSpPr txBox="1">
            <a:spLocks noGrp="1"/>
          </p:cNvSpPr>
          <p:nvPr>
            <p:ph type="sldNum" sz="quarter" idx="4"/>
          </p:nvPr>
        </p:nvSpPr>
        <p:spPr bwMode="auto">
          <a:xfrm>
            <a:off x="1524000" y="6500813"/>
            <a:ext cx="1000125" cy="357188"/>
          </a:xfr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fld id="{9A0DB2DC-4C9A-4742-B13C-FB6460FD3503}" type="slidenum">
              <a:rPr lang="en-US" altLang="zh-CN" sz="10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8</a:t>
            </a:fld>
            <a:endParaRPr lang="en-US" altLang="zh-CN" sz="1000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1"/>
          <a:lstStyle/>
          <a:p>
            <a:pPr eaLnBrk="1" hangingPunct="1"/>
            <a:r>
              <a:rPr lang="zh-CN" alt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疾病认识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——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临床特点</a:t>
            </a: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2152960" y="1223927"/>
            <a:ext cx="9038590" cy="1655445"/>
          </a:xfrm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SzPct val="60000"/>
              <a:buChar char="l"/>
            </a:pPr>
            <a:r>
              <a:rPr lang="zh-CN" altLang="en-US" sz="19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临床表现以发热、干咳、乏力为主，部分病例出现味觉、嗅觉丧失</a:t>
            </a:r>
            <a:endParaRPr lang="en-US" altLang="zh-CN" sz="190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Pct val="60000"/>
              <a:buChar char="l"/>
            </a:pPr>
            <a:r>
              <a:rPr lang="zh-CN" altLang="en-US" sz="19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首发临床症状发热（</a:t>
            </a:r>
            <a:r>
              <a:rPr lang="en-US" altLang="zh-CN" sz="19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50.68%</a:t>
            </a:r>
            <a:r>
              <a:rPr lang="zh-CN" altLang="en-US" sz="19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）最多；其次为咳嗽（</a:t>
            </a:r>
            <a:r>
              <a:rPr lang="en-US" altLang="zh-CN" sz="19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45.87%</a:t>
            </a:r>
            <a:r>
              <a:rPr lang="zh-CN" altLang="en-US" sz="19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endParaRPr lang="en-US" altLang="zh-CN" sz="190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Char char="l"/>
            </a:pPr>
            <a:r>
              <a:rPr lang="zh-CN" altLang="en-US" sz="1500" dirty="0">
                <a:latin typeface="Arial" panose="020B0604020202020204" pitchFamily="34" charset="0"/>
                <a:ea typeface="宋体" panose="02010600030101010101" pitchFamily="2" charset="-122"/>
              </a:rPr>
              <a:t>提示：体温监测不能作为筛查唯一指标</a:t>
            </a:r>
            <a:endParaRPr lang="en-US" altLang="zh-CN" sz="1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Pct val="60000"/>
              <a:buChar char="l"/>
            </a:pPr>
            <a:r>
              <a:rPr lang="en-US" altLang="zh-CN" sz="19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CT</a:t>
            </a:r>
            <a:r>
              <a:rPr lang="zh-CN" altLang="en-US" sz="19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：常表现为磨玻璃影和浸润影</a:t>
            </a:r>
            <a:endParaRPr lang="en-US" altLang="zh-CN" sz="190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Pct val="60000"/>
              <a:buChar char="l"/>
            </a:pPr>
            <a:r>
              <a:rPr lang="zh-CN" altLang="en-US" sz="19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病程：轻症一般在</a:t>
            </a:r>
            <a:r>
              <a:rPr lang="en-US" altLang="zh-CN" sz="19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2W</a:t>
            </a:r>
            <a:r>
              <a:rPr lang="zh-CN" altLang="en-US" sz="19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，重症一般在</a:t>
            </a:r>
            <a:r>
              <a:rPr lang="en-US" altLang="zh-CN" sz="19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3-6W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Pct val="60000"/>
              <a:buChar char="l"/>
            </a:pPr>
            <a:endParaRPr lang="zh-CN" altLang="en-US" sz="1900" dirty="0">
              <a:solidFill>
                <a:schemeClr val="bg2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45" y="2708275"/>
            <a:ext cx="11057255" cy="41503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灯片编号占位符 4"/>
          <p:cNvSpPr txBox="1">
            <a:spLocks noGrp="1"/>
          </p:cNvSpPr>
          <p:nvPr>
            <p:ph type="sldNum" sz="quarter" idx="4"/>
          </p:nvPr>
        </p:nvSpPr>
        <p:spPr bwMode="auto">
          <a:xfrm>
            <a:off x="1524000" y="6500813"/>
            <a:ext cx="1000125" cy="357188"/>
          </a:xfr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fld id="{9A0DB2DC-4C9A-4742-B13C-FB6460FD3503}" type="slidenum">
              <a:rPr lang="en-US" altLang="zh-CN" sz="10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9</a:t>
            </a:fld>
            <a:endParaRPr lang="en-US" altLang="zh-CN" sz="1000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自查方法检查.pptx" id="{3DAC029B-FD30-4ABC-AE0F-E0648E9EE53A}" vid="{2155B592-A9D4-4F72-9923-193452C95691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自查方法检查.pptx" id="{3DAC029B-FD30-4ABC-AE0F-E0648E9EE53A}" vid="{89924573-6B68-4AC7-9715-634419D5BCE7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自查方法检查</Template>
  <TotalTime>4</TotalTime>
  <Words>2641</Words>
  <Application>Microsoft Office PowerPoint</Application>
  <PresentationFormat>宽屏</PresentationFormat>
  <Paragraphs>454</Paragraphs>
  <Slides>54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8" baseType="lpstr">
      <vt:lpstr>-apple-system-font</vt:lpstr>
      <vt:lpstr>HelveticaInserat-Roman-SemiB</vt:lpstr>
      <vt:lpstr>等线</vt:lpstr>
      <vt:lpstr>黑体</vt:lpstr>
      <vt:lpstr>宋体</vt:lpstr>
      <vt:lpstr>微软雅黑</vt:lpstr>
      <vt:lpstr>Arial</vt:lpstr>
      <vt:lpstr>Calibri</vt:lpstr>
      <vt:lpstr>Franklin Gothic Medium</vt:lpstr>
      <vt:lpstr>Times New Roman</vt:lpstr>
      <vt:lpstr>Wingdings</vt:lpstr>
      <vt:lpstr>主题1</vt:lpstr>
      <vt:lpstr>自定义设计方案</vt:lpstr>
      <vt:lpstr>Chart</vt:lpstr>
      <vt:lpstr>新冠肺炎暴发疫情的鉴别和处置</vt:lpstr>
      <vt:lpstr>冠状病毒</vt:lpstr>
      <vt:lpstr>已知感染人的冠状病毒有7种</vt:lpstr>
      <vt:lpstr>新型冠状病毒特性</vt:lpstr>
      <vt:lpstr>传播方式</vt:lpstr>
      <vt:lpstr>呼吸道飞沫传播</vt:lpstr>
      <vt:lpstr>防控</vt:lpstr>
      <vt:lpstr>易感人群</vt:lpstr>
      <vt:lpstr>疾病认识——临床特点</vt:lpstr>
      <vt:lpstr>近期新冠疫情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新冠个体诊断的困惑</vt:lpstr>
      <vt:lpstr>如何证明猫是吃肉的</vt:lpstr>
      <vt:lpstr>新冠聚集性疫情特点</vt:lpstr>
      <vt:lpstr>PowerPoint 演示文稿</vt:lpstr>
      <vt:lpstr>临床特点（比例和排序）</vt:lpstr>
      <vt:lpstr>道孚病例严重性统计</vt:lpstr>
      <vt:lpstr>时间分布（北京新发地市场暴发）</vt:lpstr>
      <vt:lpstr>大连疫情</vt:lpstr>
      <vt:lpstr>可能病原？</vt:lpstr>
      <vt:lpstr>某幼儿园聚集性疫情</vt:lpstr>
      <vt:lpstr>空间分布——新发地市场</vt:lpstr>
      <vt:lpstr>人间分布</vt:lpstr>
      <vt:lpstr>PowerPoint 演示文稿</vt:lpstr>
      <vt:lpstr>自贡市一起疑似新冠暴发调查</vt:lpstr>
      <vt:lpstr>暴发调查的步骤 </vt:lpstr>
      <vt:lpstr>核实暴发，预估场景</vt:lpstr>
      <vt:lpstr>核实暴发，预估场景</vt:lpstr>
      <vt:lpstr>管理人员访谈</vt:lpstr>
      <vt:lpstr>暴发调查的步骤 </vt:lpstr>
      <vt:lpstr>病例定义动态循环</vt:lpstr>
      <vt:lpstr>临床症状</vt:lpstr>
      <vt:lpstr>病例定义和病例搜索</vt:lpstr>
      <vt:lpstr>暴发调查的步骤 </vt:lpstr>
      <vt:lpstr>PowerPoint 演示文稿</vt:lpstr>
      <vt:lpstr>流行曲线</vt:lpstr>
      <vt:lpstr>分布</vt:lpstr>
      <vt:lpstr>暴发调查的步骤 </vt:lpstr>
      <vt:lpstr>建立假设</vt:lpstr>
      <vt:lpstr>实验室验证</vt:lpstr>
      <vt:lpstr>处置措施和结果</vt:lpstr>
      <vt:lpstr>调查结果反馈</vt:lpstr>
      <vt:lpstr>调查总结材料组织</vt:lpstr>
      <vt:lpstr>调查总结材料组织</vt:lpstr>
      <vt:lpstr>沟通要点（非新冠聚集）</vt:lpstr>
      <vt:lpstr>如何应答</vt:lpstr>
      <vt:lpstr>突发事件大众的心理转变过程</vt:lpstr>
      <vt:lpstr>沟通要点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cx</dc:creator>
  <cp:lastModifiedBy>cx</cp:lastModifiedBy>
  <cp:revision>2</cp:revision>
  <dcterms:created xsi:type="dcterms:W3CDTF">2021-06-15T15:12:51Z</dcterms:created>
  <dcterms:modified xsi:type="dcterms:W3CDTF">2021-06-15T15:17:47Z</dcterms:modified>
</cp:coreProperties>
</file>