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sldIdLst>
    <p:sldId id="256" r:id="rId2"/>
    <p:sldId id="257" r:id="rId3"/>
    <p:sldId id="274" r:id="rId4"/>
    <p:sldId id="313" r:id="rId5"/>
    <p:sldId id="268" r:id="rId6"/>
    <p:sldId id="269" r:id="rId7"/>
    <p:sldId id="314" r:id="rId8"/>
    <p:sldId id="315" r:id="rId9"/>
    <p:sldId id="309" r:id="rId10"/>
    <p:sldId id="282" r:id="rId11"/>
    <p:sldId id="308" r:id="rId12"/>
    <p:sldId id="312" r:id="rId13"/>
    <p:sldId id="297" r:id="rId14"/>
    <p:sldId id="310" r:id="rId15"/>
    <p:sldId id="296" r:id="rId16"/>
    <p:sldId id="287" r:id="rId17"/>
    <p:sldId id="288" r:id="rId18"/>
    <p:sldId id="311" r:id="rId19"/>
    <p:sldId id="290" r:id="rId20"/>
    <p:sldId id="303" r:id="rId2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Tahoma" pitchFamily="34" charset="0"/>
        <a:ea typeface="宋体" charset="-122"/>
        <a:cs typeface="+mn-cs"/>
      </a:defRPr>
    </a:lvl1pPr>
    <a:lvl2pPr marL="457200" algn="l" rtl="0" fontAlgn="base">
      <a:spcBef>
        <a:spcPct val="0"/>
      </a:spcBef>
      <a:spcAft>
        <a:spcPct val="0"/>
      </a:spcAft>
      <a:defRPr kern="1200">
        <a:solidFill>
          <a:schemeClr val="tx1"/>
        </a:solidFill>
        <a:latin typeface="Tahoma" pitchFamily="34" charset="0"/>
        <a:ea typeface="宋体" charset="-122"/>
        <a:cs typeface="+mn-cs"/>
      </a:defRPr>
    </a:lvl2pPr>
    <a:lvl3pPr marL="914400" algn="l" rtl="0" fontAlgn="base">
      <a:spcBef>
        <a:spcPct val="0"/>
      </a:spcBef>
      <a:spcAft>
        <a:spcPct val="0"/>
      </a:spcAft>
      <a:defRPr kern="1200">
        <a:solidFill>
          <a:schemeClr val="tx1"/>
        </a:solidFill>
        <a:latin typeface="Tahoma" pitchFamily="34" charset="0"/>
        <a:ea typeface="宋体" charset="-122"/>
        <a:cs typeface="+mn-cs"/>
      </a:defRPr>
    </a:lvl3pPr>
    <a:lvl4pPr marL="1371600" algn="l" rtl="0" fontAlgn="base">
      <a:spcBef>
        <a:spcPct val="0"/>
      </a:spcBef>
      <a:spcAft>
        <a:spcPct val="0"/>
      </a:spcAft>
      <a:defRPr kern="1200">
        <a:solidFill>
          <a:schemeClr val="tx1"/>
        </a:solidFill>
        <a:latin typeface="Tahoma" pitchFamily="34" charset="0"/>
        <a:ea typeface="宋体" charset="-122"/>
        <a:cs typeface="+mn-cs"/>
      </a:defRPr>
    </a:lvl4pPr>
    <a:lvl5pPr marL="1828800" algn="l" rtl="0" fontAlgn="base">
      <a:spcBef>
        <a:spcPct val="0"/>
      </a:spcBef>
      <a:spcAft>
        <a:spcPct val="0"/>
      </a:spcAft>
      <a:defRPr kern="1200">
        <a:solidFill>
          <a:schemeClr val="tx1"/>
        </a:solidFill>
        <a:latin typeface="Tahoma" pitchFamily="34" charset="0"/>
        <a:ea typeface="宋体" charset="-122"/>
        <a:cs typeface="+mn-cs"/>
      </a:defRPr>
    </a:lvl5pPr>
    <a:lvl6pPr marL="2286000" algn="l" defTabSz="914400" rtl="0" eaLnBrk="1" latinLnBrk="0" hangingPunct="1">
      <a:defRPr kern="1200">
        <a:solidFill>
          <a:schemeClr val="tx1"/>
        </a:solidFill>
        <a:latin typeface="Tahoma" pitchFamily="34" charset="0"/>
        <a:ea typeface="宋体" charset="-122"/>
        <a:cs typeface="+mn-cs"/>
      </a:defRPr>
    </a:lvl6pPr>
    <a:lvl7pPr marL="2743200" algn="l" defTabSz="914400" rtl="0" eaLnBrk="1" latinLnBrk="0" hangingPunct="1">
      <a:defRPr kern="1200">
        <a:solidFill>
          <a:schemeClr val="tx1"/>
        </a:solidFill>
        <a:latin typeface="Tahoma" pitchFamily="34" charset="0"/>
        <a:ea typeface="宋体" charset="-122"/>
        <a:cs typeface="+mn-cs"/>
      </a:defRPr>
    </a:lvl7pPr>
    <a:lvl8pPr marL="3200400" algn="l" defTabSz="914400" rtl="0" eaLnBrk="1" latinLnBrk="0" hangingPunct="1">
      <a:defRPr kern="1200">
        <a:solidFill>
          <a:schemeClr val="tx1"/>
        </a:solidFill>
        <a:latin typeface="Tahoma" pitchFamily="34" charset="0"/>
        <a:ea typeface="宋体" charset="-122"/>
        <a:cs typeface="+mn-cs"/>
      </a:defRPr>
    </a:lvl8pPr>
    <a:lvl9pPr marL="3657600" algn="l" defTabSz="914400" rtl="0" eaLnBrk="1" latinLnBrk="0" hangingPunct="1">
      <a:defRPr kern="1200">
        <a:solidFill>
          <a:schemeClr val="tx1"/>
        </a:solidFill>
        <a:latin typeface="Tahoma" pitchFamily="34"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38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0"/>
            <a:chExt cx="5675" cy="663"/>
          </a:xfrm>
        </p:grpSpPr>
        <p:grpSp>
          <p:nvGrpSpPr>
            <p:cNvPr id="5" name="Group 3"/>
            <p:cNvGrpSpPr>
              <a:grpSpLocks/>
            </p:cNvGrpSpPr>
            <p:nvPr/>
          </p:nvGrpSpPr>
          <p:grpSpPr bwMode="auto">
            <a:xfrm>
              <a:off x="183" y="68"/>
              <a:ext cx="448" cy="299"/>
              <a:chOff x="0" y="0"/>
              <a:chExt cx="624" cy="432"/>
            </a:xfrm>
          </p:grpSpPr>
          <p:sp>
            <p:nvSpPr>
              <p:cNvPr id="12" name="Rectangle 4"/>
              <p:cNvSpPr>
                <a:spLocks noChangeArrowheads="1"/>
              </p:cNvSpPr>
              <p:nvPr/>
            </p:nvSpPr>
            <p:spPr bwMode="auto">
              <a:xfrm>
                <a:off x="0" y="0"/>
                <a:ext cx="384" cy="432"/>
              </a:xfrm>
              <a:prstGeom prst="rect">
                <a:avLst/>
              </a:prstGeom>
              <a:solidFill>
                <a:schemeClr val="folHlink"/>
              </a:solidFill>
              <a:ln w="9525">
                <a:noFill/>
                <a:miter lim="800000"/>
                <a:headEnd/>
                <a:tailEnd/>
              </a:ln>
              <a:effectLst/>
            </p:spPr>
            <p:txBody>
              <a:bodyPr wrap="none" anchor="ctr"/>
              <a:lstStyle/>
              <a:p>
                <a:pPr>
                  <a:defRPr/>
                </a:pPr>
                <a:endParaRPr lang="zh-CN" altLang="en-US">
                  <a:ea typeface="宋体" pitchFamily="2" charset="-122"/>
                </a:endParaRPr>
              </a:p>
            </p:txBody>
          </p:sp>
          <p:sp>
            <p:nvSpPr>
              <p:cNvPr id="13" name="Rectangle 5"/>
              <p:cNvSpPr>
                <a:spLocks noChangeArrowheads="1"/>
              </p:cNvSpPr>
              <p:nvPr/>
            </p:nvSpPr>
            <p:spPr bwMode="auto">
              <a:xfrm>
                <a:off x="336" y="0"/>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ea typeface="宋体" pitchFamily="2" charset="-122"/>
                </a:endParaRPr>
              </a:p>
            </p:txBody>
          </p:sp>
        </p:grpSp>
        <p:grpSp>
          <p:nvGrpSpPr>
            <p:cNvPr id="6" name="Group 6"/>
            <p:cNvGrpSpPr>
              <a:grpSpLocks/>
            </p:cNvGrpSpPr>
            <p:nvPr/>
          </p:nvGrpSpPr>
          <p:grpSpPr bwMode="auto">
            <a:xfrm>
              <a:off x="261" y="334"/>
              <a:ext cx="465" cy="299"/>
              <a:chOff x="0" y="0"/>
              <a:chExt cx="672" cy="432"/>
            </a:xfrm>
          </p:grpSpPr>
          <p:sp>
            <p:nvSpPr>
              <p:cNvPr id="10" name="Rectangle 7"/>
              <p:cNvSpPr>
                <a:spLocks noChangeArrowheads="1"/>
              </p:cNvSpPr>
              <p:nvPr/>
            </p:nvSpPr>
            <p:spPr bwMode="auto">
              <a:xfrm>
                <a:off x="0" y="0"/>
                <a:ext cx="384" cy="432"/>
              </a:xfrm>
              <a:prstGeom prst="rect">
                <a:avLst/>
              </a:prstGeom>
              <a:solidFill>
                <a:schemeClr val="accent2"/>
              </a:solidFill>
              <a:ln w="9525">
                <a:noFill/>
                <a:miter lim="800000"/>
                <a:headEnd/>
                <a:tailEnd/>
              </a:ln>
              <a:effectLst/>
            </p:spPr>
            <p:txBody>
              <a:bodyPr wrap="none" anchor="ctr"/>
              <a:lstStyle/>
              <a:p>
                <a:pPr>
                  <a:defRPr/>
                </a:pPr>
                <a:endParaRPr lang="zh-CN" altLang="en-US">
                  <a:ea typeface="宋体" pitchFamily="2" charset="-122"/>
                </a:endParaRPr>
              </a:p>
            </p:txBody>
          </p:sp>
          <p:sp>
            <p:nvSpPr>
              <p:cNvPr id="11" name="Rectangle 8"/>
              <p:cNvSpPr>
                <a:spLocks noChangeArrowheads="1"/>
              </p:cNvSpPr>
              <p:nvPr/>
            </p:nvSpPr>
            <p:spPr bwMode="auto">
              <a:xfrm>
                <a:off x="337" y="0"/>
                <a:ext cx="335"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ea typeface="宋体" pitchFamily="2" charset="-122"/>
                </a:endParaRPr>
              </a:p>
            </p:txBody>
          </p:sp>
        </p:grpSp>
        <p:sp>
          <p:nvSpPr>
            <p:cNvPr id="7" name="Rectangle 9"/>
            <p:cNvSpPr>
              <a:spLocks noChangeArrowheads="1"/>
            </p:cNvSpPr>
            <p:nvPr/>
          </p:nvSpPr>
          <p:spPr bwMode="auto">
            <a:xfrm>
              <a:off x="0" y="288"/>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ea typeface="宋体" pitchFamily="2" charset="-122"/>
              </a:endParaRPr>
            </a:p>
          </p:txBody>
        </p:sp>
        <p:sp>
          <p:nvSpPr>
            <p:cNvPr id="8" name="Rectangle 10"/>
            <p:cNvSpPr>
              <a:spLocks noChangeArrowheads="1"/>
            </p:cNvSpPr>
            <p:nvPr/>
          </p:nvSpPr>
          <p:spPr bwMode="auto">
            <a:xfrm>
              <a:off x="400" y="0"/>
              <a:ext cx="20" cy="663"/>
            </a:xfrm>
            <a:prstGeom prst="rect">
              <a:avLst/>
            </a:prstGeom>
            <a:solidFill>
              <a:schemeClr val="bg2"/>
            </a:solidFill>
            <a:ln w="9525">
              <a:noFill/>
              <a:miter lim="800000"/>
              <a:headEnd/>
              <a:tailEnd/>
            </a:ln>
            <a:effectLst/>
          </p:spPr>
          <p:txBody>
            <a:bodyPr wrap="none" anchor="ctr"/>
            <a:lstStyle/>
            <a:p>
              <a:pPr>
                <a:defRPr/>
              </a:pPr>
              <a:endParaRPr lang="zh-CN" altLang="en-US">
                <a:ea typeface="宋体" pitchFamily="2" charset="-122"/>
              </a:endParaRPr>
            </a:p>
          </p:txBody>
        </p:sp>
        <p:sp>
          <p:nvSpPr>
            <p:cNvPr id="9" name="Rectangle 11"/>
            <p:cNvSpPr>
              <a:spLocks noChangeArrowheads="1"/>
            </p:cNvSpPr>
            <p:nvPr/>
          </p:nvSpPr>
          <p:spPr bwMode="auto">
            <a:xfrm flipV="1">
              <a:off x="199" y="518"/>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ea typeface="宋体" pitchFamily="2" charset="-122"/>
              </a:endParaRPr>
            </a:p>
          </p:txBody>
        </p:sp>
      </p:grpSp>
      <p:sp>
        <p:nvSpPr>
          <p:cNvPr id="2060" name="Rectangle 12"/>
          <p:cNvSpPr>
            <a:spLocks noGrp="1" noChangeArrowheads="1"/>
          </p:cNvSpPr>
          <p:nvPr>
            <p:ph type="ctrTitle"/>
          </p:nvPr>
        </p:nvSpPr>
        <p:spPr>
          <a:xfrm>
            <a:off x="990600" y="1676400"/>
            <a:ext cx="7772400" cy="1462088"/>
          </a:xfrm>
        </p:spPr>
        <p:txBody>
          <a:bodyPr/>
          <a:lstStyle>
            <a:lvl1pPr>
              <a:defRPr/>
            </a:lvl1pPr>
          </a:lstStyle>
          <a:p>
            <a:r>
              <a:rPr lang="zh-CN" altLang="en-US"/>
              <a:t>单击此处编辑母版标题样式</a:t>
            </a:r>
          </a:p>
        </p:txBody>
      </p:sp>
      <p:sp>
        <p:nvSpPr>
          <p:cNvPr id="206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zh-CN"/>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CN"/>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A265E737-2D60-4201-B26F-4E5F56EEBD02}" type="slidenum">
              <a:rPr lang="zh-CN" altLang="en-US"/>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C149FEAD-D998-4FC7-8BD2-10965208EA65}" type="slidenum">
              <a:rPr lang="zh-CN" altLang="en-US"/>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409C7AA2-6441-44AC-BE29-BCBEB3E071B4}" type="slidenum">
              <a:rPr lang="zh-CN" altLang="en-US"/>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1182688" y="2017713"/>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45088" y="2017713"/>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152DA91F-DE7C-4EC4-947D-55670562F23C}"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423C662C-B62F-4E3C-A1A7-BC7F03879D59}" type="slidenum">
              <a:rPr lang="zh-CN" altLang="en-US"/>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771EC96F-AFAE-421A-B470-4CBF655ED9A9}" type="slidenum">
              <a:rPr lang="zh-CN" altLang="en-US"/>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FF4626B4-4580-4F6B-AF1E-A483B5DFC0F6}" type="slidenum">
              <a:rPr lang="zh-CN" altLang="en-US"/>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pPr>
              <a:defRPr/>
            </a:pPr>
            <a:fld id="{369DB4FE-7DFD-4FE5-8022-83CD94BBEF4C}" type="slidenum">
              <a:rPr lang="zh-CN" altLang="en-US"/>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pPr>
              <a:defRPr/>
            </a:pPr>
            <a:fld id="{348CD51A-5542-484B-AA3C-253C048C2CE2}" type="slidenum">
              <a:rPr lang="zh-CN" altLang="en-US"/>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pPr>
              <a:defRPr/>
            </a:pPr>
            <a:fld id="{45059866-6C6C-4B28-B949-70A3C59D9608}" type="slidenum">
              <a:rPr lang="zh-CN" altLang="en-US"/>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F8266157-408B-4A6D-A29B-1F212D31AEC2}" type="slidenum">
              <a:rPr lang="zh-CN" altLang="en-US"/>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2F4DAF19-E45C-4F33-8A07-E9358AD6F9E0}" type="slidenum">
              <a:rPr lang="zh-CN" altLang="en-US"/>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lang="zh-CN" altLang="en-US" sz="2400">
              <a:ea typeface="宋体" pitchFamily="2" charset="-122"/>
            </a:endParaRPr>
          </a:p>
        </p:txBody>
      </p:sp>
      <p:sp>
        <p:nvSpPr>
          <p:cNvPr id="1027" name="Rectangle 3"/>
          <p:cNvSpPr>
            <a:spLocks noChangeArrowheads="1"/>
          </p:cNvSpPr>
          <p:nvPr/>
        </p:nvSpPr>
        <p:spPr bwMode="auto">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zh-CN" altLang="en-US" sz="2400">
              <a:ea typeface="宋体" pitchFamily="2" charset="-122"/>
            </a:endParaRPr>
          </a:p>
        </p:txBody>
      </p:sp>
      <p:sp>
        <p:nvSpPr>
          <p:cNvPr id="1028" name="Rectangle 4"/>
          <p:cNvSpPr>
            <a:spLocks noChangeArrowheads="1"/>
          </p:cNvSpPr>
          <p:nvPr/>
        </p:nvSpPr>
        <p:spPr bwMode="auto">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lang="zh-CN" altLang="en-US" sz="2400">
              <a:ea typeface="宋体" pitchFamily="2" charset="-122"/>
            </a:endParaRPr>
          </a:p>
        </p:txBody>
      </p:sp>
      <p:sp>
        <p:nvSpPr>
          <p:cNvPr id="1029" name="Rectangle 5"/>
          <p:cNvSpPr>
            <a:spLocks noChangeArrowheads="1"/>
          </p:cNvSpPr>
          <p:nvPr/>
        </p:nvSpPr>
        <p:spPr bwMode="auto">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zh-CN" altLang="en-US" sz="2400">
              <a:ea typeface="宋体" pitchFamily="2" charset="-122"/>
            </a:endParaRPr>
          </a:p>
        </p:txBody>
      </p:sp>
      <p:sp>
        <p:nvSpPr>
          <p:cNvPr id="1030" name="Rectangle 6"/>
          <p:cNvSpPr>
            <a:spLocks noChangeArrowheads="1"/>
          </p:cNvSpPr>
          <p:nvPr/>
        </p:nvSpPr>
        <p:spPr bwMode="auto">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lang="zh-CN" altLang="en-US" sz="2400">
              <a:ea typeface="宋体" pitchFamily="2" charset="-122"/>
            </a:endParaRPr>
          </a:p>
        </p:txBody>
      </p:sp>
      <p:sp>
        <p:nvSpPr>
          <p:cNvPr id="1031" name="Rectangle 7"/>
          <p:cNvSpPr>
            <a:spLocks noChangeArrowheads="1"/>
          </p:cNvSpPr>
          <p:nvPr/>
        </p:nvSpPr>
        <p:spPr bwMode="auto">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lang="zh-CN" altLang="en-US" sz="2400">
              <a:ea typeface="宋体" pitchFamily="2" charset="-122"/>
            </a:endParaRPr>
          </a:p>
        </p:txBody>
      </p:sp>
      <p:sp>
        <p:nvSpPr>
          <p:cNvPr id="1032" name="Rectangle 8"/>
          <p:cNvSpPr>
            <a:spLocks noChangeArrowheads="1"/>
          </p:cNvSpPr>
          <p:nvPr/>
        </p:nvSpPr>
        <p:spPr bwMode="auto">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zh-CN" altLang="en-US" sz="2400">
              <a:ea typeface="宋体" pitchFamily="2" charset="-122"/>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5"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a typeface="宋体" pitchFamily="2" charset="-122"/>
              </a:defRPr>
            </a:lvl1pPr>
          </a:lstStyle>
          <a:p>
            <a:pPr>
              <a:defRPr/>
            </a:pPr>
            <a:endParaRPr lang="en-US" altLang="zh-CN"/>
          </a:p>
        </p:txBody>
      </p:sp>
      <p:sp>
        <p:nvSpPr>
          <p:cNvPr id="1036"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a typeface="宋体" pitchFamily="2" charset="-122"/>
              </a:defRPr>
            </a:lvl1pPr>
          </a:lstStyle>
          <a:p>
            <a:pPr>
              <a:defRPr/>
            </a:pPr>
            <a:endParaRPr lang="en-US" altLang="zh-CN"/>
          </a:p>
        </p:txBody>
      </p:sp>
      <p:sp>
        <p:nvSpPr>
          <p:cNvPr id="1037"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a typeface="宋体" pitchFamily="2" charset="-122"/>
              </a:defRPr>
            </a:lvl1pPr>
          </a:lstStyle>
          <a:p>
            <a:pPr>
              <a:defRPr/>
            </a:pPr>
            <a:fld id="{FABF18E7-22C1-4C00-BBFB-9A4FDFA12EB7}"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70" r:id="rId1"/>
    <p:sldLayoutId id="2147483669" r:id="rId2"/>
    <p:sldLayoutId id="2147483668" r:id="rId3"/>
    <p:sldLayoutId id="2147483667" r:id="rId4"/>
    <p:sldLayoutId id="2147483666" r:id="rId5"/>
    <p:sldLayoutId id="2147483665" r:id="rId6"/>
    <p:sldLayoutId id="2147483664" r:id="rId7"/>
    <p:sldLayoutId id="2147483663" r:id="rId8"/>
    <p:sldLayoutId id="2147483662" r:id="rId9"/>
    <p:sldLayoutId id="2147483661" r:id="rId10"/>
    <p:sldLayoutId id="2147483660" r:id="rId11"/>
    <p:sldLayoutId id="2147483659"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subTitle" idx="1"/>
          </p:nvPr>
        </p:nvSpPr>
        <p:spPr>
          <a:xfrm>
            <a:off x="971600" y="3861048"/>
            <a:ext cx="6872287" cy="1922462"/>
          </a:xfrm>
        </p:spPr>
        <p:txBody>
          <a:bodyPr/>
          <a:lstStyle/>
          <a:p>
            <a:pPr eaLnBrk="1" hangingPunct="1"/>
            <a:endParaRPr lang="en-US" altLang="zh-CN" sz="1600" b="1" dirty="0" smtClean="0"/>
          </a:p>
          <a:p>
            <a:pPr eaLnBrk="1" hangingPunct="1"/>
            <a:r>
              <a:rPr lang="zh-CN" altLang="en-US" sz="2400" b="1" dirty="0" smtClean="0"/>
              <a:t>自贡市疾控中心理化所</a:t>
            </a:r>
          </a:p>
          <a:p>
            <a:pPr eaLnBrk="1" hangingPunct="1"/>
            <a:r>
              <a:rPr lang="zh-CN" altLang="en-US" sz="2400" b="1" dirty="0" smtClean="0"/>
              <a:t>黄季维</a:t>
            </a:r>
          </a:p>
        </p:txBody>
      </p:sp>
      <p:sp>
        <p:nvSpPr>
          <p:cNvPr id="31745" name="Rectangle 1"/>
          <p:cNvSpPr>
            <a:spLocks noChangeArrowheads="1"/>
          </p:cNvSpPr>
          <p:nvPr/>
        </p:nvSpPr>
        <p:spPr bwMode="auto">
          <a:xfrm>
            <a:off x="1043608" y="2132856"/>
            <a:ext cx="5971699"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3200" b="0" i="0" strike="noStrike" cap="none" normalizeH="0" baseline="0" dirty="0" smtClean="0">
                <a:ln>
                  <a:noFill/>
                </a:ln>
                <a:solidFill>
                  <a:schemeClr val="tx1"/>
                </a:solidFill>
                <a:effectLst/>
                <a:latin typeface="Calibri" pitchFamily="34" charset="0"/>
                <a:ea typeface="仿宋_GB2312"/>
                <a:cs typeface="Times New Roman" pitchFamily="18" charset="0"/>
              </a:rPr>
              <a:t>农残</a:t>
            </a:r>
            <a:r>
              <a:rPr kumimoji="0" lang="en-US" altLang="zh-CN" sz="3200" b="0" i="0" strike="noStrike" cap="none" normalizeH="0" baseline="0" dirty="0" err="1" smtClean="0">
                <a:ln>
                  <a:noFill/>
                </a:ln>
                <a:solidFill>
                  <a:schemeClr val="tx1"/>
                </a:solidFill>
                <a:effectLst/>
                <a:latin typeface="Calibri" pitchFamily="34" charset="0"/>
                <a:ea typeface="仿宋_GB2312"/>
                <a:cs typeface="Times New Roman" pitchFamily="18" charset="0"/>
              </a:rPr>
              <a:t>QuEchERS</a:t>
            </a:r>
            <a:r>
              <a:rPr kumimoji="0" lang="zh-CN" altLang="en-US" sz="3200" b="0" i="0" strike="noStrike" cap="none" normalizeH="0" baseline="0" dirty="0" smtClean="0">
                <a:ln>
                  <a:noFill/>
                </a:ln>
                <a:solidFill>
                  <a:schemeClr val="tx1"/>
                </a:solidFill>
                <a:effectLst/>
                <a:latin typeface="Calibri" pitchFamily="34" charset="0"/>
                <a:ea typeface="仿宋_GB2312"/>
                <a:cs typeface="Times New Roman" pitchFamily="18" charset="0"/>
              </a:rPr>
              <a:t>快速检测方法建立</a:t>
            </a:r>
            <a:endParaRPr kumimoji="0" lang="en-US" altLang="zh-CN" sz="3200" b="0" i="0" strike="noStrike" cap="none" normalizeH="0" baseline="0" dirty="0" smtClean="0">
              <a:ln>
                <a:noFill/>
              </a:ln>
              <a:solidFill>
                <a:schemeClr val="tx1"/>
              </a:solidFill>
              <a:effectLst/>
              <a:latin typeface="Calibri" pitchFamily="34" charset="0"/>
              <a:ea typeface="仿宋_GB231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3200" b="0" i="0" strike="noStrike" cap="none" normalizeH="0" baseline="0" dirty="0" smtClean="0">
                <a:ln>
                  <a:noFill/>
                </a:ln>
                <a:solidFill>
                  <a:schemeClr val="tx1"/>
                </a:solidFill>
                <a:effectLst/>
                <a:latin typeface="Calibri" pitchFamily="34" charset="0"/>
                <a:ea typeface="仿宋_GB2312"/>
                <a:cs typeface="Times New Roman" pitchFamily="18" charset="0"/>
              </a:rPr>
              <a:t>和在食品风险监测中的应用</a:t>
            </a:r>
            <a:endParaRPr kumimoji="0" lang="zh-CN" altLang="en-US" sz="3200" b="0" i="0"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179388" y="1916113"/>
            <a:ext cx="1511952" cy="461665"/>
          </a:xfrm>
          <a:prstGeom prst="rect">
            <a:avLst/>
          </a:prstGeom>
          <a:noFill/>
          <a:ln w="9525">
            <a:noFill/>
            <a:miter lim="800000"/>
            <a:headEnd/>
            <a:tailEnd/>
          </a:ln>
        </p:spPr>
        <p:txBody>
          <a:bodyPr wrap="none">
            <a:spAutoFit/>
          </a:bodyPr>
          <a:lstStyle/>
          <a:p>
            <a:r>
              <a:rPr lang="en-US" altLang="zh-CN" sz="2400" dirty="0" smtClean="0"/>
              <a:t> </a:t>
            </a:r>
            <a:r>
              <a:rPr lang="zh-CN" altLang="en-US" sz="2400" dirty="0"/>
              <a:t>方</a:t>
            </a:r>
            <a:r>
              <a:rPr lang="zh-CN" altLang="en-US" sz="2400" dirty="0" smtClean="0"/>
              <a:t>法确认</a:t>
            </a:r>
            <a:endParaRPr lang="zh-CN" altLang="en-US" sz="2400" dirty="0"/>
          </a:p>
        </p:txBody>
      </p:sp>
      <p:graphicFrame>
        <p:nvGraphicFramePr>
          <p:cNvPr id="8" name="表格 7"/>
          <p:cNvGraphicFramePr>
            <a:graphicFrameLocks noGrp="1"/>
          </p:cNvGraphicFramePr>
          <p:nvPr/>
        </p:nvGraphicFramePr>
        <p:xfrm>
          <a:off x="467545" y="2492896"/>
          <a:ext cx="8064898" cy="4064000"/>
        </p:xfrm>
        <a:graphic>
          <a:graphicData uri="http://schemas.openxmlformats.org/drawingml/2006/table">
            <a:tbl>
              <a:tblPr/>
              <a:tblGrid>
                <a:gridCol w="440348"/>
                <a:gridCol w="795728"/>
                <a:gridCol w="1068468"/>
                <a:gridCol w="1329025"/>
                <a:gridCol w="929753"/>
                <a:gridCol w="1229675"/>
                <a:gridCol w="867895"/>
                <a:gridCol w="702003"/>
                <a:gridCol w="702003"/>
              </a:tblGrid>
              <a:tr h="812800">
                <a:tc>
                  <a:txBody>
                    <a:bodyPr/>
                    <a:lstStyle/>
                    <a:p>
                      <a:pPr algn="l">
                        <a:lnSpc>
                          <a:spcPct val="150000"/>
                        </a:lnSpc>
                        <a:spcAft>
                          <a:spcPts val="0"/>
                        </a:spcAft>
                      </a:pPr>
                      <a:r>
                        <a:rPr lang="zh-CN" sz="1100" kern="100" dirty="0">
                          <a:latin typeface="Calibri"/>
                          <a:ea typeface="宋体"/>
                          <a:cs typeface="Times New Roman"/>
                        </a:rPr>
                        <a:t>序号</a:t>
                      </a:r>
                    </a:p>
                  </a:txBody>
                  <a:tcPr marL="46446" marR="46446"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100" kern="100">
                          <a:latin typeface="Calibri"/>
                          <a:ea typeface="宋体"/>
                          <a:cs typeface="Times New Roman"/>
                        </a:rPr>
                        <a:t>农药名称</a:t>
                      </a:r>
                    </a:p>
                  </a:txBody>
                  <a:tcPr marL="46446" marR="46446"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100" kern="100" dirty="0">
                          <a:latin typeface="Calibri"/>
                          <a:ea typeface="宋体"/>
                          <a:cs typeface="Times New Roman"/>
                        </a:rPr>
                        <a:t>标准曲线</a:t>
                      </a:r>
                    </a:p>
                  </a:txBody>
                  <a:tcPr marL="46446" marR="46446"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100" kern="100" dirty="0">
                          <a:latin typeface="Calibri"/>
                          <a:ea typeface="宋体"/>
                          <a:cs typeface="Times New Roman"/>
                        </a:rPr>
                        <a:t>线性范围</a:t>
                      </a:r>
                      <a:r>
                        <a:rPr lang="en-US" sz="1100" kern="100" dirty="0">
                          <a:latin typeface="Calibri"/>
                          <a:ea typeface="宋体"/>
                          <a:cs typeface="Times New Roman"/>
                        </a:rPr>
                        <a:t>/µg</a:t>
                      </a:r>
                      <a:r>
                        <a:rPr lang="zh-CN" sz="1100" kern="100" dirty="0">
                          <a:latin typeface="Calibri"/>
                          <a:ea typeface="宋体"/>
                          <a:cs typeface="Times New Roman"/>
                        </a:rPr>
                        <a:t>·</a:t>
                      </a:r>
                      <a:r>
                        <a:rPr lang="en-US" sz="1100" kern="100" dirty="0">
                          <a:latin typeface="Calibri"/>
                          <a:ea typeface="宋体"/>
                          <a:cs typeface="Times New Roman"/>
                        </a:rPr>
                        <a:t>ml</a:t>
                      </a:r>
                      <a:r>
                        <a:rPr lang="en-US" sz="1100" kern="100" baseline="30000" dirty="0">
                          <a:latin typeface="Calibri"/>
                          <a:ea typeface="宋体"/>
                          <a:cs typeface="Times New Roman"/>
                        </a:rPr>
                        <a:t>-1</a:t>
                      </a:r>
                      <a:endParaRPr lang="zh-CN" sz="1100" kern="100" dirty="0">
                        <a:latin typeface="Calibri"/>
                        <a:ea typeface="宋体"/>
                        <a:cs typeface="Times New Roman"/>
                      </a:endParaRPr>
                    </a:p>
                  </a:txBody>
                  <a:tcPr marL="46446" marR="46446"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100" kern="100" dirty="0">
                          <a:latin typeface="Calibri"/>
                          <a:ea typeface="宋体"/>
                          <a:cs typeface="Times New Roman"/>
                        </a:rPr>
                        <a:t>相关系数</a:t>
                      </a:r>
                      <a:r>
                        <a:rPr lang="en-US" sz="1100" i="1" kern="100" dirty="0">
                          <a:latin typeface="Calibri"/>
                          <a:ea typeface="宋体"/>
                          <a:cs typeface="Times New Roman"/>
                        </a:rPr>
                        <a:t>r</a:t>
                      </a:r>
                      <a:endParaRPr lang="zh-CN" sz="1100" kern="100" dirty="0">
                        <a:latin typeface="Calibri"/>
                        <a:ea typeface="宋体"/>
                        <a:cs typeface="Times New Roman"/>
                      </a:endParaRPr>
                    </a:p>
                  </a:txBody>
                  <a:tcPr marL="46446" marR="46446"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100" kern="100" dirty="0">
                          <a:latin typeface="宋体"/>
                          <a:ea typeface="宋体"/>
                          <a:cs typeface="Times New Roman"/>
                        </a:rPr>
                        <a:t>LOD/µg</a:t>
                      </a:r>
                      <a:r>
                        <a:rPr lang="zh-CN" sz="1100" kern="100" dirty="0">
                          <a:latin typeface="Calibri"/>
                          <a:ea typeface="宋体"/>
                          <a:cs typeface="Times New Roman"/>
                        </a:rPr>
                        <a:t>·</a:t>
                      </a:r>
                      <a:r>
                        <a:rPr lang="en-US" sz="1100" kern="100" dirty="0">
                          <a:latin typeface="Calibri"/>
                          <a:ea typeface="宋体"/>
                          <a:cs typeface="Times New Roman"/>
                        </a:rPr>
                        <a:t>kg</a:t>
                      </a:r>
                      <a:r>
                        <a:rPr lang="en-US" sz="1100" kern="100" baseline="30000" dirty="0">
                          <a:latin typeface="Calibri"/>
                          <a:ea typeface="宋体"/>
                          <a:cs typeface="Times New Roman"/>
                        </a:rPr>
                        <a:t>-1</a:t>
                      </a:r>
                      <a:endParaRPr lang="zh-CN" sz="1100" kern="100" dirty="0">
                        <a:latin typeface="Calibri"/>
                        <a:ea typeface="宋体"/>
                        <a:cs typeface="Times New Roman"/>
                      </a:endParaRPr>
                    </a:p>
                  </a:txBody>
                  <a:tcPr marL="46446" marR="46446"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100" kern="100" dirty="0">
                          <a:latin typeface="宋体"/>
                          <a:ea typeface="宋体"/>
                          <a:cs typeface="Times New Roman"/>
                        </a:rPr>
                        <a:t>RSD/%</a:t>
                      </a:r>
                      <a:endParaRPr lang="zh-CN" sz="1100" kern="100" dirty="0">
                        <a:latin typeface="Calibri"/>
                        <a:ea typeface="宋体"/>
                        <a:cs typeface="Times New Roman"/>
                      </a:endParaRPr>
                    </a:p>
                  </a:txBody>
                  <a:tcPr marL="46446" marR="46446"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100" kern="100">
                          <a:latin typeface="宋体"/>
                          <a:ea typeface="宋体"/>
                          <a:cs typeface="Times New Roman"/>
                        </a:rPr>
                        <a:t>DSPE</a:t>
                      </a:r>
                      <a:r>
                        <a:rPr lang="zh-CN" sz="1100" kern="100">
                          <a:latin typeface="Calibri"/>
                          <a:ea typeface="宋体"/>
                          <a:cs typeface="Times New Roman"/>
                        </a:rPr>
                        <a:t>基质加标回收率</a:t>
                      </a:r>
                      <a:r>
                        <a:rPr lang="en-US" sz="1100" kern="100">
                          <a:latin typeface="Calibri"/>
                          <a:ea typeface="宋体"/>
                          <a:cs typeface="Times New Roman"/>
                        </a:rPr>
                        <a:t>/%</a:t>
                      </a:r>
                      <a:endParaRPr lang="zh-CN" sz="1100" kern="100">
                        <a:latin typeface="Calibri"/>
                        <a:ea typeface="宋体"/>
                        <a:cs typeface="Times New Roman"/>
                      </a:endParaRPr>
                    </a:p>
                  </a:txBody>
                  <a:tcPr marL="46446" marR="46446"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100" kern="100">
                          <a:latin typeface="宋体"/>
                          <a:ea typeface="宋体"/>
                          <a:cs typeface="Times New Roman"/>
                        </a:rPr>
                        <a:t>SPE</a:t>
                      </a:r>
                      <a:r>
                        <a:rPr lang="zh-CN" sz="1100" kern="100">
                          <a:solidFill>
                            <a:srgbClr val="000000"/>
                          </a:solidFill>
                          <a:latin typeface="Calibri"/>
                          <a:ea typeface="宋体"/>
                          <a:cs typeface="Times New Roman"/>
                        </a:rPr>
                        <a:t>基质加标</a:t>
                      </a:r>
                      <a:r>
                        <a:rPr lang="zh-CN" sz="1100" kern="100">
                          <a:latin typeface="Calibri"/>
                          <a:ea typeface="宋体"/>
                          <a:cs typeface="Times New Roman"/>
                        </a:rPr>
                        <a:t>回收率</a:t>
                      </a:r>
                      <a:r>
                        <a:rPr lang="en-US" sz="1100" kern="100">
                          <a:latin typeface="Calibri"/>
                          <a:ea typeface="宋体"/>
                          <a:cs typeface="Times New Roman"/>
                        </a:rPr>
                        <a:t>/%</a:t>
                      </a:r>
                      <a:endParaRPr lang="zh-CN" sz="1100" kern="100">
                        <a:latin typeface="Calibri"/>
                        <a:ea typeface="宋体"/>
                        <a:cs typeface="Times New Roman"/>
                      </a:endParaRPr>
                    </a:p>
                  </a:txBody>
                  <a:tcPr marL="46446" marR="46446"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120">
                <a:tc>
                  <a:txBody>
                    <a:bodyPr/>
                    <a:lstStyle/>
                    <a:p>
                      <a:pPr algn="l">
                        <a:lnSpc>
                          <a:spcPct val="150000"/>
                        </a:lnSpc>
                        <a:spcAft>
                          <a:spcPts val="0"/>
                        </a:spcAft>
                      </a:pPr>
                      <a:r>
                        <a:rPr lang="en-US" sz="1100" kern="100">
                          <a:latin typeface="宋体"/>
                          <a:ea typeface="宋体"/>
                          <a:cs typeface="Times New Roman"/>
                        </a:rPr>
                        <a:t>1</a:t>
                      </a:r>
                      <a:endParaRPr lang="zh-CN" sz="1100" kern="100">
                        <a:latin typeface="Calibri"/>
                        <a:ea typeface="宋体"/>
                        <a:cs typeface="Times New Roman"/>
                      </a:endParaRPr>
                    </a:p>
                  </a:txBody>
                  <a:tcPr marL="46446" marR="4644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50000"/>
                        </a:lnSpc>
                        <a:spcAft>
                          <a:spcPts val="0"/>
                        </a:spcAft>
                      </a:pPr>
                      <a:r>
                        <a:rPr lang="zh-CN" sz="1100" kern="100">
                          <a:latin typeface="Calibri"/>
                          <a:ea typeface="宋体"/>
                          <a:cs typeface="Times New Roman"/>
                        </a:rPr>
                        <a:t>氟氯氰菊酯</a:t>
                      </a:r>
                    </a:p>
                  </a:txBody>
                  <a:tcPr marL="46446" marR="4644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50000"/>
                        </a:lnSpc>
                        <a:spcAft>
                          <a:spcPts val="0"/>
                        </a:spcAft>
                      </a:pPr>
                      <a:r>
                        <a:rPr lang="en-US" sz="1100" kern="100">
                          <a:latin typeface="宋体"/>
                          <a:ea typeface="宋体"/>
                          <a:cs typeface="Times New Roman"/>
                        </a:rPr>
                        <a:t>y=7810x+275</a:t>
                      </a:r>
                      <a:endParaRPr lang="zh-CN" sz="1100" kern="100">
                        <a:latin typeface="Calibri"/>
                        <a:ea typeface="宋体"/>
                        <a:cs typeface="Times New Roman"/>
                      </a:endParaRPr>
                    </a:p>
                  </a:txBody>
                  <a:tcPr marL="46446" marR="4644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50000"/>
                        </a:lnSpc>
                        <a:spcAft>
                          <a:spcPts val="0"/>
                        </a:spcAft>
                      </a:pPr>
                      <a:r>
                        <a:rPr lang="en-US" sz="1100" kern="100" dirty="0">
                          <a:latin typeface="宋体"/>
                          <a:ea typeface="宋体"/>
                          <a:cs typeface="Times New Roman"/>
                        </a:rPr>
                        <a:t>1.0</a:t>
                      </a:r>
                      <a:r>
                        <a:rPr lang="zh-CN" sz="1100" kern="100" dirty="0">
                          <a:latin typeface="Calibri"/>
                          <a:ea typeface="宋体"/>
                          <a:cs typeface="Times New Roman"/>
                        </a:rPr>
                        <a:t>～</a:t>
                      </a:r>
                      <a:r>
                        <a:rPr lang="en-US" sz="1100" kern="100" dirty="0">
                          <a:latin typeface="Calibri"/>
                          <a:ea typeface="宋体"/>
                          <a:cs typeface="Times New Roman"/>
                        </a:rPr>
                        <a:t>5.0</a:t>
                      </a:r>
                      <a:endParaRPr lang="zh-CN" sz="1100" kern="100" dirty="0">
                        <a:latin typeface="Calibri"/>
                        <a:ea typeface="宋体"/>
                        <a:cs typeface="Times New Roman"/>
                      </a:endParaRPr>
                    </a:p>
                  </a:txBody>
                  <a:tcPr marL="46446" marR="4644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50000"/>
                        </a:lnSpc>
                        <a:spcAft>
                          <a:spcPts val="0"/>
                        </a:spcAft>
                      </a:pPr>
                      <a:r>
                        <a:rPr lang="en-US" sz="1100" kern="100" dirty="0">
                          <a:latin typeface="宋体"/>
                          <a:ea typeface="宋体"/>
                          <a:cs typeface="Times New Roman"/>
                        </a:rPr>
                        <a:t>0.9993</a:t>
                      </a:r>
                      <a:endParaRPr lang="zh-CN" sz="1100" kern="100" dirty="0">
                        <a:latin typeface="Calibri"/>
                        <a:ea typeface="宋体"/>
                        <a:cs typeface="Times New Roman"/>
                      </a:endParaRPr>
                    </a:p>
                  </a:txBody>
                  <a:tcPr marL="46446" marR="4644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50000"/>
                        </a:lnSpc>
                        <a:spcAft>
                          <a:spcPts val="0"/>
                        </a:spcAft>
                      </a:pPr>
                      <a:r>
                        <a:rPr lang="en-US" sz="1100" kern="100" dirty="0">
                          <a:latin typeface="宋体"/>
                          <a:ea typeface="宋体"/>
                          <a:cs typeface="Times New Roman"/>
                        </a:rPr>
                        <a:t>0.02</a:t>
                      </a:r>
                      <a:endParaRPr lang="zh-CN" sz="1100" kern="100" dirty="0">
                        <a:latin typeface="Calibri"/>
                        <a:ea typeface="宋体"/>
                        <a:cs typeface="Times New Roman"/>
                      </a:endParaRPr>
                    </a:p>
                  </a:txBody>
                  <a:tcPr marL="46446" marR="4644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50000"/>
                        </a:lnSpc>
                        <a:spcAft>
                          <a:spcPts val="0"/>
                        </a:spcAft>
                      </a:pPr>
                      <a:r>
                        <a:rPr lang="en-US" sz="1100" kern="100">
                          <a:latin typeface="宋体"/>
                          <a:ea typeface="宋体"/>
                          <a:cs typeface="Times New Roman"/>
                        </a:rPr>
                        <a:t>1.4</a:t>
                      </a:r>
                      <a:endParaRPr lang="zh-CN" sz="1100" kern="100">
                        <a:latin typeface="Calibri"/>
                        <a:ea typeface="宋体"/>
                        <a:cs typeface="Times New Roman"/>
                      </a:endParaRPr>
                    </a:p>
                  </a:txBody>
                  <a:tcPr marL="46446" marR="4644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50000"/>
                        </a:lnSpc>
                        <a:spcAft>
                          <a:spcPts val="0"/>
                        </a:spcAft>
                      </a:pPr>
                      <a:r>
                        <a:rPr lang="en-US" sz="1100" kern="100">
                          <a:latin typeface="宋体"/>
                          <a:ea typeface="宋体"/>
                          <a:cs typeface="Times New Roman"/>
                        </a:rPr>
                        <a:t>78.9</a:t>
                      </a:r>
                      <a:endParaRPr lang="zh-CN" sz="1100" kern="100">
                        <a:latin typeface="Calibri"/>
                        <a:ea typeface="宋体"/>
                        <a:cs typeface="Times New Roman"/>
                      </a:endParaRPr>
                    </a:p>
                  </a:txBody>
                  <a:tcPr marL="46446" marR="4644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50000"/>
                        </a:lnSpc>
                        <a:spcAft>
                          <a:spcPts val="0"/>
                        </a:spcAft>
                      </a:pPr>
                      <a:r>
                        <a:rPr lang="en-US" sz="1100" kern="100">
                          <a:latin typeface="宋体"/>
                          <a:ea typeface="宋体"/>
                          <a:cs typeface="Times New Roman"/>
                        </a:rPr>
                        <a:t>80.7</a:t>
                      </a:r>
                      <a:endParaRPr lang="zh-CN" sz="1100" kern="100">
                        <a:latin typeface="Calibri"/>
                        <a:ea typeface="宋体"/>
                        <a:cs typeface="Times New Roman"/>
                      </a:endParaRPr>
                    </a:p>
                  </a:txBody>
                  <a:tcPr marL="46446" marR="46446" marT="0" marB="0">
                    <a:lnL>
                      <a:noFill/>
                    </a:lnL>
                    <a:lnR>
                      <a:noFill/>
                    </a:lnR>
                    <a:lnT w="12700" cap="flat" cmpd="sng" algn="ctr">
                      <a:solidFill>
                        <a:srgbClr val="000000"/>
                      </a:solidFill>
                      <a:prstDash val="solid"/>
                      <a:round/>
                      <a:headEnd type="none" w="med" len="med"/>
                      <a:tailEnd type="none" w="med" len="med"/>
                    </a:lnT>
                    <a:lnB>
                      <a:noFill/>
                    </a:lnB>
                  </a:tcPr>
                </a:tc>
              </a:tr>
              <a:tr h="325120">
                <a:tc>
                  <a:txBody>
                    <a:bodyPr/>
                    <a:lstStyle/>
                    <a:p>
                      <a:pPr algn="l">
                        <a:lnSpc>
                          <a:spcPct val="150000"/>
                        </a:lnSpc>
                        <a:spcAft>
                          <a:spcPts val="0"/>
                        </a:spcAft>
                      </a:pPr>
                      <a:r>
                        <a:rPr lang="en-US" sz="1100" kern="100">
                          <a:latin typeface="宋体"/>
                          <a:ea typeface="宋体"/>
                          <a:cs typeface="Times New Roman"/>
                        </a:rPr>
                        <a:t>2</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zh-CN" sz="1100" kern="100" dirty="0">
                          <a:latin typeface="Calibri"/>
                          <a:ea typeface="宋体"/>
                          <a:cs typeface="Times New Roman"/>
                        </a:rPr>
                        <a:t>溴氰菊酯</a:t>
                      </a:r>
                    </a:p>
                  </a:txBody>
                  <a:tcPr marL="46446" marR="46446" marT="0" marB="0">
                    <a:lnL>
                      <a:noFill/>
                    </a:lnL>
                    <a:lnR>
                      <a:noFill/>
                    </a:lnR>
                    <a:lnT>
                      <a:noFill/>
                    </a:lnT>
                    <a:lnB>
                      <a:noFill/>
                    </a:lnB>
                  </a:tcPr>
                </a:tc>
                <a:tc>
                  <a:txBody>
                    <a:bodyPr/>
                    <a:lstStyle/>
                    <a:p>
                      <a:pPr algn="l">
                        <a:lnSpc>
                          <a:spcPct val="150000"/>
                        </a:lnSpc>
                        <a:spcAft>
                          <a:spcPts val="0"/>
                        </a:spcAft>
                      </a:pPr>
                      <a:r>
                        <a:rPr lang="en-US" sz="1100" kern="100" dirty="0">
                          <a:latin typeface="宋体"/>
                          <a:ea typeface="宋体"/>
                          <a:cs typeface="Times New Roman"/>
                        </a:rPr>
                        <a:t>y=4000x+0.10</a:t>
                      </a:r>
                      <a:endParaRPr lang="zh-CN" sz="1100" kern="100" dirty="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dirty="0">
                          <a:latin typeface="宋体"/>
                          <a:ea typeface="宋体"/>
                          <a:cs typeface="Times New Roman"/>
                        </a:rPr>
                        <a:t>1.0</a:t>
                      </a:r>
                      <a:r>
                        <a:rPr lang="zh-CN" sz="1100" kern="100" dirty="0">
                          <a:latin typeface="Calibri"/>
                          <a:ea typeface="宋体"/>
                          <a:cs typeface="Times New Roman"/>
                        </a:rPr>
                        <a:t>～</a:t>
                      </a:r>
                      <a:r>
                        <a:rPr lang="en-US" sz="1100" kern="100" dirty="0">
                          <a:latin typeface="Calibri"/>
                          <a:ea typeface="宋体"/>
                          <a:cs typeface="Times New Roman"/>
                        </a:rPr>
                        <a:t>5.0</a:t>
                      </a:r>
                      <a:endParaRPr lang="zh-CN" sz="1100" kern="100" dirty="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0.9990</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dirty="0">
                          <a:latin typeface="宋体"/>
                          <a:ea typeface="宋体"/>
                          <a:cs typeface="Times New Roman"/>
                        </a:rPr>
                        <a:t>0.02</a:t>
                      </a:r>
                      <a:endParaRPr lang="zh-CN" sz="1100" kern="100" dirty="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3.2</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80.1</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77.6</a:t>
                      </a:r>
                      <a:endParaRPr lang="zh-CN" sz="1100" kern="100">
                        <a:latin typeface="Calibri"/>
                        <a:ea typeface="宋体"/>
                        <a:cs typeface="Times New Roman"/>
                      </a:endParaRPr>
                    </a:p>
                  </a:txBody>
                  <a:tcPr marL="46446" marR="46446" marT="0" marB="0">
                    <a:lnL>
                      <a:noFill/>
                    </a:lnL>
                    <a:lnR>
                      <a:noFill/>
                    </a:lnR>
                    <a:lnT>
                      <a:noFill/>
                    </a:lnT>
                    <a:lnB>
                      <a:noFill/>
                    </a:lnB>
                  </a:tcPr>
                </a:tc>
              </a:tr>
              <a:tr h="325120">
                <a:tc>
                  <a:txBody>
                    <a:bodyPr/>
                    <a:lstStyle/>
                    <a:p>
                      <a:pPr algn="l">
                        <a:lnSpc>
                          <a:spcPct val="150000"/>
                        </a:lnSpc>
                        <a:spcAft>
                          <a:spcPts val="0"/>
                        </a:spcAft>
                      </a:pPr>
                      <a:r>
                        <a:rPr lang="en-US" sz="1100" kern="100">
                          <a:latin typeface="宋体"/>
                          <a:ea typeface="宋体"/>
                          <a:cs typeface="Times New Roman"/>
                        </a:rPr>
                        <a:t>3</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zh-CN" sz="1100" kern="100">
                          <a:latin typeface="Calibri"/>
                          <a:ea typeface="宋体"/>
                          <a:cs typeface="Times New Roman"/>
                        </a:rPr>
                        <a:t>甲氰菊酯</a:t>
                      </a: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y=4000x+297</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1.0</a:t>
                      </a:r>
                      <a:r>
                        <a:rPr lang="zh-CN" sz="1100" kern="100">
                          <a:latin typeface="Calibri"/>
                          <a:ea typeface="宋体"/>
                          <a:cs typeface="Times New Roman"/>
                        </a:rPr>
                        <a:t>～</a:t>
                      </a:r>
                      <a:r>
                        <a:rPr lang="en-US" sz="1100" kern="100">
                          <a:latin typeface="Calibri"/>
                          <a:ea typeface="宋体"/>
                          <a:cs typeface="Times New Roman"/>
                        </a:rPr>
                        <a:t>5.0</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0.9958</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dirty="0">
                          <a:latin typeface="宋体"/>
                          <a:ea typeface="宋体"/>
                          <a:cs typeface="Times New Roman"/>
                        </a:rPr>
                        <a:t>0.06</a:t>
                      </a:r>
                      <a:endParaRPr lang="zh-CN" sz="1100" kern="100" dirty="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5.3</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77.6</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76.4</a:t>
                      </a:r>
                      <a:endParaRPr lang="zh-CN" sz="1100" kern="100">
                        <a:latin typeface="Calibri"/>
                        <a:ea typeface="宋体"/>
                        <a:cs typeface="Times New Roman"/>
                      </a:endParaRPr>
                    </a:p>
                  </a:txBody>
                  <a:tcPr marL="46446" marR="46446" marT="0" marB="0">
                    <a:lnL>
                      <a:noFill/>
                    </a:lnL>
                    <a:lnR>
                      <a:noFill/>
                    </a:lnR>
                    <a:lnT>
                      <a:noFill/>
                    </a:lnT>
                    <a:lnB>
                      <a:noFill/>
                    </a:lnB>
                  </a:tcPr>
                </a:tc>
              </a:tr>
              <a:tr h="325120">
                <a:tc>
                  <a:txBody>
                    <a:bodyPr/>
                    <a:lstStyle/>
                    <a:p>
                      <a:pPr algn="l">
                        <a:lnSpc>
                          <a:spcPct val="150000"/>
                        </a:lnSpc>
                        <a:spcAft>
                          <a:spcPts val="0"/>
                        </a:spcAft>
                      </a:pPr>
                      <a:r>
                        <a:rPr lang="en-US" sz="1100" kern="100">
                          <a:latin typeface="宋体"/>
                          <a:ea typeface="宋体"/>
                          <a:cs typeface="Times New Roman"/>
                        </a:rPr>
                        <a:t>4</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zh-CN" sz="1100" kern="100">
                          <a:latin typeface="Calibri"/>
                          <a:ea typeface="宋体"/>
                          <a:cs typeface="Times New Roman"/>
                        </a:rPr>
                        <a:t>氰戊菊酯</a:t>
                      </a: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y=10700x+938</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1.0</a:t>
                      </a:r>
                      <a:r>
                        <a:rPr lang="zh-CN" sz="1100" kern="100">
                          <a:latin typeface="Calibri"/>
                          <a:ea typeface="宋体"/>
                          <a:cs typeface="Times New Roman"/>
                        </a:rPr>
                        <a:t>～</a:t>
                      </a:r>
                      <a:r>
                        <a:rPr lang="en-US" sz="1100" kern="100">
                          <a:latin typeface="Calibri"/>
                          <a:ea typeface="宋体"/>
                          <a:cs typeface="Times New Roman"/>
                        </a:rPr>
                        <a:t>5.0</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0.9988</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dirty="0">
                          <a:latin typeface="宋体"/>
                          <a:ea typeface="宋体"/>
                          <a:cs typeface="Times New Roman"/>
                        </a:rPr>
                        <a:t>0.02</a:t>
                      </a:r>
                      <a:endParaRPr lang="zh-CN" sz="1100" kern="100" dirty="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0.9</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82.5</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dirty="0">
                          <a:latin typeface="宋体"/>
                          <a:ea typeface="宋体"/>
                          <a:cs typeface="Times New Roman"/>
                        </a:rPr>
                        <a:t>88.6</a:t>
                      </a:r>
                      <a:endParaRPr lang="zh-CN" sz="1100" kern="100" dirty="0">
                        <a:latin typeface="Calibri"/>
                        <a:ea typeface="宋体"/>
                        <a:cs typeface="Times New Roman"/>
                      </a:endParaRPr>
                    </a:p>
                  </a:txBody>
                  <a:tcPr marL="46446" marR="46446" marT="0" marB="0">
                    <a:lnL>
                      <a:noFill/>
                    </a:lnL>
                    <a:lnR>
                      <a:noFill/>
                    </a:lnR>
                    <a:lnT>
                      <a:noFill/>
                    </a:lnT>
                    <a:lnB>
                      <a:noFill/>
                    </a:lnB>
                  </a:tcPr>
                </a:tc>
              </a:tr>
              <a:tr h="325120">
                <a:tc>
                  <a:txBody>
                    <a:bodyPr/>
                    <a:lstStyle/>
                    <a:p>
                      <a:pPr algn="l">
                        <a:lnSpc>
                          <a:spcPct val="150000"/>
                        </a:lnSpc>
                        <a:spcAft>
                          <a:spcPts val="0"/>
                        </a:spcAft>
                      </a:pPr>
                      <a:r>
                        <a:rPr lang="en-US" sz="1100" kern="100">
                          <a:latin typeface="宋体"/>
                          <a:ea typeface="宋体"/>
                          <a:cs typeface="Times New Roman"/>
                        </a:rPr>
                        <a:t>5</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zh-CN" sz="1100" kern="100">
                          <a:latin typeface="Calibri"/>
                          <a:ea typeface="宋体"/>
                          <a:cs typeface="Times New Roman"/>
                        </a:rPr>
                        <a:t>氯氰菊酯</a:t>
                      </a: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y=8540x-3.63</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1.0</a:t>
                      </a:r>
                      <a:r>
                        <a:rPr lang="zh-CN" sz="1100" kern="100">
                          <a:latin typeface="Calibri"/>
                          <a:ea typeface="宋体"/>
                          <a:cs typeface="Times New Roman"/>
                        </a:rPr>
                        <a:t>～</a:t>
                      </a:r>
                      <a:r>
                        <a:rPr lang="en-US" sz="1100" kern="100">
                          <a:latin typeface="Calibri"/>
                          <a:ea typeface="宋体"/>
                          <a:cs typeface="Times New Roman"/>
                        </a:rPr>
                        <a:t>5.0</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0.9979</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dirty="0">
                          <a:latin typeface="宋体"/>
                          <a:ea typeface="宋体"/>
                          <a:cs typeface="Times New Roman"/>
                        </a:rPr>
                        <a:t>0.06</a:t>
                      </a:r>
                      <a:endParaRPr lang="zh-CN" sz="1100" kern="100" dirty="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2.3</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62.5</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56.4</a:t>
                      </a:r>
                      <a:endParaRPr lang="zh-CN" sz="1100" kern="100">
                        <a:latin typeface="Calibri"/>
                        <a:ea typeface="宋体"/>
                        <a:cs typeface="Times New Roman"/>
                      </a:endParaRPr>
                    </a:p>
                  </a:txBody>
                  <a:tcPr marL="46446" marR="46446" marT="0" marB="0">
                    <a:lnL>
                      <a:noFill/>
                    </a:lnL>
                    <a:lnR>
                      <a:noFill/>
                    </a:lnR>
                    <a:lnT>
                      <a:noFill/>
                    </a:lnT>
                    <a:lnB>
                      <a:noFill/>
                    </a:lnB>
                  </a:tcPr>
                </a:tc>
              </a:tr>
              <a:tr h="325120">
                <a:tc>
                  <a:txBody>
                    <a:bodyPr/>
                    <a:lstStyle/>
                    <a:p>
                      <a:pPr algn="l">
                        <a:lnSpc>
                          <a:spcPct val="150000"/>
                        </a:lnSpc>
                        <a:spcAft>
                          <a:spcPts val="0"/>
                        </a:spcAft>
                      </a:pPr>
                      <a:r>
                        <a:rPr lang="en-US" sz="1100" kern="100">
                          <a:latin typeface="宋体"/>
                          <a:ea typeface="宋体"/>
                          <a:cs typeface="Times New Roman"/>
                        </a:rPr>
                        <a:t>6</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zh-CN" sz="1100" kern="100">
                          <a:latin typeface="Calibri"/>
                          <a:ea typeface="宋体"/>
                          <a:cs typeface="Times New Roman"/>
                        </a:rPr>
                        <a:t>联苯菊酯</a:t>
                      </a: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y=61600x+6330</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1.0</a:t>
                      </a:r>
                      <a:r>
                        <a:rPr lang="zh-CN" sz="1100" kern="100">
                          <a:latin typeface="Calibri"/>
                          <a:ea typeface="宋体"/>
                          <a:cs typeface="Times New Roman"/>
                        </a:rPr>
                        <a:t>～</a:t>
                      </a:r>
                      <a:r>
                        <a:rPr lang="en-US" sz="1100" kern="100">
                          <a:latin typeface="Calibri"/>
                          <a:ea typeface="宋体"/>
                          <a:cs typeface="Times New Roman"/>
                        </a:rPr>
                        <a:t>5.0</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dirty="0">
                          <a:latin typeface="宋体"/>
                          <a:ea typeface="宋体"/>
                          <a:cs typeface="Times New Roman"/>
                        </a:rPr>
                        <a:t>0.9960</a:t>
                      </a:r>
                      <a:endParaRPr lang="zh-CN" sz="1100" kern="100" dirty="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0.1</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1.9</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74.4</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79.3</a:t>
                      </a:r>
                      <a:endParaRPr lang="zh-CN" sz="1100" kern="100">
                        <a:latin typeface="Calibri"/>
                        <a:ea typeface="宋体"/>
                        <a:cs typeface="Times New Roman"/>
                      </a:endParaRPr>
                    </a:p>
                  </a:txBody>
                  <a:tcPr marL="46446" marR="46446" marT="0" marB="0">
                    <a:lnL>
                      <a:noFill/>
                    </a:lnL>
                    <a:lnR>
                      <a:noFill/>
                    </a:lnR>
                    <a:lnT>
                      <a:noFill/>
                    </a:lnT>
                    <a:lnB>
                      <a:noFill/>
                    </a:lnB>
                  </a:tcPr>
                </a:tc>
              </a:tr>
              <a:tr h="325120">
                <a:tc>
                  <a:txBody>
                    <a:bodyPr/>
                    <a:lstStyle/>
                    <a:p>
                      <a:pPr algn="l">
                        <a:lnSpc>
                          <a:spcPct val="150000"/>
                        </a:lnSpc>
                        <a:spcAft>
                          <a:spcPts val="0"/>
                        </a:spcAft>
                      </a:pPr>
                      <a:r>
                        <a:rPr lang="en-US" sz="1100" kern="100">
                          <a:latin typeface="宋体"/>
                          <a:ea typeface="宋体"/>
                          <a:cs typeface="Times New Roman"/>
                        </a:rPr>
                        <a:t>7</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zh-CN" sz="1100" kern="100">
                          <a:latin typeface="Calibri"/>
                          <a:ea typeface="宋体"/>
                          <a:cs typeface="Times New Roman"/>
                        </a:rPr>
                        <a:t>氯氟氰菊酯</a:t>
                      </a: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y=14200x-78.5</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1.0</a:t>
                      </a:r>
                      <a:r>
                        <a:rPr lang="zh-CN" sz="1100" kern="100">
                          <a:latin typeface="Calibri"/>
                          <a:ea typeface="宋体"/>
                          <a:cs typeface="Times New Roman"/>
                        </a:rPr>
                        <a:t>～</a:t>
                      </a:r>
                      <a:r>
                        <a:rPr lang="en-US" sz="1100" kern="100">
                          <a:latin typeface="Calibri"/>
                          <a:ea typeface="宋体"/>
                          <a:cs typeface="Times New Roman"/>
                        </a:rPr>
                        <a:t>5.0</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0.9962</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0.08</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0.8</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53.2</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dirty="0">
                          <a:latin typeface="宋体"/>
                          <a:ea typeface="宋体"/>
                          <a:cs typeface="Times New Roman"/>
                        </a:rPr>
                        <a:t>57.4</a:t>
                      </a:r>
                      <a:endParaRPr lang="zh-CN" sz="1100" kern="100" dirty="0">
                        <a:latin typeface="Calibri"/>
                        <a:ea typeface="宋体"/>
                        <a:cs typeface="Times New Roman"/>
                      </a:endParaRPr>
                    </a:p>
                  </a:txBody>
                  <a:tcPr marL="46446" marR="46446" marT="0" marB="0">
                    <a:lnL>
                      <a:noFill/>
                    </a:lnL>
                    <a:lnR>
                      <a:noFill/>
                    </a:lnR>
                    <a:lnT>
                      <a:noFill/>
                    </a:lnT>
                    <a:lnB>
                      <a:noFill/>
                    </a:lnB>
                  </a:tcPr>
                </a:tc>
              </a:tr>
              <a:tr h="325120">
                <a:tc>
                  <a:txBody>
                    <a:bodyPr/>
                    <a:lstStyle/>
                    <a:p>
                      <a:pPr algn="l">
                        <a:lnSpc>
                          <a:spcPct val="150000"/>
                        </a:lnSpc>
                        <a:spcAft>
                          <a:spcPts val="0"/>
                        </a:spcAft>
                      </a:pPr>
                      <a:r>
                        <a:rPr lang="en-US" sz="1100" kern="100">
                          <a:latin typeface="宋体"/>
                          <a:ea typeface="宋体"/>
                          <a:cs typeface="Times New Roman"/>
                        </a:rPr>
                        <a:t>8</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zh-CN" sz="1100" kern="100">
                          <a:latin typeface="Calibri"/>
                          <a:ea typeface="宋体"/>
                          <a:cs typeface="Times New Roman"/>
                        </a:rPr>
                        <a:t>α</a:t>
                      </a:r>
                      <a:r>
                        <a:rPr lang="en-US" sz="1100" kern="100">
                          <a:latin typeface="Calibri"/>
                          <a:ea typeface="宋体"/>
                          <a:cs typeface="Times New Roman"/>
                        </a:rPr>
                        <a:t>-</a:t>
                      </a:r>
                      <a:r>
                        <a:rPr lang="zh-CN" sz="1100" kern="100">
                          <a:latin typeface="Calibri"/>
                          <a:ea typeface="宋体"/>
                          <a:cs typeface="Times New Roman"/>
                        </a:rPr>
                        <a:t>硫丹</a:t>
                      </a: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y=2410x+122</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1.0</a:t>
                      </a:r>
                      <a:r>
                        <a:rPr lang="zh-CN" sz="1100" kern="100">
                          <a:latin typeface="Calibri"/>
                          <a:ea typeface="宋体"/>
                          <a:cs typeface="Times New Roman"/>
                        </a:rPr>
                        <a:t>～</a:t>
                      </a:r>
                      <a:r>
                        <a:rPr lang="en-US" sz="1100" kern="100">
                          <a:latin typeface="Calibri"/>
                          <a:ea typeface="宋体"/>
                          <a:cs typeface="Times New Roman"/>
                        </a:rPr>
                        <a:t>5.0</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0.9940</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0.2</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3.6</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dirty="0">
                          <a:latin typeface="宋体"/>
                          <a:ea typeface="宋体"/>
                          <a:cs typeface="Times New Roman"/>
                        </a:rPr>
                        <a:t>73.2</a:t>
                      </a:r>
                      <a:endParaRPr lang="zh-CN" sz="1100" kern="100" dirty="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70.3</a:t>
                      </a:r>
                      <a:endParaRPr lang="zh-CN" sz="1100" kern="100">
                        <a:latin typeface="Calibri"/>
                        <a:ea typeface="宋体"/>
                        <a:cs typeface="Times New Roman"/>
                      </a:endParaRPr>
                    </a:p>
                  </a:txBody>
                  <a:tcPr marL="46446" marR="46446" marT="0" marB="0">
                    <a:lnL>
                      <a:noFill/>
                    </a:lnL>
                    <a:lnR>
                      <a:noFill/>
                    </a:lnR>
                    <a:lnT>
                      <a:noFill/>
                    </a:lnT>
                    <a:lnB>
                      <a:noFill/>
                    </a:lnB>
                  </a:tcPr>
                </a:tc>
              </a:tr>
              <a:tr h="325120">
                <a:tc>
                  <a:txBody>
                    <a:bodyPr/>
                    <a:lstStyle/>
                    <a:p>
                      <a:pPr algn="l">
                        <a:lnSpc>
                          <a:spcPct val="150000"/>
                        </a:lnSpc>
                        <a:spcAft>
                          <a:spcPts val="0"/>
                        </a:spcAft>
                      </a:pPr>
                      <a:r>
                        <a:rPr lang="en-US" sz="1100" kern="100">
                          <a:latin typeface="宋体"/>
                          <a:ea typeface="宋体"/>
                          <a:cs typeface="Times New Roman"/>
                        </a:rPr>
                        <a:t>9</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zh-CN" sz="1100" kern="100">
                          <a:latin typeface="Calibri"/>
                          <a:ea typeface="宋体"/>
                          <a:cs typeface="Times New Roman"/>
                        </a:rPr>
                        <a:t>β</a:t>
                      </a:r>
                      <a:r>
                        <a:rPr lang="en-US" sz="1100" kern="100">
                          <a:latin typeface="Calibri"/>
                          <a:ea typeface="宋体"/>
                          <a:cs typeface="Times New Roman"/>
                        </a:rPr>
                        <a:t>-</a:t>
                      </a:r>
                      <a:r>
                        <a:rPr lang="zh-CN" sz="1100" kern="100">
                          <a:latin typeface="Calibri"/>
                          <a:ea typeface="宋体"/>
                          <a:cs typeface="Times New Roman"/>
                        </a:rPr>
                        <a:t>硫丹</a:t>
                      </a: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y=1680x+11.7</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1.0</a:t>
                      </a:r>
                      <a:r>
                        <a:rPr lang="zh-CN" sz="1100" kern="100">
                          <a:latin typeface="Calibri"/>
                          <a:ea typeface="宋体"/>
                          <a:cs typeface="Times New Roman"/>
                        </a:rPr>
                        <a:t>～</a:t>
                      </a:r>
                      <a:r>
                        <a:rPr lang="en-US" sz="1100" kern="100">
                          <a:latin typeface="Calibri"/>
                          <a:ea typeface="宋体"/>
                          <a:cs typeface="Times New Roman"/>
                        </a:rPr>
                        <a:t>5.0</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0.9942</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dirty="0">
                          <a:latin typeface="宋体"/>
                          <a:ea typeface="宋体"/>
                          <a:cs typeface="Times New Roman"/>
                        </a:rPr>
                        <a:t>0.1</a:t>
                      </a:r>
                      <a:endParaRPr lang="zh-CN" sz="1100" kern="100" dirty="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4.3</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77.3</a:t>
                      </a:r>
                      <a:endParaRPr lang="zh-CN" sz="1100" kern="100">
                        <a:latin typeface="Calibri"/>
                        <a:ea typeface="宋体"/>
                        <a:cs typeface="Times New Roman"/>
                      </a:endParaRPr>
                    </a:p>
                  </a:txBody>
                  <a:tcPr marL="46446" marR="46446" marT="0" marB="0">
                    <a:lnL>
                      <a:noFill/>
                    </a:lnL>
                    <a:lnR>
                      <a:noFill/>
                    </a:lnR>
                    <a:lnT>
                      <a:noFill/>
                    </a:lnT>
                    <a:lnB>
                      <a:noFill/>
                    </a:lnB>
                  </a:tcPr>
                </a:tc>
                <a:tc>
                  <a:txBody>
                    <a:bodyPr/>
                    <a:lstStyle/>
                    <a:p>
                      <a:pPr algn="l">
                        <a:lnSpc>
                          <a:spcPct val="150000"/>
                        </a:lnSpc>
                        <a:spcAft>
                          <a:spcPts val="0"/>
                        </a:spcAft>
                      </a:pPr>
                      <a:r>
                        <a:rPr lang="en-US" sz="1100" kern="100">
                          <a:latin typeface="宋体"/>
                          <a:ea typeface="宋体"/>
                          <a:cs typeface="Times New Roman"/>
                        </a:rPr>
                        <a:t>82.6</a:t>
                      </a:r>
                      <a:endParaRPr lang="zh-CN" sz="1100" kern="100">
                        <a:latin typeface="Calibri"/>
                        <a:ea typeface="宋体"/>
                        <a:cs typeface="Times New Roman"/>
                      </a:endParaRPr>
                    </a:p>
                  </a:txBody>
                  <a:tcPr marL="46446" marR="46446" marT="0" marB="0">
                    <a:lnL>
                      <a:noFill/>
                    </a:lnL>
                    <a:lnR>
                      <a:noFill/>
                    </a:lnR>
                    <a:lnT>
                      <a:noFill/>
                    </a:lnT>
                    <a:lnB>
                      <a:noFill/>
                    </a:lnB>
                  </a:tcPr>
                </a:tc>
              </a:tr>
              <a:tr h="325120">
                <a:tc>
                  <a:txBody>
                    <a:bodyPr/>
                    <a:lstStyle/>
                    <a:p>
                      <a:pPr algn="l">
                        <a:lnSpc>
                          <a:spcPct val="150000"/>
                        </a:lnSpc>
                        <a:spcAft>
                          <a:spcPts val="0"/>
                        </a:spcAft>
                      </a:pPr>
                      <a:r>
                        <a:rPr lang="en-US" sz="1100" kern="100">
                          <a:latin typeface="宋体"/>
                          <a:ea typeface="宋体"/>
                          <a:cs typeface="Times New Roman"/>
                        </a:rPr>
                        <a:t>10</a:t>
                      </a:r>
                      <a:endParaRPr lang="zh-CN" sz="1100" kern="100">
                        <a:latin typeface="Calibri"/>
                        <a:ea typeface="宋体"/>
                        <a:cs typeface="Times New Roman"/>
                      </a:endParaRPr>
                    </a:p>
                  </a:txBody>
                  <a:tcPr marL="46446" marR="46446"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100" kern="100">
                          <a:latin typeface="Calibri"/>
                          <a:ea typeface="宋体"/>
                          <a:cs typeface="Times New Roman"/>
                        </a:rPr>
                        <a:t>硫丹硫酸盐</a:t>
                      </a:r>
                    </a:p>
                  </a:txBody>
                  <a:tcPr marL="46446" marR="46446"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100" kern="100" dirty="0">
                          <a:latin typeface="宋体"/>
                          <a:ea typeface="宋体"/>
                          <a:cs typeface="Times New Roman"/>
                        </a:rPr>
                        <a:t>y=3490x-420</a:t>
                      </a:r>
                      <a:endParaRPr lang="zh-CN" sz="1100" kern="100" dirty="0">
                        <a:latin typeface="Calibri"/>
                        <a:ea typeface="宋体"/>
                        <a:cs typeface="Times New Roman"/>
                      </a:endParaRPr>
                    </a:p>
                  </a:txBody>
                  <a:tcPr marL="46446" marR="46446"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100" kern="100" dirty="0">
                          <a:latin typeface="宋体"/>
                          <a:ea typeface="宋体"/>
                          <a:cs typeface="Times New Roman"/>
                        </a:rPr>
                        <a:t>1.0</a:t>
                      </a:r>
                      <a:r>
                        <a:rPr lang="zh-CN" sz="1100" kern="100" dirty="0">
                          <a:latin typeface="Calibri"/>
                          <a:ea typeface="宋体"/>
                          <a:cs typeface="Times New Roman"/>
                        </a:rPr>
                        <a:t>～</a:t>
                      </a:r>
                      <a:r>
                        <a:rPr lang="en-US" sz="1100" kern="100" dirty="0">
                          <a:latin typeface="Calibri"/>
                          <a:ea typeface="宋体"/>
                          <a:cs typeface="Times New Roman"/>
                        </a:rPr>
                        <a:t>5.0</a:t>
                      </a:r>
                      <a:endParaRPr lang="zh-CN" sz="1100" kern="100" dirty="0">
                        <a:latin typeface="Calibri"/>
                        <a:ea typeface="宋体"/>
                        <a:cs typeface="Times New Roman"/>
                      </a:endParaRPr>
                    </a:p>
                  </a:txBody>
                  <a:tcPr marL="46446" marR="46446"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100" kern="100">
                          <a:latin typeface="宋体"/>
                          <a:ea typeface="宋体"/>
                          <a:cs typeface="Times New Roman"/>
                        </a:rPr>
                        <a:t>0.9989</a:t>
                      </a:r>
                      <a:endParaRPr lang="zh-CN" sz="1100" kern="100">
                        <a:latin typeface="Calibri"/>
                        <a:ea typeface="宋体"/>
                        <a:cs typeface="Times New Roman"/>
                      </a:endParaRPr>
                    </a:p>
                  </a:txBody>
                  <a:tcPr marL="46446" marR="46446"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100" kern="100">
                          <a:latin typeface="宋体"/>
                          <a:ea typeface="宋体"/>
                          <a:cs typeface="Times New Roman"/>
                        </a:rPr>
                        <a:t>0.03</a:t>
                      </a:r>
                      <a:endParaRPr lang="zh-CN" sz="1100" kern="100">
                        <a:latin typeface="Calibri"/>
                        <a:ea typeface="宋体"/>
                        <a:cs typeface="Times New Roman"/>
                      </a:endParaRPr>
                    </a:p>
                  </a:txBody>
                  <a:tcPr marL="46446" marR="46446"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100" kern="100">
                          <a:latin typeface="宋体"/>
                          <a:ea typeface="宋体"/>
                          <a:cs typeface="Times New Roman"/>
                        </a:rPr>
                        <a:t>3.9</a:t>
                      </a:r>
                      <a:endParaRPr lang="zh-CN" sz="1100" kern="100">
                        <a:latin typeface="Calibri"/>
                        <a:ea typeface="宋体"/>
                        <a:cs typeface="Times New Roman"/>
                      </a:endParaRPr>
                    </a:p>
                  </a:txBody>
                  <a:tcPr marL="46446" marR="46446"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100" kern="100">
                          <a:latin typeface="宋体"/>
                          <a:ea typeface="宋体"/>
                          <a:cs typeface="Times New Roman"/>
                        </a:rPr>
                        <a:t>79.7</a:t>
                      </a:r>
                      <a:endParaRPr lang="zh-CN" sz="1100" kern="100">
                        <a:latin typeface="Calibri"/>
                        <a:ea typeface="宋体"/>
                        <a:cs typeface="Times New Roman"/>
                      </a:endParaRPr>
                    </a:p>
                  </a:txBody>
                  <a:tcPr marL="46446" marR="46446"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100" kern="100" dirty="0">
                          <a:latin typeface="宋体"/>
                          <a:ea typeface="宋体"/>
                          <a:cs typeface="Times New Roman"/>
                        </a:rPr>
                        <a:t>80.5</a:t>
                      </a:r>
                      <a:endParaRPr lang="zh-CN" sz="1100" kern="100" dirty="0">
                        <a:latin typeface="Calibri"/>
                        <a:ea typeface="宋体"/>
                        <a:cs typeface="Times New Roman"/>
                      </a:endParaRPr>
                    </a:p>
                  </a:txBody>
                  <a:tcPr marL="46446" marR="46446"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10" name="Rectangle 2"/>
          <p:cNvSpPr>
            <a:spLocks noGrp="1" noChangeArrowheads="1"/>
          </p:cNvSpPr>
          <p:nvPr>
            <p:ph type="title"/>
          </p:nvPr>
        </p:nvSpPr>
        <p:spPr>
          <a:xfrm>
            <a:off x="1150938" y="214313"/>
            <a:ext cx="7793037" cy="1462087"/>
          </a:xfrm>
        </p:spPr>
        <p:txBody>
          <a:bodyPr/>
          <a:lstStyle/>
          <a:p>
            <a:pPr eaLnBrk="1" hangingPunct="1"/>
            <a:r>
              <a:rPr lang="zh-CN" altLang="en-US" sz="3200" dirty="0" smtClean="0"/>
              <a:t>二、农残</a:t>
            </a:r>
            <a:r>
              <a:rPr lang="en-US" altLang="zh-CN" sz="3200" dirty="0" err="1" smtClean="0"/>
              <a:t>QuEchERS</a:t>
            </a:r>
            <a:r>
              <a:rPr lang="zh-CN" altLang="en-US" sz="3200" dirty="0" smtClean="0"/>
              <a:t>快速检测方法技术总结</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7544" y="2492896"/>
            <a:ext cx="8136904" cy="1938992"/>
          </a:xfrm>
          <a:prstGeom prst="rect">
            <a:avLst/>
          </a:prstGeom>
        </p:spPr>
        <p:txBody>
          <a:bodyPr wrap="square">
            <a:spAutoFit/>
          </a:bodyPr>
          <a:lstStyle/>
          <a:p>
            <a:r>
              <a:rPr lang="zh-CN" altLang="en-US" sz="2000" dirty="0" smtClean="0"/>
              <a:t>线性关系、检出限、</a:t>
            </a:r>
            <a:r>
              <a:rPr lang="zh-CN" altLang="zh-CN" sz="2000" dirty="0" smtClean="0"/>
              <a:t>准确度与精密度</a:t>
            </a:r>
            <a:r>
              <a:rPr lang="zh-CN" altLang="en-US" sz="2000" dirty="0" smtClean="0"/>
              <a:t>考察</a:t>
            </a:r>
            <a:r>
              <a:rPr lang="zh-CN" altLang="zh-CN" sz="2000" dirty="0" smtClean="0"/>
              <a:t> </a:t>
            </a:r>
            <a:r>
              <a:rPr lang="zh-CN" altLang="en-US" sz="2000" dirty="0" smtClean="0"/>
              <a:t>：</a:t>
            </a:r>
            <a:endParaRPr lang="en-US" altLang="zh-CN" sz="2000" dirty="0" smtClean="0"/>
          </a:p>
          <a:p>
            <a:r>
              <a:rPr lang="zh-CN" altLang="zh-CN" sz="2000" dirty="0" smtClean="0"/>
              <a:t>对</a:t>
            </a:r>
            <a:r>
              <a:rPr lang="zh-CN" altLang="en-US" sz="2000" dirty="0" smtClean="0"/>
              <a:t>标准</a:t>
            </a:r>
            <a:r>
              <a:rPr lang="en-US" altLang="zh-CN" sz="2000" dirty="0" smtClean="0"/>
              <a:t>1-5μg/mL</a:t>
            </a:r>
            <a:r>
              <a:rPr lang="zh-CN" altLang="en-US" sz="2000" dirty="0" smtClean="0"/>
              <a:t>浓度范围进行线性回归，标准曲线</a:t>
            </a:r>
            <a:r>
              <a:rPr lang="en-US" altLang="zh-CN" sz="2000" dirty="0" smtClean="0"/>
              <a:t>r</a:t>
            </a:r>
            <a:r>
              <a:rPr lang="zh-CN" altLang="en-US" sz="2000" dirty="0" smtClean="0"/>
              <a:t>范围在</a:t>
            </a:r>
            <a:r>
              <a:rPr lang="en-US" altLang="zh-CN" sz="2000" dirty="0" smtClean="0"/>
              <a:t>0.9940~0.9993</a:t>
            </a:r>
            <a:r>
              <a:rPr lang="zh-CN" altLang="en-US" sz="2000" dirty="0" smtClean="0"/>
              <a:t>；</a:t>
            </a:r>
            <a:r>
              <a:rPr lang="zh-CN" altLang="zh-CN" sz="2000" dirty="0" smtClean="0"/>
              <a:t>方法检出限以各组分定量离子</a:t>
            </a:r>
            <a:r>
              <a:rPr lang="en-US" altLang="zh-CN" sz="2000" dirty="0" smtClean="0"/>
              <a:t>3</a:t>
            </a:r>
            <a:r>
              <a:rPr lang="zh-CN" altLang="zh-CN" sz="2000" dirty="0" smtClean="0"/>
              <a:t>倍信噪比计算</a:t>
            </a:r>
            <a:r>
              <a:rPr lang="zh-CN" altLang="en-US" sz="2000" dirty="0" smtClean="0"/>
              <a:t>范围在</a:t>
            </a:r>
            <a:r>
              <a:rPr lang="en-US" altLang="zh-CN" sz="2000" dirty="0" smtClean="0"/>
              <a:t>0.02-0.2μg/kg</a:t>
            </a:r>
            <a:r>
              <a:rPr lang="zh-CN" altLang="en-US" sz="2000" dirty="0" smtClean="0"/>
              <a:t>；</a:t>
            </a:r>
            <a:r>
              <a:rPr lang="zh-CN" altLang="zh-CN" sz="2000" dirty="0" smtClean="0"/>
              <a:t>同时将样品进行</a:t>
            </a:r>
            <a:r>
              <a:rPr lang="en-US" altLang="zh-CN" sz="2000" dirty="0" smtClean="0"/>
              <a:t>7</a:t>
            </a:r>
            <a:r>
              <a:rPr lang="zh-CN" altLang="zh-CN" sz="2000" dirty="0" smtClean="0"/>
              <a:t>次平行测定，其</a:t>
            </a:r>
            <a:r>
              <a:rPr lang="en-US" altLang="zh-CN" sz="2000" dirty="0" smtClean="0"/>
              <a:t>RSD</a:t>
            </a:r>
            <a:r>
              <a:rPr lang="zh-CN" altLang="zh-CN" sz="2000" dirty="0" smtClean="0"/>
              <a:t>范围在</a:t>
            </a:r>
            <a:r>
              <a:rPr lang="en-US" altLang="zh-CN" sz="2000" dirty="0" smtClean="0"/>
              <a:t>0.8%</a:t>
            </a:r>
            <a:r>
              <a:rPr lang="zh-CN" altLang="zh-CN" sz="2000" dirty="0" smtClean="0"/>
              <a:t>—</a:t>
            </a:r>
            <a:r>
              <a:rPr lang="en-US" altLang="zh-CN" sz="2000" dirty="0" smtClean="0"/>
              <a:t>5.3%</a:t>
            </a:r>
            <a:r>
              <a:rPr lang="zh-CN" altLang="zh-CN" sz="2000" dirty="0" smtClean="0"/>
              <a:t>，</a:t>
            </a:r>
            <a:r>
              <a:rPr lang="zh-CN" altLang="en-US" sz="2000" dirty="0" smtClean="0"/>
              <a:t>运用</a:t>
            </a:r>
            <a:r>
              <a:rPr lang="en-US" altLang="zh-CN" sz="2000" dirty="0" err="1" smtClean="0"/>
              <a:t>QuEchERS</a:t>
            </a:r>
            <a:r>
              <a:rPr lang="zh-CN" altLang="en-US" sz="2000" dirty="0" smtClean="0"/>
              <a:t>方法加标回收率在</a:t>
            </a:r>
            <a:r>
              <a:rPr lang="en-US" altLang="zh-CN" sz="2000" dirty="0" smtClean="0"/>
              <a:t>53.2%-82.5%.</a:t>
            </a:r>
            <a:r>
              <a:rPr lang="zh-CN" altLang="en-US" sz="2000" dirty="0" smtClean="0"/>
              <a:t>能够满足食品风险监测手册上的参数要求。</a:t>
            </a:r>
            <a:endParaRPr lang="zh-CN" altLang="en-US" sz="2000" dirty="0"/>
          </a:p>
        </p:txBody>
      </p:sp>
      <p:sp>
        <p:nvSpPr>
          <p:cNvPr id="7" name="Rectangle 2"/>
          <p:cNvSpPr>
            <a:spLocks noGrp="1" noChangeArrowheads="1"/>
          </p:cNvSpPr>
          <p:nvPr>
            <p:ph type="title"/>
          </p:nvPr>
        </p:nvSpPr>
        <p:spPr>
          <a:xfrm>
            <a:off x="1150938" y="214313"/>
            <a:ext cx="7793037" cy="1462087"/>
          </a:xfrm>
        </p:spPr>
        <p:txBody>
          <a:bodyPr/>
          <a:lstStyle/>
          <a:p>
            <a:pPr eaLnBrk="1" hangingPunct="1"/>
            <a:r>
              <a:rPr lang="zh-CN" altLang="en-US" sz="3200" dirty="0" smtClean="0"/>
              <a:t>二、农残</a:t>
            </a:r>
            <a:r>
              <a:rPr lang="en-US" altLang="zh-CN" sz="3200" dirty="0" err="1" smtClean="0"/>
              <a:t>QuEchERS</a:t>
            </a:r>
            <a:r>
              <a:rPr lang="zh-CN" altLang="en-US" sz="3200" dirty="0" smtClean="0"/>
              <a:t>快速检测方法技术总结</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150938" y="214313"/>
            <a:ext cx="7793037" cy="1462087"/>
          </a:xfrm>
        </p:spPr>
        <p:txBody>
          <a:bodyPr/>
          <a:lstStyle/>
          <a:p>
            <a:pPr eaLnBrk="1" hangingPunct="1"/>
            <a:r>
              <a:rPr lang="zh-CN" altLang="en-US" sz="3200" dirty="0" smtClean="0"/>
              <a:t>二、农残</a:t>
            </a:r>
            <a:r>
              <a:rPr lang="en-US" altLang="zh-CN" sz="3200" dirty="0" err="1" smtClean="0"/>
              <a:t>QuEchERS</a:t>
            </a:r>
            <a:r>
              <a:rPr lang="zh-CN" altLang="en-US" sz="3200" dirty="0" smtClean="0"/>
              <a:t>快速检测方法技术总结</a:t>
            </a:r>
          </a:p>
        </p:txBody>
      </p:sp>
      <p:graphicFrame>
        <p:nvGraphicFramePr>
          <p:cNvPr id="5" name="表格 4"/>
          <p:cNvGraphicFramePr>
            <a:graphicFrameLocks noGrp="1"/>
          </p:cNvGraphicFramePr>
          <p:nvPr/>
        </p:nvGraphicFramePr>
        <p:xfrm>
          <a:off x="1115616" y="2852936"/>
          <a:ext cx="7056783" cy="3351130"/>
        </p:xfrm>
        <a:graphic>
          <a:graphicData uri="http://schemas.openxmlformats.org/drawingml/2006/table">
            <a:tbl>
              <a:tblPr firstRow="1" bandRow="1">
                <a:tableStyleId>{5C22544A-7EE6-4342-B048-85BDC9FD1C3A}</a:tableStyleId>
              </a:tblPr>
              <a:tblGrid>
                <a:gridCol w="2352261"/>
                <a:gridCol w="2352261"/>
                <a:gridCol w="2352261"/>
              </a:tblGrid>
              <a:tr h="515598">
                <a:tc>
                  <a:txBody>
                    <a:bodyPr/>
                    <a:lstStyle/>
                    <a:p>
                      <a:endParaRPr lang="zh-CN" altLang="en-US" dirty="0"/>
                    </a:p>
                  </a:txBody>
                  <a:tcPr/>
                </a:tc>
                <a:tc>
                  <a:txBody>
                    <a:bodyPr/>
                    <a:lstStyle/>
                    <a:p>
                      <a:pPr algn="ctr"/>
                      <a:r>
                        <a:rPr lang="en-US" altLang="zh-CN" dirty="0" err="1" smtClean="0">
                          <a:solidFill>
                            <a:schemeClr val="tx1"/>
                          </a:solidFill>
                        </a:rPr>
                        <a:t>QuEchERS</a:t>
                      </a:r>
                      <a:endParaRPr lang="zh-CN" altLang="en-US" dirty="0">
                        <a:solidFill>
                          <a:schemeClr val="tx1"/>
                        </a:solidFill>
                      </a:endParaRPr>
                    </a:p>
                  </a:txBody>
                  <a:tcPr/>
                </a:tc>
                <a:tc>
                  <a:txBody>
                    <a:bodyPr/>
                    <a:lstStyle/>
                    <a:p>
                      <a:pPr algn="ctr"/>
                      <a:r>
                        <a:rPr lang="zh-CN" altLang="en-US" dirty="0" smtClean="0">
                          <a:solidFill>
                            <a:schemeClr val="tx1"/>
                          </a:solidFill>
                        </a:rPr>
                        <a:t>传统固相萃取</a:t>
                      </a:r>
                      <a:endParaRPr lang="zh-CN" altLang="en-US" dirty="0">
                        <a:solidFill>
                          <a:schemeClr val="tx1"/>
                        </a:solidFill>
                      </a:endParaRPr>
                    </a:p>
                  </a:txBody>
                  <a:tcPr/>
                </a:tc>
              </a:tr>
              <a:tr h="889936">
                <a:tc>
                  <a:txBody>
                    <a:bodyPr/>
                    <a:lstStyle/>
                    <a:p>
                      <a:r>
                        <a:rPr lang="zh-CN" altLang="en-US" dirty="0" smtClean="0"/>
                        <a:t>提取步骤</a:t>
                      </a:r>
                      <a:endParaRPr lang="zh-CN" altLang="en-US" dirty="0"/>
                    </a:p>
                  </a:txBody>
                  <a:tcPr/>
                </a:tc>
                <a:tc>
                  <a:txBody>
                    <a:bodyPr/>
                    <a:lstStyle/>
                    <a:p>
                      <a:pPr algn="ctr"/>
                      <a:r>
                        <a:rPr lang="zh-CN" altLang="en-US" dirty="0" smtClean="0"/>
                        <a:t>萃取</a:t>
                      </a:r>
                      <a:r>
                        <a:rPr lang="en-US" altLang="zh-CN" dirty="0" smtClean="0"/>
                        <a:t>-</a:t>
                      </a:r>
                      <a:r>
                        <a:rPr lang="zh-CN" altLang="en-US" dirty="0" smtClean="0"/>
                        <a:t>净化</a:t>
                      </a:r>
                      <a:r>
                        <a:rPr lang="en-US" altLang="zh-CN" dirty="0" smtClean="0"/>
                        <a:t>-</a:t>
                      </a:r>
                      <a:r>
                        <a:rPr lang="zh-CN" altLang="en-US" dirty="0" smtClean="0"/>
                        <a:t>上机</a:t>
                      </a:r>
                      <a:endParaRPr lang="zh-CN" altLang="en-US" dirty="0"/>
                    </a:p>
                  </a:txBody>
                  <a:tcPr/>
                </a:tc>
                <a:tc>
                  <a:txBody>
                    <a:bodyPr/>
                    <a:lstStyle/>
                    <a:p>
                      <a:pPr algn="ctr"/>
                      <a:r>
                        <a:rPr lang="zh-CN" altLang="en-US" dirty="0" smtClean="0"/>
                        <a:t>萃取</a:t>
                      </a:r>
                      <a:r>
                        <a:rPr lang="en-US" altLang="zh-CN" dirty="0" smtClean="0"/>
                        <a:t>-</a:t>
                      </a:r>
                      <a:r>
                        <a:rPr lang="zh-CN" altLang="en-US" dirty="0" smtClean="0"/>
                        <a:t>净化</a:t>
                      </a:r>
                      <a:r>
                        <a:rPr lang="en-US" altLang="zh-CN" dirty="0" smtClean="0"/>
                        <a:t>-</a:t>
                      </a:r>
                      <a:r>
                        <a:rPr lang="zh-CN" altLang="en-US" dirty="0" smtClean="0"/>
                        <a:t>浓缩</a:t>
                      </a:r>
                      <a:r>
                        <a:rPr lang="en-US" altLang="zh-CN" dirty="0" smtClean="0"/>
                        <a:t>-</a:t>
                      </a:r>
                      <a:r>
                        <a:rPr lang="zh-CN" altLang="en-US" dirty="0" smtClean="0"/>
                        <a:t>上机</a:t>
                      </a:r>
                      <a:endParaRPr lang="zh-CN" altLang="en-US" dirty="0"/>
                    </a:p>
                  </a:txBody>
                  <a:tcPr/>
                </a:tc>
              </a:tr>
              <a:tr h="515598">
                <a:tc>
                  <a:txBody>
                    <a:bodyPr/>
                    <a:lstStyle/>
                    <a:p>
                      <a:r>
                        <a:rPr lang="zh-CN" altLang="en-US" dirty="0" smtClean="0"/>
                        <a:t>提取时间</a:t>
                      </a:r>
                      <a:endParaRPr lang="zh-CN" altLang="en-US" dirty="0"/>
                    </a:p>
                  </a:txBody>
                  <a:tcPr/>
                </a:tc>
                <a:tc>
                  <a:txBody>
                    <a:bodyPr/>
                    <a:lstStyle/>
                    <a:p>
                      <a:pPr algn="ctr"/>
                      <a:r>
                        <a:rPr lang="en-US" altLang="zh-CN" dirty="0" smtClean="0"/>
                        <a:t>0.5h</a:t>
                      </a:r>
                      <a:endParaRPr lang="zh-CN" altLang="en-US" dirty="0"/>
                    </a:p>
                  </a:txBody>
                  <a:tcPr/>
                </a:tc>
                <a:tc>
                  <a:txBody>
                    <a:bodyPr/>
                    <a:lstStyle/>
                    <a:p>
                      <a:pPr algn="ctr"/>
                      <a:r>
                        <a:rPr lang="en-US" altLang="zh-CN" dirty="0" smtClean="0"/>
                        <a:t>3h</a:t>
                      </a:r>
                      <a:endParaRPr lang="zh-CN" altLang="en-US" dirty="0"/>
                    </a:p>
                  </a:txBody>
                  <a:tcPr/>
                </a:tc>
              </a:tr>
              <a:tr h="515598">
                <a:tc>
                  <a:txBody>
                    <a:bodyPr/>
                    <a:lstStyle/>
                    <a:p>
                      <a:r>
                        <a:rPr lang="zh-CN" altLang="en-US" dirty="0" smtClean="0"/>
                        <a:t>试剂成本</a:t>
                      </a:r>
                      <a:endParaRPr lang="zh-CN" altLang="en-US" dirty="0"/>
                    </a:p>
                  </a:txBody>
                  <a:tcPr/>
                </a:tc>
                <a:tc>
                  <a:txBody>
                    <a:bodyPr/>
                    <a:lstStyle/>
                    <a:p>
                      <a:r>
                        <a:rPr lang="en-US" altLang="zh-CN" dirty="0" smtClean="0"/>
                        <a:t>        5</a:t>
                      </a:r>
                      <a:r>
                        <a:rPr lang="zh-CN" altLang="en-US" dirty="0" smtClean="0"/>
                        <a:t>元</a:t>
                      </a:r>
                      <a:r>
                        <a:rPr lang="en-US" altLang="zh-CN" dirty="0" smtClean="0"/>
                        <a:t>/</a:t>
                      </a:r>
                      <a:r>
                        <a:rPr lang="zh-CN" altLang="en-US" dirty="0" smtClean="0"/>
                        <a:t>样品</a:t>
                      </a:r>
                      <a:endParaRPr lang="en-US" altLang="zh-CN" dirty="0" smtClean="0"/>
                    </a:p>
                    <a:p>
                      <a:r>
                        <a:rPr lang="zh-CN" altLang="en-US" dirty="0" smtClean="0"/>
                        <a:t>（</a:t>
                      </a:r>
                      <a:r>
                        <a:rPr lang="en-US" altLang="zh-CN" dirty="0" smtClean="0"/>
                        <a:t>PSA+</a:t>
                      </a:r>
                      <a:r>
                        <a:rPr lang="zh-CN" altLang="en-US" dirty="0" smtClean="0"/>
                        <a:t>无水硫酸镁）</a:t>
                      </a:r>
                      <a:endParaRPr lang="zh-CN" altLang="en-US" dirty="0"/>
                    </a:p>
                  </a:txBody>
                  <a:tcPr/>
                </a:tc>
                <a:tc>
                  <a:txBody>
                    <a:bodyPr/>
                    <a:lstStyle/>
                    <a:p>
                      <a:pPr algn="ctr"/>
                      <a:r>
                        <a:rPr lang="en-US" altLang="zh-CN" dirty="0" smtClean="0"/>
                        <a:t> 60</a:t>
                      </a:r>
                      <a:r>
                        <a:rPr lang="zh-CN" altLang="en-US" dirty="0" smtClean="0"/>
                        <a:t>元</a:t>
                      </a:r>
                      <a:r>
                        <a:rPr lang="en-US" altLang="zh-CN" dirty="0" smtClean="0"/>
                        <a:t>/</a:t>
                      </a:r>
                      <a:r>
                        <a:rPr lang="zh-CN" altLang="en-US" dirty="0" smtClean="0"/>
                        <a:t>样品        （ </a:t>
                      </a:r>
                      <a:r>
                        <a:rPr lang="en-US" altLang="zh-CN" dirty="0" smtClean="0"/>
                        <a:t>Carb/NH</a:t>
                      </a:r>
                      <a:r>
                        <a:rPr lang="en-US" altLang="zh-CN" baseline="-25000" dirty="0" smtClean="0"/>
                        <a:t>2</a:t>
                      </a:r>
                      <a:r>
                        <a:rPr lang="en-US" altLang="zh-CN" baseline="0" dirty="0" smtClean="0"/>
                        <a:t> </a:t>
                      </a:r>
                      <a:r>
                        <a:rPr lang="zh-CN" altLang="en-US" baseline="0" dirty="0" smtClean="0"/>
                        <a:t>固相萃取柱</a:t>
                      </a:r>
                      <a:r>
                        <a:rPr lang="en-US" altLang="zh-CN" baseline="0" dirty="0" smtClean="0"/>
                        <a:t> </a:t>
                      </a:r>
                      <a:r>
                        <a:rPr lang="zh-CN" altLang="en-US" baseline="0" dirty="0" smtClean="0"/>
                        <a:t>）</a:t>
                      </a:r>
                      <a:endParaRPr lang="zh-CN" altLang="en-US" dirty="0"/>
                    </a:p>
                  </a:txBody>
                  <a:tcPr/>
                </a:tc>
              </a:tr>
              <a:tr h="515598">
                <a:tc>
                  <a:txBody>
                    <a:bodyPr/>
                    <a:lstStyle/>
                    <a:p>
                      <a:r>
                        <a:rPr lang="zh-CN" altLang="en-US" dirty="0" smtClean="0"/>
                        <a:t>准确度</a:t>
                      </a:r>
                      <a:endParaRPr lang="zh-CN" altLang="en-US" dirty="0"/>
                    </a:p>
                  </a:txBody>
                  <a:tcPr/>
                </a:tc>
                <a:tc>
                  <a:txBody>
                    <a:bodyPr/>
                    <a:lstStyle/>
                    <a:p>
                      <a:pPr algn="ctr"/>
                      <a:r>
                        <a:rPr lang="en-US" altLang="zh-CN" dirty="0" smtClean="0"/>
                        <a:t>53.2%-82.5%</a:t>
                      </a:r>
                      <a:endParaRPr lang="zh-CN" altLang="en-US" dirty="0"/>
                    </a:p>
                  </a:txBody>
                  <a:tcPr/>
                </a:tc>
                <a:tc>
                  <a:txBody>
                    <a:bodyPr/>
                    <a:lstStyle/>
                    <a:p>
                      <a:pPr algn="ctr"/>
                      <a:r>
                        <a:rPr lang="en-US" altLang="zh-CN" dirty="0" smtClean="0"/>
                        <a:t>56.4%-88.6%</a:t>
                      </a:r>
                      <a:endParaRPr lang="zh-CN" altLang="en-US" dirty="0"/>
                    </a:p>
                  </a:txBody>
                  <a:tcPr/>
                </a:tc>
              </a:tr>
            </a:tbl>
          </a:graphicData>
        </a:graphic>
      </p:graphicFrame>
      <p:sp>
        <p:nvSpPr>
          <p:cNvPr id="6" name="TextBox 5"/>
          <p:cNvSpPr txBox="1"/>
          <p:nvPr/>
        </p:nvSpPr>
        <p:spPr>
          <a:xfrm>
            <a:off x="1043608" y="2132856"/>
            <a:ext cx="1415772" cy="461665"/>
          </a:xfrm>
          <a:prstGeom prst="rect">
            <a:avLst/>
          </a:prstGeom>
          <a:noFill/>
        </p:spPr>
        <p:txBody>
          <a:bodyPr wrap="none" rtlCol="0">
            <a:spAutoFit/>
          </a:bodyPr>
          <a:lstStyle/>
          <a:p>
            <a:r>
              <a:rPr lang="zh-CN" altLang="en-US" sz="2400" dirty="0" smtClean="0"/>
              <a:t>方法比较</a:t>
            </a:r>
            <a:endParaRPr lang="zh-CN" alt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图片 420"/>
          <p:cNvPicPr>
            <a:picLocks noChangeAspect="1" noChangeArrowheads="1"/>
          </p:cNvPicPr>
          <p:nvPr/>
        </p:nvPicPr>
        <p:blipFill>
          <a:blip r:embed="rId2" cstate="print"/>
          <a:srcRect/>
          <a:stretch>
            <a:fillRect/>
          </a:stretch>
        </p:blipFill>
        <p:spPr bwMode="auto">
          <a:xfrm>
            <a:off x="179512" y="1772816"/>
            <a:ext cx="4572000" cy="5085184"/>
          </a:xfrm>
          <a:prstGeom prst="rect">
            <a:avLst/>
          </a:prstGeom>
          <a:noFill/>
          <a:ln w="9525">
            <a:noFill/>
            <a:miter lim="800000"/>
            <a:headEnd/>
            <a:tailEnd/>
          </a:ln>
          <a:effectLst/>
        </p:spPr>
      </p:pic>
      <p:pic>
        <p:nvPicPr>
          <p:cNvPr id="66562" name="图片 421"/>
          <p:cNvPicPr>
            <a:picLocks noChangeAspect="1" noChangeArrowheads="1"/>
          </p:cNvPicPr>
          <p:nvPr/>
        </p:nvPicPr>
        <p:blipFill>
          <a:blip r:embed="rId3" cstate="print"/>
          <a:srcRect/>
          <a:stretch>
            <a:fillRect/>
          </a:stretch>
        </p:blipFill>
        <p:spPr bwMode="auto">
          <a:xfrm>
            <a:off x="4644008" y="1844824"/>
            <a:ext cx="4499992" cy="4869160"/>
          </a:xfrm>
          <a:prstGeom prst="rect">
            <a:avLst/>
          </a:prstGeom>
          <a:noFill/>
          <a:ln w="9525">
            <a:noFill/>
            <a:miter lim="800000"/>
            <a:headEnd/>
            <a:tailEnd/>
          </a:ln>
          <a:effectLst/>
        </p:spPr>
      </p:pic>
      <p:sp>
        <p:nvSpPr>
          <p:cNvPr id="7" name="Rectangle 2"/>
          <p:cNvSpPr txBox="1">
            <a:spLocks noChangeArrowheads="1"/>
          </p:cNvSpPr>
          <p:nvPr/>
        </p:nvSpPr>
        <p:spPr>
          <a:xfrm>
            <a:off x="1043608" y="908721"/>
            <a:ext cx="7793037" cy="100811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3200" kern="0" dirty="0" smtClean="0">
                <a:solidFill>
                  <a:schemeClr val="tx2"/>
                </a:solidFill>
                <a:latin typeface="+mj-lt"/>
                <a:ea typeface="+mj-ea"/>
                <a:cs typeface="+mj-cs"/>
              </a:rPr>
              <a:t>三</a:t>
            </a:r>
            <a:r>
              <a:rPr kumimoji="0" lang="zh-CN" altLang="en-US" sz="3200" b="0" i="0" u="none" strike="noStrike" kern="0" cap="none" spc="0" normalizeH="0" baseline="0" noProof="0" dirty="0" smtClean="0">
                <a:ln>
                  <a:noFill/>
                </a:ln>
                <a:solidFill>
                  <a:schemeClr val="tx2"/>
                </a:solidFill>
                <a:effectLst/>
                <a:uLnTx/>
                <a:uFillTx/>
                <a:latin typeface="+mj-lt"/>
                <a:ea typeface="+mj-ea"/>
                <a:cs typeface="+mj-cs"/>
              </a:rPr>
              <a:t>、原始记录</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图片 422"/>
          <p:cNvPicPr>
            <a:picLocks noChangeAspect="1" noChangeArrowheads="1"/>
          </p:cNvPicPr>
          <p:nvPr/>
        </p:nvPicPr>
        <p:blipFill>
          <a:blip r:embed="rId2" cstate="print"/>
          <a:srcRect/>
          <a:stretch>
            <a:fillRect/>
          </a:stretch>
        </p:blipFill>
        <p:spPr bwMode="auto">
          <a:xfrm>
            <a:off x="1" y="1844824"/>
            <a:ext cx="5004047" cy="5013176"/>
          </a:xfrm>
          <a:prstGeom prst="rect">
            <a:avLst/>
          </a:prstGeom>
          <a:noFill/>
          <a:ln w="9525">
            <a:noFill/>
            <a:miter lim="800000"/>
            <a:headEnd/>
            <a:tailEnd/>
          </a:ln>
          <a:effectLst/>
        </p:spPr>
      </p:pic>
      <p:pic>
        <p:nvPicPr>
          <p:cNvPr id="65538" name="图片 423"/>
          <p:cNvPicPr>
            <a:picLocks noChangeAspect="1" noChangeArrowheads="1"/>
          </p:cNvPicPr>
          <p:nvPr/>
        </p:nvPicPr>
        <p:blipFill>
          <a:blip r:embed="rId3" cstate="print"/>
          <a:srcRect/>
          <a:stretch>
            <a:fillRect/>
          </a:stretch>
        </p:blipFill>
        <p:spPr bwMode="auto">
          <a:xfrm>
            <a:off x="4644008" y="1772816"/>
            <a:ext cx="4499992" cy="4869160"/>
          </a:xfrm>
          <a:prstGeom prst="rect">
            <a:avLst/>
          </a:prstGeom>
          <a:noFill/>
          <a:ln w="9525">
            <a:noFill/>
            <a:miter lim="800000"/>
            <a:headEnd/>
            <a:tailEnd/>
          </a:ln>
          <a:effectLst/>
        </p:spPr>
      </p:pic>
      <p:sp>
        <p:nvSpPr>
          <p:cNvPr id="7" name="Rectangle 2"/>
          <p:cNvSpPr txBox="1">
            <a:spLocks noChangeArrowheads="1"/>
          </p:cNvSpPr>
          <p:nvPr/>
        </p:nvSpPr>
        <p:spPr>
          <a:xfrm>
            <a:off x="1150938" y="980728"/>
            <a:ext cx="7793037" cy="69567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3200" kern="0" dirty="0" smtClean="0">
                <a:solidFill>
                  <a:schemeClr val="tx2"/>
                </a:solidFill>
                <a:latin typeface="+mj-lt"/>
                <a:ea typeface="+mj-ea"/>
                <a:cs typeface="+mj-cs"/>
              </a:rPr>
              <a:t>三</a:t>
            </a:r>
            <a:r>
              <a:rPr kumimoji="0" lang="zh-CN" altLang="en-US" sz="3200" b="0" i="0" u="none" strike="noStrike" kern="0" cap="none" spc="0" normalizeH="0" baseline="0" noProof="0" dirty="0" smtClean="0">
                <a:ln>
                  <a:noFill/>
                </a:ln>
                <a:solidFill>
                  <a:schemeClr val="tx2"/>
                </a:solidFill>
                <a:effectLst/>
                <a:uLnTx/>
                <a:uFillTx/>
                <a:latin typeface="+mj-lt"/>
                <a:ea typeface="+mj-ea"/>
                <a:cs typeface="+mj-cs"/>
              </a:rPr>
              <a:t>、原始记录</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62"/>
          <p:cNvSpPr txBox="1">
            <a:spLocks noChangeArrowheads="1"/>
          </p:cNvSpPr>
          <p:nvPr/>
        </p:nvSpPr>
        <p:spPr bwMode="auto">
          <a:xfrm>
            <a:off x="323528" y="2492896"/>
            <a:ext cx="8372350" cy="1323439"/>
          </a:xfrm>
          <a:prstGeom prst="rect">
            <a:avLst/>
          </a:prstGeom>
          <a:noFill/>
          <a:ln w="9525">
            <a:noFill/>
            <a:miter lim="800000"/>
            <a:headEnd/>
            <a:tailEnd/>
          </a:ln>
        </p:spPr>
        <p:txBody>
          <a:bodyPr wrap="square">
            <a:spAutoFit/>
          </a:bodyPr>
          <a:lstStyle/>
          <a:p>
            <a:r>
              <a:rPr lang="en-US" altLang="zh-CN" sz="2000" dirty="0" smtClean="0"/>
              <a:t>     </a:t>
            </a:r>
            <a:r>
              <a:rPr lang="zh-CN" altLang="zh-CN" sz="2000" dirty="0" smtClean="0"/>
              <a:t>该技术已用于测定</a:t>
            </a:r>
            <a:r>
              <a:rPr lang="en-US" altLang="zh-CN" sz="2000" dirty="0" smtClean="0"/>
              <a:t>2018-2019</a:t>
            </a:r>
            <a:r>
              <a:rPr lang="zh-CN" altLang="zh-CN" sz="2000" dirty="0" smtClean="0"/>
              <a:t>年食品风险监测植物性食品中有机磷、有机氯及拟除虫菊酯农残项目，包括蔬菜、水果、茶叶合计样品</a:t>
            </a:r>
            <a:r>
              <a:rPr lang="en-US" altLang="zh-CN" sz="2000" dirty="0" smtClean="0"/>
              <a:t>82</a:t>
            </a:r>
            <a:r>
              <a:rPr lang="zh-CN" altLang="zh-CN" sz="2000" dirty="0" smtClean="0"/>
              <a:t>份，合计项目</a:t>
            </a:r>
            <a:r>
              <a:rPr lang="en-US" altLang="zh-CN" sz="2000" dirty="0" smtClean="0"/>
              <a:t>416</a:t>
            </a:r>
            <a:r>
              <a:rPr lang="zh-CN" altLang="zh-CN" sz="2000" dirty="0" smtClean="0"/>
              <a:t>项，项目检出率为</a:t>
            </a:r>
            <a:r>
              <a:rPr lang="en-US" altLang="zh-CN" sz="2000" dirty="0" smtClean="0"/>
              <a:t>43.8%</a:t>
            </a:r>
            <a:r>
              <a:rPr lang="zh-CN" altLang="zh-CN" sz="2000" dirty="0" smtClean="0"/>
              <a:t>，检测结果能够达到检测要求</a:t>
            </a:r>
            <a:r>
              <a:rPr lang="zh-CN" altLang="en-US" sz="2000" dirty="0" smtClean="0"/>
              <a:t>。</a:t>
            </a:r>
            <a:endParaRPr lang="zh-CN" altLang="zh-CN" sz="2000" dirty="0" smtClean="0"/>
          </a:p>
          <a:p>
            <a:endParaRPr lang="zh-CN" altLang="en-US" sz="2000" dirty="0"/>
          </a:p>
        </p:txBody>
      </p:sp>
      <p:sp>
        <p:nvSpPr>
          <p:cNvPr id="4" name="Rectangle 2"/>
          <p:cNvSpPr>
            <a:spLocks noChangeArrowheads="1"/>
          </p:cNvSpPr>
          <p:nvPr/>
        </p:nvSpPr>
        <p:spPr bwMode="auto">
          <a:xfrm>
            <a:off x="1116013" y="188913"/>
            <a:ext cx="8027987" cy="1462087"/>
          </a:xfrm>
          <a:prstGeom prst="rect">
            <a:avLst/>
          </a:prstGeom>
          <a:noFill/>
          <a:ln w="9525">
            <a:noFill/>
            <a:miter lim="800000"/>
            <a:headEnd/>
            <a:tailEnd/>
          </a:ln>
        </p:spPr>
        <p:txBody>
          <a:bodyPr anchor="b"/>
          <a:lstStyle/>
          <a:p>
            <a:r>
              <a:rPr lang="zh-CN" altLang="en-US" sz="3200" dirty="0">
                <a:solidFill>
                  <a:schemeClr val="tx2"/>
                </a:solidFill>
              </a:rPr>
              <a:t>三</a:t>
            </a:r>
            <a:r>
              <a:rPr lang="zh-CN" altLang="en-US" sz="3200" dirty="0" smtClean="0">
                <a:solidFill>
                  <a:schemeClr val="tx2"/>
                </a:solidFill>
              </a:rPr>
              <a:t>、原始记录</a:t>
            </a:r>
            <a:endParaRPr lang="zh-CN" altLang="en-US" sz="3200" dirty="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1116013" y="188913"/>
            <a:ext cx="7848475" cy="1462087"/>
          </a:xfrm>
          <a:prstGeom prst="rect">
            <a:avLst/>
          </a:prstGeom>
          <a:noFill/>
          <a:ln w="9525">
            <a:noFill/>
            <a:miter lim="800000"/>
            <a:headEnd/>
            <a:tailEnd/>
          </a:ln>
        </p:spPr>
        <p:txBody>
          <a:bodyPr anchor="b"/>
          <a:lstStyle/>
          <a:p>
            <a:r>
              <a:rPr lang="zh-CN" altLang="en-US" sz="3200" dirty="0">
                <a:solidFill>
                  <a:schemeClr val="tx2"/>
                </a:solidFill>
              </a:rPr>
              <a:t>四</a:t>
            </a:r>
            <a:r>
              <a:rPr lang="zh-CN" altLang="en-US" sz="3200" dirty="0" smtClean="0">
                <a:solidFill>
                  <a:schemeClr val="tx2"/>
                </a:solidFill>
              </a:rPr>
              <a:t>、</a:t>
            </a:r>
            <a:r>
              <a:rPr lang="en-US" altLang="zh-CN" sz="3200" dirty="0" smtClean="0"/>
              <a:t> </a:t>
            </a:r>
            <a:r>
              <a:rPr lang="en-US" altLang="zh-CN" sz="3200" dirty="0" err="1" smtClean="0"/>
              <a:t>QuEchERS</a:t>
            </a:r>
            <a:r>
              <a:rPr lang="zh-CN" altLang="en-US" sz="3200" dirty="0" smtClean="0"/>
              <a:t>在食品风险监测上的推广应用</a:t>
            </a:r>
            <a:endParaRPr lang="zh-CN" altLang="en-US" sz="3200" dirty="0">
              <a:solidFill>
                <a:schemeClr val="tx2"/>
              </a:solidFill>
            </a:endParaRPr>
          </a:p>
        </p:txBody>
      </p:sp>
      <p:sp>
        <p:nvSpPr>
          <p:cNvPr id="34818" name="Rectangle 80"/>
          <p:cNvSpPr>
            <a:spLocks noChangeArrowheads="1"/>
          </p:cNvSpPr>
          <p:nvPr/>
        </p:nvSpPr>
        <p:spPr bwMode="auto">
          <a:xfrm>
            <a:off x="251520" y="1700808"/>
            <a:ext cx="8669338" cy="2585323"/>
          </a:xfrm>
          <a:prstGeom prst="rect">
            <a:avLst/>
          </a:prstGeom>
          <a:noFill/>
          <a:ln w="9525">
            <a:noFill/>
            <a:miter lim="800000"/>
            <a:headEnd/>
            <a:tailEnd/>
          </a:ln>
        </p:spPr>
        <p:txBody>
          <a:bodyPr wrap="square" anchor="ctr">
            <a:spAutoFit/>
          </a:bodyPr>
          <a:lstStyle/>
          <a:p>
            <a:pPr indent="177800"/>
            <a:endParaRPr lang="zh-CN" altLang="en-US" sz="2400" dirty="0"/>
          </a:p>
          <a:p>
            <a:pPr indent="177800"/>
            <a:r>
              <a:rPr lang="zh-CN" altLang="zh-CN" sz="2000" dirty="0" smtClean="0"/>
              <a:t>此快速检测方法于</a:t>
            </a:r>
            <a:r>
              <a:rPr lang="en-US" altLang="zh-CN" sz="2000" dirty="0" smtClean="0"/>
              <a:t>2018</a:t>
            </a:r>
            <a:r>
              <a:rPr lang="zh-CN" altLang="zh-CN" sz="2000" dirty="0" smtClean="0"/>
              <a:t>年在《预防医学情报杂志》核心期刊上进行了发表并获得了四川省第五届环境和食品安全学术年会优秀论文三等奖；同时作为川南食品</a:t>
            </a:r>
            <a:r>
              <a:rPr lang="zh-CN" altLang="en-US" sz="2000" dirty="0" smtClean="0"/>
              <a:t>安全</a:t>
            </a:r>
            <a:r>
              <a:rPr lang="zh-CN" altLang="zh-CN" sz="2000" dirty="0" smtClean="0"/>
              <a:t>风险监测中心单位，同宜宾、泸州、乐山、内江进行了技术经验交流并对自贡四区两县疾控检验人员进行了技术培训。</a:t>
            </a:r>
            <a:r>
              <a:rPr lang="zh-CN" altLang="en-US" sz="2000" dirty="0" smtClean="0"/>
              <a:t>并于</a:t>
            </a:r>
            <a:r>
              <a:rPr lang="en-US" altLang="zh-CN" sz="2000" dirty="0" smtClean="0"/>
              <a:t>2019</a:t>
            </a:r>
            <a:r>
              <a:rPr lang="zh-CN" altLang="en-US" sz="2000" dirty="0" smtClean="0"/>
              <a:t>年</a:t>
            </a:r>
            <a:r>
              <a:rPr lang="en-US" altLang="zh-CN" sz="2000" dirty="0" smtClean="0"/>
              <a:t>10</a:t>
            </a:r>
            <a:r>
              <a:rPr lang="zh-CN" altLang="en-US" sz="2000" dirty="0" smtClean="0"/>
              <a:t>月在全国卫生检验学术年会上代表自贡市疾控就此实验室新技术进行了经验学术交流。</a:t>
            </a:r>
            <a:endParaRPr lang="zh-CN" altLang="en-US" sz="2000" dirty="0"/>
          </a:p>
          <a:p>
            <a:pPr indent="177800" eaLnBrk="0" hangingPunct="0"/>
            <a:endParaRPr lang="zh-CN" altLang="en-US" dirty="0"/>
          </a:p>
        </p:txBody>
      </p:sp>
      <p:pic>
        <p:nvPicPr>
          <p:cNvPr id="6145" name="Picture 1"/>
          <p:cNvPicPr>
            <a:picLocks noChangeAspect="1" noChangeArrowheads="1"/>
          </p:cNvPicPr>
          <p:nvPr/>
        </p:nvPicPr>
        <p:blipFill>
          <a:blip r:embed="rId2" cstate="print"/>
          <a:srcRect/>
          <a:stretch>
            <a:fillRect/>
          </a:stretch>
        </p:blipFill>
        <p:spPr bwMode="auto">
          <a:xfrm>
            <a:off x="1043608" y="3861049"/>
            <a:ext cx="3528392" cy="2808312"/>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4572000" y="3861048"/>
            <a:ext cx="4329254"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ChangeArrowheads="1"/>
          </p:cNvSpPr>
          <p:nvPr/>
        </p:nvSpPr>
        <p:spPr bwMode="auto">
          <a:xfrm>
            <a:off x="1116013" y="188913"/>
            <a:ext cx="7793037" cy="1462087"/>
          </a:xfrm>
          <a:prstGeom prst="rect">
            <a:avLst/>
          </a:prstGeom>
          <a:noFill/>
          <a:ln w="9525">
            <a:noFill/>
            <a:miter lim="800000"/>
            <a:headEnd/>
            <a:tailEnd/>
          </a:ln>
        </p:spPr>
        <p:txBody>
          <a:bodyPr anchor="b"/>
          <a:lstStyle/>
          <a:p>
            <a:r>
              <a:rPr lang="zh-CN" altLang="en-US" sz="3200" dirty="0" smtClean="0">
                <a:solidFill>
                  <a:schemeClr val="tx2"/>
                </a:solidFill>
              </a:rPr>
              <a:t>五、社会效益</a:t>
            </a:r>
            <a:endParaRPr lang="zh-CN" altLang="en-US" sz="3200" dirty="0">
              <a:solidFill>
                <a:schemeClr val="tx2"/>
              </a:solidFill>
            </a:endParaRPr>
          </a:p>
        </p:txBody>
      </p:sp>
      <p:sp>
        <p:nvSpPr>
          <p:cNvPr id="6" name="TextBox 5"/>
          <p:cNvSpPr txBox="1"/>
          <p:nvPr/>
        </p:nvSpPr>
        <p:spPr>
          <a:xfrm>
            <a:off x="1" y="2204864"/>
            <a:ext cx="9144000" cy="4647426"/>
          </a:xfrm>
          <a:prstGeom prst="rect">
            <a:avLst/>
          </a:prstGeom>
          <a:noFill/>
        </p:spPr>
        <p:txBody>
          <a:bodyPr wrap="square" rtlCol="0">
            <a:spAutoFit/>
          </a:bodyPr>
          <a:lstStyle/>
          <a:p>
            <a:r>
              <a:rPr lang="en-US" altLang="zh-CN" sz="2000" dirty="0" smtClean="0"/>
              <a:t>       </a:t>
            </a:r>
            <a:r>
              <a:rPr lang="zh-CN" altLang="zh-CN" sz="2000" dirty="0" smtClean="0"/>
              <a:t>我中心于</a:t>
            </a:r>
            <a:r>
              <a:rPr lang="en-US" altLang="zh-CN" sz="2000" dirty="0" smtClean="0"/>
              <a:t>2018</a:t>
            </a:r>
            <a:r>
              <a:rPr lang="zh-CN" altLang="zh-CN" sz="2000" dirty="0" smtClean="0"/>
              <a:t>年建立起了</a:t>
            </a:r>
            <a:r>
              <a:rPr lang="en-US" altLang="zh-CN" sz="2000" dirty="0" err="1" smtClean="0"/>
              <a:t>QuEchERS</a:t>
            </a:r>
            <a:r>
              <a:rPr lang="zh-CN" altLang="zh-CN" sz="2000" dirty="0" smtClean="0"/>
              <a:t>快速检测农药</a:t>
            </a:r>
            <a:r>
              <a:rPr lang="zh-CN" altLang="en-US" sz="2000" dirty="0" smtClean="0"/>
              <a:t>多</a:t>
            </a:r>
            <a:r>
              <a:rPr lang="zh-CN" altLang="zh-CN" sz="2000" dirty="0" smtClean="0"/>
              <a:t>残留的检验方法，开展了对自贡市辖区内各大超市、农贸市场出售的蔬菜、水果、茶叶等样品的监测工作，初步掌握了蔬菜、水果、茶叶中有机磷、有机氯及拟除虫菊酯残留量的污染情况，为政府监管部门提供监督执法依据。目前，植物性食品中各类农残检验已成为我市食品安全风险监测中常规监测项目，每年按照</a:t>
            </a:r>
            <a:r>
              <a:rPr lang="zh-CN" altLang="en-US" sz="2000" dirty="0" smtClean="0"/>
              <a:t>方案</a:t>
            </a:r>
            <a:r>
              <a:rPr lang="zh-CN" altLang="zh-CN" sz="2000" dirty="0" smtClean="0"/>
              <a:t>要求对我市辖区内市售蔬菜、水果、茶叶进行一定数量的抽样检测，进一步完善自贡市食品安全风险监测中的监测资料，为国家食品安全分析监测提供基础数据，为国家了解掌握农残在食品中的污染水平</a:t>
            </a:r>
            <a:r>
              <a:rPr lang="zh-CN" altLang="en-US" sz="2000" dirty="0" smtClean="0"/>
              <a:t>对人群健康的影响</a:t>
            </a:r>
            <a:r>
              <a:rPr lang="zh-CN" altLang="zh-CN" sz="2000" dirty="0" smtClean="0"/>
              <a:t>，开展食品风险评估，起着积极的意义。同时此方法在分析</a:t>
            </a:r>
            <a:r>
              <a:rPr lang="zh-CN" altLang="en-US" sz="2000" dirty="0" smtClean="0"/>
              <a:t>流程、分析时间、分析成本</a:t>
            </a:r>
            <a:r>
              <a:rPr lang="zh-CN" altLang="zh-CN" sz="2000" dirty="0" smtClean="0"/>
              <a:t>方面优势明显，</a:t>
            </a:r>
            <a:r>
              <a:rPr lang="zh-CN" altLang="en-US" sz="2000" dirty="0" smtClean="0"/>
              <a:t>与</a:t>
            </a:r>
            <a:r>
              <a:rPr lang="zh-CN" altLang="zh-CN" sz="2000" dirty="0" smtClean="0"/>
              <a:t>气相色谱质谱</a:t>
            </a:r>
            <a:r>
              <a:rPr lang="zh-CN" altLang="en-US" sz="2000" dirty="0" smtClean="0"/>
              <a:t>、</a:t>
            </a:r>
            <a:r>
              <a:rPr lang="zh-CN" altLang="zh-CN" sz="2000" dirty="0" smtClean="0"/>
              <a:t>液相色谱质谱</a:t>
            </a:r>
            <a:r>
              <a:rPr lang="zh-CN" altLang="en-US" sz="2000" dirty="0" smtClean="0"/>
              <a:t>、液相串联飞行质谱结合</a:t>
            </a:r>
            <a:r>
              <a:rPr lang="zh-CN" altLang="zh-CN" sz="2000" dirty="0" smtClean="0"/>
              <a:t>应用广泛，因此在突发公共卫生农</a:t>
            </a:r>
            <a:r>
              <a:rPr lang="zh-CN" altLang="en-US" sz="2000" dirty="0" smtClean="0"/>
              <a:t>药多残留</a:t>
            </a:r>
            <a:r>
              <a:rPr lang="zh-CN" altLang="zh-CN" sz="2000" dirty="0" smtClean="0"/>
              <a:t>中毒事件上进行快速准确的</a:t>
            </a:r>
            <a:r>
              <a:rPr lang="zh-CN" altLang="en-US" sz="2000" dirty="0" smtClean="0"/>
              <a:t>筛查</a:t>
            </a:r>
            <a:r>
              <a:rPr lang="zh-CN" altLang="zh-CN" sz="2000" dirty="0" smtClean="0"/>
              <a:t>和</a:t>
            </a:r>
            <a:r>
              <a:rPr lang="zh-CN" altLang="en-US" sz="2000" dirty="0" smtClean="0"/>
              <a:t>确证</a:t>
            </a:r>
            <a:r>
              <a:rPr lang="zh-CN" altLang="zh-CN" sz="2000" dirty="0" smtClean="0"/>
              <a:t>有着明显的优势；该方法的建立和应用体现出巨大的社会效益</a:t>
            </a:r>
            <a:r>
              <a:rPr lang="zh-CN" altLang="zh-CN" dirty="0" smtClean="0"/>
              <a:t>。</a:t>
            </a:r>
          </a:p>
          <a:p>
            <a:r>
              <a:rPr lang="en-US" altLang="zh-CN" dirty="0" smtClean="0"/>
              <a:t> </a:t>
            </a:r>
            <a:endParaRPr lang="zh-CN" altLang="zh-CN" dirty="0" smtClean="0"/>
          </a:p>
          <a:p>
            <a:endParaRPr lang="en-US" altLang="zh-CN" sz="2000" dirty="0" smtClean="0"/>
          </a:p>
          <a:p>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116013" y="188913"/>
            <a:ext cx="7793037" cy="1462087"/>
          </a:xfrm>
          <a:prstGeom prst="rect">
            <a:avLst/>
          </a:prstGeom>
          <a:noFill/>
          <a:ln w="9525">
            <a:noFill/>
            <a:miter lim="800000"/>
            <a:headEnd/>
            <a:tailEnd/>
          </a:ln>
        </p:spPr>
        <p:txBody>
          <a:bodyPr anchor="b"/>
          <a:lstStyle/>
          <a:p>
            <a:r>
              <a:rPr lang="zh-CN" altLang="en-US" sz="3200" dirty="0">
                <a:solidFill>
                  <a:schemeClr val="tx2"/>
                </a:solidFill>
              </a:rPr>
              <a:t>六</a:t>
            </a:r>
            <a:r>
              <a:rPr lang="zh-CN" altLang="en-US" sz="3200" dirty="0" smtClean="0">
                <a:solidFill>
                  <a:schemeClr val="tx2"/>
                </a:solidFill>
              </a:rPr>
              <a:t>、学术论文</a:t>
            </a:r>
            <a:endParaRPr lang="zh-CN" altLang="en-US" sz="3200" dirty="0">
              <a:solidFill>
                <a:schemeClr val="tx2"/>
              </a:solidFill>
            </a:endParaRPr>
          </a:p>
        </p:txBody>
      </p:sp>
      <p:pic>
        <p:nvPicPr>
          <p:cNvPr id="4097" name="图片 90" descr="扫描0009"/>
          <p:cNvPicPr>
            <a:picLocks noChangeAspect="1" noChangeArrowheads="1"/>
          </p:cNvPicPr>
          <p:nvPr/>
        </p:nvPicPr>
        <p:blipFill>
          <a:blip r:embed="rId2" cstate="print"/>
          <a:srcRect/>
          <a:stretch>
            <a:fillRect/>
          </a:stretch>
        </p:blipFill>
        <p:spPr bwMode="auto">
          <a:xfrm>
            <a:off x="1331641" y="1844824"/>
            <a:ext cx="1872208" cy="2736304"/>
          </a:xfrm>
          <a:prstGeom prst="rect">
            <a:avLst/>
          </a:prstGeom>
          <a:noFill/>
          <a:ln w="9525">
            <a:noFill/>
            <a:miter lim="800000"/>
            <a:headEnd/>
            <a:tailEnd/>
          </a:ln>
        </p:spPr>
      </p:pic>
      <p:pic>
        <p:nvPicPr>
          <p:cNvPr id="4098" name="图片 91" descr="扫描0010"/>
          <p:cNvPicPr>
            <a:picLocks noChangeAspect="1" noChangeArrowheads="1"/>
          </p:cNvPicPr>
          <p:nvPr/>
        </p:nvPicPr>
        <p:blipFill>
          <a:blip r:embed="rId3" cstate="print"/>
          <a:srcRect/>
          <a:stretch>
            <a:fillRect/>
          </a:stretch>
        </p:blipFill>
        <p:spPr bwMode="auto">
          <a:xfrm>
            <a:off x="3203848" y="1772816"/>
            <a:ext cx="2448272" cy="2808312"/>
          </a:xfrm>
          <a:prstGeom prst="rect">
            <a:avLst/>
          </a:prstGeom>
          <a:noFill/>
          <a:ln w="9525">
            <a:noFill/>
            <a:miter lim="800000"/>
            <a:headEnd/>
            <a:tailEnd/>
          </a:ln>
        </p:spPr>
      </p:pic>
      <p:pic>
        <p:nvPicPr>
          <p:cNvPr id="4099" name="图片 92" descr="扫描0031"/>
          <p:cNvPicPr>
            <a:picLocks noChangeAspect="1" noChangeArrowheads="1"/>
          </p:cNvPicPr>
          <p:nvPr/>
        </p:nvPicPr>
        <p:blipFill>
          <a:blip r:embed="rId4" cstate="print"/>
          <a:srcRect/>
          <a:stretch>
            <a:fillRect/>
          </a:stretch>
        </p:blipFill>
        <p:spPr bwMode="auto">
          <a:xfrm>
            <a:off x="5580112" y="1772816"/>
            <a:ext cx="2232247" cy="2808312"/>
          </a:xfrm>
          <a:prstGeom prst="rect">
            <a:avLst/>
          </a:prstGeom>
          <a:noFill/>
          <a:ln w="9525">
            <a:noFill/>
            <a:miter lim="800000"/>
            <a:headEnd/>
            <a:tailEnd/>
          </a:ln>
        </p:spPr>
      </p:pic>
      <p:pic>
        <p:nvPicPr>
          <p:cNvPr id="4100" name="图片 442" descr="扫描0032"/>
          <p:cNvPicPr>
            <a:picLocks noChangeAspect="1" noChangeArrowheads="1"/>
          </p:cNvPicPr>
          <p:nvPr/>
        </p:nvPicPr>
        <p:blipFill>
          <a:blip r:embed="rId5" cstate="print"/>
          <a:srcRect/>
          <a:stretch>
            <a:fillRect/>
          </a:stretch>
        </p:blipFill>
        <p:spPr bwMode="auto">
          <a:xfrm>
            <a:off x="2051720" y="4581128"/>
            <a:ext cx="2016224" cy="2276872"/>
          </a:xfrm>
          <a:prstGeom prst="rect">
            <a:avLst/>
          </a:prstGeom>
          <a:noFill/>
          <a:ln w="9525">
            <a:noFill/>
            <a:miter lim="800000"/>
            <a:headEnd/>
            <a:tailEnd/>
          </a:ln>
        </p:spPr>
      </p:pic>
      <p:pic>
        <p:nvPicPr>
          <p:cNvPr id="4101" name="图片 443" descr="扫描0033"/>
          <p:cNvPicPr>
            <a:picLocks noChangeAspect="1" noChangeArrowheads="1"/>
          </p:cNvPicPr>
          <p:nvPr/>
        </p:nvPicPr>
        <p:blipFill>
          <a:blip r:embed="rId6" cstate="print"/>
          <a:srcRect/>
          <a:stretch>
            <a:fillRect/>
          </a:stretch>
        </p:blipFill>
        <p:spPr bwMode="auto">
          <a:xfrm>
            <a:off x="4139953" y="4581129"/>
            <a:ext cx="2232247" cy="227687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1116013" y="188913"/>
            <a:ext cx="7793037" cy="1462087"/>
          </a:xfrm>
          <a:prstGeom prst="rect">
            <a:avLst/>
          </a:prstGeom>
          <a:noFill/>
          <a:ln w="9525">
            <a:noFill/>
            <a:miter lim="800000"/>
            <a:headEnd/>
            <a:tailEnd/>
          </a:ln>
        </p:spPr>
        <p:txBody>
          <a:bodyPr anchor="b"/>
          <a:lstStyle/>
          <a:p>
            <a:r>
              <a:rPr lang="zh-CN" altLang="en-US" sz="3200" dirty="0">
                <a:solidFill>
                  <a:schemeClr val="tx2"/>
                </a:solidFill>
              </a:rPr>
              <a:t>六</a:t>
            </a:r>
            <a:r>
              <a:rPr lang="zh-CN" altLang="en-US" sz="3200" dirty="0" smtClean="0">
                <a:solidFill>
                  <a:schemeClr val="tx2"/>
                </a:solidFill>
              </a:rPr>
              <a:t>、获奖证书</a:t>
            </a:r>
            <a:endParaRPr lang="zh-CN" altLang="en-US" sz="3200" dirty="0">
              <a:solidFill>
                <a:schemeClr val="tx2"/>
              </a:solidFill>
            </a:endParaRPr>
          </a:p>
        </p:txBody>
      </p:sp>
      <p:pic>
        <p:nvPicPr>
          <p:cNvPr id="3073" name="图片 95" descr="扫描0034"/>
          <p:cNvPicPr>
            <a:picLocks noChangeAspect="1" noChangeArrowheads="1"/>
          </p:cNvPicPr>
          <p:nvPr/>
        </p:nvPicPr>
        <p:blipFill>
          <a:blip r:embed="rId2" cstate="print"/>
          <a:srcRect/>
          <a:stretch>
            <a:fillRect/>
          </a:stretch>
        </p:blipFill>
        <p:spPr bwMode="auto">
          <a:xfrm>
            <a:off x="971600" y="1916832"/>
            <a:ext cx="7632848"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116013" y="188913"/>
            <a:ext cx="7793037" cy="1462087"/>
          </a:xfrm>
        </p:spPr>
        <p:txBody>
          <a:bodyPr/>
          <a:lstStyle/>
          <a:p>
            <a:pPr eaLnBrk="1" hangingPunct="1"/>
            <a:r>
              <a:rPr lang="zh-CN" altLang="en-US" sz="3200" smtClean="0"/>
              <a:t>目录</a:t>
            </a:r>
          </a:p>
        </p:txBody>
      </p:sp>
      <p:sp>
        <p:nvSpPr>
          <p:cNvPr id="15362" name="Text Box 4"/>
          <p:cNvSpPr txBox="1">
            <a:spLocks noChangeArrowheads="1"/>
          </p:cNvSpPr>
          <p:nvPr/>
        </p:nvSpPr>
        <p:spPr bwMode="auto">
          <a:xfrm>
            <a:off x="1166813" y="2073275"/>
            <a:ext cx="6074099" cy="2677656"/>
          </a:xfrm>
          <a:prstGeom prst="rect">
            <a:avLst/>
          </a:prstGeom>
          <a:noFill/>
          <a:ln w="9525">
            <a:noFill/>
            <a:miter lim="800000"/>
            <a:headEnd/>
            <a:tailEnd/>
          </a:ln>
        </p:spPr>
        <p:txBody>
          <a:bodyPr wrap="none">
            <a:spAutoFit/>
          </a:bodyPr>
          <a:lstStyle/>
          <a:p>
            <a:endParaRPr lang="zh-CN" altLang="en-US" sz="2400" dirty="0"/>
          </a:p>
          <a:p>
            <a:r>
              <a:rPr lang="en-US" altLang="zh-CN" sz="2400" dirty="0"/>
              <a:t>1</a:t>
            </a:r>
            <a:r>
              <a:rPr lang="zh-CN" altLang="en-US" sz="2400" dirty="0" smtClean="0"/>
              <a:t>、</a:t>
            </a:r>
            <a:r>
              <a:rPr lang="en-US" altLang="zh-CN" sz="2400" dirty="0" err="1" smtClean="0"/>
              <a:t>QuEchERS</a:t>
            </a:r>
            <a:r>
              <a:rPr lang="zh-CN" altLang="en-US" sz="2400" dirty="0" smtClean="0"/>
              <a:t>新技术简介</a:t>
            </a:r>
            <a:endParaRPr lang="zh-CN" altLang="en-US" sz="2400" dirty="0"/>
          </a:p>
          <a:p>
            <a:r>
              <a:rPr lang="en-US" altLang="zh-CN" sz="2400" dirty="0"/>
              <a:t>2</a:t>
            </a:r>
            <a:r>
              <a:rPr lang="zh-CN" altLang="en-US" sz="2400" dirty="0" smtClean="0"/>
              <a:t>、农残</a:t>
            </a:r>
            <a:r>
              <a:rPr lang="en-US" altLang="zh-CN" sz="2400" dirty="0" err="1" smtClean="0"/>
              <a:t>QuEchERS</a:t>
            </a:r>
            <a:r>
              <a:rPr lang="zh-CN" altLang="en-US" sz="2400" dirty="0" smtClean="0"/>
              <a:t>快速检测方法技术总结</a:t>
            </a:r>
            <a:endParaRPr lang="zh-CN" altLang="en-US" sz="2400" dirty="0"/>
          </a:p>
          <a:p>
            <a:r>
              <a:rPr lang="en-US" altLang="zh-CN" sz="2400" dirty="0"/>
              <a:t>3</a:t>
            </a:r>
            <a:r>
              <a:rPr lang="zh-CN" altLang="en-US" sz="2400" dirty="0" smtClean="0"/>
              <a:t>、检验原始记录</a:t>
            </a:r>
            <a:endParaRPr lang="en-US" altLang="zh-CN" sz="2400" dirty="0" smtClean="0"/>
          </a:p>
          <a:p>
            <a:r>
              <a:rPr lang="en-US" altLang="zh-CN" sz="2400" dirty="0" smtClean="0"/>
              <a:t>4</a:t>
            </a:r>
            <a:r>
              <a:rPr lang="zh-CN" altLang="en-US" sz="2400" dirty="0" smtClean="0"/>
              <a:t>、</a:t>
            </a:r>
            <a:r>
              <a:rPr lang="en-US" altLang="zh-CN" sz="2400" dirty="0" err="1" smtClean="0"/>
              <a:t>QuEchERS</a:t>
            </a:r>
            <a:r>
              <a:rPr lang="zh-CN" altLang="en-US" sz="2400" dirty="0" smtClean="0"/>
              <a:t>在食品风险监测上的推广应用</a:t>
            </a:r>
            <a:endParaRPr lang="en-US" altLang="zh-CN" sz="2400" dirty="0" smtClean="0"/>
          </a:p>
          <a:p>
            <a:r>
              <a:rPr lang="en-US" altLang="zh-CN" sz="2400" dirty="0" smtClean="0"/>
              <a:t>5</a:t>
            </a:r>
            <a:r>
              <a:rPr lang="zh-CN" altLang="en-US" sz="2400" dirty="0" smtClean="0"/>
              <a:t>、社会效益</a:t>
            </a:r>
            <a:endParaRPr lang="en-US" altLang="zh-CN" sz="2400" dirty="0" smtClean="0"/>
          </a:p>
          <a:p>
            <a:r>
              <a:rPr lang="en-US" altLang="zh-CN" sz="2400" dirty="0" smtClean="0"/>
              <a:t>6</a:t>
            </a:r>
            <a:r>
              <a:rPr lang="zh-CN" altLang="en-US" sz="2400" dirty="0" smtClean="0"/>
              <a:t>、学术论文及获奖证书</a:t>
            </a:r>
            <a:endParaRPr lang="zh-CN" alt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WordArt 78"/>
          <p:cNvSpPr>
            <a:spLocks noChangeArrowheads="1" noChangeShapeType="1" noTextEdit="1"/>
          </p:cNvSpPr>
          <p:nvPr/>
        </p:nvSpPr>
        <p:spPr bwMode="auto">
          <a:xfrm>
            <a:off x="2051050" y="3141663"/>
            <a:ext cx="5111750" cy="1420812"/>
          </a:xfrm>
          <a:prstGeom prst="rect">
            <a:avLst/>
          </a:prstGeom>
        </p:spPr>
        <p:txBody>
          <a:bodyPr wrap="none" fromWordArt="1">
            <a:prstTxWarp prst="textFadeUp">
              <a:avLst>
                <a:gd name="adj" fmla="val 9991"/>
              </a:avLst>
            </a:prstTxWarp>
          </a:bodyPr>
          <a:lstStyle/>
          <a:p>
            <a:pPr algn="ctr"/>
            <a:r>
              <a:rPr lang="zh-CN" altLang="en-US" sz="5400" b="1"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宋体"/>
                <a:ea typeface="宋体"/>
              </a:rPr>
              <a:t>感谢您的聆听</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zh-CN" altLang="en-US" sz="3200" dirty="0" smtClean="0"/>
              <a:t>一、</a:t>
            </a:r>
            <a:r>
              <a:rPr lang="en-US" altLang="zh-CN" sz="3200" dirty="0" err="1" smtClean="0"/>
              <a:t>QuEchERS</a:t>
            </a:r>
            <a:r>
              <a:rPr lang="zh-CN" altLang="en-US" sz="3200" dirty="0" smtClean="0"/>
              <a:t>新技术简介</a:t>
            </a:r>
          </a:p>
        </p:txBody>
      </p:sp>
      <p:sp>
        <p:nvSpPr>
          <p:cNvPr id="16386" name="Text Box 4"/>
          <p:cNvSpPr txBox="1">
            <a:spLocks noChangeArrowheads="1"/>
          </p:cNvSpPr>
          <p:nvPr/>
        </p:nvSpPr>
        <p:spPr bwMode="auto">
          <a:xfrm>
            <a:off x="251520" y="2456795"/>
            <a:ext cx="8675688" cy="2862322"/>
          </a:xfrm>
          <a:prstGeom prst="rect">
            <a:avLst/>
          </a:prstGeom>
          <a:noFill/>
          <a:ln w="9525">
            <a:noFill/>
            <a:miter lim="800000"/>
            <a:headEnd/>
            <a:tailEnd/>
          </a:ln>
        </p:spPr>
        <p:txBody>
          <a:bodyPr wrap="square">
            <a:spAutoFit/>
          </a:bodyPr>
          <a:lstStyle/>
          <a:p>
            <a:r>
              <a:rPr lang="en-US" altLang="zh-CN" sz="2000" dirty="0" smtClean="0"/>
              <a:t>     </a:t>
            </a:r>
            <a:r>
              <a:rPr lang="en-US" altLang="zh-CN" sz="2000" dirty="0" err="1" smtClean="0"/>
              <a:t>QuEchERs</a:t>
            </a:r>
            <a:r>
              <a:rPr lang="en-US" altLang="zh-CN" sz="2000" dirty="0" smtClean="0"/>
              <a:t> (Quick</a:t>
            </a:r>
            <a:r>
              <a:rPr lang="zh-CN" altLang="en-US" sz="2000" dirty="0" smtClean="0"/>
              <a:t>、</a:t>
            </a:r>
            <a:r>
              <a:rPr lang="en-US" altLang="zh-CN" sz="2000" dirty="0" smtClean="0"/>
              <a:t>Easy</a:t>
            </a:r>
            <a:r>
              <a:rPr lang="zh-CN" altLang="en-US" sz="2000" dirty="0" smtClean="0"/>
              <a:t>、</a:t>
            </a:r>
            <a:r>
              <a:rPr lang="en-US" altLang="zh-CN" sz="2000" dirty="0" smtClean="0"/>
              <a:t>Effective</a:t>
            </a:r>
            <a:r>
              <a:rPr lang="zh-CN" altLang="en-US" sz="2000" dirty="0" smtClean="0"/>
              <a:t>、</a:t>
            </a:r>
            <a:r>
              <a:rPr lang="en-US" altLang="zh-CN" sz="2000" dirty="0" smtClean="0"/>
              <a:t>Rugged</a:t>
            </a:r>
            <a:r>
              <a:rPr lang="zh-CN" altLang="en-US" sz="2000" dirty="0" smtClean="0"/>
              <a:t>、</a:t>
            </a:r>
            <a:r>
              <a:rPr lang="en-US" altLang="zh-CN" sz="2000" dirty="0" smtClean="0"/>
              <a:t>Safe)</a:t>
            </a:r>
            <a:r>
              <a:rPr lang="zh-CN" altLang="en-US" sz="2000" dirty="0" smtClean="0"/>
              <a:t>是近年来国际上最新发展起来的一种用于农残快速检测样品前处理技术。</a:t>
            </a:r>
            <a:r>
              <a:rPr lang="en-US" altLang="zh-CN" sz="2000" dirty="0" smtClean="0"/>
              <a:t>1</a:t>
            </a:r>
            <a:r>
              <a:rPr lang="zh-CN" altLang="en-US" sz="2000" dirty="0" smtClean="0"/>
              <a:t>、它作为一种多残留分析的方法可测定含水量较高的样品，减少样品基质如叶绿素、油脂、水分等干扰；</a:t>
            </a:r>
            <a:r>
              <a:rPr lang="en-US" altLang="zh-CN" sz="2000" dirty="0" smtClean="0"/>
              <a:t>2</a:t>
            </a:r>
            <a:r>
              <a:rPr lang="zh-CN" altLang="en-US" sz="2000" dirty="0" smtClean="0"/>
              <a:t>、稳定性好，回收率高，对大量极性及挥发性农药品种的加标回收率均大于</a:t>
            </a:r>
            <a:r>
              <a:rPr lang="en-US" altLang="zh-CN" sz="2000" dirty="0" smtClean="0"/>
              <a:t>85%</a:t>
            </a:r>
            <a:r>
              <a:rPr lang="zh-CN" altLang="en-US" sz="2000" dirty="0" smtClean="0"/>
              <a:t>；</a:t>
            </a:r>
            <a:r>
              <a:rPr lang="en-US" altLang="zh-CN" sz="2000" dirty="0" smtClean="0"/>
              <a:t>3</a:t>
            </a:r>
            <a:r>
              <a:rPr lang="zh-CN" altLang="en-US" sz="2000" dirty="0" smtClean="0"/>
              <a:t>、分析时间短，能在</a:t>
            </a:r>
            <a:r>
              <a:rPr lang="en-US" altLang="zh-CN" sz="2000" dirty="0" smtClean="0"/>
              <a:t>30-40</a:t>
            </a:r>
            <a:r>
              <a:rPr lang="zh-CN" altLang="en-US" sz="2000" dirty="0" smtClean="0"/>
              <a:t>分钟内完成</a:t>
            </a:r>
            <a:r>
              <a:rPr lang="en-US" altLang="zh-CN" sz="2000" dirty="0" smtClean="0"/>
              <a:t>10-20</a:t>
            </a:r>
            <a:r>
              <a:rPr lang="zh-CN" altLang="en-US" sz="2000" dirty="0" smtClean="0"/>
              <a:t>个预先称重样品的测定；</a:t>
            </a:r>
            <a:r>
              <a:rPr lang="en-US" altLang="zh-CN" sz="2000" dirty="0" smtClean="0"/>
              <a:t>4</a:t>
            </a:r>
            <a:r>
              <a:rPr lang="zh-CN" altLang="en-US" sz="2000" dirty="0" smtClean="0"/>
              <a:t>、溶剂使用量少，价格低廉，污染小；操作简便，无需良好训练和较高技能便可很好完成；</a:t>
            </a:r>
            <a:r>
              <a:rPr lang="en-US" altLang="zh-CN" sz="2000" dirty="0" smtClean="0"/>
              <a:t>5</a:t>
            </a:r>
            <a:r>
              <a:rPr lang="zh-CN" altLang="en-US" sz="2000" dirty="0" smtClean="0"/>
              <a:t>、方法十分严格，在净化过程中有机酸均被除去，对色谱仪影响较小；</a:t>
            </a:r>
            <a:r>
              <a:rPr lang="en-US" altLang="zh-CN" sz="2000" dirty="0" smtClean="0"/>
              <a:t>6</a:t>
            </a:r>
            <a:r>
              <a:rPr lang="zh-CN" altLang="en-US" sz="2000" dirty="0" smtClean="0"/>
              <a:t>、所需空间小，在小的，可移动的实验室便可完成。</a:t>
            </a:r>
            <a:endParaRPr lang="zh-CN" altLang="en-US" dirty="0"/>
          </a:p>
        </p:txBody>
      </p:sp>
      <p:sp>
        <p:nvSpPr>
          <p:cNvPr id="16387" name="Text Box 4"/>
          <p:cNvSpPr txBox="1">
            <a:spLocks noChangeArrowheads="1"/>
          </p:cNvSpPr>
          <p:nvPr/>
        </p:nvSpPr>
        <p:spPr bwMode="auto">
          <a:xfrm>
            <a:off x="467544" y="1988840"/>
            <a:ext cx="800219" cy="461665"/>
          </a:xfrm>
          <a:prstGeom prst="rect">
            <a:avLst/>
          </a:prstGeom>
          <a:noFill/>
          <a:ln w="9525">
            <a:noFill/>
            <a:miter lim="800000"/>
            <a:headEnd/>
            <a:tailEnd/>
          </a:ln>
        </p:spPr>
        <p:txBody>
          <a:bodyPr wrap="none">
            <a:spAutoFit/>
          </a:bodyPr>
          <a:lstStyle/>
          <a:p>
            <a:r>
              <a:rPr lang="zh-CN" altLang="en-US" sz="2400" b="1" dirty="0" smtClean="0"/>
              <a:t>简介</a:t>
            </a:r>
            <a:endParaRPr lang="zh-CN" altLang="en-U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r>
              <a:rPr lang="zh-CN" altLang="en-US" sz="3200" dirty="0" smtClean="0"/>
              <a:t>一、</a:t>
            </a:r>
            <a:r>
              <a:rPr lang="en-US" altLang="zh-CN" sz="3200" dirty="0" err="1" smtClean="0"/>
              <a:t>QuEchERS</a:t>
            </a:r>
            <a:r>
              <a:rPr lang="zh-CN" altLang="en-US" sz="3200" dirty="0" smtClean="0"/>
              <a:t>新技术简介</a:t>
            </a:r>
          </a:p>
        </p:txBody>
      </p:sp>
      <p:sp>
        <p:nvSpPr>
          <p:cNvPr id="4" name="Text Box 4"/>
          <p:cNvSpPr txBox="1">
            <a:spLocks noChangeArrowheads="1"/>
          </p:cNvSpPr>
          <p:nvPr/>
        </p:nvSpPr>
        <p:spPr bwMode="auto">
          <a:xfrm>
            <a:off x="251520" y="2456795"/>
            <a:ext cx="8675688" cy="1631216"/>
          </a:xfrm>
          <a:prstGeom prst="rect">
            <a:avLst/>
          </a:prstGeom>
          <a:noFill/>
          <a:ln w="9525">
            <a:noFill/>
            <a:miter lim="800000"/>
            <a:headEnd/>
            <a:tailEnd/>
          </a:ln>
        </p:spPr>
        <p:txBody>
          <a:bodyPr wrap="square">
            <a:spAutoFit/>
          </a:bodyPr>
          <a:lstStyle/>
          <a:p>
            <a:r>
              <a:rPr lang="en-US" altLang="zh-CN" sz="2000" dirty="0" smtClean="0"/>
              <a:t>     </a:t>
            </a:r>
            <a:r>
              <a:rPr lang="en-US" altLang="zh-CN" sz="2000" dirty="0" err="1" smtClean="0"/>
              <a:t>QuEchERs</a:t>
            </a:r>
            <a:r>
              <a:rPr lang="en-US" altLang="zh-CN" sz="2000" dirty="0" smtClean="0"/>
              <a:t> </a:t>
            </a:r>
            <a:r>
              <a:rPr lang="zh-CN" altLang="en-US" sz="2000" dirty="0" smtClean="0"/>
              <a:t>方法的前处理一般分为</a:t>
            </a:r>
            <a:r>
              <a:rPr lang="en-US" altLang="zh-CN" sz="2000" dirty="0" smtClean="0"/>
              <a:t>3</a:t>
            </a:r>
            <a:r>
              <a:rPr lang="zh-CN" altLang="en-US" sz="2000" dirty="0" smtClean="0"/>
              <a:t>个步骤：</a:t>
            </a:r>
            <a:r>
              <a:rPr lang="en-US" altLang="zh-CN" sz="2000" dirty="0" smtClean="0"/>
              <a:t>1</a:t>
            </a:r>
            <a:r>
              <a:rPr lang="zh-CN" altLang="en-US" sz="2000" dirty="0" smtClean="0"/>
              <a:t>、提取，通常以有机溶剂（乙腈、乙酸乙酯或丙酮）作为提取剂，采用超声、振荡、涡旋等方式提取。</a:t>
            </a:r>
            <a:r>
              <a:rPr lang="en-US" altLang="zh-CN" sz="2000" dirty="0" smtClean="0"/>
              <a:t>2</a:t>
            </a:r>
            <a:r>
              <a:rPr lang="zh-CN" altLang="en-US" sz="2000" dirty="0" smtClean="0"/>
              <a:t>、脱水，一般添加无水硫酸镁、氯化钠作为脱水剂进行离心脱水，通常检测农药残留时需进行该步骤。</a:t>
            </a:r>
            <a:r>
              <a:rPr lang="en-US" altLang="zh-CN" sz="2000" dirty="0" smtClean="0"/>
              <a:t>3</a:t>
            </a:r>
            <a:r>
              <a:rPr lang="zh-CN" altLang="en-US" sz="2000" dirty="0" smtClean="0"/>
              <a:t>、净化，一般选取</a:t>
            </a:r>
            <a:r>
              <a:rPr lang="en-US" altLang="zh-CN" sz="2000" dirty="0" smtClean="0"/>
              <a:t>C</a:t>
            </a:r>
            <a:r>
              <a:rPr lang="en-US" altLang="zh-CN" sz="2000" baseline="-25000" dirty="0" smtClean="0"/>
              <a:t>18 </a:t>
            </a:r>
            <a:r>
              <a:rPr lang="en-US" altLang="zh-CN" sz="2000" baseline="30000" dirty="0" smtClean="0"/>
              <a:t> </a:t>
            </a:r>
            <a:r>
              <a:rPr lang="en-US" altLang="zh-CN" sz="2000" dirty="0" smtClean="0"/>
              <a:t> , N-</a:t>
            </a:r>
            <a:r>
              <a:rPr lang="zh-CN" altLang="en-US" sz="2000" dirty="0" smtClean="0"/>
              <a:t>丙基乙二胺（</a:t>
            </a:r>
            <a:r>
              <a:rPr lang="en-US" altLang="zh-CN" sz="2000" dirty="0" smtClean="0"/>
              <a:t>PSA</a:t>
            </a:r>
            <a:r>
              <a:rPr lang="zh-CN" altLang="en-US" sz="2000" dirty="0" smtClean="0"/>
              <a:t>）、石墨化碳黑（</a:t>
            </a:r>
            <a:r>
              <a:rPr lang="en-US" altLang="zh-CN" sz="2000" dirty="0" smtClean="0"/>
              <a:t>GCB</a:t>
            </a:r>
            <a:r>
              <a:rPr lang="zh-CN" altLang="en-US" sz="2000" dirty="0" smtClean="0"/>
              <a:t>）为净化剂进行净化</a:t>
            </a:r>
            <a:r>
              <a:rPr lang="en-US" altLang="zh-CN" sz="2000" dirty="0" smtClean="0"/>
              <a:t> </a:t>
            </a:r>
            <a:endParaRPr lang="zh-CN" altLang="en-US" dirty="0"/>
          </a:p>
        </p:txBody>
      </p:sp>
      <p:sp>
        <p:nvSpPr>
          <p:cNvPr id="5" name="Text Box 4"/>
          <p:cNvSpPr txBox="1">
            <a:spLocks noChangeArrowheads="1"/>
          </p:cNvSpPr>
          <p:nvPr/>
        </p:nvSpPr>
        <p:spPr bwMode="auto">
          <a:xfrm>
            <a:off x="0" y="4293096"/>
            <a:ext cx="8675688" cy="1015663"/>
          </a:xfrm>
          <a:prstGeom prst="rect">
            <a:avLst/>
          </a:prstGeom>
          <a:noFill/>
          <a:ln w="9525">
            <a:noFill/>
            <a:miter lim="800000"/>
            <a:headEnd/>
            <a:tailEnd/>
          </a:ln>
        </p:spPr>
        <p:txBody>
          <a:bodyPr wrap="square">
            <a:spAutoFit/>
          </a:bodyPr>
          <a:lstStyle/>
          <a:p>
            <a:r>
              <a:rPr lang="en-US" altLang="zh-CN" sz="2000" dirty="0" smtClean="0"/>
              <a:t>     PSA</a:t>
            </a:r>
            <a:r>
              <a:rPr lang="zh-CN" altLang="en-US" sz="2000" dirty="0" smtClean="0"/>
              <a:t>吸附剂对脂肪酸结构化合物具有较强的吸附作用</a:t>
            </a:r>
            <a:endParaRPr lang="en-US" altLang="zh-CN" sz="2000" dirty="0" smtClean="0"/>
          </a:p>
          <a:p>
            <a:r>
              <a:rPr lang="en-US" altLang="zh-CN" sz="2000" dirty="0" smtClean="0"/>
              <a:t>     C</a:t>
            </a:r>
            <a:r>
              <a:rPr lang="en-US" altLang="zh-CN" sz="2000" baseline="-25000" dirty="0" smtClean="0"/>
              <a:t>18</a:t>
            </a:r>
            <a:r>
              <a:rPr lang="en-US" altLang="zh-CN" sz="2000" dirty="0" smtClean="0"/>
              <a:t> </a:t>
            </a:r>
            <a:r>
              <a:rPr lang="zh-CN" altLang="en-US" sz="2000" dirty="0" smtClean="0"/>
              <a:t>吸附剂对非极性化合物具有较强的吸附作用</a:t>
            </a:r>
            <a:endParaRPr lang="en-US" altLang="zh-CN" sz="2000" dirty="0" smtClean="0"/>
          </a:p>
          <a:p>
            <a:r>
              <a:rPr lang="en-US" altLang="zh-CN" sz="2000" dirty="0" smtClean="0"/>
              <a:t>     GCB</a:t>
            </a:r>
            <a:r>
              <a:rPr lang="zh-CN" altLang="en-US" sz="2000" dirty="0" smtClean="0"/>
              <a:t>吸附剂对色素具有较强的吸附作用</a:t>
            </a:r>
            <a:endParaRPr lang="zh-CN" altLang="en-US" dirty="0"/>
          </a:p>
        </p:txBody>
      </p:sp>
      <p:sp>
        <p:nvSpPr>
          <p:cNvPr id="6" name="右大括号 5"/>
          <p:cNvSpPr/>
          <p:nvPr/>
        </p:nvSpPr>
        <p:spPr>
          <a:xfrm>
            <a:off x="6372200" y="4437112"/>
            <a:ext cx="72008" cy="79208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dirty="0"/>
          </a:p>
        </p:txBody>
      </p:sp>
      <p:sp>
        <p:nvSpPr>
          <p:cNvPr id="7" name="TextBox 6"/>
          <p:cNvSpPr txBox="1"/>
          <p:nvPr/>
        </p:nvSpPr>
        <p:spPr>
          <a:xfrm>
            <a:off x="6516216" y="4509120"/>
            <a:ext cx="2262158" cy="646331"/>
          </a:xfrm>
          <a:prstGeom prst="rect">
            <a:avLst/>
          </a:prstGeom>
          <a:noFill/>
        </p:spPr>
        <p:txBody>
          <a:bodyPr wrap="none" rtlCol="0">
            <a:spAutoFit/>
          </a:bodyPr>
          <a:lstStyle/>
          <a:p>
            <a:r>
              <a:rPr lang="zh-CN" altLang="en-US" dirty="0" smtClean="0"/>
              <a:t>降低基质噪声，提高</a:t>
            </a:r>
            <a:endParaRPr lang="en-US" altLang="zh-CN" dirty="0" smtClean="0"/>
          </a:p>
          <a:p>
            <a:r>
              <a:rPr lang="zh-CN" altLang="en-US" dirty="0" smtClean="0"/>
              <a:t>灵敏度</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zh-CN" altLang="en-US" sz="3200" dirty="0" smtClean="0"/>
              <a:t>二、农残</a:t>
            </a:r>
            <a:r>
              <a:rPr lang="en-US" altLang="zh-CN" sz="3200" dirty="0" err="1" smtClean="0"/>
              <a:t>QuEchERS</a:t>
            </a:r>
            <a:r>
              <a:rPr lang="zh-CN" altLang="en-US" sz="3200" dirty="0" smtClean="0"/>
              <a:t>快速检测方法技术总结</a:t>
            </a:r>
          </a:p>
        </p:txBody>
      </p:sp>
      <p:sp>
        <p:nvSpPr>
          <p:cNvPr id="17410" name="Rectangle 3"/>
          <p:cNvSpPr>
            <a:spLocks noGrp="1" noChangeArrowheads="1"/>
          </p:cNvSpPr>
          <p:nvPr>
            <p:ph type="body" idx="1"/>
          </p:nvPr>
        </p:nvSpPr>
        <p:spPr>
          <a:xfrm>
            <a:off x="827584" y="1988840"/>
            <a:ext cx="7983538" cy="4651647"/>
          </a:xfrm>
        </p:spPr>
        <p:txBody>
          <a:bodyPr/>
          <a:lstStyle/>
          <a:p>
            <a:pPr eaLnBrk="1" hangingPunct="1">
              <a:buFont typeface="Wingdings" pitchFamily="2" charset="2"/>
              <a:buNone/>
            </a:pPr>
            <a:r>
              <a:rPr lang="zh-CN" altLang="en-US" sz="2000" b="1" dirty="0" smtClean="0"/>
              <a:t>国内外检测方法</a:t>
            </a:r>
          </a:p>
          <a:p>
            <a:pPr eaLnBrk="1" hangingPunct="1">
              <a:buFont typeface="Wingdings" pitchFamily="2" charset="2"/>
              <a:buNone/>
            </a:pPr>
            <a:r>
              <a:rPr lang="zh-CN" altLang="en-US" sz="2000" dirty="0" smtClean="0"/>
              <a:t>         目前国内外已报道的同类技术主要有固相萃取、固相微萃取、超临界流体萃取超声波提取、微波辅助萃取、快速溶剂萃取、基质固相分散萃取技术，虽然这些技术高效、准确、安全，却仍然无法满足对绝大多数农药同时快速检测且达到较高质量的技术要求；相比采用</a:t>
            </a:r>
            <a:r>
              <a:rPr lang="en-US" altLang="zh-CN" sz="2000" dirty="0" err="1" smtClean="0"/>
              <a:t>QuEChERS</a:t>
            </a:r>
            <a:r>
              <a:rPr lang="zh-CN" altLang="en-US" sz="2000" dirty="0" smtClean="0"/>
              <a:t>样品前处理方法因其快速、简单、便宜、有效、可靠和安全特点且能保证较高的准确度和精密度而得到广泛应用。</a:t>
            </a:r>
            <a:endParaRPr lang="en-US" altLang="zh-CN" sz="2000" dirty="0" smtClean="0"/>
          </a:p>
          <a:p>
            <a:pPr eaLnBrk="1" hangingPunct="1">
              <a:buFont typeface="Wingdings" pitchFamily="2" charset="2"/>
              <a:buNone/>
            </a:pPr>
            <a:r>
              <a:rPr lang="zh-CN" altLang="en-US" sz="2000" b="1" dirty="0" smtClean="0"/>
              <a:t>新技术首创单位和主要技术指标</a:t>
            </a:r>
            <a:endParaRPr lang="en-US" altLang="zh-CN" sz="2000" b="1" dirty="0" smtClean="0"/>
          </a:p>
          <a:p>
            <a:pPr algn="just" eaLnBrk="1" hangingPunct="1">
              <a:buNone/>
            </a:pPr>
            <a:r>
              <a:rPr lang="en-US" altLang="zh-CN" sz="2000" dirty="0" smtClean="0"/>
              <a:t>        </a:t>
            </a:r>
            <a:r>
              <a:rPr lang="zh-CN" altLang="en-US" sz="2000" dirty="0" smtClean="0"/>
              <a:t>该技术首创单位美国农业研究服务中心；市疾控中心自</a:t>
            </a:r>
            <a:r>
              <a:rPr lang="en-US" altLang="zh-CN" sz="2000" dirty="0" smtClean="0"/>
              <a:t>2018</a:t>
            </a:r>
            <a:r>
              <a:rPr lang="zh-CN" altLang="en-US" sz="2000" dirty="0" smtClean="0"/>
              <a:t>年</a:t>
            </a:r>
            <a:r>
              <a:rPr lang="en-US" altLang="zh-CN" sz="2000" dirty="0" smtClean="0"/>
              <a:t>1</a:t>
            </a:r>
            <a:r>
              <a:rPr lang="zh-CN" altLang="en-US" sz="2000" dirty="0" smtClean="0"/>
              <a:t>月引进此技术，在自贡市范围内属于首次引进并应用。</a:t>
            </a:r>
            <a:r>
              <a:rPr lang="en-US" altLang="zh-CN" sz="2000" dirty="0" smtClean="0"/>
              <a:t>1</a:t>
            </a:r>
            <a:r>
              <a:rPr lang="zh-CN" altLang="zh-CN" sz="2000" dirty="0" smtClean="0"/>
              <a:t>、提取：通过</a:t>
            </a:r>
            <a:r>
              <a:rPr lang="en-US" altLang="zh-CN" sz="2000" dirty="0" smtClean="0"/>
              <a:t>10mL</a:t>
            </a:r>
            <a:r>
              <a:rPr lang="zh-CN" altLang="zh-CN" sz="2000" dirty="0" smtClean="0"/>
              <a:t>乙腈提取，</a:t>
            </a:r>
            <a:r>
              <a:rPr lang="en-US" altLang="zh-CN" sz="2000" dirty="0" smtClean="0"/>
              <a:t>1g</a:t>
            </a:r>
            <a:r>
              <a:rPr lang="zh-CN" altLang="zh-CN" sz="2000" dirty="0" smtClean="0"/>
              <a:t>氯化钠分层，</a:t>
            </a:r>
            <a:r>
              <a:rPr lang="en-US" altLang="zh-CN" sz="2000" dirty="0" smtClean="0"/>
              <a:t>5g</a:t>
            </a:r>
            <a:r>
              <a:rPr lang="zh-CN" altLang="zh-CN" sz="2000" dirty="0" smtClean="0"/>
              <a:t>无水硫酸镁干燥</a:t>
            </a:r>
            <a:r>
              <a:rPr lang="en-US" altLang="zh-CN" sz="2000" dirty="0" smtClean="0"/>
              <a:t>;2</a:t>
            </a:r>
            <a:r>
              <a:rPr lang="zh-CN" altLang="zh-CN" sz="2000" dirty="0" smtClean="0"/>
              <a:t>、净化：提取液加入事先加有</a:t>
            </a:r>
            <a:r>
              <a:rPr lang="en-US" altLang="zh-CN" sz="2000" dirty="0" smtClean="0"/>
              <a:t>150mg</a:t>
            </a:r>
            <a:r>
              <a:rPr lang="zh-CN" altLang="zh-CN" sz="2000" dirty="0" smtClean="0"/>
              <a:t>无水硫酸镁和</a:t>
            </a:r>
            <a:r>
              <a:rPr lang="en-US" altLang="zh-CN" sz="2000" dirty="0" smtClean="0"/>
              <a:t>75mgPSA</a:t>
            </a:r>
            <a:r>
              <a:rPr lang="zh-CN" altLang="zh-CN" sz="2000" dirty="0" smtClean="0"/>
              <a:t>的</a:t>
            </a:r>
            <a:r>
              <a:rPr lang="en-US" altLang="zh-CN" sz="2000" dirty="0" smtClean="0"/>
              <a:t>5ml</a:t>
            </a:r>
            <a:r>
              <a:rPr lang="zh-CN" altLang="zh-CN" sz="2000" dirty="0" smtClean="0"/>
              <a:t>离心管中，</a:t>
            </a:r>
            <a:r>
              <a:rPr lang="en-US" altLang="zh-CN" sz="2000" dirty="0" smtClean="0"/>
              <a:t>8000</a:t>
            </a:r>
            <a:r>
              <a:rPr lang="zh-CN" altLang="zh-CN" sz="2000" dirty="0" smtClean="0"/>
              <a:t>转离心</a:t>
            </a:r>
            <a:r>
              <a:rPr lang="en-US" altLang="zh-CN" sz="2000" dirty="0" smtClean="0"/>
              <a:t>5min</a:t>
            </a:r>
            <a:r>
              <a:rPr lang="zh-CN" altLang="zh-CN" sz="2000" dirty="0" smtClean="0"/>
              <a:t>，过膜后上清液通过上机测定。</a:t>
            </a:r>
            <a:endParaRPr lang="en-US" altLang="zh-CN" sz="2000" dirty="0" smtClean="0"/>
          </a:p>
          <a:p>
            <a:pPr algn="just" eaLnBrk="1" hangingPunct="1">
              <a:buNone/>
            </a:pPr>
            <a:endParaRPr lang="zh-CN" altLang="en-US"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0" name="Text Box 100"/>
          <p:cNvSpPr txBox="1">
            <a:spLocks noChangeArrowheads="1"/>
          </p:cNvSpPr>
          <p:nvPr/>
        </p:nvSpPr>
        <p:spPr bwMode="auto">
          <a:xfrm>
            <a:off x="611560" y="2060848"/>
            <a:ext cx="3262432" cy="400110"/>
          </a:xfrm>
          <a:prstGeom prst="rect">
            <a:avLst/>
          </a:prstGeom>
          <a:noFill/>
          <a:ln w="9525">
            <a:noFill/>
            <a:miter lim="800000"/>
            <a:headEnd/>
            <a:tailEnd/>
          </a:ln>
        </p:spPr>
        <p:txBody>
          <a:bodyPr wrap="none">
            <a:spAutoFit/>
          </a:bodyPr>
          <a:lstStyle/>
          <a:p>
            <a:r>
              <a:rPr lang="zh-CN" altLang="en-US" sz="2000" b="1" dirty="0" smtClean="0"/>
              <a:t>引进过程中所做的技术改进</a:t>
            </a:r>
            <a:endParaRPr lang="zh-CN" altLang="en-US" sz="2000" b="1" dirty="0"/>
          </a:p>
        </p:txBody>
      </p:sp>
      <p:sp>
        <p:nvSpPr>
          <p:cNvPr id="6" name="TextBox 5"/>
          <p:cNvSpPr txBox="1"/>
          <p:nvPr/>
        </p:nvSpPr>
        <p:spPr>
          <a:xfrm>
            <a:off x="683568" y="2636912"/>
            <a:ext cx="7272808" cy="1323439"/>
          </a:xfrm>
          <a:prstGeom prst="rect">
            <a:avLst/>
          </a:prstGeom>
          <a:noFill/>
        </p:spPr>
        <p:txBody>
          <a:bodyPr wrap="square" rtlCol="0">
            <a:spAutoFit/>
          </a:bodyPr>
          <a:lstStyle/>
          <a:p>
            <a:r>
              <a:rPr lang="zh-CN" altLang="en-US" sz="2000" dirty="0" smtClean="0"/>
              <a:t>食品样品具有基质复杂、干扰物质多、不易分离提纯等特点，因而前处理方法和质谱技术是影响检测的关键。近年来</a:t>
            </a:r>
            <a:r>
              <a:rPr lang="en-US" altLang="zh-CN" sz="2000" dirty="0" err="1" smtClean="0"/>
              <a:t>QuEChERS</a:t>
            </a:r>
            <a:r>
              <a:rPr lang="zh-CN" altLang="en-US" sz="2000" dirty="0" smtClean="0"/>
              <a:t>法因其快速、便捷、有效等特点被应用到农残前处理过程中。</a:t>
            </a:r>
            <a:endParaRPr lang="zh-CN" altLang="en-US" sz="2000" dirty="0"/>
          </a:p>
        </p:txBody>
      </p:sp>
      <p:sp>
        <p:nvSpPr>
          <p:cNvPr id="8" name="Rectangle 2"/>
          <p:cNvSpPr>
            <a:spLocks noGrp="1" noChangeArrowheads="1"/>
          </p:cNvSpPr>
          <p:nvPr>
            <p:ph type="title"/>
          </p:nvPr>
        </p:nvSpPr>
        <p:spPr>
          <a:xfrm>
            <a:off x="1150938" y="214313"/>
            <a:ext cx="7793037" cy="1462087"/>
          </a:xfrm>
        </p:spPr>
        <p:txBody>
          <a:bodyPr/>
          <a:lstStyle/>
          <a:p>
            <a:pPr eaLnBrk="1" hangingPunct="1"/>
            <a:r>
              <a:rPr lang="zh-CN" altLang="en-US" sz="3200" dirty="0" smtClean="0"/>
              <a:t>二、农残</a:t>
            </a:r>
            <a:r>
              <a:rPr lang="en-US" altLang="zh-CN" sz="3200" dirty="0" err="1" smtClean="0"/>
              <a:t>QuEchERS</a:t>
            </a:r>
            <a:r>
              <a:rPr lang="zh-CN" altLang="en-US" sz="3200" dirty="0" smtClean="0"/>
              <a:t>快速检测方法技术总结</a:t>
            </a:r>
          </a:p>
        </p:txBody>
      </p:sp>
      <p:sp>
        <p:nvSpPr>
          <p:cNvPr id="5" name="TextBox 4"/>
          <p:cNvSpPr txBox="1"/>
          <p:nvPr/>
        </p:nvSpPr>
        <p:spPr>
          <a:xfrm>
            <a:off x="755576" y="4149080"/>
            <a:ext cx="2888932" cy="1323439"/>
          </a:xfrm>
          <a:prstGeom prst="rect">
            <a:avLst/>
          </a:prstGeom>
          <a:noFill/>
        </p:spPr>
        <p:txBody>
          <a:bodyPr wrap="none" rtlCol="0">
            <a:spAutoFit/>
          </a:bodyPr>
          <a:lstStyle/>
          <a:p>
            <a:r>
              <a:rPr lang="en-US" altLang="zh-CN" sz="2000" dirty="0" smtClean="0"/>
              <a:t>1</a:t>
            </a:r>
            <a:r>
              <a:rPr lang="zh-CN" altLang="en-US" sz="2000" dirty="0" smtClean="0"/>
              <a:t>，提取溶剂的选择</a:t>
            </a:r>
            <a:endParaRPr lang="en-US" altLang="zh-CN" sz="2000" dirty="0" smtClean="0"/>
          </a:p>
          <a:p>
            <a:r>
              <a:rPr lang="en-US" altLang="zh-CN" sz="2000" dirty="0" smtClean="0"/>
              <a:t>2</a:t>
            </a:r>
            <a:r>
              <a:rPr lang="zh-CN" altLang="en-US" sz="2000" dirty="0" smtClean="0"/>
              <a:t>，提取溶剂浓度的优化</a:t>
            </a:r>
            <a:endParaRPr lang="en-US" altLang="zh-CN" sz="2000" dirty="0" smtClean="0"/>
          </a:p>
          <a:p>
            <a:r>
              <a:rPr lang="en-US" altLang="zh-CN" sz="2000" dirty="0" smtClean="0"/>
              <a:t>3</a:t>
            </a:r>
            <a:r>
              <a:rPr lang="zh-CN" altLang="en-US" sz="2000" dirty="0" smtClean="0"/>
              <a:t>，提取温度的优化</a:t>
            </a:r>
            <a:endParaRPr lang="en-US" altLang="zh-CN" sz="2000" dirty="0" smtClean="0"/>
          </a:p>
          <a:p>
            <a:r>
              <a:rPr lang="en-US" altLang="zh-CN" sz="2000" dirty="0" smtClean="0"/>
              <a:t>4</a:t>
            </a:r>
            <a:r>
              <a:rPr lang="zh-CN" altLang="en-US" sz="2000" dirty="0" smtClean="0"/>
              <a:t>，净化试剂用量的优化</a:t>
            </a:r>
            <a:endParaRPr lang="zh-CN" alt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extBox 3"/>
          <p:cNvSpPr txBox="1"/>
          <p:nvPr/>
        </p:nvSpPr>
        <p:spPr>
          <a:xfrm>
            <a:off x="467544" y="2132856"/>
            <a:ext cx="7272808" cy="707886"/>
          </a:xfrm>
          <a:prstGeom prst="rect">
            <a:avLst/>
          </a:prstGeom>
          <a:noFill/>
        </p:spPr>
        <p:txBody>
          <a:bodyPr wrap="square" rtlCol="0">
            <a:spAutoFit/>
          </a:bodyPr>
          <a:lstStyle/>
          <a:p>
            <a:r>
              <a:rPr lang="zh-CN" altLang="en-US" sz="2000" dirty="0" smtClean="0"/>
              <a:t>目前，</a:t>
            </a:r>
            <a:r>
              <a:rPr lang="en-US" altLang="zh-CN" sz="2000" dirty="0" err="1" smtClean="0"/>
              <a:t>QuEChERS</a:t>
            </a:r>
            <a:r>
              <a:rPr lang="zh-CN" altLang="en-US" sz="2000" dirty="0" smtClean="0"/>
              <a:t>方法主要应用于低脂肪食品中，对高脂肪含量样品，</a:t>
            </a:r>
            <a:r>
              <a:rPr lang="en-US" altLang="zh-CN" sz="2000" dirty="0" smtClean="0"/>
              <a:t>EMR-L</a:t>
            </a:r>
            <a:r>
              <a:rPr lang="zh-CN" altLang="en-US" sz="2000" dirty="0" smtClean="0"/>
              <a:t>（增强型脂质去除）具有良好的效果。</a:t>
            </a:r>
            <a:endParaRPr lang="zh-CN" altLang="en-US" sz="2000" dirty="0"/>
          </a:p>
        </p:txBody>
      </p:sp>
      <p:sp>
        <p:nvSpPr>
          <p:cNvPr id="13315" name="Rectangle 3"/>
          <p:cNvSpPr>
            <a:spLocks noChangeArrowheads="1"/>
          </p:cNvSpPr>
          <p:nvPr/>
        </p:nvSpPr>
        <p:spPr bwMode="auto">
          <a:xfrm>
            <a:off x="0" y="0"/>
            <a:ext cx="857250" cy="0"/>
          </a:xfrm>
          <a:prstGeom prst="rect">
            <a:avLst/>
          </a:prstGeom>
          <a:solidFill>
            <a:srgbClr val="F2F2F2"/>
          </a:solidFill>
          <a:ln w="9525">
            <a:noFill/>
            <a:miter lim="800000"/>
            <a:headEnd/>
            <a:tailEnd/>
          </a:ln>
          <a:effectLst/>
        </p:spPr>
        <p:txBody>
          <a:bodyPr vert="horz" wrap="none" lIns="17457" tIns="0" rIns="28566" bIns="0" numCol="1" anchor="ctr" anchorCtr="0" compatLnSpc="1">
            <a:prstTxWarp prst="textNoShape">
              <a:avLst/>
            </a:prstTxWarp>
            <a:spAutoFit/>
          </a:bodyPr>
          <a:lstStyle/>
          <a:p>
            <a:endParaRPr lang="zh-CN" altLang="en-US"/>
          </a:p>
        </p:txBody>
      </p:sp>
      <p:sp>
        <p:nvSpPr>
          <p:cNvPr id="13316" name="Rectangle 4"/>
          <p:cNvSpPr>
            <a:spLocks noChangeArrowheads="1"/>
          </p:cNvSpPr>
          <p:nvPr/>
        </p:nvSpPr>
        <p:spPr bwMode="auto">
          <a:xfrm>
            <a:off x="0" y="0"/>
            <a:ext cx="857250" cy="0"/>
          </a:xfrm>
          <a:prstGeom prst="rect">
            <a:avLst/>
          </a:prstGeom>
          <a:solidFill>
            <a:srgbClr val="F2F2F2"/>
          </a:solidFill>
          <a:ln w="9525">
            <a:noFill/>
            <a:miter lim="800000"/>
            <a:headEnd/>
            <a:tailEnd/>
          </a:ln>
          <a:effectLst/>
        </p:spPr>
        <p:txBody>
          <a:bodyPr vert="horz" wrap="none" lIns="17457" tIns="0" rIns="28566"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13317" name="Picture 5"/>
          <p:cNvPicPr>
            <a:picLocks noChangeAspect="1" noChangeArrowheads="1"/>
          </p:cNvPicPr>
          <p:nvPr/>
        </p:nvPicPr>
        <p:blipFill>
          <a:blip r:embed="rId2" cstate="print"/>
          <a:srcRect/>
          <a:stretch>
            <a:fillRect/>
          </a:stretch>
        </p:blipFill>
        <p:spPr bwMode="auto">
          <a:xfrm>
            <a:off x="539552" y="2924944"/>
            <a:ext cx="7370787" cy="3326110"/>
          </a:xfrm>
          <a:prstGeom prst="rect">
            <a:avLst/>
          </a:prstGeom>
          <a:noFill/>
          <a:ln w="9525">
            <a:noFill/>
            <a:miter lim="800000"/>
            <a:headEnd/>
            <a:tailEnd/>
          </a:ln>
        </p:spPr>
      </p:pic>
      <p:sp>
        <p:nvSpPr>
          <p:cNvPr id="8" name="Rectangle 2"/>
          <p:cNvSpPr>
            <a:spLocks noGrp="1" noChangeArrowheads="1"/>
          </p:cNvSpPr>
          <p:nvPr>
            <p:ph type="title"/>
          </p:nvPr>
        </p:nvSpPr>
        <p:spPr>
          <a:xfrm>
            <a:off x="1150938" y="214313"/>
            <a:ext cx="7793037" cy="1462087"/>
          </a:xfrm>
        </p:spPr>
        <p:txBody>
          <a:bodyPr/>
          <a:lstStyle/>
          <a:p>
            <a:pPr eaLnBrk="1" hangingPunct="1"/>
            <a:r>
              <a:rPr lang="zh-CN" altLang="en-US" sz="3200" dirty="0" smtClean="0"/>
              <a:t>二、农残</a:t>
            </a:r>
            <a:r>
              <a:rPr lang="en-US" altLang="zh-CN" sz="3200" dirty="0" err="1" smtClean="0"/>
              <a:t>QuEchERS</a:t>
            </a:r>
            <a:r>
              <a:rPr lang="zh-CN" altLang="en-US" sz="3200" dirty="0" smtClean="0"/>
              <a:t>快速检测方法技术总结</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611560" y="2076817"/>
            <a:ext cx="7632848" cy="4055580"/>
          </a:xfrm>
          <a:prstGeom prst="rect">
            <a:avLst/>
          </a:prstGeom>
          <a:noFill/>
          <a:ln w="9525">
            <a:noFill/>
            <a:miter lim="800000"/>
            <a:headEnd/>
            <a:tailEnd/>
          </a:ln>
          <a:effectLst/>
        </p:spPr>
        <p:txBody>
          <a:bodyPr vert="horz" wrap="square" lIns="28566" tIns="53958" rIns="28566" bIns="0" numCol="1" anchor="ctr" anchorCtr="0" compatLnSpc="1">
            <a:prstTxWarp prst="textNoShape">
              <a:avLst/>
            </a:prstTxWarp>
            <a:spAutoFit/>
          </a:bodyPr>
          <a:lstStyle/>
          <a:p>
            <a:pPr marL="0" marR="0" lvl="0" indent="0" defTabSz="914400" rtl="0" eaLnBrk="1" fontAlgn="ctr" latinLnBrk="0" hangingPunct="1">
              <a:lnSpc>
                <a:spcPct val="100000"/>
              </a:lnSpc>
              <a:spcBef>
                <a:spcPct val="0"/>
              </a:spcBef>
              <a:spcAft>
                <a:spcPct val="0"/>
              </a:spcAft>
              <a:buClrTx/>
              <a:buSzTx/>
              <a:buFontTx/>
              <a:buChar char="•"/>
              <a:tabLst/>
            </a:pPr>
            <a:r>
              <a:rPr kumimoji="0" lang="zh-CN" sz="2000" i="0" u="none" strike="noStrike" cap="none" normalizeH="0" baseline="0" dirty="0" smtClean="0">
                <a:ln>
                  <a:noFill/>
                </a:ln>
                <a:effectLst/>
                <a:latin typeface="+mn-ea"/>
                <a:ea typeface="+mn-ea"/>
                <a:cs typeface="Arial" pitchFamily="34" charset="0"/>
              </a:rPr>
              <a:t>对脂质基质干扰物通过空间结构选择和非极性稳固吸附，能够高选择性</a:t>
            </a:r>
            <a:r>
              <a:rPr kumimoji="0" lang="en-US" altLang="zh-CN" sz="2000" i="0" u="none" strike="noStrike" cap="none" normalizeH="0" baseline="0" dirty="0" smtClean="0">
                <a:ln>
                  <a:noFill/>
                </a:ln>
                <a:effectLst/>
                <a:latin typeface="+mn-ea"/>
                <a:ea typeface="+mn-ea"/>
                <a:cs typeface="Arial" pitchFamily="34" charset="0"/>
              </a:rPr>
              <a:t>,</a:t>
            </a:r>
            <a:r>
              <a:rPr kumimoji="0" lang="zh-CN" altLang="en-US" sz="2000" i="0" u="none" strike="noStrike" cap="none" normalizeH="0" baseline="0" dirty="0" smtClean="0">
                <a:ln>
                  <a:noFill/>
                </a:ln>
                <a:effectLst/>
                <a:latin typeface="+mn-ea"/>
                <a:ea typeface="+mn-ea"/>
                <a:cs typeface="Arial" pitchFamily="34" charset="0"/>
              </a:rPr>
              <a:t>高效的去除基质中的脂质，可以去除 </a:t>
            </a:r>
            <a:r>
              <a:rPr kumimoji="0" lang="en-US" altLang="zh-CN" sz="2000" i="0" u="none" strike="noStrike" cap="none" normalizeH="0" baseline="0" dirty="0" smtClean="0">
                <a:ln>
                  <a:noFill/>
                </a:ln>
                <a:effectLst/>
                <a:latin typeface="+mn-ea"/>
                <a:ea typeface="+mn-ea"/>
                <a:cs typeface="Arial" pitchFamily="34" charset="0"/>
              </a:rPr>
              <a:t>99% </a:t>
            </a:r>
            <a:r>
              <a:rPr kumimoji="0" lang="zh-CN" altLang="en-US" sz="2000" i="0" u="none" strike="noStrike" cap="none" normalizeH="0" baseline="0" dirty="0" smtClean="0">
                <a:ln>
                  <a:noFill/>
                </a:ln>
                <a:effectLst/>
                <a:latin typeface="+mn-ea"/>
                <a:ea typeface="+mn-ea"/>
                <a:cs typeface="Arial" pitchFamily="34" charset="0"/>
              </a:rPr>
              <a:t>以上磷脂干扰物，可以保证最干净地萃取，有力降低基质效应，最大限度的减少离子抑制，提高化合物的响应灵敏度。</a:t>
            </a:r>
            <a:endParaRPr kumimoji="0" lang="zh-CN" altLang="en-US" sz="2000" i="0" u="none" strike="noStrike" cap="none" normalizeH="0" baseline="0" dirty="0" smtClean="0">
              <a:ln>
                <a:noFill/>
              </a:ln>
              <a:effectLst/>
              <a:latin typeface="+mn-ea"/>
              <a:ea typeface="+mn-ea"/>
              <a:cs typeface="宋体" pitchFamily="2" charset="-122"/>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zh-CN" altLang="en-US" sz="2000" i="0" u="none" strike="noStrike" cap="none" normalizeH="0" baseline="0" dirty="0" smtClean="0">
                <a:ln>
                  <a:noFill/>
                </a:ln>
                <a:effectLst/>
                <a:latin typeface="+mn-ea"/>
                <a:ea typeface="+mn-ea"/>
                <a:cs typeface="Arial" pitchFamily="34" charset="0"/>
              </a:rPr>
              <a:t> 保护离子源，减少仪器污染和维护，延长色谱柱使用寿命。</a:t>
            </a:r>
            <a:endParaRPr kumimoji="0" lang="zh-CN" altLang="en-US" sz="2000" i="0" u="none" strike="noStrike" cap="none" normalizeH="0" baseline="0" dirty="0" smtClean="0">
              <a:ln>
                <a:noFill/>
              </a:ln>
              <a:effectLst/>
              <a:latin typeface="+mn-ea"/>
              <a:ea typeface="+mn-ea"/>
              <a:cs typeface="宋体" pitchFamily="2" charset="-122"/>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zh-CN" altLang="en-US" sz="2000" i="0" u="none" strike="noStrike" cap="none" normalizeH="0" baseline="0" dirty="0" smtClean="0">
                <a:ln>
                  <a:noFill/>
                </a:ln>
                <a:effectLst/>
                <a:latin typeface="+mn-ea"/>
                <a:ea typeface="+mn-ea"/>
                <a:cs typeface="Arial" pitchFamily="34" charset="0"/>
              </a:rPr>
              <a:t>过滤柱式操作模式，操作简单：用户可根据需要灵活选择，可以同时分析多种</a:t>
            </a:r>
            <a:r>
              <a:rPr lang="zh-CN" altLang="en-US" sz="2000" dirty="0" smtClean="0">
                <a:latin typeface="+mn-ea"/>
                <a:ea typeface="+mn-ea"/>
                <a:cs typeface="Arial" pitchFamily="34" charset="0"/>
              </a:rPr>
              <a:t>农</a:t>
            </a:r>
            <a:r>
              <a:rPr kumimoji="0" lang="zh-CN" altLang="en-US" sz="2000" i="0" u="none" strike="noStrike" cap="none" normalizeH="0" baseline="0" dirty="0" smtClean="0">
                <a:ln>
                  <a:noFill/>
                </a:ln>
                <a:effectLst/>
                <a:latin typeface="+mn-ea"/>
                <a:ea typeface="+mn-ea"/>
                <a:cs typeface="Arial" pitchFamily="34" charset="0"/>
              </a:rPr>
              <a:t>兽药，不同于一般的</a:t>
            </a:r>
            <a:r>
              <a:rPr kumimoji="0" lang="en-US" altLang="zh-CN" sz="2000" i="0" u="none" strike="noStrike" cap="none" normalizeH="0" baseline="0" dirty="0" smtClean="0">
                <a:ln>
                  <a:noFill/>
                </a:ln>
                <a:effectLst/>
                <a:latin typeface="+mn-ea"/>
                <a:ea typeface="+mn-ea"/>
                <a:cs typeface="Arial" pitchFamily="34" charset="0"/>
              </a:rPr>
              <a:t>SPE </a:t>
            </a:r>
            <a:r>
              <a:rPr kumimoji="0" lang="zh-CN" altLang="en-US" sz="2000" i="0" u="none" strike="noStrike" cap="none" normalizeH="0" baseline="0" dirty="0" smtClean="0">
                <a:ln>
                  <a:noFill/>
                </a:ln>
                <a:effectLst/>
                <a:latin typeface="+mn-ea"/>
                <a:ea typeface="+mn-ea"/>
                <a:cs typeface="Arial" pitchFamily="34" charset="0"/>
              </a:rPr>
              <a:t>产品的活化、上样、淋洗、洗脱四步操作过程</a:t>
            </a:r>
            <a:r>
              <a:rPr kumimoji="0" lang="en-US" altLang="zh-CN" sz="2000" i="0" u="none" strike="noStrike" cap="none" normalizeH="0" baseline="0" dirty="0" smtClean="0">
                <a:ln>
                  <a:noFill/>
                </a:ln>
                <a:effectLst/>
                <a:latin typeface="+mn-ea"/>
                <a:ea typeface="+mn-ea"/>
                <a:cs typeface="Arial" pitchFamily="34" charset="0"/>
              </a:rPr>
              <a:t>, </a:t>
            </a:r>
            <a:r>
              <a:rPr kumimoji="0" lang="zh-CN" altLang="en-US" sz="2000" i="0" u="none" strike="noStrike" cap="none" normalizeH="0" baseline="0" dirty="0" smtClean="0">
                <a:ln>
                  <a:noFill/>
                </a:ln>
                <a:effectLst/>
                <a:latin typeface="+mn-ea"/>
                <a:ea typeface="+mn-ea"/>
                <a:cs typeface="Arial" pitchFamily="34" charset="0"/>
              </a:rPr>
              <a:t>只需有效提取后，一次过柱</a:t>
            </a:r>
            <a:r>
              <a:rPr kumimoji="0" lang="en-US" altLang="zh-CN" sz="2000" i="0" u="none" strike="noStrike" cap="none" normalizeH="0" baseline="0" dirty="0" smtClean="0">
                <a:ln>
                  <a:noFill/>
                </a:ln>
                <a:effectLst/>
                <a:latin typeface="+mn-ea"/>
                <a:ea typeface="+mn-ea"/>
                <a:cs typeface="Arial" pitchFamily="34" charset="0"/>
              </a:rPr>
              <a:t>, </a:t>
            </a:r>
            <a:r>
              <a:rPr kumimoji="0" lang="zh-CN" altLang="en-US" sz="2000" i="0" u="none" strike="noStrike" cap="none" normalizeH="0" baseline="0" dirty="0" smtClean="0">
                <a:ln>
                  <a:noFill/>
                </a:ln>
                <a:effectLst/>
                <a:latin typeface="+mn-ea"/>
                <a:ea typeface="+mn-ea"/>
                <a:cs typeface="Arial" pitchFamily="34" charset="0"/>
              </a:rPr>
              <a:t>就可实现彻底脂肪净化，操作简单快速，易于学习和掌控，无需方法开发，节省时间及成本，减少方法开发繁重工作量</a:t>
            </a:r>
            <a:endParaRPr kumimoji="0" lang="zh-CN" altLang="en-US" sz="2000" i="0" u="none" strike="noStrike" cap="none" normalizeH="0" baseline="0" dirty="0" smtClean="0">
              <a:ln>
                <a:noFill/>
              </a:ln>
              <a:effectLst/>
              <a:latin typeface="+mn-ea"/>
              <a:ea typeface="+mn-ea"/>
              <a:cs typeface="宋体" pitchFamily="2" charset="-122"/>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zh-CN" sz="2000" i="0" u="none" strike="noStrike" cap="none" normalizeH="0" baseline="0" dirty="0" err="1" smtClean="0">
                <a:ln>
                  <a:noFill/>
                </a:ln>
                <a:effectLst/>
                <a:latin typeface="+mn-ea"/>
                <a:ea typeface="+mn-ea"/>
                <a:cs typeface="Arial" pitchFamily="34" charset="0"/>
              </a:rPr>
              <a:t>Captiva</a:t>
            </a:r>
            <a:r>
              <a:rPr kumimoji="0" lang="en-US" altLang="zh-CN" sz="2000" i="0" u="none" strike="noStrike" cap="none" normalizeH="0" baseline="0" dirty="0" smtClean="0">
                <a:ln>
                  <a:noFill/>
                </a:ln>
                <a:effectLst/>
                <a:latin typeface="+mn-ea"/>
                <a:ea typeface="+mn-ea"/>
                <a:cs typeface="Arial" pitchFamily="34" charset="0"/>
              </a:rPr>
              <a:t> EMR</a:t>
            </a:r>
            <a:r>
              <a:rPr kumimoji="0" lang="zh-CN" altLang="en-US" sz="2000" i="0" u="none" strike="noStrike" cap="none" normalizeH="0" baseline="0" dirty="0" smtClean="0">
                <a:ln>
                  <a:noFill/>
                </a:ln>
                <a:effectLst/>
                <a:latin typeface="+mn-ea"/>
                <a:ea typeface="+mn-ea"/>
                <a:cs typeface="Arial" pitchFamily="34" charset="0"/>
              </a:rPr>
              <a:t>不同于市面上常见的利用反相去除脂质的产品，其采用特殊的创新性技术</a:t>
            </a:r>
            <a:r>
              <a:rPr kumimoji="0" lang="en-US" altLang="zh-CN" sz="2000" i="0" u="none" strike="noStrike" cap="none" normalizeH="0" baseline="0" dirty="0" smtClean="0">
                <a:ln>
                  <a:noFill/>
                </a:ln>
                <a:effectLst/>
                <a:latin typeface="+mn-ea"/>
                <a:ea typeface="+mn-ea"/>
                <a:cs typeface="Arial" pitchFamily="34" charset="0"/>
              </a:rPr>
              <a:t>,</a:t>
            </a:r>
            <a:r>
              <a:rPr kumimoji="0" lang="zh-CN" altLang="en-US" sz="2000" i="0" u="none" strike="noStrike" cap="none" normalizeH="0" baseline="0" dirty="0" smtClean="0">
                <a:ln>
                  <a:noFill/>
                </a:ln>
                <a:effectLst/>
                <a:latin typeface="+mn-ea"/>
                <a:ea typeface="+mn-ea"/>
                <a:cs typeface="Arial" pitchFamily="34" charset="0"/>
              </a:rPr>
              <a:t>有针对性的吸附</a:t>
            </a:r>
            <a:r>
              <a:rPr kumimoji="0" lang="en-US" altLang="zh-CN" sz="2000" i="0" u="none" strike="noStrike" cap="none" normalizeH="0" baseline="0" dirty="0" smtClean="0">
                <a:ln>
                  <a:noFill/>
                </a:ln>
                <a:effectLst/>
                <a:latin typeface="+mn-ea"/>
                <a:ea typeface="+mn-ea"/>
                <a:cs typeface="Arial" pitchFamily="34" charset="0"/>
              </a:rPr>
              <a:t>5</a:t>
            </a:r>
            <a:r>
              <a:rPr kumimoji="0" lang="zh-CN" altLang="en-US" sz="2000" i="0" u="none" strike="noStrike" cap="none" normalizeH="0" baseline="0" dirty="0" smtClean="0">
                <a:ln>
                  <a:noFill/>
                </a:ln>
                <a:effectLst/>
                <a:latin typeface="+mn-ea"/>
                <a:ea typeface="+mn-ea"/>
                <a:cs typeface="Arial" pitchFamily="34" charset="0"/>
              </a:rPr>
              <a:t>个碳以上结构的脂质</a:t>
            </a:r>
            <a:r>
              <a:rPr kumimoji="0" lang="en-US" altLang="zh-CN" sz="2000" i="0" u="none" strike="noStrike" cap="none" normalizeH="0" baseline="0" dirty="0" smtClean="0">
                <a:ln>
                  <a:noFill/>
                </a:ln>
                <a:effectLst/>
                <a:latin typeface="+mn-ea"/>
                <a:ea typeface="+mn-ea"/>
                <a:cs typeface="Arial" pitchFamily="34" charset="0"/>
              </a:rPr>
              <a:t>,</a:t>
            </a:r>
            <a:r>
              <a:rPr kumimoji="0" lang="zh-CN" altLang="en-US" sz="2000" i="0" u="none" strike="noStrike" cap="none" normalizeH="0" baseline="0" dirty="0" smtClean="0">
                <a:ln>
                  <a:noFill/>
                </a:ln>
                <a:effectLst/>
                <a:latin typeface="+mn-ea"/>
                <a:ea typeface="+mn-ea"/>
                <a:cs typeface="Arial" pitchFamily="34" charset="0"/>
              </a:rPr>
              <a:t>对于常见的兽药基本不会产生吸附。</a:t>
            </a:r>
            <a:endParaRPr kumimoji="0" lang="zh-CN" altLang="en-US" sz="2000" i="0" u="none" strike="noStrike" cap="none" normalizeH="0" baseline="0" dirty="0" smtClean="0">
              <a:ln>
                <a:noFill/>
              </a:ln>
              <a:effectLst/>
              <a:latin typeface="+mn-ea"/>
              <a:ea typeface="+mn-ea"/>
              <a:cs typeface="宋体" pitchFamily="2" charset="-122"/>
            </a:endParaRPr>
          </a:p>
        </p:txBody>
      </p:sp>
      <p:sp>
        <p:nvSpPr>
          <p:cNvPr id="5" name="Rectangle 2"/>
          <p:cNvSpPr>
            <a:spLocks noGrp="1" noChangeArrowheads="1"/>
          </p:cNvSpPr>
          <p:nvPr>
            <p:ph type="title"/>
          </p:nvPr>
        </p:nvSpPr>
        <p:spPr>
          <a:xfrm>
            <a:off x="1150938" y="214313"/>
            <a:ext cx="7793037" cy="1462087"/>
          </a:xfrm>
        </p:spPr>
        <p:txBody>
          <a:bodyPr/>
          <a:lstStyle/>
          <a:p>
            <a:pPr eaLnBrk="1" hangingPunct="1"/>
            <a:r>
              <a:rPr lang="zh-CN" altLang="en-US" sz="3200" dirty="0" smtClean="0"/>
              <a:t>二、农残</a:t>
            </a:r>
            <a:r>
              <a:rPr lang="en-US" altLang="zh-CN" sz="3200" dirty="0" err="1" smtClean="0"/>
              <a:t>QuEchERS</a:t>
            </a:r>
            <a:r>
              <a:rPr lang="zh-CN" altLang="en-US" sz="3200" dirty="0" smtClean="0"/>
              <a:t>快速检测方法技术总结</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2276872"/>
            <a:ext cx="3416320" cy="369332"/>
          </a:xfrm>
          <a:prstGeom prst="rect">
            <a:avLst/>
          </a:prstGeom>
          <a:noFill/>
        </p:spPr>
        <p:txBody>
          <a:bodyPr wrap="none" rtlCol="0">
            <a:spAutoFit/>
          </a:bodyPr>
          <a:lstStyle/>
          <a:p>
            <a:r>
              <a:rPr lang="zh-CN" altLang="en-US" dirty="0" smtClean="0"/>
              <a:t>经过上述条件优化得总离子流图</a:t>
            </a:r>
            <a:endParaRPr lang="zh-CN" altLang="en-US" dirty="0"/>
          </a:p>
        </p:txBody>
      </p:sp>
      <p:pic>
        <p:nvPicPr>
          <p:cNvPr id="69633" name="Picture 1" descr="QQ截图20180111113521"/>
          <p:cNvPicPr>
            <a:picLocks noChangeAspect="1" noChangeArrowheads="1"/>
          </p:cNvPicPr>
          <p:nvPr/>
        </p:nvPicPr>
        <p:blipFill>
          <a:blip r:embed="rId2" cstate="print"/>
          <a:srcRect/>
          <a:stretch>
            <a:fillRect/>
          </a:stretch>
        </p:blipFill>
        <p:spPr bwMode="auto">
          <a:xfrm>
            <a:off x="1259632" y="2852936"/>
            <a:ext cx="6120680" cy="2232248"/>
          </a:xfrm>
          <a:prstGeom prst="rect">
            <a:avLst/>
          </a:prstGeom>
          <a:noFill/>
          <a:ln w="9525">
            <a:noFill/>
            <a:miter lim="800000"/>
            <a:headEnd/>
            <a:tailEnd/>
          </a:ln>
        </p:spPr>
      </p:pic>
      <p:sp>
        <p:nvSpPr>
          <p:cNvPr id="69634" name="Rectangle 2"/>
          <p:cNvSpPr>
            <a:spLocks noChangeArrowheads="1"/>
          </p:cNvSpPr>
          <p:nvPr/>
        </p:nvSpPr>
        <p:spPr bwMode="auto">
          <a:xfrm>
            <a:off x="323528" y="5381437"/>
            <a:ext cx="7263527"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注：</a:t>
            </a:r>
            <a:r>
              <a:rPr kumimoji="0" lang="en-US" altLang="zh-CN"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1</a:t>
            </a:r>
            <a:r>
              <a:rPr kumimoji="0" lang="zh-CN" altLang="en-US"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t>
            </a:r>
            <a:r>
              <a:rPr kumimoji="0" lang="en-US" altLang="zh-CN"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α-</a:t>
            </a:r>
            <a:r>
              <a:rPr kumimoji="0" lang="zh-CN" altLang="en-US"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硫丹  </a:t>
            </a:r>
            <a:r>
              <a:rPr kumimoji="0" lang="en-US" altLang="zh-CN"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2</a:t>
            </a:r>
            <a:r>
              <a:rPr kumimoji="0" lang="zh-CN" altLang="en-US"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t>
            </a:r>
            <a:r>
              <a:rPr kumimoji="0" lang="en-US" altLang="zh-CN"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β-</a:t>
            </a:r>
            <a:r>
              <a:rPr kumimoji="0" lang="zh-CN" altLang="en-US"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硫丹  </a:t>
            </a:r>
            <a:r>
              <a:rPr kumimoji="0" lang="en-US" altLang="zh-CN"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3</a:t>
            </a:r>
            <a:r>
              <a:rPr kumimoji="0" lang="zh-CN" altLang="en-US"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：硫丹硫酸盐  </a:t>
            </a:r>
            <a:r>
              <a:rPr kumimoji="0" lang="en-US" altLang="zh-CN"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4</a:t>
            </a:r>
            <a:r>
              <a:rPr kumimoji="0" lang="zh-CN" altLang="en-US"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：联苯菊酯  </a:t>
            </a:r>
            <a:r>
              <a:rPr kumimoji="0" lang="en-US" altLang="zh-CN"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5</a:t>
            </a:r>
            <a:r>
              <a:rPr kumimoji="0" lang="zh-CN" altLang="en-US"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：甲氰菊酯  </a:t>
            </a:r>
            <a:endParaRPr kumimoji="0" lang="zh-CN" altLang="en-US" sz="16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6</a:t>
            </a:r>
            <a:r>
              <a:rPr kumimoji="0" lang="zh-CN" altLang="en-US"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：氯氟氰菊酯 </a:t>
            </a:r>
            <a:r>
              <a:rPr kumimoji="0" lang="en-US" altLang="zh-CN"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7</a:t>
            </a:r>
            <a:r>
              <a:rPr kumimoji="0" lang="zh-CN" altLang="en-US"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：氟氯氰菊酯 </a:t>
            </a:r>
            <a:r>
              <a:rPr kumimoji="0" lang="en-US" altLang="zh-CN"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8</a:t>
            </a:r>
            <a:r>
              <a:rPr kumimoji="0" lang="zh-CN" altLang="en-US"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：氯氰菊酯 </a:t>
            </a:r>
            <a:r>
              <a:rPr kumimoji="0" lang="en-US" altLang="zh-CN"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9</a:t>
            </a:r>
            <a:r>
              <a:rPr kumimoji="0" lang="zh-CN" altLang="en-US"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：氰戊菊酯 </a:t>
            </a:r>
            <a:r>
              <a:rPr kumimoji="0" lang="en-US" altLang="zh-CN"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10</a:t>
            </a:r>
            <a:r>
              <a:rPr kumimoji="0" lang="zh-CN" altLang="en-US"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：溴氰菊酯</a:t>
            </a:r>
            <a:endParaRPr kumimoji="0" lang="zh-CN" altLang="en-US" sz="16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8" name="Rectangle 2"/>
          <p:cNvSpPr>
            <a:spLocks noGrp="1" noChangeArrowheads="1"/>
          </p:cNvSpPr>
          <p:nvPr>
            <p:ph type="title"/>
          </p:nvPr>
        </p:nvSpPr>
        <p:spPr>
          <a:xfrm>
            <a:off x="1150938" y="214313"/>
            <a:ext cx="7793037" cy="1462087"/>
          </a:xfrm>
        </p:spPr>
        <p:txBody>
          <a:bodyPr/>
          <a:lstStyle/>
          <a:p>
            <a:pPr eaLnBrk="1" hangingPunct="1"/>
            <a:r>
              <a:rPr lang="zh-CN" altLang="en-US" sz="3200" dirty="0" smtClean="0"/>
              <a:t>二、农残</a:t>
            </a:r>
            <a:r>
              <a:rPr lang="en-US" altLang="zh-CN" sz="3200" dirty="0" err="1" smtClean="0"/>
              <a:t>QuEchERS</a:t>
            </a:r>
            <a:r>
              <a:rPr lang="zh-CN" altLang="en-US" sz="3200" dirty="0" smtClean="0"/>
              <a:t>快速检测方法技术总结</a:t>
            </a:r>
          </a:p>
        </p:txBody>
      </p:sp>
    </p:spTree>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Blends</Template>
  <TotalTime>3472</TotalTime>
  <Pages>0</Pages>
  <Words>2493</Words>
  <Characters>0</Characters>
  <Application>Microsoft Office PowerPoint</Application>
  <DocSecurity>0</DocSecurity>
  <PresentationFormat>全屏显示(4:3)</PresentationFormat>
  <Lines>0</Lines>
  <Paragraphs>180</Paragraphs>
  <Slides>20</Slides>
  <Notes>0</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Blends</vt:lpstr>
      <vt:lpstr>幻灯片 1</vt:lpstr>
      <vt:lpstr>目录</vt:lpstr>
      <vt:lpstr>一、QuEchERS新技术简介</vt:lpstr>
      <vt:lpstr>一、QuEchERS新技术简介</vt:lpstr>
      <vt:lpstr>二、农残QuEchERS快速检测方法技术总结</vt:lpstr>
      <vt:lpstr>二、农残QuEchERS快速检测方法技术总结</vt:lpstr>
      <vt:lpstr>二、农残QuEchERS快速检测方法技术总结</vt:lpstr>
      <vt:lpstr>二、农残QuEchERS快速检测方法技术总结</vt:lpstr>
      <vt:lpstr>二、农残QuEchERS快速检测方法技术总结</vt:lpstr>
      <vt:lpstr>二、农残QuEchERS快速检测方法技术总结</vt:lpstr>
      <vt:lpstr>二、农残QuEchERS快速检测方法技术总结</vt:lpstr>
      <vt:lpstr>二、农残QuEchERS快速检测方法技术总结</vt:lpstr>
      <vt:lpstr>幻灯片 13</vt:lpstr>
      <vt:lpstr>幻灯片 14</vt:lpstr>
      <vt:lpstr>幻灯片 15</vt:lpstr>
      <vt:lpstr>幻灯片 16</vt:lpstr>
      <vt:lpstr>幻灯片 17</vt:lpstr>
      <vt:lpstr>幻灯片 18</vt:lpstr>
      <vt:lpstr>幻灯片 19</vt:lpstr>
      <vt:lpstr>幻灯片 20</vt:lpstr>
    </vt:vector>
  </TitlesOfParts>
  <Company>Lenovo (Beijing) Limited</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2012年食品污染物监测总结</dc:title>
  <dc:creator>Lenovo User</dc:creator>
  <cp:lastModifiedBy>黄季维</cp:lastModifiedBy>
  <cp:revision>181</cp:revision>
  <cp:lastPrinted>1899-12-30T00:00:00Z</cp:lastPrinted>
  <dcterms:created xsi:type="dcterms:W3CDTF">2013-01-05T00:07:00Z</dcterms:created>
  <dcterms:modified xsi:type="dcterms:W3CDTF">2021-06-30T04:38:01Z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2052-6.6.0.2461</vt:lpwstr>
  </property>
</Properties>
</file>