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diagrams/drawing3.xml" ContentType="application/vnd.ms-office.drawingml.diagramDrawing+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diagrams/data3.xml" ContentType="application/vnd.openxmlformats-officedocument.drawingml.diagramData+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diagrams/layout4.xml" ContentType="application/vnd.openxmlformats-officedocument.drawingml.diagramLayout+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0"/>
  </p:notesMasterIdLst>
  <p:sldIdLst>
    <p:sldId id="256" r:id="rId2"/>
    <p:sldId id="977" r:id="rId3"/>
    <p:sldId id="978" r:id="rId4"/>
    <p:sldId id="979" r:id="rId5"/>
    <p:sldId id="980" r:id="rId6"/>
    <p:sldId id="981" r:id="rId7"/>
    <p:sldId id="982" r:id="rId8"/>
    <p:sldId id="984" r:id="rId9"/>
    <p:sldId id="983" r:id="rId10"/>
    <p:sldId id="645" r:id="rId11"/>
    <p:sldId id="647" r:id="rId12"/>
    <p:sldId id="649" r:id="rId13"/>
    <p:sldId id="650" r:id="rId14"/>
    <p:sldId id="651" r:id="rId15"/>
    <p:sldId id="654" r:id="rId16"/>
    <p:sldId id="655" r:id="rId17"/>
    <p:sldId id="656" r:id="rId18"/>
    <p:sldId id="657" r:id="rId19"/>
    <p:sldId id="652" r:id="rId20"/>
    <p:sldId id="658" r:id="rId21"/>
    <p:sldId id="660" r:id="rId22"/>
    <p:sldId id="859" r:id="rId23"/>
    <p:sldId id="941" r:id="rId24"/>
    <p:sldId id="728" r:id="rId25"/>
    <p:sldId id="976" r:id="rId26"/>
    <p:sldId id="943" r:id="rId27"/>
    <p:sldId id="944" r:id="rId28"/>
    <p:sldId id="957" r:id="rId29"/>
    <p:sldId id="958" r:id="rId30"/>
    <p:sldId id="959" r:id="rId31"/>
    <p:sldId id="961" r:id="rId32"/>
    <p:sldId id="962" r:id="rId33"/>
    <p:sldId id="963" r:id="rId34"/>
    <p:sldId id="261" r:id="rId35"/>
    <p:sldId id="744" r:id="rId36"/>
    <p:sldId id="664" r:id="rId37"/>
    <p:sldId id="665" r:id="rId38"/>
    <p:sldId id="667" r:id="rId39"/>
    <p:sldId id="861" r:id="rId40"/>
    <p:sldId id="668" r:id="rId41"/>
    <p:sldId id="860" r:id="rId42"/>
    <p:sldId id="669" r:id="rId43"/>
    <p:sldId id="393" r:id="rId44"/>
    <p:sldId id="352" r:id="rId45"/>
    <p:sldId id="394" r:id="rId46"/>
    <p:sldId id="917" r:id="rId47"/>
    <p:sldId id="862" r:id="rId48"/>
    <p:sldId id="876" r:id="rId49"/>
    <p:sldId id="396" r:id="rId50"/>
    <p:sldId id="397" r:id="rId51"/>
    <p:sldId id="919" r:id="rId52"/>
    <p:sldId id="382" r:id="rId53"/>
    <p:sldId id="381" r:id="rId54"/>
    <p:sldId id="384" r:id="rId55"/>
    <p:sldId id="385" r:id="rId56"/>
    <p:sldId id="386" r:id="rId57"/>
    <p:sldId id="387" r:id="rId58"/>
    <p:sldId id="900" r:id="rId59"/>
    <p:sldId id="262" r:id="rId60"/>
    <p:sldId id="264" r:id="rId61"/>
    <p:sldId id="263" r:id="rId62"/>
    <p:sldId id="500" r:id="rId63"/>
    <p:sldId id="501" r:id="rId64"/>
    <p:sldId id="502" r:id="rId65"/>
    <p:sldId id="503" r:id="rId66"/>
    <p:sldId id="504" r:id="rId67"/>
    <p:sldId id="505" r:id="rId68"/>
    <p:sldId id="506" r:id="rId69"/>
    <p:sldId id="508" r:id="rId70"/>
    <p:sldId id="509" r:id="rId71"/>
    <p:sldId id="510" r:id="rId72"/>
    <p:sldId id="511" r:id="rId73"/>
    <p:sldId id="259" r:id="rId74"/>
    <p:sldId id="486" r:id="rId75"/>
    <p:sldId id="398" r:id="rId76"/>
    <p:sldId id="471" r:id="rId77"/>
    <p:sldId id="468" r:id="rId78"/>
    <p:sldId id="905" r:id="rId79"/>
    <p:sldId id="469" r:id="rId80"/>
    <p:sldId id="906" r:id="rId81"/>
    <p:sldId id="907" r:id="rId82"/>
    <p:sldId id="399" r:id="rId83"/>
    <p:sldId id="402" r:id="rId84"/>
    <p:sldId id="472" r:id="rId85"/>
    <p:sldId id="473" r:id="rId86"/>
    <p:sldId id="388" r:id="rId87"/>
    <p:sldId id="389" r:id="rId88"/>
    <p:sldId id="474" r:id="rId89"/>
    <p:sldId id="567" r:id="rId90"/>
    <p:sldId id="568" r:id="rId91"/>
    <p:sldId id="569" r:id="rId92"/>
    <p:sldId id="470" r:id="rId93"/>
    <p:sldId id="489" r:id="rId94"/>
    <p:sldId id="908" r:id="rId95"/>
    <p:sldId id="392" r:id="rId96"/>
    <p:sldId id="395" r:id="rId97"/>
    <p:sldId id="902" r:id="rId98"/>
    <p:sldId id="903" r:id="rId99"/>
    <p:sldId id="487" r:id="rId100"/>
    <p:sldId id="904" r:id="rId101"/>
    <p:sldId id="488" r:id="rId102"/>
    <p:sldId id="405" r:id="rId103"/>
    <p:sldId id="294" r:id="rId104"/>
    <p:sldId id="490" r:id="rId105"/>
    <p:sldId id="324" r:id="rId106"/>
    <p:sldId id="320" r:id="rId107"/>
    <p:sldId id="318" r:id="rId108"/>
    <p:sldId id="910" r:id="rId109"/>
    <p:sldId id="909" r:id="rId110"/>
    <p:sldId id="918" r:id="rId111"/>
    <p:sldId id="491" r:id="rId112"/>
    <p:sldId id="993" r:id="rId113"/>
    <p:sldId id="913" r:id="rId114"/>
    <p:sldId id="911" r:id="rId115"/>
    <p:sldId id="912" r:id="rId116"/>
    <p:sldId id="914" r:id="rId117"/>
    <p:sldId id="915" r:id="rId118"/>
    <p:sldId id="916" r:id="rId119"/>
    <p:sldId id="985" r:id="rId120"/>
    <p:sldId id="986" r:id="rId121"/>
    <p:sldId id="734" r:id="rId122"/>
    <p:sldId id="996" r:id="rId123"/>
    <p:sldId id="991" r:id="rId124"/>
    <p:sldId id="988" r:id="rId125"/>
    <p:sldId id="992" r:id="rId126"/>
    <p:sldId id="989" r:id="rId127"/>
    <p:sldId id="990" r:id="rId128"/>
    <p:sldId id="994" r:id="rId1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2574" autoAdjust="0"/>
    <p:restoredTop sz="94660"/>
  </p:normalViewPr>
  <p:slideViewPr>
    <p:cSldViewPr snapToGrid="0">
      <p:cViewPr varScale="1">
        <p:scale>
          <a:sx n="89" d="100"/>
          <a:sy n="89" d="100"/>
        </p:scale>
        <p:origin x="-738"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778CF3-3E93-4524-A1DF-FC794AD05A8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CN" altLang="en-US"/>
        </a:p>
      </dgm:t>
    </dgm:pt>
    <dgm:pt modelId="{5F9528D1-A9F6-4150-AE90-A5838B29668F}">
      <dgm:prSet phldrT="[文本]"/>
      <dgm:spPr/>
      <dgm:t>
        <a:bodyPr/>
        <a:lstStyle/>
        <a:p>
          <a:pPr>
            <a:lnSpc>
              <a:spcPct val="120000"/>
            </a:lnSpc>
            <a:spcBef>
              <a:spcPts val="2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1</a:t>
          </a:r>
          <a:r>
            <a:rPr lang="zh-CN" dirty="0">
              <a:latin typeface="Times New Roman" panose="02020603050405020304" pitchFamily="18" charset="0"/>
              <a:ea typeface="等线" panose="02010600030101010101" pitchFamily="2" charset="-122"/>
              <a:sym typeface="Times New Roman" panose="02020603050405020304" pitchFamily="18" charset="0"/>
            </a:rPr>
            <a:t>核燃料循环</a:t>
          </a: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dgm:t>
    </dgm:pt>
    <dgm:pt modelId="{BC3CA643-B1CD-495C-9D64-BB884AF6D686}" type="parTrans" cxnId="{5C593642-DBE8-41C1-9577-6389C8DDA4A9}">
      <dgm:prSet/>
      <dgm:spPr/>
      <dgm:t>
        <a:bodyPr/>
        <a:lstStyle/>
        <a:p>
          <a:endParaRPr lang="zh-CN" altLang="en-US"/>
        </a:p>
      </dgm:t>
    </dgm:pt>
    <dgm:pt modelId="{FADDC302-FE09-4B89-879C-CE4486A41E3C}" type="sibTrans" cxnId="{5C593642-DBE8-41C1-9577-6389C8DDA4A9}">
      <dgm:prSet/>
      <dgm:spPr/>
      <dgm:t>
        <a:bodyPr/>
        <a:lstStyle/>
        <a:p>
          <a:endParaRPr lang="zh-CN" altLang="en-US"/>
        </a:p>
      </dgm:t>
    </dgm:pt>
    <dgm:pt modelId="{6C6E7FEE-9029-4055-9F6C-367593E3FAD9}">
      <dgm:prSet phldrT="[文本]"/>
      <dgm:spPr/>
      <dgm:t>
        <a:bodyPr/>
        <a:lstStyle/>
        <a:p>
          <a:pPr>
            <a:lnSpc>
              <a:spcPct val="120000"/>
            </a:lnSpc>
            <a:spcBef>
              <a:spcPts val="20"/>
            </a:spcBef>
            <a:spcAft>
              <a:spcPts val="20"/>
            </a:spcAft>
          </a:pPr>
          <a:r>
            <a:rPr lang="zh-CN" dirty="0">
              <a:latin typeface="Times New Roman" panose="02020603050405020304" pitchFamily="18" charset="0"/>
              <a:ea typeface="等线" panose="02010600030101010101" pitchFamily="2" charset="-122"/>
              <a:sym typeface="Times New Roman" panose="02020603050405020304" pitchFamily="18" charset="0"/>
            </a:rPr>
            <a:t>铀矿开采</a:t>
          </a:r>
          <a:r>
            <a:rPr lang="en-US" dirty="0">
              <a:latin typeface="Times New Roman" panose="02020603050405020304" pitchFamily="18" charset="0"/>
              <a:ea typeface="等线" panose="02010600030101010101" pitchFamily="2" charset="-122"/>
              <a:sym typeface="Times New Roman" panose="02020603050405020304" pitchFamily="18" charset="0"/>
            </a:rPr>
            <a:t>1A</a:t>
          </a: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dgm:t>
    </dgm:pt>
    <dgm:pt modelId="{30603856-2EEB-469A-9287-F7112D9AEDF8}" type="parTrans" cxnId="{071E3ACE-8D68-41F5-A9B9-7086AB69357D}">
      <dgm:prSet/>
      <dgm:spPr/>
      <dgm:t>
        <a:bodyPr/>
        <a:lstStyle/>
        <a:p>
          <a:endParaRPr lang="zh-CN" altLang="en-US"/>
        </a:p>
      </dgm:t>
    </dgm:pt>
    <dgm:pt modelId="{CAA74E6D-6B66-4A5E-B7BA-4E5AD3E642B5}" type="sibTrans" cxnId="{071E3ACE-8D68-41F5-A9B9-7086AB69357D}">
      <dgm:prSet/>
      <dgm:spPr/>
      <dgm:t>
        <a:bodyPr/>
        <a:lstStyle/>
        <a:p>
          <a:endParaRPr lang="zh-CN" altLang="en-US"/>
        </a:p>
      </dgm:t>
    </dgm:pt>
    <dgm:pt modelId="{AD1F38D0-EAA6-4981-AD7E-B8015AEB5C44}">
      <dgm:prSet phldrT="[文本]"/>
      <dgm:spPr/>
      <dgm:t>
        <a:bodyPr/>
        <a:lstStyle/>
        <a:p>
          <a:pPr>
            <a:lnSpc>
              <a:spcPct val="120000"/>
            </a:lnSpc>
            <a:spcBef>
              <a:spcPts val="20"/>
            </a:spcBef>
            <a:spcAft>
              <a:spcPts val="20"/>
            </a:spcAft>
          </a:pPr>
          <a:r>
            <a:rPr lang="en-US"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2</a:t>
          </a:r>
          <a:r>
            <a:rPr lang="zh-CN"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医学应用</a:t>
          </a:r>
          <a:endParaRPr lang="zh-CN" altLang="en-US"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dgm:t>
    </dgm:pt>
    <dgm:pt modelId="{0F98CD53-5D14-46C5-93B8-D41F2015F2A2}" type="parTrans" cxnId="{583769E1-70EF-485F-B9F2-46793F8F89FD}">
      <dgm:prSet/>
      <dgm:spPr/>
      <dgm:t>
        <a:bodyPr/>
        <a:lstStyle/>
        <a:p>
          <a:endParaRPr lang="zh-CN" altLang="en-US"/>
        </a:p>
      </dgm:t>
    </dgm:pt>
    <dgm:pt modelId="{B3A9940B-3B1D-4419-AB62-624C38CFD307}" type="sibTrans" cxnId="{583769E1-70EF-485F-B9F2-46793F8F89FD}">
      <dgm:prSet/>
      <dgm:spPr/>
      <dgm:t>
        <a:bodyPr/>
        <a:lstStyle/>
        <a:p>
          <a:endParaRPr lang="zh-CN" altLang="en-US"/>
        </a:p>
      </dgm:t>
    </dgm:pt>
    <dgm:pt modelId="{D81A88A0-E1E7-4AF5-B9E6-629DE187B8C9}">
      <dgm:prSet phldrT="[文本]"/>
      <dgm:spPr/>
      <dgm:t>
        <a:bodyPr/>
        <a:lstStyle/>
        <a:p>
          <a:pPr>
            <a:lnSpc>
              <a:spcPct val="120000"/>
            </a:lnSpc>
            <a:spcBef>
              <a:spcPts val="20"/>
            </a:spcBef>
            <a:spcAft>
              <a:spcPts val="20"/>
            </a:spcAft>
          </a:pPr>
          <a:r>
            <a:rPr lang="zh-CN"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诊断放射学</a:t>
          </a:r>
          <a:r>
            <a:rPr lang="en-US"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2A</a:t>
          </a:r>
          <a:endParaRPr lang="zh-CN" altLang="en-US"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dgm:t>
    </dgm:pt>
    <dgm:pt modelId="{CE599662-DDF4-4B99-9D63-BE05EBC6D584}" type="parTrans" cxnId="{7C9ED90D-D729-464B-8793-415A9A8E91EA}">
      <dgm:prSet/>
      <dgm:spPr/>
      <dgm:t>
        <a:bodyPr/>
        <a:lstStyle/>
        <a:p>
          <a:endParaRPr lang="zh-CN" altLang="en-US"/>
        </a:p>
      </dgm:t>
    </dgm:pt>
    <dgm:pt modelId="{D3B14F67-F25A-4C7C-B1B6-8E1531137867}" type="sibTrans" cxnId="{7C9ED90D-D729-464B-8793-415A9A8E91EA}">
      <dgm:prSet/>
      <dgm:spPr/>
      <dgm:t>
        <a:bodyPr/>
        <a:lstStyle/>
        <a:p>
          <a:endParaRPr lang="zh-CN" altLang="en-US"/>
        </a:p>
      </dgm:t>
    </dgm:pt>
    <dgm:pt modelId="{8B7CE9DA-99FD-4DBC-9FB1-0B940CBF9CAA}">
      <dgm:prSet phldrT="[文本]"/>
      <dgm:spPr/>
      <dgm:t>
        <a:bodyPr/>
        <a:lstStyle/>
        <a:p>
          <a:pPr>
            <a:lnSpc>
              <a:spcPct val="120000"/>
            </a:lnSpc>
            <a:spcBef>
              <a:spcPts val="20"/>
            </a:spcBef>
            <a:spcAft>
              <a:spcPts val="20"/>
            </a:spcAft>
          </a:pPr>
          <a:r>
            <a:rPr lang="en-US" dirty="0">
              <a:latin typeface="Times New Roman" panose="02020603050405020304" pitchFamily="18" charset="0"/>
              <a:ea typeface="等线" panose="02010600030101010101" pitchFamily="2" charset="-122"/>
              <a:sym typeface="Times New Roman" panose="02020603050405020304" pitchFamily="18" charset="0"/>
            </a:rPr>
            <a:t>3</a:t>
          </a:r>
          <a:r>
            <a:rPr lang="zh-CN" dirty="0">
              <a:latin typeface="Times New Roman" panose="02020603050405020304" pitchFamily="18" charset="0"/>
              <a:ea typeface="等线" panose="02010600030101010101" pitchFamily="2" charset="-122"/>
              <a:sym typeface="Times New Roman" panose="02020603050405020304" pitchFamily="18" charset="0"/>
            </a:rPr>
            <a:t>工业应用</a:t>
          </a: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dgm:t>
    </dgm:pt>
    <dgm:pt modelId="{708DCFAD-7100-4BA4-8E07-953A1B9AC1B2}" type="parTrans" cxnId="{FE63A5C2-44AD-4677-B065-57AFFA8B809B}">
      <dgm:prSet/>
      <dgm:spPr/>
      <dgm:t>
        <a:bodyPr/>
        <a:lstStyle/>
        <a:p>
          <a:endParaRPr lang="zh-CN" altLang="en-US"/>
        </a:p>
      </dgm:t>
    </dgm:pt>
    <dgm:pt modelId="{CBCD82E7-5B4C-466E-A2B2-C1F33536FBBC}" type="sibTrans" cxnId="{FE63A5C2-44AD-4677-B065-57AFFA8B809B}">
      <dgm:prSet/>
      <dgm:spPr/>
      <dgm:t>
        <a:bodyPr/>
        <a:lstStyle/>
        <a:p>
          <a:endParaRPr lang="zh-CN" altLang="en-US"/>
        </a:p>
      </dgm:t>
    </dgm:pt>
    <dgm:pt modelId="{F5376DFA-4D9F-4BF5-B2C3-AFD106D67D94}">
      <dgm:prSet phldrT="[文本]"/>
      <dgm:spPr/>
      <dgm:t>
        <a:bodyPr/>
        <a:lstStyle/>
        <a:p>
          <a:pPr>
            <a:lnSpc>
              <a:spcPct val="120000"/>
            </a:lnSpc>
            <a:spcBef>
              <a:spcPts val="20"/>
            </a:spcBef>
            <a:spcAft>
              <a:spcPts val="20"/>
            </a:spcAft>
          </a:pPr>
          <a:r>
            <a:rPr lang="zh-CN" dirty="0">
              <a:latin typeface="Times New Roman" panose="02020603050405020304" pitchFamily="18" charset="0"/>
              <a:ea typeface="等线" panose="02010600030101010101" pitchFamily="2" charset="-122"/>
              <a:sym typeface="Times New Roman" panose="02020603050405020304" pitchFamily="18" charset="0"/>
            </a:rPr>
            <a:t>工业辐照</a:t>
          </a:r>
          <a:r>
            <a:rPr lang="en-US" dirty="0">
              <a:latin typeface="Times New Roman" panose="02020603050405020304" pitchFamily="18" charset="0"/>
              <a:ea typeface="等线" panose="02010600030101010101" pitchFamily="2" charset="-122"/>
              <a:sym typeface="Times New Roman" panose="02020603050405020304" pitchFamily="18" charset="0"/>
            </a:rPr>
            <a:t>3A</a:t>
          </a: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dgm:t>
    </dgm:pt>
    <dgm:pt modelId="{DF1C7291-74B7-448D-819A-6DB8B5F2657A}" type="parTrans" cxnId="{9D9581EA-C4BC-4C68-AAAA-4A99464570F9}">
      <dgm:prSet/>
      <dgm:spPr/>
      <dgm:t>
        <a:bodyPr/>
        <a:lstStyle/>
        <a:p>
          <a:endParaRPr lang="zh-CN" altLang="en-US"/>
        </a:p>
      </dgm:t>
    </dgm:pt>
    <dgm:pt modelId="{04322CE6-28E6-4AB5-8AAF-FD021AC95309}" type="sibTrans" cxnId="{9D9581EA-C4BC-4C68-AAAA-4A99464570F9}">
      <dgm:prSet/>
      <dgm:spPr/>
      <dgm:t>
        <a:bodyPr/>
        <a:lstStyle/>
        <a:p>
          <a:endParaRPr lang="zh-CN" altLang="en-US"/>
        </a:p>
      </dgm:t>
    </dgm:pt>
    <dgm:pt modelId="{2DA4A670-118D-4257-B0A6-AAEF7DDB18A3}">
      <dgm:prSet/>
      <dgm:spPr/>
      <dgm:t>
        <a:bodyPr/>
        <a:lstStyle/>
        <a:p>
          <a:pPr>
            <a:lnSpc>
              <a:spcPct val="120000"/>
            </a:lnSpc>
            <a:spcBef>
              <a:spcPct val="20000"/>
            </a:spcBef>
            <a:spcAft>
              <a:spcPct val="20000"/>
            </a:spcAft>
          </a:pPr>
          <a:r>
            <a:rPr lang="zh-CN">
              <a:latin typeface="Times New Roman" panose="02020603050405020304" pitchFamily="18" charset="0"/>
              <a:ea typeface="等线" panose="02010600030101010101" pitchFamily="2" charset="-122"/>
              <a:sym typeface="Times New Roman" panose="02020603050405020304" pitchFamily="18" charset="0"/>
            </a:rPr>
            <a:t>铀矿加工</a:t>
          </a:r>
          <a:r>
            <a:rPr lang="en-US">
              <a:latin typeface="Times New Roman" panose="02020603050405020304" pitchFamily="18" charset="0"/>
              <a:ea typeface="等线" panose="02010600030101010101" pitchFamily="2" charset="-122"/>
              <a:sym typeface="Times New Roman" panose="02020603050405020304" pitchFamily="18" charset="0"/>
            </a:rPr>
            <a:t>1B</a:t>
          </a:r>
          <a:endParaRPr lang="zh-CN">
            <a:latin typeface="Times New Roman" panose="02020603050405020304" pitchFamily="18" charset="0"/>
            <a:ea typeface="等线" panose="02010600030101010101" pitchFamily="2" charset="-122"/>
            <a:sym typeface="Times New Roman" panose="02020603050405020304" pitchFamily="18" charset="0"/>
          </a:endParaRPr>
        </a:p>
      </dgm:t>
    </dgm:pt>
    <dgm:pt modelId="{8E698CEA-E2B9-44DE-801C-F99E062EDFAE}" type="parTrans" cxnId="{2CCAF645-BF98-4112-9C45-32DD215100D4}">
      <dgm:prSet/>
      <dgm:spPr/>
      <dgm:t>
        <a:bodyPr/>
        <a:lstStyle/>
        <a:p>
          <a:endParaRPr lang="zh-CN" altLang="en-US"/>
        </a:p>
      </dgm:t>
    </dgm:pt>
    <dgm:pt modelId="{49B4C81E-B207-4D9F-A1DC-7B94C05CE90F}" type="sibTrans" cxnId="{2CCAF645-BF98-4112-9C45-32DD215100D4}">
      <dgm:prSet/>
      <dgm:spPr/>
      <dgm:t>
        <a:bodyPr/>
        <a:lstStyle/>
        <a:p>
          <a:endParaRPr lang="zh-CN" altLang="en-US"/>
        </a:p>
      </dgm:t>
    </dgm:pt>
    <dgm:pt modelId="{9804DF78-3479-4F5B-8526-BF19B4FAFEE6}">
      <dgm:prSet/>
      <dgm:spPr/>
      <dgm:t>
        <a:bodyPr/>
        <a:lstStyle/>
        <a:p>
          <a:pPr>
            <a:lnSpc>
              <a:spcPct val="120000"/>
            </a:lnSpc>
            <a:spcBef>
              <a:spcPct val="20000"/>
            </a:spcBef>
            <a:spcAft>
              <a:spcPct val="20000"/>
            </a:spcAft>
          </a:pPr>
          <a:r>
            <a:rPr lang="zh-CN">
              <a:latin typeface="Times New Roman" panose="02020603050405020304" pitchFamily="18" charset="0"/>
              <a:ea typeface="等线" panose="02010600030101010101" pitchFamily="2" charset="-122"/>
              <a:sym typeface="Times New Roman" panose="02020603050405020304" pitchFamily="18" charset="0"/>
            </a:rPr>
            <a:t>铀富集和转化</a:t>
          </a:r>
          <a:r>
            <a:rPr lang="en-US">
              <a:latin typeface="Times New Roman" panose="02020603050405020304" pitchFamily="18" charset="0"/>
              <a:ea typeface="等线" panose="02010600030101010101" pitchFamily="2" charset="-122"/>
              <a:sym typeface="Times New Roman" panose="02020603050405020304" pitchFamily="18" charset="0"/>
            </a:rPr>
            <a:t>1C</a:t>
          </a:r>
          <a:endParaRPr lang="zh-CN">
            <a:latin typeface="Times New Roman" panose="02020603050405020304" pitchFamily="18" charset="0"/>
            <a:ea typeface="等线" panose="02010600030101010101" pitchFamily="2" charset="-122"/>
            <a:sym typeface="Times New Roman" panose="02020603050405020304" pitchFamily="18" charset="0"/>
          </a:endParaRPr>
        </a:p>
      </dgm:t>
    </dgm:pt>
    <dgm:pt modelId="{64F050FE-8C56-4FD9-856D-75606182FA53}" type="parTrans" cxnId="{C5102DD5-782D-4360-BED0-F56F652D364B}">
      <dgm:prSet/>
      <dgm:spPr/>
      <dgm:t>
        <a:bodyPr/>
        <a:lstStyle/>
        <a:p>
          <a:endParaRPr lang="zh-CN" altLang="en-US"/>
        </a:p>
      </dgm:t>
    </dgm:pt>
    <dgm:pt modelId="{677955B7-C510-4299-9AD1-961392167FE5}" type="sibTrans" cxnId="{C5102DD5-782D-4360-BED0-F56F652D364B}">
      <dgm:prSet/>
      <dgm:spPr/>
      <dgm:t>
        <a:bodyPr/>
        <a:lstStyle/>
        <a:p>
          <a:endParaRPr lang="zh-CN" altLang="en-US"/>
        </a:p>
      </dgm:t>
    </dgm:pt>
    <dgm:pt modelId="{EE60AD4A-8993-4746-8861-FA0F70358B0E}">
      <dgm:prSet/>
      <dgm:spPr/>
      <dgm:t>
        <a:bodyPr/>
        <a:lstStyle/>
        <a:p>
          <a:pPr>
            <a:lnSpc>
              <a:spcPct val="120000"/>
            </a:lnSpc>
            <a:spcBef>
              <a:spcPct val="20000"/>
            </a:spcBef>
            <a:spcAft>
              <a:spcPct val="20000"/>
            </a:spcAft>
          </a:pPr>
          <a:r>
            <a:rPr lang="zh-CN">
              <a:latin typeface="Times New Roman" panose="02020603050405020304" pitchFamily="18" charset="0"/>
              <a:ea typeface="等线" panose="02010600030101010101" pitchFamily="2" charset="-122"/>
              <a:sym typeface="Times New Roman" panose="02020603050405020304" pitchFamily="18" charset="0"/>
            </a:rPr>
            <a:t>核燃料制造</a:t>
          </a:r>
          <a:r>
            <a:rPr lang="en-US">
              <a:latin typeface="Times New Roman" panose="02020603050405020304" pitchFamily="18" charset="0"/>
              <a:ea typeface="等线" panose="02010600030101010101" pitchFamily="2" charset="-122"/>
              <a:sym typeface="Times New Roman" panose="02020603050405020304" pitchFamily="18" charset="0"/>
            </a:rPr>
            <a:t>1D</a:t>
          </a:r>
          <a:endParaRPr lang="zh-CN">
            <a:latin typeface="Times New Roman" panose="02020603050405020304" pitchFamily="18" charset="0"/>
            <a:ea typeface="等线" panose="02010600030101010101" pitchFamily="2" charset="-122"/>
            <a:sym typeface="Times New Roman" panose="02020603050405020304" pitchFamily="18" charset="0"/>
          </a:endParaRPr>
        </a:p>
      </dgm:t>
    </dgm:pt>
    <dgm:pt modelId="{320A5880-28A5-43E5-A1BE-E79146703E65}" type="parTrans" cxnId="{9D6198D3-C6B1-43F0-8554-E422674E5950}">
      <dgm:prSet/>
      <dgm:spPr/>
      <dgm:t>
        <a:bodyPr/>
        <a:lstStyle/>
        <a:p>
          <a:endParaRPr lang="zh-CN" altLang="en-US"/>
        </a:p>
      </dgm:t>
    </dgm:pt>
    <dgm:pt modelId="{CB42B3C4-981B-4F42-8B57-5806A7798EC2}" type="sibTrans" cxnId="{9D6198D3-C6B1-43F0-8554-E422674E5950}">
      <dgm:prSet/>
      <dgm:spPr/>
      <dgm:t>
        <a:bodyPr/>
        <a:lstStyle/>
        <a:p>
          <a:endParaRPr lang="zh-CN" altLang="en-US"/>
        </a:p>
      </dgm:t>
    </dgm:pt>
    <dgm:pt modelId="{C9EEB683-7CC5-4864-A541-8CEAC67D0505}">
      <dgm:prSet/>
      <dgm:spPr/>
      <dgm:t>
        <a:bodyPr/>
        <a:lstStyle/>
        <a:p>
          <a:pPr>
            <a:lnSpc>
              <a:spcPct val="120000"/>
            </a:lnSpc>
            <a:spcBef>
              <a:spcPct val="20000"/>
            </a:spcBef>
            <a:spcAft>
              <a:spcPct val="20000"/>
            </a:spcAft>
          </a:pPr>
          <a:r>
            <a:rPr lang="zh-CN">
              <a:latin typeface="Times New Roman" panose="02020603050405020304" pitchFamily="18" charset="0"/>
              <a:ea typeface="等线" panose="02010600030101010101" pitchFamily="2" charset="-122"/>
              <a:sym typeface="Times New Roman" panose="02020603050405020304" pitchFamily="18" charset="0"/>
            </a:rPr>
            <a:t>反应堆运行</a:t>
          </a:r>
          <a:r>
            <a:rPr lang="en-US">
              <a:latin typeface="Times New Roman" panose="02020603050405020304" pitchFamily="18" charset="0"/>
              <a:ea typeface="等线" panose="02010600030101010101" pitchFamily="2" charset="-122"/>
              <a:sym typeface="Times New Roman" panose="02020603050405020304" pitchFamily="18" charset="0"/>
            </a:rPr>
            <a:t>1E</a:t>
          </a:r>
          <a:endParaRPr lang="zh-CN">
            <a:latin typeface="Times New Roman" panose="02020603050405020304" pitchFamily="18" charset="0"/>
            <a:ea typeface="等线" panose="02010600030101010101" pitchFamily="2" charset="-122"/>
            <a:sym typeface="Times New Roman" panose="02020603050405020304" pitchFamily="18" charset="0"/>
          </a:endParaRPr>
        </a:p>
      </dgm:t>
    </dgm:pt>
    <dgm:pt modelId="{A397102F-ADD3-4135-A170-2505771F739C}" type="parTrans" cxnId="{445F1EAE-4004-4859-88A4-A1697D773493}">
      <dgm:prSet/>
      <dgm:spPr/>
      <dgm:t>
        <a:bodyPr/>
        <a:lstStyle/>
        <a:p>
          <a:endParaRPr lang="zh-CN" altLang="en-US"/>
        </a:p>
      </dgm:t>
    </dgm:pt>
    <dgm:pt modelId="{D0CB31E1-38A6-49E5-AB55-591D4051C327}" type="sibTrans" cxnId="{445F1EAE-4004-4859-88A4-A1697D773493}">
      <dgm:prSet/>
      <dgm:spPr/>
      <dgm:t>
        <a:bodyPr/>
        <a:lstStyle/>
        <a:p>
          <a:endParaRPr lang="zh-CN" altLang="en-US"/>
        </a:p>
      </dgm:t>
    </dgm:pt>
    <dgm:pt modelId="{1C254567-08B4-4E03-9509-7F1B564407D2}">
      <dgm:prSet/>
      <dgm:spPr/>
      <dgm:t>
        <a:bodyPr/>
        <a:lstStyle/>
        <a:p>
          <a:pPr>
            <a:lnSpc>
              <a:spcPct val="120000"/>
            </a:lnSpc>
            <a:spcBef>
              <a:spcPct val="20000"/>
            </a:spcBef>
            <a:spcAft>
              <a:spcPct val="20000"/>
            </a:spcAft>
          </a:pPr>
          <a:r>
            <a:rPr lang="zh-CN">
              <a:latin typeface="Times New Roman" panose="02020603050405020304" pitchFamily="18" charset="0"/>
              <a:ea typeface="等线" panose="02010600030101010101" pitchFamily="2" charset="-122"/>
              <a:sym typeface="Times New Roman" panose="02020603050405020304" pitchFamily="18" charset="0"/>
            </a:rPr>
            <a:t>核燃料后处理</a:t>
          </a:r>
          <a:r>
            <a:rPr lang="en-US">
              <a:latin typeface="Times New Roman" panose="02020603050405020304" pitchFamily="18" charset="0"/>
              <a:ea typeface="等线" panose="02010600030101010101" pitchFamily="2" charset="-122"/>
              <a:sym typeface="Times New Roman" panose="02020603050405020304" pitchFamily="18" charset="0"/>
            </a:rPr>
            <a:t>1F</a:t>
          </a:r>
          <a:endParaRPr lang="zh-CN">
            <a:latin typeface="Times New Roman" panose="02020603050405020304" pitchFamily="18" charset="0"/>
            <a:ea typeface="等线" panose="02010600030101010101" pitchFamily="2" charset="-122"/>
            <a:sym typeface="Times New Roman" panose="02020603050405020304" pitchFamily="18" charset="0"/>
          </a:endParaRPr>
        </a:p>
      </dgm:t>
    </dgm:pt>
    <dgm:pt modelId="{8EFA65E1-AA19-43F9-891F-E40D1985269D}" type="parTrans" cxnId="{87BAB128-4DD8-4903-8149-16BB2B4BBB83}">
      <dgm:prSet/>
      <dgm:spPr/>
      <dgm:t>
        <a:bodyPr/>
        <a:lstStyle/>
        <a:p>
          <a:endParaRPr lang="zh-CN" altLang="en-US"/>
        </a:p>
      </dgm:t>
    </dgm:pt>
    <dgm:pt modelId="{0A92D26C-0BB3-4152-8C0C-1A00148A7B5D}" type="sibTrans" cxnId="{87BAB128-4DD8-4903-8149-16BB2B4BBB83}">
      <dgm:prSet/>
      <dgm:spPr/>
      <dgm:t>
        <a:bodyPr/>
        <a:lstStyle/>
        <a:p>
          <a:endParaRPr lang="zh-CN" altLang="en-US"/>
        </a:p>
      </dgm:t>
    </dgm:pt>
    <dgm:pt modelId="{DFA48580-BBCC-4BD3-A72C-931DC9E8D92A}">
      <dgm:prSet/>
      <dgm:spPr/>
      <dgm:t>
        <a:bodyPr/>
        <a:lstStyle/>
        <a:p>
          <a:pPr>
            <a:lnSpc>
              <a:spcPct val="120000"/>
            </a:lnSpc>
            <a:spcBef>
              <a:spcPct val="20000"/>
            </a:spcBef>
            <a:spcAft>
              <a:spcPct val="20000"/>
            </a:spcAft>
          </a:pPr>
          <a:r>
            <a:rPr lang="zh-CN">
              <a:latin typeface="Times New Roman" panose="02020603050405020304" pitchFamily="18" charset="0"/>
              <a:ea typeface="等线" panose="02010600030101010101" pitchFamily="2" charset="-122"/>
              <a:sym typeface="Times New Roman" panose="02020603050405020304" pitchFamily="18" charset="0"/>
            </a:rPr>
            <a:t>核燃料循环系统的研究开发</a:t>
          </a:r>
          <a:r>
            <a:rPr lang="en-US">
              <a:latin typeface="Times New Roman" panose="02020603050405020304" pitchFamily="18" charset="0"/>
              <a:ea typeface="等线" panose="02010600030101010101" pitchFamily="2" charset="-122"/>
              <a:sym typeface="Times New Roman" panose="02020603050405020304" pitchFamily="18" charset="0"/>
            </a:rPr>
            <a:t>1G</a:t>
          </a:r>
          <a:endParaRPr lang="zh-CN">
            <a:latin typeface="Times New Roman" panose="02020603050405020304" pitchFamily="18" charset="0"/>
            <a:ea typeface="等线" panose="02010600030101010101" pitchFamily="2" charset="-122"/>
            <a:sym typeface="Times New Roman" panose="02020603050405020304" pitchFamily="18" charset="0"/>
          </a:endParaRPr>
        </a:p>
      </dgm:t>
    </dgm:pt>
    <dgm:pt modelId="{CFE94795-B623-457B-8145-642F6D6A01BA}" type="parTrans" cxnId="{5CD75ADC-3ADB-44B4-A604-6EB6998FDFEF}">
      <dgm:prSet/>
      <dgm:spPr/>
      <dgm:t>
        <a:bodyPr/>
        <a:lstStyle/>
        <a:p>
          <a:endParaRPr lang="zh-CN" altLang="en-US"/>
        </a:p>
      </dgm:t>
    </dgm:pt>
    <dgm:pt modelId="{BF83AAE7-3DA7-4378-8837-983708CB470F}" type="sibTrans" cxnId="{5CD75ADC-3ADB-44B4-A604-6EB6998FDFEF}">
      <dgm:prSet/>
      <dgm:spPr/>
      <dgm:t>
        <a:bodyPr/>
        <a:lstStyle/>
        <a:p>
          <a:endParaRPr lang="zh-CN" altLang="en-US"/>
        </a:p>
      </dgm:t>
    </dgm:pt>
    <dgm:pt modelId="{A70228C3-26B0-4898-BB0C-6AE2EB3F3309}">
      <dgm:prSet/>
      <dgm:spPr/>
      <dgm:t>
        <a:bodyPr/>
        <a:lstStyle/>
        <a:p>
          <a:pPr>
            <a:lnSpc>
              <a:spcPct val="120000"/>
            </a:lnSpc>
            <a:spcBef>
              <a:spcPct val="20000"/>
            </a:spcBef>
            <a:spcAft>
              <a:spcPct val="20000"/>
            </a:spcAft>
          </a:pPr>
          <a:r>
            <a:rPr lang="zh-CN" dirty="0">
              <a:latin typeface="Times New Roman" panose="02020603050405020304" pitchFamily="18" charset="0"/>
              <a:ea typeface="等线" panose="02010600030101010101" pitchFamily="2" charset="-122"/>
              <a:sym typeface="Times New Roman" panose="02020603050405020304" pitchFamily="18" charset="0"/>
            </a:rPr>
            <a:t>退役及废物管理</a:t>
          </a:r>
          <a:r>
            <a:rPr lang="en-US" dirty="0">
              <a:latin typeface="Times New Roman" panose="02020603050405020304" pitchFamily="18" charset="0"/>
              <a:ea typeface="等线" panose="02010600030101010101" pitchFamily="2" charset="-122"/>
              <a:sym typeface="Times New Roman" panose="02020603050405020304" pitchFamily="18" charset="0"/>
            </a:rPr>
            <a:t>1H</a:t>
          </a: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dgm:t>
    </dgm:pt>
    <dgm:pt modelId="{06449049-B6DB-4B9E-A563-C8E4EF7BD2DC}" type="parTrans" cxnId="{C8660A81-EC35-4D2D-894E-9BA64D1AF06A}">
      <dgm:prSet/>
      <dgm:spPr/>
      <dgm:t>
        <a:bodyPr/>
        <a:lstStyle/>
        <a:p>
          <a:endParaRPr lang="zh-CN" altLang="en-US"/>
        </a:p>
      </dgm:t>
    </dgm:pt>
    <dgm:pt modelId="{AB7C7E18-3ADA-45E0-A38B-B4F10AB3F4E2}" type="sibTrans" cxnId="{C8660A81-EC35-4D2D-894E-9BA64D1AF06A}">
      <dgm:prSet/>
      <dgm:spPr/>
      <dgm:t>
        <a:bodyPr/>
        <a:lstStyle/>
        <a:p>
          <a:endParaRPr lang="zh-CN" altLang="en-US"/>
        </a:p>
      </dgm:t>
    </dgm:pt>
    <dgm:pt modelId="{66C6D42D-605D-4DDE-93D7-1EDE938DE0C4}">
      <dgm:prSet/>
      <dgm:spPr/>
      <dgm:t>
        <a:bodyPr/>
        <a:lstStyle/>
        <a:p>
          <a:pPr>
            <a:lnSpc>
              <a:spcPct val="120000"/>
            </a:lnSpc>
            <a:spcBef>
              <a:spcPct val="20000"/>
            </a:spcBef>
            <a:spcAft>
              <a:spcPct val="20000"/>
            </a:spcAft>
          </a:pPr>
          <a:r>
            <a:rPr lang="zh-CN"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牙科放射学</a:t>
          </a:r>
          <a:r>
            <a:rPr lang="en-US"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2B</a:t>
          </a:r>
          <a:endParaRPr lang="zh-CN"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dgm:t>
    </dgm:pt>
    <dgm:pt modelId="{AAB96F8E-4903-4916-954C-2B8DE1E13EBF}" type="parTrans" cxnId="{300E0A36-C95E-40E7-A7FE-7FE402C253CE}">
      <dgm:prSet/>
      <dgm:spPr/>
      <dgm:t>
        <a:bodyPr/>
        <a:lstStyle/>
        <a:p>
          <a:endParaRPr lang="zh-CN" altLang="en-US"/>
        </a:p>
      </dgm:t>
    </dgm:pt>
    <dgm:pt modelId="{2AE3D263-4C17-4855-B0FB-AB07F59F2634}" type="sibTrans" cxnId="{300E0A36-C95E-40E7-A7FE-7FE402C253CE}">
      <dgm:prSet/>
      <dgm:spPr/>
      <dgm:t>
        <a:bodyPr/>
        <a:lstStyle/>
        <a:p>
          <a:endParaRPr lang="zh-CN" altLang="en-US"/>
        </a:p>
      </dgm:t>
    </dgm:pt>
    <dgm:pt modelId="{7B6CB732-7995-4957-A636-9B3ECE731B5D}">
      <dgm:prSet/>
      <dgm:spPr/>
      <dgm:t>
        <a:bodyPr/>
        <a:lstStyle/>
        <a:p>
          <a:pPr>
            <a:lnSpc>
              <a:spcPct val="120000"/>
            </a:lnSpc>
            <a:spcBef>
              <a:spcPct val="20000"/>
            </a:spcBef>
            <a:spcAft>
              <a:spcPct val="20000"/>
            </a:spcAft>
          </a:pPr>
          <a:r>
            <a:rPr lang="zh-CN"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核医学</a:t>
          </a:r>
          <a:r>
            <a:rPr lang="en-US"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2C</a:t>
          </a:r>
          <a:endParaRPr lang="zh-CN"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dgm:t>
    </dgm:pt>
    <dgm:pt modelId="{7263ABC8-DD1E-4714-AB0E-0D39E10DF97F}" type="parTrans" cxnId="{3245FDC7-F652-4245-9BCA-FC7AEAA99C63}">
      <dgm:prSet/>
      <dgm:spPr/>
      <dgm:t>
        <a:bodyPr/>
        <a:lstStyle/>
        <a:p>
          <a:endParaRPr lang="zh-CN" altLang="en-US"/>
        </a:p>
      </dgm:t>
    </dgm:pt>
    <dgm:pt modelId="{7AAD737D-1FF6-4461-B4CF-1AD045E4B5D9}" type="sibTrans" cxnId="{3245FDC7-F652-4245-9BCA-FC7AEAA99C63}">
      <dgm:prSet/>
      <dgm:spPr/>
      <dgm:t>
        <a:bodyPr/>
        <a:lstStyle/>
        <a:p>
          <a:endParaRPr lang="zh-CN" altLang="en-US"/>
        </a:p>
      </dgm:t>
    </dgm:pt>
    <dgm:pt modelId="{C4A7B25F-3AC6-487C-A0B9-C28BCBC4F64F}">
      <dgm:prSet/>
      <dgm:spPr/>
      <dgm:t>
        <a:bodyPr/>
        <a:lstStyle/>
        <a:p>
          <a:pPr>
            <a:lnSpc>
              <a:spcPct val="120000"/>
            </a:lnSpc>
            <a:spcBef>
              <a:spcPct val="20000"/>
            </a:spcBef>
            <a:spcAft>
              <a:spcPct val="20000"/>
            </a:spcAft>
          </a:pPr>
          <a:r>
            <a:rPr lang="zh-CN"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放射治疗</a:t>
          </a:r>
          <a:r>
            <a:rPr lang="en-US"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2D</a:t>
          </a:r>
          <a:endParaRPr lang="zh-CN"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dgm:t>
    </dgm:pt>
    <dgm:pt modelId="{51198169-6FDF-4D57-A37E-D647A99A2EC3}" type="parTrans" cxnId="{4B21CE8D-F20C-4711-B3FD-0909D6B71A76}">
      <dgm:prSet/>
      <dgm:spPr/>
      <dgm:t>
        <a:bodyPr/>
        <a:lstStyle/>
        <a:p>
          <a:endParaRPr lang="zh-CN" altLang="en-US"/>
        </a:p>
      </dgm:t>
    </dgm:pt>
    <dgm:pt modelId="{EE6E95AD-6363-4841-B7C7-03D209A3121D}" type="sibTrans" cxnId="{4B21CE8D-F20C-4711-B3FD-0909D6B71A76}">
      <dgm:prSet/>
      <dgm:spPr/>
      <dgm:t>
        <a:bodyPr/>
        <a:lstStyle/>
        <a:p>
          <a:endParaRPr lang="zh-CN" altLang="en-US"/>
        </a:p>
      </dgm:t>
    </dgm:pt>
    <dgm:pt modelId="{A3FE89FD-2C71-4701-AF34-EDB6830EAB64}">
      <dgm:prSet/>
      <dgm:spPr/>
      <dgm:t>
        <a:bodyPr/>
        <a:lstStyle/>
        <a:p>
          <a:pPr>
            <a:lnSpc>
              <a:spcPct val="120000"/>
            </a:lnSpc>
            <a:spcBef>
              <a:spcPct val="20000"/>
            </a:spcBef>
            <a:spcAft>
              <a:spcPct val="20000"/>
            </a:spcAft>
          </a:pPr>
          <a:r>
            <a:rPr lang="zh-CN"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介入放射学</a:t>
          </a:r>
          <a:r>
            <a:rPr lang="en-US"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2E</a:t>
          </a:r>
          <a:endParaRPr lang="zh-CN"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dgm:t>
    </dgm:pt>
    <dgm:pt modelId="{54736249-0B35-4DD6-819E-0587A3649A57}" type="parTrans" cxnId="{04B2BE74-0E57-4700-AB9C-AE12606051EE}">
      <dgm:prSet/>
      <dgm:spPr/>
      <dgm:t>
        <a:bodyPr/>
        <a:lstStyle/>
        <a:p>
          <a:endParaRPr lang="zh-CN" altLang="en-US"/>
        </a:p>
      </dgm:t>
    </dgm:pt>
    <dgm:pt modelId="{3EFFBC38-6A6F-4A08-8368-6E383C82FB7A}" type="sibTrans" cxnId="{04B2BE74-0E57-4700-AB9C-AE12606051EE}">
      <dgm:prSet/>
      <dgm:spPr/>
      <dgm:t>
        <a:bodyPr/>
        <a:lstStyle/>
        <a:p>
          <a:endParaRPr lang="zh-CN" altLang="en-US"/>
        </a:p>
      </dgm:t>
    </dgm:pt>
    <dgm:pt modelId="{B4160AA9-9F67-4383-AF95-55A5F8AC36B5}">
      <dgm:prSet/>
      <dgm:spPr/>
      <dgm:t>
        <a:bodyPr/>
        <a:lstStyle/>
        <a:p>
          <a:pPr>
            <a:lnSpc>
              <a:spcPct val="120000"/>
            </a:lnSpc>
            <a:spcBef>
              <a:spcPct val="20000"/>
            </a:spcBef>
            <a:spcAft>
              <a:spcPct val="20000"/>
            </a:spcAft>
          </a:pPr>
          <a:r>
            <a:rPr lang="zh-CN"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其他应用</a:t>
          </a:r>
          <a:r>
            <a:rPr lang="en-US"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2F</a:t>
          </a:r>
          <a:endParaRPr lang="zh-CN" altLang="en-US"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dgm:t>
    </dgm:pt>
    <dgm:pt modelId="{0986EA79-2A3B-4AA7-9653-23E742ABF7A2}" type="parTrans" cxnId="{58796B8D-0149-4761-B7CC-F3DD0EFB5E06}">
      <dgm:prSet/>
      <dgm:spPr/>
      <dgm:t>
        <a:bodyPr/>
        <a:lstStyle/>
        <a:p>
          <a:endParaRPr lang="zh-CN" altLang="en-US"/>
        </a:p>
      </dgm:t>
    </dgm:pt>
    <dgm:pt modelId="{C837FD31-3054-4C5D-91F5-808E0A7C7805}" type="sibTrans" cxnId="{58796B8D-0149-4761-B7CC-F3DD0EFB5E06}">
      <dgm:prSet/>
      <dgm:spPr/>
      <dgm:t>
        <a:bodyPr/>
        <a:lstStyle/>
        <a:p>
          <a:endParaRPr lang="zh-CN" altLang="en-US"/>
        </a:p>
      </dgm:t>
    </dgm:pt>
    <dgm:pt modelId="{18F77DDC-13D1-4E7C-BDA4-946CD7F1CD21}">
      <dgm:prSet/>
      <dgm:spPr/>
      <dgm:t>
        <a:bodyPr/>
        <a:lstStyle/>
        <a:p>
          <a:pPr>
            <a:lnSpc>
              <a:spcPct val="120000"/>
            </a:lnSpc>
            <a:spcBef>
              <a:spcPct val="20000"/>
            </a:spcBef>
            <a:spcAft>
              <a:spcPct val="20000"/>
            </a:spcAft>
          </a:pPr>
          <a:r>
            <a:rPr lang="zh-CN"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工业探伤</a:t>
          </a:r>
          <a:r>
            <a:rPr lang="en-US"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3B</a:t>
          </a:r>
          <a:endParaRPr lang="zh-CN"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dgm:t>
    </dgm:pt>
    <dgm:pt modelId="{E8BFAD6F-CAF6-457C-858A-2F79BF4BCA74}" type="parTrans" cxnId="{F82785E2-63DE-4FC3-B141-E2315CA8AD89}">
      <dgm:prSet/>
      <dgm:spPr/>
      <dgm:t>
        <a:bodyPr/>
        <a:lstStyle/>
        <a:p>
          <a:endParaRPr lang="zh-CN" altLang="en-US"/>
        </a:p>
      </dgm:t>
    </dgm:pt>
    <dgm:pt modelId="{F42EC6BF-DB3E-490D-B373-74D5F2B1C97D}" type="sibTrans" cxnId="{F82785E2-63DE-4FC3-B141-E2315CA8AD89}">
      <dgm:prSet/>
      <dgm:spPr/>
      <dgm:t>
        <a:bodyPr/>
        <a:lstStyle/>
        <a:p>
          <a:endParaRPr lang="zh-CN" altLang="en-US"/>
        </a:p>
      </dgm:t>
    </dgm:pt>
    <dgm:pt modelId="{1B655636-10CF-46DE-AC53-889024490BCB}">
      <dgm:prSet/>
      <dgm:spPr/>
      <dgm:t>
        <a:bodyPr/>
        <a:lstStyle/>
        <a:p>
          <a:pPr>
            <a:lnSpc>
              <a:spcPct val="120000"/>
            </a:lnSpc>
            <a:spcBef>
              <a:spcPct val="20000"/>
            </a:spcBef>
            <a:spcAft>
              <a:spcPct val="20000"/>
            </a:spcAft>
          </a:pPr>
          <a:r>
            <a:rPr lang="zh-CN" dirty="0">
              <a:latin typeface="Times New Roman" panose="02020603050405020304" pitchFamily="18" charset="0"/>
              <a:ea typeface="等线" panose="02010600030101010101" pitchFamily="2" charset="-122"/>
              <a:sym typeface="Times New Roman" panose="02020603050405020304" pitchFamily="18" charset="0"/>
            </a:rPr>
            <a:t>发光涂料</a:t>
          </a:r>
          <a:r>
            <a:rPr lang="en-US" dirty="0">
              <a:latin typeface="Times New Roman" panose="02020603050405020304" pitchFamily="18" charset="0"/>
              <a:ea typeface="等线" panose="02010600030101010101" pitchFamily="2" charset="-122"/>
              <a:sym typeface="Times New Roman" panose="02020603050405020304" pitchFamily="18" charset="0"/>
            </a:rPr>
            <a:t>3C</a:t>
          </a:r>
          <a:endParaRPr lang="zh-CN" dirty="0">
            <a:latin typeface="Times New Roman" panose="02020603050405020304" pitchFamily="18" charset="0"/>
            <a:ea typeface="等线" panose="02010600030101010101" pitchFamily="2" charset="-122"/>
            <a:sym typeface="Times New Roman" panose="02020603050405020304" pitchFamily="18" charset="0"/>
          </a:endParaRPr>
        </a:p>
      </dgm:t>
    </dgm:pt>
    <dgm:pt modelId="{18C91E8F-8A54-4E61-8522-811DBAF90D8D}" type="parTrans" cxnId="{10C12A29-D3F9-4062-9E3A-93DC00396DE4}">
      <dgm:prSet/>
      <dgm:spPr/>
      <dgm:t>
        <a:bodyPr/>
        <a:lstStyle/>
        <a:p>
          <a:endParaRPr lang="zh-CN" altLang="en-US"/>
        </a:p>
      </dgm:t>
    </dgm:pt>
    <dgm:pt modelId="{A5382738-3F1B-4954-980B-AC7421316F82}" type="sibTrans" cxnId="{10C12A29-D3F9-4062-9E3A-93DC00396DE4}">
      <dgm:prSet/>
      <dgm:spPr/>
      <dgm:t>
        <a:bodyPr/>
        <a:lstStyle/>
        <a:p>
          <a:endParaRPr lang="zh-CN" altLang="en-US"/>
        </a:p>
      </dgm:t>
    </dgm:pt>
    <dgm:pt modelId="{AEF385D7-146A-498D-9B0D-F181C39DDAC6}">
      <dgm:prSet/>
      <dgm:spPr/>
      <dgm:t>
        <a:bodyPr/>
        <a:lstStyle/>
        <a:p>
          <a:pPr>
            <a:lnSpc>
              <a:spcPct val="120000"/>
            </a:lnSpc>
            <a:spcBef>
              <a:spcPct val="20000"/>
            </a:spcBef>
            <a:spcAft>
              <a:spcPct val="20000"/>
            </a:spcAft>
          </a:pPr>
          <a:r>
            <a:rPr lang="zh-CN" dirty="0">
              <a:latin typeface="Times New Roman" panose="02020603050405020304" pitchFamily="18" charset="0"/>
              <a:ea typeface="等线" panose="02010600030101010101" pitchFamily="2" charset="-122"/>
              <a:sym typeface="Times New Roman" panose="02020603050405020304" pitchFamily="18" charset="0"/>
            </a:rPr>
            <a:t>放射性同位素生产</a:t>
          </a:r>
          <a:r>
            <a:rPr lang="en-US" dirty="0">
              <a:latin typeface="Times New Roman" panose="02020603050405020304" pitchFamily="18" charset="0"/>
              <a:ea typeface="等线" panose="02010600030101010101" pitchFamily="2" charset="-122"/>
              <a:sym typeface="Times New Roman" panose="02020603050405020304" pitchFamily="18" charset="0"/>
            </a:rPr>
            <a:t>3D</a:t>
          </a:r>
          <a:endParaRPr lang="zh-CN" dirty="0">
            <a:latin typeface="Times New Roman" panose="02020603050405020304" pitchFamily="18" charset="0"/>
            <a:ea typeface="等线" panose="02010600030101010101" pitchFamily="2" charset="-122"/>
            <a:sym typeface="Times New Roman" panose="02020603050405020304" pitchFamily="18" charset="0"/>
          </a:endParaRPr>
        </a:p>
      </dgm:t>
    </dgm:pt>
    <dgm:pt modelId="{6A8667BA-2A7A-4ABF-9964-92DC4ACD7C31}" type="parTrans" cxnId="{14DF541B-13F2-409B-91B4-50FD23CA8A2E}">
      <dgm:prSet/>
      <dgm:spPr/>
      <dgm:t>
        <a:bodyPr/>
        <a:lstStyle/>
        <a:p>
          <a:endParaRPr lang="zh-CN" altLang="en-US"/>
        </a:p>
      </dgm:t>
    </dgm:pt>
    <dgm:pt modelId="{A61E3204-B477-4AF7-8F88-7BDA86E8710F}" type="sibTrans" cxnId="{14DF541B-13F2-409B-91B4-50FD23CA8A2E}">
      <dgm:prSet/>
      <dgm:spPr/>
      <dgm:t>
        <a:bodyPr/>
        <a:lstStyle/>
        <a:p>
          <a:endParaRPr lang="zh-CN" altLang="en-US"/>
        </a:p>
      </dgm:t>
    </dgm:pt>
    <dgm:pt modelId="{40918092-056B-4894-8F0A-5A5D6736A33B}">
      <dgm:prSet/>
      <dgm:spPr/>
      <dgm:t>
        <a:bodyPr/>
        <a:lstStyle/>
        <a:p>
          <a:pPr>
            <a:lnSpc>
              <a:spcPct val="120000"/>
            </a:lnSpc>
            <a:spcBef>
              <a:spcPct val="20000"/>
            </a:spcBef>
            <a:spcAft>
              <a:spcPct val="20000"/>
            </a:spcAft>
          </a:pPr>
          <a:r>
            <a:rPr lang="zh-CN">
              <a:latin typeface="Times New Roman" panose="02020603050405020304" pitchFamily="18" charset="0"/>
              <a:ea typeface="等线" panose="02010600030101010101" pitchFamily="2" charset="-122"/>
              <a:sym typeface="Times New Roman" panose="02020603050405020304" pitchFamily="18" charset="0"/>
            </a:rPr>
            <a:t>测井</a:t>
          </a:r>
          <a:r>
            <a:rPr lang="en-US">
              <a:latin typeface="Times New Roman" panose="02020603050405020304" pitchFamily="18" charset="0"/>
              <a:ea typeface="等线" panose="02010600030101010101" pitchFamily="2" charset="-122"/>
              <a:sym typeface="Times New Roman" panose="02020603050405020304" pitchFamily="18" charset="0"/>
            </a:rPr>
            <a:t>3E</a:t>
          </a:r>
          <a:endParaRPr lang="zh-CN">
            <a:latin typeface="Times New Roman" panose="02020603050405020304" pitchFamily="18" charset="0"/>
            <a:ea typeface="等线" panose="02010600030101010101" pitchFamily="2" charset="-122"/>
            <a:sym typeface="Times New Roman" panose="02020603050405020304" pitchFamily="18" charset="0"/>
          </a:endParaRPr>
        </a:p>
      </dgm:t>
    </dgm:pt>
    <dgm:pt modelId="{821FE8EC-8A5E-4C7C-861E-437CB986D04F}" type="parTrans" cxnId="{382547EB-E99F-4166-9BE4-4BE4C7446AE5}">
      <dgm:prSet/>
      <dgm:spPr/>
      <dgm:t>
        <a:bodyPr/>
        <a:lstStyle/>
        <a:p>
          <a:endParaRPr lang="zh-CN" altLang="en-US"/>
        </a:p>
      </dgm:t>
    </dgm:pt>
    <dgm:pt modelId="{5AC88039-153C-4E88-ADE3-225FA981B7FF}" type="sibTrans" cxnId="{382547EB-E99F-4166-9BE4-4BE4C7446AE5}">
      <dgm:prSet/>
      <dgm:spPr/>
      <dgm:t>
        <a:bodyPr/>
        <a:lstStyle/>
        <a:p>
          <a:endParaRPr lang="zh-CN" altLang="en-US"/>
        </a:p>
      </dgm:t>
    </dgm:pt>
    <dgm:pt modelId="{26B2F3AB-9597-4624-BDB4-15AC95CA24EB}">
      <dgm:prSet/>
      <dgm:spPr/>
      <dgm:t>
        <a:bodyPr/>
        <a:lstStyle/>
        <a:p>
          <a:pPr>
            <a:lnSpc>
              <a:spcPct val="120000"/>
            </a:lnSpc>
            <a:spcBef>
              <a:spcPct val="20000"/>
            </a:spcBef>
            <a:spcAft>
              <a:spcPct val="20000"/>
            </a:spcAft>
          </a:pPr>
          <a:r>
            <a:rPr lang="zh-CN"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加速器运行</a:t>
          </a:r>
          <a:r>
            <a:rPr lang="en-US"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3F</a:t>
          </a:r>
          <a:endParaRPr lang="zh-CN"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dgm:t>
    </dgm:pt>
    <dgm:pt modelId="{E1AA833D-C0A9-4A44-8170-72AD4FFEF1BE}" type="parTrans" cxnId="{E189B9AD-B583-4EA5-97FB-EEB98AD7236F}">
      <dgm:prSet/>
      <dgm:spPr/>
      <dgm:t>
        <a:bodyPr/>
        <a:lstStyle/>
        <a:p>
          <a:endParaRPr lang="zh-CN" altLang="en-US"/>
        </a:p>
      </dgm:t>
    </dgm:pt>
    <dgm:pt modelId="{2192C133-69D9-4B60-8756-1B8947FFCA8C}" type="sibTrans" cxnId="{E189B9AD-B583-4EA5-97FB-EEB98AD7236F}">
      <dgm:prSet/>
      <dgm:spPr/>
      <dgm:t>
        <a:bodyPr/>
        <a:lstStyle/>
        <a:p>
          <a:endParaRPr lang="zh-CN" altLang="en-US"/>
        </a:p>
      </dgm:t>
    </dgm:pt>
    <dgm:pt modelId="{8D8EF7B9-0DD9-436A-BA59-73558DA3D5A2}">
      <dgm:prSet/>
      <dgm:spPr/>
      <dgm:t>
        <a:bodyPr/>
        <a:lstStyle/>
        <a:p>
          <a:pPr>
            <a:lnSpc>
              <a:spcPct val="120000"/>
            </a:lnSpc>
            <a:spcBef>
              <a:spcPct val="20000"/>
            </a:spcBef>
            <a:spcAft>
              <a:spcPct val="20000"/>
            </a:spcAft>
          </a:pPr>
          <a:r>
            <a:rPr lang="zh-CN"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其他应用</a:t>
          </a:r>
          <a:r>
            <a:rPr lang="en-US"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3G</a:t>
          </a:r>
          <a:endParaRPr lang="zh-CN"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dgm:t>
    </dgm:pt>
    <dgm:pt modelId="{F2B64559-FAFD-49C5-BDCF-372CB7496EF4}" type="parTrans" cxnId="{65ECB1CB-AB39-43B0-BCA8-F412D55E29AB}">
      <dgm:prSet/>
      <dgm:spPr/>
      <dgm:t>
        <a:bodyPr/>
        <a:lstStyle/>
        <a:p>
          <a:endParaRPr lang="zh-CN" altLang="en-US"/>
        </a:p>
      </dgm:t>
    </dgm:pt>
    <dgm:pt modelId="{B95787FD-4809-4B31-887A-8C7F71385D63}" type="sibTrans" cxnId="{65ECB1CB-AB39-43B0-BCA8-F412D55E29AB}">
      <dgm:prSet/>
      <dgm:spPr/>
      <dgm:t>
        <a:bodyPr/>
        <a:lstStyle/>
        <a:p>
          <a:endParaRPr lang="zh-CN" altLang="en-US"/>
        </a:p>
      </dgm:t>
    </dgm:pt>
    <dgm:pt modelId="{43F2D847-BAD5-4E76-B1BA-1079C07E5805}" type="pres">
      <dgm:prSet presAssocID="{C4778CF3-3E93-4524-A1DF-FC794AD05A87}" presName="Name0" presStyleCnt="0">
        <dgm:presLayoutVars>
          <dgm:dir/>
          <dgm:animLvl val="lvl"/>
          <dgm:resizeHandles val="exact"/>
        </dgm:presLayoutVars>
      </dgm:prSet>
      <dgm:spPr/>
      <dgm:t>
        <a:bodyPr/>
        <a:lstStyle/>
        <a:p>
          <a:endParaRPr lang="zh-CN" altLang="en-US"/>
        </a:p>
      </dgm:t>
    </dgm:pt>
    <dgm:pt modelId="{9B512E04-5851-4C3C-A5D3-013FA64A0796}" type="pres">
      <dgm:prSet presAssocID="{5F9528D1-A9F6-4150-AE90-A5838B29668F}" presName="composite" presStyleCnt="0"/>
      <dgm:spPr/>
    </dgm:pt>
    <dgm:pt modelId="{F0AB11D5-9D58-4329-A06F-626170F4059D}" type="pres">
      <dgm:prSet presAssocID="{5F9528D1-A9F6-4150-AE90-A5838B29668F}" presName="parTx" presStyleLbl="alignNode1" presStyleIdx="0" presStyleCnt="3">
        <dgm:presLayoutVars>
          <dgm:chMax val="0"/>
          <dgm:chPref val="0"/>
          <dgm:bulletEnabled val="1"/>
        </dgm:presLayoutVars>
      </dgm:prSet>
      <dgm:spPr/>
      <dgm:t>
        <a:bodyPr/>
        <a:lstStyle/>
        <a:p>
          <a:endParaRPr lang="zh-CN" altLang="en-US"/>
        </a:p>
      </dgm:t>
    </dgm:pt>
    <dgm:pt modelId="{B38BF583-C6BD-4C54-A6A7-0EFAA6575C19}" type="pres">
      <dgm:prSet presAssocID="{5F9528D1-A9F6-4150-AE90-A5838B29668F}" presName="desTx" presStyleLbl="alignAccFollowNode1" presStyleIdx="0" presStyleCnt="3">
        <dgm:presLayoutVars>
          <dgm:bulletEnabled val="1"/>
        </dgm:presLayoutVars>
      </dgm:prSet>
      <dgm:spPr/>
      <dgm:t>
        <a:bodyPr/>
        <a:lstStyle/>
        <a:p>
          <a:endParaRPr lang="zh-CN" altLang="en-US"/>
        </a:p>
      </dgm:t>
    </dgm:pt>
    <dgm:pt modelId="{9545156A-6F08-4258-BA92-B560945992EA}" type="pres">
      <dgm:prSet presAssocID="{FADDC302-FE09-4B89-879C-CE4486A41E3C}" presName="space" presStyleCnt="0"/>
      <dgm:spPr/>
    </dgm:pt>
    <dgm:pt modelId="{9E119924-CCF8-4503-80A3-B47BD96CA535}" type="pres">
      <dgm:prSet presAssocID="{AD1F38D0-EAA6-4981-AD7E-B8015AEB5C44}" presName="composite" presStyleCnt="0"/>
      <dgm:spPr/>
    </dgm:pt>
    <dgm:pt modelId="{0F67B34F-1F22-4854-A252-1AD2ACCB600A}" type="pres">
      <dgm:prSet presAssocID="{AD1F38D0-EAA6-4981-AD7E-B8015AEB5C44}" presName="parTx" presStyleLbl="alignNode1" presStyleIdx="1" presStyleCnt="3">
        <dgm:presLayoutVars>
          <dgm:chMax val="0"/>
          <dgm:chPref val="0"/>
          <dgm:bulletEnabled val="1"/>
        </dgm:presLayoutVars>
      </dgm:prSet>
      <dgm:spPr/>
      <dgm:t>
        <a:bodyPr/>
        <a:lstStyle/>
        <a:p>
          <a:endParaRPr lang="zh-CN" altLang="en-US"/>
        </a:p>
      </dgm:t>
    </dgm:pt>
    <dgm:pt modelId="{52815C6C-7223-470B-8FB9-8C0818F54346}" type="pres">
      <dgm:prSet presAssocID="{AD1F38D0-EAA6-4981-AD7E-B8015AEB5C44}" presName="desTx" presStyleLbl="alignAccFollowNode1" presStyleIdx="1" presStyleCnt="3">
        <dgm:presLayoutVars>
          <dgm:bulletEnabled val="1"/>
        </dgm:presLayoutVars>
      </dgm:prSet>
      <dgm:spPr/>
      <dgm:t>
        <a:bodyPr/>
        <a:lstStyle/>
        <a:p>
          <a:endParaRPr lang="zh-CN" altLang="en-US"/>
        </a:p>
      </dgm:t>
    </dgm:pt>
    <dgm:pt modelId="{026C6C6E-EC84-47A6-B742-45A6B4F74AA9}" type="pres">
      <dgm:prSet presAssocID="{B3A9940B-3B1D-4419-AB62-624C38CFD307}" presName="space" presStyleCnt="0"/>
      <dgm:spPr/>
    </dgm:pt>
    <dgm:pt modelId="{E253C0E9-7405-4DC8-B4D8-D92CCDF3A14A}" type="pres">
      <dgm:prSet presAssocID="{8B7CE9DA-99FD-4DBC-9FB1-0B940CBF9CAA}" presName="composite" presStyleCnt="0"/>
      <dgm:spPr/>
    </dgm:pt>
    <dgm:pt modelId="{1977497A-BE73-47D6-9069-AC94F8C4E5A5}" type="pres">
      <dgm:prSet presAssocID="{8B7CE9DA-99FD-4DBC-9FB1-0B940CBF9CAA}" presName="parTx" presStyleLbl="alignNode1" presStyleIdx="2" presStyleCnt="3">
        <dgm:presLayoutVars>
          <dgm:chMax val="0"/>
          <dgm:chPref val="0"/>
          <dgm:bulletEnabled val="1"/>
        </dgm:presLayoutVars>
      </dgm:prSet>
      <dgm:spPr/>
      <dgm:t>
        <a:bodyPr/>
        <a:lstStyle/>
        <a:p>
          <a:endParaRPr lang="zh-CN" altLang="en-US"/>
        </a:p>
      </dgm:t>
    </dgm:pt>
    <dgm:pt modelId="{9A4BE428-4549-4771-80E0-4D6A3F25F3AF}" type="pres">
      <dgm:prSet presAssocID="{8B7CE9DA-99FD-4DBC-9FB1-0B940CBF9CAA}" presName="desTx" presStyleLbl="alignAccFollowNode1" presStyleIdx="2" presStyleCnt="3">
        <dgm:presLayoutVars>
          <dgm:bulletEnabled val="1"/>
        </dgm:presLayoutVars>
      </dgm:prSet>
      <dgm:spPr/>
      <dgm:t>
        <a:bodyPr/>
        <a:lstStyle/>
        <a:p>
          <a:endParaRPr lang="zh-CN" altLang="en-US"/>
        </a:p>
      </dgm:t>
    </dgm:pt>
  </dgm:ptLst>
  <dgm:cxnLst>
    <dgm:cxn modelId="{CB95E9F2-E9BF-41DF-B2AB-CA5A72CD5098}" type="presOf" srcId="{6C6E7FEE-9029-4055-9F6C-367593E3FAD9}" destId="{B38BF583-C6BD-4C54-A6A7-0EFAA6575C19}" srcOrd="0" destOrd="0" presId="urn:microsoft.com/office/officeart/2005/8/layout/hList1"/>
    <dgm:cxn modelId="{14DF541B-13F2-409B-91B4-50FD23CA8A2E}" srcId="{8B7CE9DA-99FD-4DBC-9FB1-0B940CBF9CAA}" destId="{AEF385D7-146A-498D-9B0D-F181C39DDAC6}" srcOrd="3" destOrd="0" parTransId="{6A8667BA-2A7A-4ABF-9964-92DC4ACD7C31}" sibTransId="{A61E3204-B477-4AF7-8F88-7BDA86E8710F}"/>
    <dgm:cxn modelId="{9D9581EA-C4BC-4C68-AAAA-4A99464570F9}" srcId="{8B7CE9DA-99FD-4DBC-9FB1-0B940CBF9CAA}" destId="{F5376DFA-4D9F-4BF5-B2C3-AFD106D67D94}" srcOrd="0" destOrd="0" parTransId="{DF1C7291-74B7-448D-819A-6DB8B5F2657A}" sibTransId="{04322CE6-28E6-4AB5-8AAF-FD021AC95309}"/>
    <dgm:cxn modelId="{87BAB128-4DD8-4903-8149-16BB2B4BBB83}" srcId="{5F9528D1-A9F6-4150-AE90-A5838B29668F}" destId="{1C254567-08B4-4E03-9509-7F1B564407D2}" srcOrd="5" destOrd="0" parTransId="{8EFA65E1-AA19-43F9-891F-E40D1985269D}" sibTransId="{0A92D26C-0BB3-4152-8C0C-1A00148A7B5D}"/>
    <dgm:cxn modelId="{38A7C7F0-6A60-4C91-AB5B-7540D5282607}" type="presOf" srcId="{C4778CF3-3E93-4524-A1DF-FC794AD05A87}" destId="{43F2D847-BAD5-4E76-B1BA-1079C07E5805}" srcOrd="0" destOrd="0" presId="urn:microsoft.com/office/officeart/2005/8/layout/hList1"/>
    <dgm:cxn modelId="{A7588E22-E139-4B69-BFDA-643AE1570675}" type="presOf" srcId="{9804DF78-3479-4F5B-8526-BF19B4FAFEE6}" destId="{B38BF583-C6BD-4C54-A6A7-0EFAA6575C19}" srcOrd="0" destOrd="2" presId="urn:microsoft.com/office/officeart/2005/8/layout/hList1"/>
    <dgm:cxn modelId="{568E8D7B-DBA8-47C2-B2E1-E32A6B805555}" type="presOf" srcId="{2DA4A670-118D-4257-B0A6-AAEF7DDB18A3}" destId="{B38BF583-C6BD-4C54-A6A7-0EFAA6575C19}" srcOrd="0" destOrd="1" presId="urn:microsoft.com/office/officeart/2005/8/layout/hList1"/>
    <dgm:cxn modelId="{F82785E2-63DE-4FC3-B141-E2315CA8AD89}" srcId="{8B7CE9DA-99FD-4DBC-9FB1-0B940CBF9CAA}" destId="{18F77DDC-13D1-4E7C-BDA4-946CD7F1CD21}" srcOrd="1" destOrd="0" parTransId="{E8BFAD6F-CAF6-457C-858A-2F79BF4BCA74}" sibTransId="{F42EC6BF-DB3E-490D-B373-74D5F2B1C97D}"/>
    <dgm:cxn modelId="{18AAE301-6A08-4E12-8CFD-D5DBE31E9C2B}" type="presOf" srcId="{A3FE89FD-2C71-4701-AF34-EDB6830EAB64}" destId="{52815C6C-7223-470B-8FB9-8C0818F54346}" srcOrd="0" destOrd="4" presId="urn:microsoft.com/office/officeart/2005/8/layout/hList1"/>
    <dgm:cxn modelId="{382547EB-E99F-4166-9BE4-4BE4C7446AE5}" srcId="{8B7CE9DA-99FD-4DBC-9FB1-0B940CBF9CAA}" destId="{40918092-056B-4894-8F0A-5A5D6736A33B}" srcOrd="4" destOrd="0" parTransId="{821FE8EC-8A5E-4C7C-861E-437CB986D04F}" sibTransId="{5AC88039-153C-4E88-ADE3-225FA981B7FF}"/>
    <dgm:cxn modelId="{5C593642-DBE8-41C1-9577-6389C8DDA4A9}" srcId="{C4778CF3-3E93-4524-A1DF-FC794AD05A87}" destId="{5F9528D1-A9F6-4150-AE90-A5838B29668F}" srcOrd="0" destOrd="0" parTransId="{BC3CA643-B1CD-495C-9D64-BB884AF6D686}" sibTransId="{FADDC302-FE09-4B89-879C-CE4486A41E3C}"/>
    <dgm:cxn modelId="{281C001D-BF0B-4638-8044-767E122591E9}" type="presOf" srcId="{66C6D42D-605D-4DDE-93D7-1EDE938DE0C4}" destId="{52815C6C-7223-470B-8FB9-8C0818F54346}" srcOrd="0" destOrd="1" presId="urn:microsoft.com/office/officeart/2005/8/layout/hList1"/>
    <dgm:cxn modelId="{7D1137C5-7526-40A2-883D-956B6E053AE3}" type="presOf" srcId="{40918092-056B-4894-8F0A-5A5D6736A33B}" destId="{9A4BE428-4549-4771-80E0-4D6A3F25F3AF}" srcOrd="0" destOrd="4" presId="urn:microsoft.com/office/officeart/2005/8/layout/hList1"/>
    <dgm:cxn modelId="{7FB8DCF1-BB2D-48D2-A1D1-5AF87749C379}" type="presOf" srcId="{1B655636-10CF-46DE-AC53-889024490BCB}" destId="{9A4BE428-4549-4771-80E0-4D6A3F25F3AF}" srcOrd="0" destOrd="2" presId="urn:microsoft.com/office/officeart/2005/8/layout/hList1"/>
    <dgm:cxn modelId="{2CCAF645-BF98-4112-9C45-32DD215100D4}" srcId="{5F9528D1-A9F6-4150-AE90-A5838B29668F}" destId="{2DA4A670-118D-4257-B0A6-AAEF7DDB18A3}" srcOrd="1" destOrd="0" parTransId="{8E698CEA-E2B9-44DE-801C-F99E062EDFAE}" sibTransId="{49B4C81E-B207-4D9F-A1DC-7B94C05CE90F}"/>
    <dgm:cxn modelId="{47942B63-7062-47CA-8811-D2022625DA8E}" type="presOf" srcId="{1C254567-08B4-4E03-9509-7F1B564407D2}" destId="{B38BF583-C6BD-4C54-A6A7-0EFAA6575C19}" srcOrd="0" destOrd="5" presId="urn:microsoft.com/office/officeart/2005/8/layout/hList1"/>
    <dgm:cxn modelId="{157495F8-C57C-4D9C-8853-3AEFAD03D8DE}" type="presOf" srcId="{7B6CB732-7995-4957-A636-9B3ECE731B5D}" destId="{52815C6C-7223-470B-8FB9-8C0818F54346}" srcOrd="0" destOrd="2" presId="urn:microsoft.com/office/officeart/2005/8/layout/hList1"/>
    <dgm:cxn modelId="{80853C42-C525-430F-9F7D-143C95E7FEA5}" type="presOf" srcId="{F5376DFA-4D9F-4BF5-B2C3-AFD106D67D94}" destId="{9A4BE428-4549-4771-80E0-4D6A3F25F3AF}" srcOrd="0" destOrd="0" presId="urn:microsoft.com/office/officeart/2005/8/layout/hList1"/>
    <dgm:cxn modelId="{B3FC852B-8597-4726-8A7C-B17391B7BFDF}" type="presOf" srcId="{D81A88A0-E1E7-4AF5-B9E6-629DE187B8C9}" destId="{52815C6C-7223-470B-8FB9-8C0818F54346}" srcOrd="0" destOrd="0" presId="urn:microsoft.com/office/officeart/2005/8/layout/hList1"/>
    <dgm:cxn modelId="{7C9ED90D-D729-464B-8793-415A9A8E91EA}" srcId="{AD1F38D0-EAA6-4981-AD7E-B8015AEB5C44}" destId="{D81A88A0-E1E7-4AF5-B9E6-629DE187B8C9}" srcOrd="0" destOrd="0" parTransId="{CE599662-DDF4-4B99-9D63-BE05EBC6D584}" sibTransId="{D3B14F67-F25A-4C7C-B1B6-8E1531137867}"/>
    <dgm:cxn modelId="{071E3ACE-8D68-41F5-A9B9-7086AB69357D}" srcId="{5F9528D1-A9F6-4150-AE90-A5838B29668F}" destId="{6C6E7FEE-9029-4055-9F6C-367593E3FAD9}" srcOrd="0" destOrd="0" parTransId="{30603856-2EEB-469A-9287-F7112D9AEDF8}" sibTransId="{CAA74E6D-6B66-4A5E-B7BA-4E5AD3E642B5}"/>
    <dgm:cxn modelId="{445F1EAE-4004-4859-88A4-A1697D773493}" srcId="{5F9528D1-A9F6-4150-AE90-A5838B29668F}" destId="{C9EEB683-7CC5-4864-A541-8CEAC67D0505}" srcOrd="4" destOrd="0" parTransId="{A397102F-ADD3-4135-A170-2505771F739C}" sibTransId="{D0CB31E1-38A6-49E5-AB55-591D4051C327}"/>
    <dgm:cxn modelId="{FE63A5C2-44AD-4677-B065-57AFFA8B809B}" srcId="{C4778CF3-3E93-4524-A1DF-FC794AD05A87}" destId="{8B7CE9DA-99FD-4DBC-9FB1-0B940CBF9CAA}" srcOrd="2" destOrd="0" parTransId="{708DCFAD-7100-4BA4-8E07-953A1B9AC1B2}" sibTransId="{CBCD82E7-5B4C-466E-A2B2-C1F33536FBBC}"/>
    <dgm:cxn modelId="{300E0A36-C95E-40E7-A7FE-7FE402C253CE}" srcId="{AD1F38D0-EAA6-4981-AD7E-B8015AEB5C44}" destId="{66C6D42D-605D-4DDE-93D7-1EDE938DE0C4}" srcOrd="1" destOrd="0" parTransId="{AAB96F8E-4903-4916-954C-2B8DE1E13EBF}" sibTransId="{2AE3D263-4C17-4855-B0FB-AB07F59F2634}"/>
    <dgm:cxn modelId="{5CD75ADC-3ADB-44B4-A604-6EB6998FDFEF}" srcId="{5F9528D1-A9F6-4150-AE90-A5838B29668F}" destId="{DFA48580-BBCC-4BD3-A72C-931DC9E8D92A}" srcOrd="6" destOrd="0" parTransId="{CFE94795-B623-457B-8145-642F6D6A01BA}" sibTransId="{BF83AAE7-3DA7-4378-8837-983708CB470F}"/>
    <dgm:cxn modelId="{E3BA52AF-2A7D-49EB-A288-C8CF0EDBBCB1}" type="presOf" srcId="{C4A7B25F-3AC6-487C-A0B9-C28BCBC4F64F}" destId="{52815C6C-7223-470B-8FB9-8C0818F54346}" srcOrd="0" destOrd="3" presId="urn:microsoft.com/office/officeart/2005/8/layout/hList1"/>
    <dgm:cxn modelId="{9D6198D3-C6B1-43F0-8554-E422674E5950}" srcId="{5F9528D1-A9F6-4150-AE90-A5838B29668F}" destId="{EE60AD4A-8993-4746-8861-FA0F70358B0E}" srcOrd="3" destOrd="0" parTransId="{320A5880-28A5-43E5-A1BE-E79146703E65}" sibTransId="{CB42B3C4-981B-4F42-8B57-5806A7798EC2}"/>
    <dgm:cxn modelId="{65ECB1CB-AB39-43B0-BCA8-F412D55E29AB}" srcId="{8B7CE9DA-99FD-4DBC-9FB1-0B940CBF9CAA}" destId="{8D8EF7B9-0DD9-436A-BA59-73558DA3D5A2}" srcOrd="6" destOrd="0" parTransId="{F2B64559-FAFD-49C5-BDCF-372CB7496EF4}" sibTransId="{B95787FD-4809-4B31-887A-8C7F71385D63}"/>
    <dgm:cxn modelId="{C8660A81-EC35-4D2D-894E-9BA64D1AF06A}" srcId="{5F9528D1-A9F6-4150-AE90-A5838B29668F}" destId="{A70228C3-26B0-4898-BB0C-6AE2EB3F3309}" srcOrd="7" destOrd="0" parTransId="{06449049-B6DB-4B9E-A563-C8E4EF7BD2DC}" sibTransId="{AB7C7E18-3ADA-45E0-A38B-B4F10AB3F4E2}"/>
    <dgm:cxn modelId="{E21E8133-FEFB-4A91-8A9C-A38E79631637}" type="presOf" srcId="{8B7CE9DA-99FD-4DBC-9FB1-0B940CBF9CAA}" destId="{1977497A-BE73-47D6-9069-AC94F8C4E5A5}" srcOrd="0" destOrd="0" presId="urn:microsoft.com/office/officeart/2005/8/layout/hList1"/>
    <dgm:cxn modelId="{C5102DD5-782D-4360-BED0-F56F652D364B}" srcId="{5F9528D1-A9F6-4150-AE90-A5838B29668F}" destId="{9804DF78-3479-4F5B-8526-BF19B4FAFEE6}" srcOrd="2" destOrd="0" parTransId="{64F050FE-8C56-4FD9-856D-75606182FA53}" sibTransId="{677955B7-C510-4299-9AD1-961392167FE5}"/>
    <dgm:cxn modelId="{10C12A29-D3F9-4062-9E3A-93DC00396DE4}" srcId="{8B7CE9DA-99FD-4DBC-9FB1-0B940CBF9CAA}" destId="{1B655636-10CF-46DE-AC53-889024490BCB}" srcOrd="2" destOrd="0" parTransId="{18C91E8F-8A54-4E61-8522-811DBAF90D8D}" sibTransId="{A5382738-3F1B-4954-980B-AC7421316F82}"/>
    <dgm:cxn modelId="{4EC5D1F2-B48C-4B73-941B-8FD81B3EE308}" type="presOf" srcId="{8D8EF7B9-0DD9-436A-BA59-73558DA3D5A2}" destId="{9A4BE428-4549-4771-80E0-4D6A3F25F3AF}" srcOrd="0" destOrd="6" presId="urn:microsoft.com/office/officeart/2005/8/layout/hList1"/>
    <dgm:cxn modelId="{67B5A072-816B-479D-8644-0FD0CE95D0CD}" type="presOf" srcId="{5F9528D1-A9F6-4150-AE90-A5838B29668F}" destId="{F0AB11D5-9D58-4329-A06F-626170F4059D}" srcOrd="0" destOrd="0" presId="urn:microsoft.com/office/officeart/2005/8/layout/hList1"/>
    <dgm:cxn modelId="{3BE1BAB8-D707-41AC-A672-9BAABEB1733A}" type="presOf" srcId="{26B2F3AB-9597-4624-BDB4-15AC95CA24EB}" destId="{9A4BE428-4549-4771-80E0-4D6A3F25F3AF}" srcOrd="0" destOrd="5" presId="urn:microsoft.com/office/officeart/2005/8/layout/hList1"/>
    <dgm:cxn modelId="{81570682-9189-492E-A8E8-BE7E69801767}" type="presOf" srcId="{AEF385D7-146A-498D-9B0D-F181C39DDAC6}" destId="{9A4BE428-4549-4771-80E0-4D6A3F25F3AF}" srcOrd="0" destOrd="3" presId="urn:microsoft.com/office/officeart/2005/8/layout/hList1"/>
    <dgm:cxn modelId="{3245FDC7-F652-4245-9BCA-FC7AEAA99C63}" srcId="{AD1F38D0-EAA6-4981-AD7E-B8015AEB5C44}" destId="{7B6CB732-7995-4957-A636-9B3ECE731B5D}" srcOrd="2" destOrd="0" parTransId="{7263ABC8-DD1E-4714-AB0E-0D39E10DF97F}" sibTransId="{7AAD737D-1FF6-4461-B4CF-1AD045E4B5D9}"/>
    <dgm:cxn modelId="{D6821581-5B22-4EA8-A7E0-72584B971B06}" type="presOf" srcId="{EE60AD4A-8993-4746-8861-FA0F70358B0E}" destId="{B38BF583-C6BD-4C54-A6A7-0EFAA6575C19}" srcOrd="0" destOrd="3" presId="urn:microsoft.com/office/officeart/2005/8/layout/hList1"/>
    <dgm:cxn modelId="{247BB4E2-D73D-4EDE-A4BA-A624B9F4522B}" type="presOf" srcId="{AD1F38D0-EAA6-4981-AD7E-B8015AEB5C44}" destId="{0F67B34F-1F22-4854-A252-1AD2ACCB600A}" srcOrd="0" destOrd="0" presId="urn:microsoft.com/office/officeart/2005/8/layout/hList1"/>
    <dgm:cxn modelId="{583769E1-70EF-485F-B9F2-46793F8F89FD}" srcId="{C4778CF3-3E93-4524-A1DF-FC794AD05A87}" destId="{AD1F38D0-EAA6-4981-AD7E-B8015AEB5C44}" srcOrd="1" destOrd="0" parTransId="{0F98CD53-5D14-46C5-93B8-D41F2015F2A2}" sibTransId="{B3A9940B-3B1D-4419-AB62-624C38CFD307}"/>
    <dgm:cxn modelId="{4B21CE8D-F20C-4711-B3FD-0909D6B71A76}" srcId="{AD1F38D0-EAA6-4981-AD7E-B8015AEB5C44}" destId="{C4A7B25F-3AC6-487C-A0B9-C28BCBC4F64F}" srcOrd="3" destOrd="0" parTransId="{51198169-6FDF-4D57-A37E-D647A99A2EC3}" sibTransId="{EE6E95AD-6363-4841-B7C7-03D209A3121D}"/>
    <dgm:cxn modelId="{58796B8D-0149-4761-B7CC-F3DD0EFB5E06}" srcId="{AD1F38D0-EAA6-4981-AD7E-B8015AEB5C44}" destId="{B4160AA9-9F67-4383-AF95-55A5F8AC36B5}" srcOrd="5" destOrd="0" parTransId="{0986EA79-2A3B-4AA7-9653-23E742ABF7A2}" sibTransId="{C837FD31-3054-4C5D-91F5-808E0A7C7805}"/>
    <dgm:cxn modelId="{E189B9AD-B583-4EA5-97FB-EEB98AD7236F}" srcId="{8B7CE9DA-99FD-4DBC-9FB1-0B940CBF9CAA}" destId="{26B2F3AB-9597-4624-BDB4-15AC95CA24EB}" srcOrd="5" destOrd="0" parTransId="{E1AA833D-C0A9-4A44-8170-72AD4FFEF1BE}" sibTransId="{2192C133-69D9-4B60-8756-1B8947FFCA8C}"/>
    <dgm:cxn modelId="{04B2BE74-0E57-4700-AB9C-AE12606051EE}" srcId="{AD1F38D0-EAA6-4981-AD7E-B8015AEB5C44}" destId="{A3FE89FD-2C71-4701-AF34-EDB6830EAB64}" srcOrd="4" destOrd="0" parTransId="{54736249-0B35-4DD6-819E-0587A3649A57}" sibTransId="{3EFFBC38-6A6F-4A08-8368-6E383C82FB7A}"/>
    <dgm:cxn modelId="{BF090885-366E-47DA-9848-839B79869EA7}" type="presOf" srcId="{C9EEB683-7CC5-4864-A541-8CEAC67D0505}" destId="{B38BF583-C6BD-4C54-A6A7-0EFAA6575C19}" srcOrd="0" destOrd="4" presId="urn:microsoft.com/office/officeart/2005/8/layout/hList1"/>
    <dgm:cxn modelId="{EEB80958-3B42-4563-A433-2FE3D323739C}" type="presOf" srcId="{B4160AA9-9F67-4383-AF95-55A5F8AC36B5}" destId="{52815C6C-7223-470B-8FB9-8C0818F54346}" srcOrd="0" destOrd="5" presId="urn:microsoft.com/office/officeart/2005/8/layout/hList1"/>
    <dgm:cxn modelId="{3112F65F-59A7-4AE0-9DCD-F2A90579A34E}" type="presOf" srcId="{A70228C3-26B0-4898-BB0C-6AE2EB3F3309}" destId="{B38BF583-C6BD-4C54-A6A7-0EFAA6575C19}" srcOrd="0" destOrd="7" presId="urn:microsoft.com/office/officeart/2005/8/layout/hList1"/>
    <dgm:cxn modelId="{5E40ACDB-E38B-47AE-B742-D52874026F82}" type="presOf" srcId="{18F77DDC-13D1-4E7C-BDA4-946CD7F1CD21}" destId="{9A4BE428-4549-4771-80E0-4D6A3F25F3AF}" srcOrd="0" destOrd="1" presId="urn:microsoft.com/office/officeart/2005/8/layout/hList1"/>
    <dgm:cxn modelId="{C363C58C-8BF6-414E-B222-FB76856BC58B}" type="presOf" srcId="{DFA48580-BBCC-4BD3-A72C-931DC9E8D92A}" destId="{B38BF583-C6BD-4C54-A6A7-0EFAA6575C19}" srcOrd="0" destOrd="6" presId="urn:microsoft.com/office/officeart/2005/8/layout/hList1"/>
    <dgm:cxn modelId="{65EF6B3F-57AF-4923-A2B2-53143A225335}" type="presParOf" srcId="{43F2D847-BAD5-4E76-B1BA-1079C07E5805}" destId="{9B512E04-5851-4C3C-A5D3-013FA64A0796}" srcOrd="0" destOrd="0" presId="urn:microsoft.com/office/officeart/2005/8/layout/hList1"/>
    <dgm:cxn modelId="{CDE5FA6F-1FCE-4FC5-B4B4-317FAB7DF84F}" type="presParOf" srcId="{9B512E04-5851-4C3C-A5D3-013FA64A0796}" destId="{F0AB11D5-9D58-4329-A06F-626170F4059D}" srcOrd="0" destOrd="0" presId="urn:microsoft.com/office/officeart/2005/8/layout/hList1"/>
    <dgm:cxn modelId="{DB905C85-8D3D-457F-8CC4-267D9E48EA37}" type="presParOf" srcId="{9B512E04-5851-4C3C-A5D3-013FA64A0796}" destId="{B38BF583-C6BD-4C54-A6A7-0EFAA6575C19}" srcOrd="1" destOrd="0" presId="urn:microsoft.com/office/officeart/2005/8/layout/hList1"/>
    <dgm:cxn modelId="{F112547A-6866-4E1E-93F5-B199FDCA7F1B}" type="presParOf" srcId="{43F2D847-BAD5-4E76-B1BA-1079C07E5805}" destId="{9545156A-6F08-4258-BA92-B560945992EA}" srcOrd="1" destOrd="0" presId="urn:microsoft.com/office/officeart/2005/8/layout/hList1"/>
    <dgm:cxn modelId="{A8010CE8-C352-4766-A6B7-9E89A9DDB4E8}" type="presParOf" srcId="{43F2D847-BAD5-4E76-B1BA-1079C07E5805}" destId="{9E119924-CCF8-4503-80A3-B47BD96CA535}" srcOrd="2" destOrd="0" presId="urn:microsoft.com/office/officeart/2005/8/layout/hList1"/>
    <dgm:cxn modelId="{78DC2F0A-499F-48C5-AF7E-A4F482310C59}" type="presParOf" srcId="{9E119924-CCF8-4503-80A3-B47BD96CA535}" destId="{0F67B34F-1F22-4854-A252-1AD2ACCB600A}" srcOrd="0" destOrd="0" presId="urn:microsoft.com/office/officeart/2005/8/layout/hList1"/>
    <dgm:cxn modelId="{B42A75E6-8890-4F76-8993-F919A526C46E}" type="presParOf" srcId="{9E119924-CCF8-4503-80A3-B47BD96CA535}" destId="{52815C6C-7223-470B-8FB9-8C0818F54346}" srcOrd="1" destOrd="0" presId="urn:microsoft.com/office/officeart/2005/8/layout/hList1"/>
    <dgm:cxn modelId="{5502BC3C-AC38-47F8-A2CC-290DB315F812}" type="presParOf" srcId="{43F2D847-BAD5-4E76-B1BA-1079C07E5805}" destId="{026C6C6E-EC84-47A6-B742-45A6B4F74AA9}" srcOrd="3" destOrd="0" presId="urn:microsoft.com/office/officeart/2005/8/layout/hList1"/>
    <dgm:cxn modelId="{531A98B3-01BA-4335-B653-39076C03526E}" type="presParOf" srcId="{43F2D847-BAD5-4E76-B1BA-1079C07E5805}" destId="{E253C0E9-7405-4DC8-B4D8-D92CCDF3A14A}" srcOrd="4" destOrd="0" presId="urn:microsoft.com/office/officeart/2005/8/layout/hList1"/>
    <dgm:cxn modelId="{879E6B9E-91D4-4004-83E1-F75A3E03CE72}" type="presParOf" srcId="{E253C0E9-7405-4DC8-B4D8-D92CCDF3A14A}" destId="{1977497A-BE73-47D6-9069-AC94F8C4E5A5}" srcOrd="0" destOrd="0" presId="urn:microsoft.com/office/officeart/2005/8/layout/hList1"/>
    <dgm:cxn modelId="{61EB0390-428C-4F9A-B357-71ECDB3B4ABD}" type="presParOf" srcId="{E253C0E9-7405-4DC8-B4D8-D92CCDF3A14A}" destId="{9A4BE428-4549-4771-80E0-4D6A3F25F3AF}"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778CF3-3E93-4524-A1DF-FC794AD05A8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CN" altLang="en-US"/>
        </a:p>
      </dgm:t>
    </dgm:pt>
    <dgm:pt modelId="{5F9528D1-A9F6-4150-AE90-A5838B29668F}">
      <dgm:prSet phldrT="[文本]" custT="1"/>
      <dgm:spPr/>
      <dgm:t>
        <a:bodyPr/>
        <a:lstStyle/>
        <a:p>
          <a:pPr>
            <a:lnSpc>
              <a:spcPct val="120000"/>
            </a:lnSpc>
            <a:spcBef>
              <a:spcPts val="20"/>
            </a:spcBef>
            <a:spcAft>
              <a:spcPts val="20"/>
            </a:spcAft>
          </a:pPr>
          <a:r>
            <a:rPr lang="en-US" sz="2100" dirty="0">
              <a:latin typeface="Times New Roman" panose="02020603050405020304" pitchFamily="18" charset="0"/>
              <a:ea typeface="等线" panose="02010600030101010101" pitchFamily="2" charset="-122"/>
              <a:sym typeface="Times New Roman" panose="02020603050405020304" pitchFamily="18" charset="0"/>
            </a:rPr>
            <a:t>4</a:t>
          </a:r>
          <a:r>
            <a:rPr lang="zh-CN" sz="2100" dirty="0">
              <a:latin typeface="Times New Roman" panose="02020603050405020304" pitchFamily="18" charset="0"/>
              <a:ea typeface="等线" panose="02010600030101010101" pitchFamily="2" charset="-122"/>
              <a:sym typeface="Times New Roman" panose="02020603050405020304" pitchFamily="18" charset="0"/>
            </a:rPr>
            <a:t>天然源</a:t>
          </a:r>
          <a:endParaRPr lang="zh-CN" altLang="en-US" sz="2100" dirty="0">
            <a:latin typeface="Times New Roman" panose="02020603050405020304" pitchFamily="18" charset="0"/>
            <a:ea typeface="等线" panose="02010600030101010101" pitchFamily="2" charset="-122"/>
            <a:sym typeface="Times New Roman" panose="02020603050405020304" pitchFamily="18" charset="0"/>
          </a:endParaRPr>
        </a:p>
      </dgm:t>
    </dgm:pt>
    <dgm:pt modelId="{BC3CA643-B1CD-495C-9D64-BB884AF6D686}" type="parTrans" cxnId="{5C593642-DBE8-41C1-9577-6389C8DDA4A9}">
      <dgm:prSet/>
      <dgm:spPr/>
      <dgm:t>
        <a:bodyPr/>
        <a:lstStyle/>
        <a:p>
          <a:endParaRPr lang="zh-CN" altLang="en-US" sz="2100"/>
        </a:p>
      </dgm:t>
    </dgm:pt>
    <dgm:pt modelId="{FADDC302-FE09-4B89-879C-CE4486A41E3C}" type="sibTrans" cxnId="{5C593642-DBE8-41C1-9577-6389C8DDA4A9}">
      <dgm:prSet/>
      <dgm:spPr/>
      <dgm:t>
        <a:bodyPr/>
        <a:lstStyle/>
        <a:p>
          <a:endParaRPr lang="zh-CN" altLang="en-US" sz="2100"/>
        </a:p>
      </dgm:t>
    </dgm:pt>
    <dgm:pt modelId="{6C6E7FEE-9029-4055-9F6C-367593E3FAD9}">
      <dgm:prSet phldrT="[文本]" custT="1"/>
      <dgm:spPr/>
      <dgm:t>
        <a:bodyPr/>
        <a:lstStyle/>
        <a:p>
          <a:pPr>
            <a:lnSpc>
              <a:spcPct val="120000"/>
            </a:lnSpc>
            <a:spcBef>
              <a:spcPts val="20"/>
            </a:spcBef>
            <a:spcAft>
              <a:spcPts val="20"/>
            </a:spcAft>
          </a:pPr>
          <a:r>
            <a:rPr lang="zh-CN" sz="2100" dirty="0">
              <a:latin typeface="Times New Roman" panose="02020603050405020304" pitchFamily="18" charset="0"/>
              <a:ea typeface="等线" panose="02010600030101010101" pitchFamily="2" charset="-122"/>
              <a:sym typeface="Times New Roman" panose="02020603050405020304" pitchFamily="18" charset="0"/>
            </a:rPr>
            <a:t>民用航空</a:t>
          </a:r>
          <a:r>
            <a:rPr lang="en-US" sz="2100" dirty="0">
              <a:latin typeface="Times New Roman" panose="02020603050405020304" pitchFamily="18" charset="0"/>
              <a:ea typeface="等线" panose="02010600030101010101" pitchFamily="2" charset="-122"/>
              <a:sym typeface="Times New Roman" panose="02020603050405020304" pitchFamily="18" charset="0"/>
            </a:rPr>
            <a:t>4A</a:t>
          </a:r>
          <a:endParaRPr lang="zh-CN" altLang="en-US" sz="2100" dirty="0">
            <a:latin typeface="Times New Roman" panose="02020603050405020304" pitchFamily="18" charset="0"/>
            <a:ea typeface="等线" panose="02010600030101010101" pitchFamily="2" charset="-122"/>
            <a:sym typeface="Times New Roman" panose="02020603050405020304" pitchFamily="18" charset="0"/>
          </a:endParaRPr>
        </a:p>
      </dgm:t>
    </dgm:pt>
    <dgm:pt modelId="{30603856-2EEB-469A-9287-F7112D9AEDF8}" type="parTrans" cxnId="{071E3ACE-8D68-41F5-A9B9-7086AB69357D}">
      <dgm:prSet/>
      <dgm:spPr/>
      <dgm:t>
        <a:bodyPr/>
        <a:lstStyle/>
        <a:p>
          <a:endParaRPr lang="zh-CN" altLang="en-US" sz="2100"/>
        </a:p>
      </dgm:t>
    </dgm:pt>
    <dgm:pt modelId="{CAA74E6D-6B66-4A5E-B7BA-4E5AD3E642B5}" type="sibTrans" cxnId="{071E3ACE-8D68-41F5-A9B9-7086AB69357D}">
      <dgm:prSet/>
      <dgm:spPr/>
      <dgm:t>
        <a:bodyPr/>
        <a:lstStyle/>
        <a:p>
          <a:endParaRPr lang="zh-CN" altLang="en-US" sz="2100"/>
        </a:p>
      </dgm:t>
    </dgm:pt>
    <dgm:pt modelId="{AD1F38D0-EAA6-4981-AD7E-B8015AEB5C44}">
      <dgm:prSet phldrT="[文本]" custT="1"/>
      <dgm:spPr/>
      <dgm:t>
        <a:bodyPr/>
        <a:lstStyle/>
        <a:p>
          <a:pPr>
            <a:lnSpc>
              <a:spcPct val="120000"/>
            </a:lnSpc>
            <a:spcBef>
              <a:spcPts val="20"/>
            </a:spcBef>
            <a:spcAft>
              <a:spcPts val="20"/>
            </a:spcAft>
          </a:pPr>
          <a:r>
            <a:rPr lang="en-US" sz="2100" dirty="0">
              <a:latin typeface="Times New Roman" panose="02020603050405020304" pitchFamily="18" charset="0"/>
              <a:ea typeface="等线" panose="02010600030101010101" pitchFamily="2" charset="-122"/>
              <a:sym typeface="Times New Roman" panose="02020603050405020304" pitchFamily="18" charset="0"/>
            </a:rPr>
            <a:t>5</a:t>
          </a:r>
          <a:r>
            <a:rPr lang="zh-CN" sz="2100" dirty="0">
              <a:latin typeface="Times New Roman" panose="02020603050405020304" pitchFamily="18" charset="0"/>
              <a:ea typeface="等线" panose="02010600030101010101" pitchFamily="2" charset="-122"/>
              <a:sym typeface="Times New Roman" panose="02020603050405020304" pitchFamily="18" charset="0"/>
            </a:rPr>
            <a:t>国防活动</a:t>
          </a:r>
          <a:endParaRPr lang="zh-CN" altLang="en-US" sz="2100" dirty="0">
            <a:latin typeface="Times New Roman" panose="02020603050405020304" pitchFamily="18" charset="0"/>
            <a:ea typeface="等线" panose="02010600030101010101" pitchFamily="2" charset="-122"/>
            <a:sym typeface="Times New Roman" panose="02020603050405020304" pitchFamily="18" charset="0"/>
          </a:endParaRPr>
        </a:p>
      </dgm:t>
    </dgm:pt>
    <dgm:pt modelId="{0F98CD53-5D14-46C5-93B8-D41F2015F2A2}" type="parTrans" cxnId="{583769E1-70EF-485F-B9F2-46793F8F89FD}">
      <dgm:prSet/>
      <dgm:spPr/>
      <dgm:t>
        <a:bodyPr/>
        <a:lstStyle/>
        <a:p>
          <a:endParaRPr lang="zh-CN" altLang="en-US" sz="2100"/>
        </a:p>
      </dgm:t>
    </dgm:pt>
    <dgm:pt modelId="{B3A9940B-3B1D-4419-AB62-624C38CFD307}" type="sibTrans" cxnId="{583769E1-70EF-485F-B9F2-46793F8F89FD}">
      <dgm:prSet/>
      <dgm:spPr/>
      <dgm:t>
        <a:bodyPr/>
        <a:lstStyle/>
        <a:p>
          <a:endParaRPr lang="zh-CN" altLang="en-US" sz="2100"/>
        </a:p>
      </dgm:t>
    </dgm:pt>
    <dgm:pt modelId="{D81A88A0-E1E7-4AF5-B9E6-629DE187B8C9}">
      <dgm:prSet phldrT="[文本]" custT="1"/>
      <dgm:spPr/>
      <dgm:t>
        <a:bodyPr/>
        <a:lstStyle/>
        <a:p>
          <a:pPr>
            <a:lnSpc>
              <a:spcPct val="120000"/>
            </a:lnSpc>
            <a:spcBef>
              <a:spcPts val="20"/>
            </a:spcBef>
            <a:spcAft>
              <a:spcPts val="20"/>
            </a:spcAft>
          </a:pPr>
          <a:r>
            <a:rPr lang="zh-CN" sz="2100">
              <a:latin typeface="Times New Roman" panose="02020603050405020304" pitchFamily="18" charset="0"/>
              <a:ea typeface="等线" panose="02010600030101010101" pitchFamily="2" charset="-122"/>
              <a:sym typeface="Times New Roman" panose="02020603050405020304" pitchFamily="18" charset="0"/>
            </a:rPr>
            <a:t>核舰艇及支持设备</a:t>
          </a:r>
          <a:r>
            <a:rPr lang="en-US" sz="2100">
              <a:latin typeface="Times New Roman" panose="02020603050405020304" pitchFamily="18" charset="0"/>
              <a:ea typeface="等线" panose="02010600030101010101" pitchFamily="2" charset="-122"/>
              <a:sym typeface="Times New Roman" panose="02020603050405020304" pitchFamily="18" charset="0"/>
            </a:rPr>
            <a:t>5A</a:t>
          </a:r>
          <a:endParaRPr lang="zh-CN" altLang="en-US" sz="2100" dirty="0">
            <a:latin typeface="Times New Roman" panose="02020603050405020304" pitchFamily="18" charset="0"/>
            <a:ea typeface="等线" panose="02010600030101010101" pitchFamily="2" charset="-122"/>
            <a:sym typeface="Times New Roman" panose="02020603050405020304" pitchFamily="18" charset="0"/>
          </a:endParaRPr>
        </a:p>
      </dgm:t>
    </dgm:pt>
    <dgm:pt modelId="{CE599662-DDF4-4B99-9D63-BE05EBC6D584}" type="parTrans" cxnId="{7C9ED90D-D729-464B-8793-415A9A8E91EA}">
      <dgm:prSet/>
      <dgm:spPr/>
      <dgm:t>
        <a:bodyPr/>
        <a:lstStyle/>
        <a:p>
          <a:endParaRPr lang="zh-CN" altLang="en-US" sz="2100"/>
        </a:p>
      </dgm:t>
    </dgm:pt>
    <dgm:pt modelId="{D3B14F67-F25A-4C7C-B1B6-8E1531137867}" type="sibTrans" cxnId="{7C9ED90D-D729-464B-8793-415A9A8E91EA}">
      <dgm:prSet/>
      <dgm:spPr/>
      <dgm:t>
        <a:bodyPr/>
        <a:lstStyle/>
        <a:p>
          <a:endParaRPr lang="zh-CN" altLang="en-US" sz="2100"/>
        </a:p>
      </dgm:t>
    </dgm:pt>
    <dgm:pt modelId="{8B7CE9DA-99FD-4DBC-9FB1-0B940CBF9CAA}">
      <dgm:prSet phldrT="[文本]" custT="1"/>
      <dgm:spPr/>
      <dgm:t>
        <a:bodyPr/>
        <a:lstStyle/>
        <a:p>
          <a:pPr>
            <a:lnSpc>
              <a:spcPct val="120000"/>
            </a:lnSpc>
            <a:spcBef>
              <a:spcPts val="20"/>
            </a:spcBef>
            <a:spcAft>
              <a:spcPts val="20"/>
            </a:spcAft>
          </a:pPr>
          <a:r>
            <a:rPr lang="en-US" sz="2100" dirty="0">
              <a:latin typeface="Times New Roman" panose="02020603050405020304" pitchFamily="18" charset="0"/>
              <a:ea typeface="等线" panose="02010600030101010101" pitchFamily="2" charset="-122"/>
              <a:sym typeface="Times New Roman" panose="02020603050405020304" pitchFamily="18" charset="0"/>
            </a:rPr>
            <a:t>6</a:t>
          </a:r>
          <a:r>
            <a:rPr lang="zh-CN" sz="2100" dirty="0">
              <a:latin typeface="Times New Roman" panose="02020603050405020304" pitchFamily="18" charset="0"/>
              <a:ea typeface="等线" panose="02010600030101010101" pitchFamily="2" charset="-122"/>
              <a:sym typeface="Times New Roman" panose="02020603050405020304" pitchFamily="18" charset="0"/>
            </a:rPr>
            <a:t>其他</a:t>
          </a:r>
          <a:endParaRPr lang="zh-CN" altLang="en-US" sz="2100" dirty="0">
            <a:latin typeface="Times New Roman" panose="02020603050405020304" pitchFamily="18" charset="0"/>
            <a:ea typeface="等线" panose="02010600030101010101" pitchFamily="2" charset="-122"/>
            <a:sym typeface="Times New Roman" panose="02020603050405020304" pitchFamily="18" charset="0"/>
          </a:endParaRPr>
        </a:p>
      </dgm:t>
    </dgm:pt>
    <dgm:pt modelId="{708DCFAD-7100-4BA4-8E07-953A1B9AC1B2}" type="parTrans" cxnId="{FE63A5C2-44AD-4677-B065-57AFFA8B809B}">
      <dgm:prSet/>
      <dgm:spPr/>
      <dgm:t>
        <a:bodyPr/>
        <a:lstStyle/>
        <a:p>
          <a:endParaRPr lang="zh-CN" altLang="en-US" sz="2100"/>
        </a:p>
      </dgm:t>
    </dgm:pt>
    <dgm:pt modelId="{CBCD82E7-5B4C-466E-A2B2-C1F33536FBBC}" type="sibTrans" cxnId="{FE63A5C2-44AD-4677-B065-57AFFA8B809B}">
      <dgm:prSet/>
      <dgm:spPr/>
      <dgm:t>
        <a:bodyPr/>
        <a:lstStyle/>
        <a:p>
          <a:endParaRPr lang="zh-CN" altLang="en-US" sz="2100"/>
        </a:p>
      </dgm:t>
    </dgm:pt>
    <dgm:pt modelId="{F5376DFA-4D9F-4BF5-B2C3-AFD106D67D94}">
      <dgm:prSet phldrT="[文本]" custT="1"/>
      <dgm:spPr/>
      <dgm:t>
        <a:bodyPr/>
        <a:lstStyle/>
        <a:p>
          <a:pPr>
            <a:lnSpc>
              <a:spcPct val="120000"/>
            </a:lnSpc>
            <a:spcBef>
              <a:spcPts val="20"/>
            </a:spcBef>
            <a:spcAft>
              <a:spcPts val="20"/>
            </a:spcAft>
          </a:pPr>
          <a:r>
            <a:rPr lang="zh-CN" sz="21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教育</a:t>
          </a:r>
          <a:r>
            <a:rPr lang="en-US" sz="21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6A</a:t>
          </a:r>
          <a:endParaRPr lang="zh-CN" altLang="en-US" sz="21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dgm:t>
    </dgm:pt>
    <dgm:pt modelId="{DF1C7291-74B7-448D-819A-6DB8B5F2657A}" type="parTrans" cxnId="{9D9581EA-C4BC-4C68-AAAA-4A99464570F9}">
      <dgm:prSet/>
      <dgm:spPr/>
      <dgm:t>
        <a:bodyPr/>
        <a:lstStyle/>
        <a:p>
          <a:endParaRPr lang="zh-CN" altLang="en-US" sz="2100"/>
        </a:p>
      </dgm:t>
    </dgm:pt>
    <dgm:pt modelId="{04322CE6-28E6-4AB5-8AAF-FD021AC95309}" type="sibTrans" cxnId="{9D9581EA-C4BC-4C68-AAAA-4A99464570F9}">
      <dgm:prSet/>
      <dgm:spPr/>
      <dgm:t>
        <a:bodyPr/>
        <a:lstStyle/>
        <a:p>
          <a:endParaRPr lang="zh-CN" altLang="en-US" sz="2100"/>
        </a:p>
      </dgm:t>
    </dgm:pt>
    <dgm:pt modelId="{B4160AA9-9F67-4383-AF95-55A5F8AC36B5}">
      <dgm:prSet custT="1"/>
      <dgm:spPr/>
      <dgm:t>
        <a:bodyPr/>
        <a:lstStyle/>
        <a:p>
          <a:pPr>
            <a:lnSpc>
              <a:spcPct val="120000"/>
            </a:lnSpc>
            <a:spcBef>
              <a:spcPct val="20000"/>
            </a:spcBef>
            <a:spcAft>
              <a:spcPct val="20000"/>
            </a:spcAft>
          </a:pPr>
          <a:endParaRPr lang="zh-CN" altLang="en-US" sz="2100" dirty="0">
            <a:latin typeface="Times New Roman" panose="02020603050405020304" pitchFamily="18" charset="0"/>
            <a:ea typeface="等线" panose="02010600030101010101" pitchFamily="2" charset="-122"/>
            <a:sym typeface="Times New Roman" panose="02020603050405020304" pitchFamily="18" charset="0"/>
          </a:endParaRPr>
        </a:p>
      </dgm:t>
    </dgm:pt>
    <dgm:pt modelId="{0986EA79-2A3B-4AA7-9653-23E742ABF7A2}" type="parTrans" cxnId="{58796B8D-0149-4761-B7CC-F3DD0EFB5E06}">
      <dgm:prSet/>
      <dgm:spPr/>
      <dgm:t>
        <a:bodyPr/>
        <a:lstStyle/>
        <a:p>
          <a:endParaRPr lang="zh-CN" altLang="en-US" sz="2100"/>
        </a:p>
      </dgm:t>
    </dgm:pt>
    <dgm:pt modelId="{C837FD31-3054-4C5D-91F5-808E0A7C7805}" type="sibTrans" cxnId="{58796B8D-0149-4761-B7CC-F3DD0EFB5E06}">
      <dgm:prSet/>
      <dgm:spPr/>
      <dgm:t>
        <a:bodyPr/>
        <a:lstStyle/>
        <a:p>
          <a:endParaRPr lang="zh-CN" altLang="en-US" sz="2100"/>
        </a:p>
      </dgm:t>
    </dgm:pt>
    <dgm:pt modelId="{EDC27488-3BE8-474E-8D95-44FF69102BD6}">
      <dgm:prSet custT="1"/>
      <dgm:spPr/>
      <dgm:t>
        <a:bodyPr/>
        <a:lstStyle/>
        <a:p>
          <a:pPr>
            <a:lnSpc>
              <a:spcPct val="120000"/>
            </a:lnSpc>
            <a:spcBef>
              <a:spcPct val="20000"/>
            </a:spcBef>
            <a:spcAft>
              <a:spcPct val="20000"/>
            </a:spcAft>
          </a:pPr>
          <a:r>
            <a:rPr lang="zh-CN" sz="21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煤矿开采</a:t>
          </a:r>
          <a:r>
            <a:rPr lang="en-US" sz="21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4B</a:t>
          </a:r>
          <a:endParaRPr lang="zh-CN" sz="21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dgm:t>
    </dgm:pt>
    <dgm:pt modelId="{89EE259C-3220-4375-B70D-EAF79E035996}" type="parTrans" cxnId="{815A97C4-112E-4A7F-854E-756A90666DAD}">
      <dgm:prSet/>
      <dgm:spPr/>
      <dgm:t>
        <a:bodyPr/>
        <a:lstStyle/>
        <a:p>
          <a:endParaRPr lang="zh-CN" altLang="en-US" sz="2100"/>
        </a:p>
      </dgm:t>
    </dgm:pt>
    <dgm:pt modelId="{6808CD2F-88BB-4391-8209-75C7C8436C15}" type="sibTrans" cxnId="{815A97C4-112E-4A7F-854E-756A90666DAD}">
      <dgm:prSet/>
      <dgm:spPr/>
      <dgm:t>
        <a:bodyPr/>
        <a:lstStyle/>
        <a:p>
          <a:endParaRPr lang="zh-CN" altLang="en-US" sz="2100"/>
        </a:p>
      </dgm:t>
    </dgm:pt>
    <dgm:pt modelId="{7F8F476C-0773-479E-97AD-0B4B637BCD42}">
      <dgm:prSet custT="1"/>
      <dgm:spPr/>
      <dgm:t>
        <a:bodyPr/>
        <a:lstStyle/>
        <a:p>
          <a:pPr>
            <a:lnSpc>
              <a:spcPct val="120000"/>
            </a:lnSpc>
            <a:spcBef>
              <a:spcPct val="20000"/>
            </a:spcBef>
            <a:spcAft>
              <a:spcPct val="20000"/>
            </a:spcAft>
          </a:pPr>
          <a:r>
            <a:rPr lang="zh-CN" sz="21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其他矿藏开采</a:t>
          </a:r>
          <a:r>
            <a:rPr lang="en-US" sz="21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4C</a:t>
          </a:r>
          <a:endParaRPr lang="zh-CN" sz="21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dgm:t>
    </dgm:pt>
    <dgm:pt modelId="{0372D280-0544-4B27-A0B4-D8CC47FE610F}" type="parTrans" cxnId="{C7E862C7-A7B1-463E-A6C6-EC084DDD713F}">
      <dgm:prSet/>
      <dgm:spPr/>
      <dgm:t>
        <a:bodyPr/>
        <a:lstStyle/>
        <a:p>
          <a:endParaRPr lang="zh-CN" altLang="en-US" sz="2100"/>
        </a:p>
      </dgm:t>
    </dgm:pt>
    <dgm:pt modelId="{8EC4BBED-CA43-44C7-BBF8-51FB1C21F1E2}" type="sibTrans" cxnId="{C7E862C7-A7B1-463E-A6C6-EC084DDD713F}">
      <dgm:prSet/>
      <dgm:spPr/>
      <dgm:t>
        <a:bodyPr/>
        <a:lstStyle/>
        <a:p>
          <a:endParaRPr lang="zh-CN" altLang="en-US" sz="2100"/>
        </a:p>
      </dgm:t>
    </dgm:pt>
    <dgm:pt modelId="{D8D315A5-49C9-4812-8B67-8B05661888BC}">
      <dgm:prSet custT="1"/>
      <dgm:spPr/>
      <dgm:t>
        <a:bodyPr/>
        <a:lstStyle/>
        <a:p>
          <a:pPr>
            <a:lnSpc>
              <a:spcPct val="120000"/>
            </a:lnSpc>
            <a:spcBef>
              <a:spcPct val="20000"/>
            </a:spcBef>
            <a:spcAft>
              <a:spcPct val="20000"/>
            </a:spcAft>
          </a:pPr>
          <a:r>
            <a:rPr lang="zh-CN" sz="2100" dirty="0">
              <a:latin typeface="Times New Roman" panose="02020603050405020304" pitchFamily="18" charset="0"/>
              <a:ea typeface="等线" panose="02010600030101010101" pitchFamily="2" charset="-122"/>
              <a:sym typeface="Times New Roman" panose="02020603050405020304" pitchFamily="18" charset="0"/>
            </a:rPr>
            <a:t>石油和天然气工业</a:t>
          </a:r>
          <a:r>
            <a:rPr lang="en-US" sz="2100" dirty="0">
              <a:latin typeface="Times New Roman" panose="02020603050405020304" pitchFamily="18" charset="0"/>
              <a:ea typeface="等线" panose="02010600030101010101" pitchFamily="2" charset="-122"/>
              <a:sym typeface="Times New Roman" panose="02020603050405020304" pitchFamily="18" charset="0"/>
            </a:rPr>
            <a:t>4D</a:t>
          </a:r>
          <a:endParaRPr lang="zh-CN" sz="2100" dirty="0">
            <a:latin typeface="Times New Roman" panose="02020603050405020304" pitchFamily="18" charset="0"/>
            <a:ea typeface="等线" panose="02010600030101010101" pitchFamily="2" charset="-122"/>
            <a:sym typeface="Times New Roman" panose="02020603050405020304" pitchFamily="18" charset="0"/>
          </a:endParaRPr>
        </a:p>
      </dgm:t>
    </dgm:pt>
    <dgm:pt modelId="{030761E3-5973-4BFC-91AC-367BAA79B2C6}" type="parTrans" cxnId="{D58E4C9B-DB7F-4D1B-A5D2-5B9AE75A9071}">
      <dgm:prSet/>
      <dgm:spPr/>
      <dgm:t>
        <a:bodyPr/>
        <a:lstStyle/>
        <a:p>
          <a:endParaRPr lang="zh-CN" altLang="en-US" sz="2100"/>
        </a:p>
      </dgm:t>
    </dgm:pt>
    <dgm:pt modelId="{DA6ED0F2-9B65-4D46-A4B3-EC64B5D8A4E0}" type="sibTrans" cxnId="{D58E4C9B-DB7F-4D1B-A5D2-5B9AE75A9071}">
      <dgm:prSet/>
      <dgm:spPr/>
      <dgm:t>
        <a:bodyPr/>
        <a:lstStyle/>
        <a:p>
          <a:endParaRPr lang="zh-CN" altLang="en-US" sz="2100"/>
        </a:p>
      </dgm:t>
    </dgm:pt>
    <dgm:pt modelId="{EDD1D11B-EC92-412E-99D8-00CD9D66C3D9}">
      <dgm:prSet custT="1"/>
      <dgm:spPr/>
      <dgm:t>
        <a:bodyPr/>
        <a:lstStyle/>
        <a:p>
          <a:pPr>
            <a:lnSpc>
              <a:spcPct val="120000"/>
            </a:lnSpc>
            <a:spcBef>
              <a:spcPct val="20000"/>
            </a:spcBef>
            <a:spcAft>
              <a:spcPct val="20000"/>
            </a:spcAft>
          </a:pPr>
          <a:r>
            <a:rPr lang="zh-CN" sz="2100">
              <a:latin typeface="Times New Roman" panose="02020603050405020304" pitchFamily="18" charset="0"/>
              <a:ea typeface="等线" panose="02010600030101010101" pitchFamily="2" charset="-122"/>
              <a:sym typeface="Times New Roman" panose="02020603050405020304" pitchFamily="18" charset="0"/>
            </a:rPr>
            <a:t>矿物和石处理</a:t>
          </a:r>
          <a:r>
            <a:rPr lang="en-US" sz="2100">
              <a:latin typeface="Times New Roman" panose="02020603050405020304" pitchFamily="18" charset="0"/>
              <a:ea typeface="等线" panose="02010600030101010101" pitchFamily="2" charset="-122"/>
              <a:sym typeface="Times New Roman" panose="02020603050405020304" pitchFamily="18" charset="0"/>
            </a:rPr>
            <a:t>4E</a:t>
          </a:r>
          <a:endParaRPr lang="zh-CN" sz="2100">
            <a:latin typeface="Times New Roman" panose="02020603050405020304" pitchFamily="18" charset="0"/>
            <a:ea typeface="等线" panose="02010600030101010101" pitchFamily="2" charset="-122"/>
            <a:sym typeface="Times New Roman" panose="02020603050405020304" pitchFamily="18" charset="0"/>
          </a:endParaRPr>
        </a:p>
      </dgm:t>
    </dgm:pt>
    <dgm:pt modelId="{8DACEA7C-BF1F-4B0D-831C-0FD2A3B6AD9B}" type="parTrans" cxnId="{6C0C4281-4721-4D4B-ADA3-64E26924F386}">
      <dgm:prSet/>
      <dgm:spPr/>
      <dgm:t>
        <a:bodyPr/>
        <a:lstStyle/>
        <a:p>
          <a:endParaRPr lang="zh-CN" altLang="en-US" sz="2100"/>
        </a:p>
      </dgm:t>
    </dgm:pt>
    <dgm:pt modelId="{B46BDA7B-EA19-479F-9177-74A2C206B768}" type="sibTrans" cxnId="{6C0C4281-4721-4D4B-ADA3-64E26924F386}">
      <dgm:prSet/>
      <dgm:spPr/>
      <dgm:t>
        <a:bodyPr/>
        <a:lstStyle/>
        <a:p>
          <a:endParaRPr lang="zh-CN" altLang="en-US" sz="2100"/>
        </a:p>
      </dgm:t>
    </dgm:pt>
    <dgm:pt modelId="{72E065BE-727A-46F3-B4E5-C31A3ED70609}">
      <dgm:prSet custT="1"/>
      <dgm:spPr/>
      <dgm:t>
        <a:bodyPr/>
        <a:lstStyle/>
        <a:p>
          <a:pPr>
            <a:lnSpc>
              <a:spcPct val="120000"/>
            </a:lnSpc>
            <a:spcBef>
              <a:spcPct val="20000"/>
            </a:spcBef>
            <a:spcAft>
              <a:spcPct val="20000"/>
            </a:spcAft>
          </a:pPr>
          <a:r>
            <a:rPr lang="zh-CN" sz="2100" dirty="0">
              <a:latin typeface="Times New Roman" panose="02020603050405020304" pitchFamily="18" charset="0"/>
              <a:ea typeface="等线" panose="02010600030101010101" pitchFamily="2" charset="-122"/>
              <a:sym typeface="Times New Roman" panose="02020603050405020304" pitchFamily="18" charset="0"/>
            </a:rPr>
            <a:t>其他</a:t>
          </a:r>
          <a:r>
            <a:rPr lang="en-US" sz="2100" dirty="0">
              <a:latin typeface="Times New Roman" panose="02020603050405020304" pitchFamily="18" charset="0"/>
              <a:ea typeface="等线" panose="02010600030101010101" pitchFamily="2" charset="-122"/>
              <a:sym typeface="Times New Roman" panose="02020603050405020304" pitchFamily="18" charset="0"/>
            </a:rPr>
            <a:t>4F</a:t>
          </a:r>
          <a:endParaRPr lang="zh-CN" sz="2100" dirty="0">
            <a:latin typeface="Times New Roman" panose="02020603050405020304" pitchFamily="18" charset="0"/>
            <a:ea typeface="等线" panose="02010600030101010101" pitchFamily="2" charset="-122"/>
            <a:sym typeface="Times New Roman" panose="02020603050405020304" pitchFamily="18" charset="0"/>
          </a:endParaRPr>
        </a:p>
      </dgm:t>
    </dgm:pt>
    <dgm:pt modelId="{26558564-4661-43CC-865B-A737106E3883}" type="parTrans" cxnId="{5DD0A9CF-7A75-42A1-8311-BDF4BFFE2991}">
      <dgm:prSet/>
      <dgm:spPr/>
      <dgm:t>
        <a:bodyPr/>
        <a:lstStyle/>
        <a:p>
          <a:endParaRPr lang="zh-CN" altLang="en-US" sz="2100"/>
        </a:p>
      </dgm:t>
    </dgm:pt>
    <dgm:pt modelId="{E1D96ABB-5C4E-49CB-9D6F-FBCA5725EA81}" type="sibTrans" cxnId="{5DD0A9CF-7A75-42A1-8311-BDF4BFFE2991}">
      <dgm:prSet/>
      <dgm:spPr/>
      <dgm:t>
        <a:bodyPr/>
        <a:lstStyle/>
        <a:p>
          <a:endParaRPr lang="zh-CN" altLang="en-US" sz="2100"/>
        </a:p>
      </dgm:t>
    </dgm:pt>
    <dgm:pt modelId="{C33245D3-5F5D-4621-898F-447F904361B7}">
      <dgm:prSet custT="1"/>
      <dgm:spPr/>
      <dgm:t>
        <a:bodyPr/>
        <a:lstStyle/>
        <a:p>
          <a:pPr>
            <a:lnSpc>
              <a:spcPct val="120000"/>
            </a:lnSpc>
            <a:spcBef>
              <a:spcPct val="20000"/>
            </a:spcBef>
            <a:spcAft>
              <a:spcPct val="20000"/>
            </a:spcAft>
          </a:pPr>
          <a:r>
            <a:rPr lang="zh-CN" sz="2100" dirty="0">
              <a:latin typeface="Times New Roman" panose="02020603050405020304" pitchFamily="18" charset="0"/>
              <a:ea typeface="等线" panose="02010600030101010101" pitchFamily="2" charset="-122"/>
              <a:sym typeface="Times New Roman" panose="02020603050405020304" pitchFamily="18" charset="0"/>
            </a:rPr>
            <a:t>其他防卫活动</a:t>
          </a:r>
          <a:r>
            <a:rPr lang="en-US" sz="2100" dirty="0">
              <a:latin typeface="Times New Roman" panose="02020603050405020304" pitchFamily="18" charset="0"/>
              <a:ea typeface="等线" panose="02010600030101010101" pitchFamily="2" charset="-122"/>
              <a:sym typeface="Times New Roman" panose="02020603050405020304" pitchFamily="18" charset="0"/>
            </a:rPr>
            <a:t>5B</a:t>
          </a:r>
          <a:endParaRPr lang="zh-CN" sz="2100" dirty="0">
            <a:latin typeface="Times New Roman" panose="02020603050405020304" pitchFamily="18" charset="0"/>
            <a:ea typeface="等线" panose="02010600030101010101" pitchFamily="2" charset="-122"/>
            <a:sym typeface="Times New Roman" panose="02020603050405020304" pitchFamily="18" charset="0"/>
          </a:endParaRPr>
        </a:p>
      </dgm:t>
    </dgm:pt>
    <dgm:pt modelId="{50070F2E-2196-411D-B2EE-7B258ED557A3}" type="parTrans" cxnId="{B9554B06-1A78-4377-9514-FDA9F1E96B67}">
      <dgm:prSet/>
      <dgm:spPr/>
      <dgm:t>
        <a:bodyPr/>
        <a:lstStyle/>
        <a:p>
          <a:endParaRPr lang="zh-CN" altLang="en-US" sz="2100"/>
        </a:p>
      </dgm:t>
    </dgm:pt>
    <dgm:pt modelId="{06FFCDCB-5D5B-4E06-AD2E-64E0F4AF2582}" type="sibTrans" cxnId="{B9554B06-1A78-4377-9514-FDA9F1E96B67}">
      <dgm:prSet/>
      <dgm:spPr/>
      <dgm:t>
        <a:bodyPr/>
        <a:lstStyle/>
        <a:p>
          <a:endParaRPr lang="zh-CN" altLang="en-US" sz="2100"/>
        </a:p>
      </dgm:t>
    </dgm:pt>
    <dgm:pt modelId="{3925EF50-D776-4264-AEA0-222AB20FEC2D}">
      <dgm:prSet custT="1"/>
      <dgm:spPr/>
      <dgm:t>
        <a:bodyPr/>
        <a:lstStyle/>
        <a:p>
          <a:pPr>
            <a:lnSpc>
              <a:spcPct val="120000"/>
            </a:lnSpc>
            <a:spcBef>
              <a:spcPct val="20000"/>
            </a:spcBef>
            <a:spcAft>
              <a:spcPct val="20000"/>
            </a:spcAft>
          </a:pPr>
          <a:r>
            <a:rPr lang="zh-CN" sz="21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兽医学</a:t>
          </a:r>
          <a:r>
            <a:rPr lang="en-US" sz="21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6B</a:t>
          </a:r>
          <a:endParaRPr lang="zh-CN" sz="21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dgm:t>
    </dgm:pt>
    <dgm:pt modelId="{B6241C4C-7561-46FF-8879-09C199DEB25A}" type="parTrans" cxnId="{E9CA6FA1-1E86-46AE-8C01-CF91E72DBEC6}">
      <dgm:prSet/>
      <dgm:spPr/>
      <dgm:t>
        <a:bodyPr/>
        <a:lstStyle/>
        <a:p>
          <a:endParaRPr lang="zh-CN" altLang="en-US" sz="2100"/>
        </a:p>
      </dgm:t>
    </dgm:pt>
    <dgm:pt modelId="{31C9CF4A-A950-4AAD-BE63-15B74DE5C06C}" type="sibTrans" cxnId="{E9CA6FA1-1E86-46AE-8C01-CF91E72DBEC6}">
      <dgm:prSet/>
      <dgm:spPr/>
      <dgm:t>
        <a:bodyPr/>
        <a:lstStyle/>
        <a:p>
          <a:endParaRPr lang="zh-CN" altLang="en-US" sz="2100"/>
        </a:p>
      </dgm:t>
    </dgm:pt>
    <dgm:pt modelId="{4B0522D6-D5C6-4781-AD71-CE27EA4106ED}">
      <dgm:prSet custT="1"/>
      <dgm:spPr/>
      <dgm:t>
        <a:bodyPr/>
        <a:lstStyle/>
        <a:p>
          <a:pPr>
            <a:lnSpc>
              <a:spcPct val="120000"/>
            </a:lnSpc>
            <a:spcBef>
              <a:spcPct val="20000"/>
            </a:spcBef>
            <a:spcAft>
              <a:spcPct val="20000"/>
            </a:spcAft>
          </a:pPr>
          <a:r>
            <a:rPr lang="zh-CN" sz="21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其他</a:t>
          </a:r>
          <a:r>
            <a:rPr lang="en-US" sz="21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6C</a:t>
          </a:r>
          <a:endParaRPr lang="zh-CN" sz="21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dgm:t>
    </dgm:pt>
    <dgm:pt modelId="{84CDA8FC-222A-43DC-9A32-17461E081585}" type="parTrans" cxnId="{5A553562-2750-4F3E-BBDD-BEB77A997AA5}">
      <dgm:prSet/>
      <dgm:spPr/>
      <dgm:t>
        <a:bodyPr/>
        <a:lstStyle/>
        <a:p>
          <a:endParaRPr lang="zh-CN" altLang="en-US" sz="2100"/>
        </a:p>
      </dgm:t>
    </dgm:pt>
    <dgm:pt modelId="{7E152ABB-8242-4E71-9F77-AF89C25C0594}" type="sibTrans" cxnId="{5A553562-2750-4F3E-BBDD-BEB77A997AA5}">
      <dgm:prSet/>
      <dgm:spPr/>
      <dgm:t>
        <a:bodyPr/>
        <a:lstStyle/>
        <a:p>
          <a:endParaRPr lang="zh-CN" altLang="en-US" sz="2100"/>
        </a:p>
      </dgm:t>
    </dgm:pt>
    <dgm:pt modelId="{43F2D847-BAD5-4E76-B1BA-1079C07E5805}" type="pres">
      <dgm:prSet presAssocID="{C4778CF3-3E93-4524-A1DF-FC794AD05A87}" presName="Name0" presStyleCnt="0">
        <dgm:presLayoutVars>
          <dgm:dir/>
          <dgm:animLvl val="lvl"/>
          <dgm:resizeHandles val="exact"/>
        </dgm:presLayoutVars>
      </dgm:prSet>
      <dgm:spPr/>
      <dgm:t>
        <a:bodyPr/>
        <a:lstStyle/>
        <a:p>
          <a:endParaRPr lang="zh-CN" altLang="en-US"/>
        </a:p>
      </dgm:t>
    </dgm:pt>
    <dgm:pt modelId="{9B512E04-5851-4C3C-A5D3-013FA64A0796}" type="pres">
      <dgm:prSet presAssocID="{5F9528D1-A9F6-4150-AE90-A5838B29668F}" presName="composite" presStyleCnt="0"/>
      <dgm:spPr/>
    </dgm:pt>
    <dgm:pt modelId="{F0AB11D5-9D58-4329-A06F-626170F4059D}" type="pres">
      <dgm:prSet presAssocID="{5F9528D1-A9F6-4150-AE90-A5838B29668F}" presName="parTx" presStyleLbl="alignNode1" presStyleIdx="0" presStyleCnt="3" custLinFactNeighborX="-3309">
        <dgm:presLayoutVars>
          <dgm:chMax val="0"/>
          <dgm:chPref val="0"/>
          <dgm:bulletEnabled val="1"/>
        </dgm:presLayoutVars>
      </dgm:prSet>
      <dgm:spPr/>
      <dgm:t>
        <a:bodyPr/>
        <a:lstStyle/>
        <a:p>
          <a:endParaRPr lang="zh-CN" altLang="en-US"/>
        </a:p>
      </dgm:t>
    </dgm:pt>
    <dgm:pt modelId="{B38BF583-C6BD-4C54-A6A7-0EFAA6575C19}" type="pres">
      <dgm:prSet presAssocID="{5F9528D1-A9F6-4150-AE90-A5838B29668F}" presName="desTx" presStyleLbl="alignAccFollowNode1" presStyleIdx="0" presStyleCnt="3">
        <dgm:presLayoutVars>
          <dgm:bulletEnabled val="1"/>
        </dgm:presLayoutVars>
      </dgm:prSet>
      <dgm:spPr/>
      <dgm:t>
        <a:bodyPr/>
        <a:lstStyle/>
        <a:p>
          <a:endParaRPr lang="zh-CN" altLang="en-US"/>
        </a:p>
      </dgm:t>
    </dgm:pt>
    <dgm:pt modelId="{9545156A-6F08-4258-BA92-B560945992EA}" type="pres">
      <dgm:prSet presAssocID="{FADDC302-FE09-4B89-879C-CE4486A41E3C}" presName="space" presStyleCnt="0"/>
      <dgm:spPr/>
    </dgm:pt>
    <dgm:pt modelId="{9E119924-CCF8-4503-80A3-B47BD96CA535}" type="pres">
      <dgm:prSet presAssocID="{AD1F38D0-EAA6-4981-AD7E-B8015AEB5C44}" presName="composite" presStyleCnt="0"/>
      <dgm:spPr/>
    </dgm:pt>
    <dgm:pt modelId="{0F67B34F-1F22-4854-A252-1AD2ACCB600A}" type="pres">
      <dgm:prSet presAssocID="{AD1F38D0-EAA6-4981-AD7E-B8015AEB5C44}" presName="parTx" presStyleLbl="alignNode1" presStyleIdx="1" presStyleCnt="3">
        <dgm:presLayoutVars>
          <dgm:chMax val="0"/>
          <dgm:chPref val="0"/>
          <dgm:bulletEnabled val="1"/>
        </dgm:presLayoutVars>
      </dgm:prSet>
      <dgm:spPr/>
      <dgm:t>
        <a:bodyPr/>
        <a:lstStyle/>
        <a:p>
          <a:endParaRPr lang="zh-CN" altLang="en-US"/>
        </a:p>
      </dgm:t>
    </dgm:pt>
    <dgm:pt modelId="{52815C6C-7223-470B-8FB9-8C0818F54346}" type="pres">
      <dgm:prSet presAssocID="{AD1F38D0-EAA6-4981-AD7E-B8015AEB5C44}" presName="desTx" presStyleLbl="alignAccFollowNode1" presStyleIdx="1" presStyleCnt="3">
        <dgm:presLayoutVars>
          <dgm:bulletEnabled val="1"/>
        </dgm:presLayoutVars>
      </dgm:prSet>
      <dgm:spPr/>
      <dgm:t>
        <a:bodyPr/>
        <a:lstStyle/>
        <a:p>
          <a:endParaRPr lang="zh-CN" altLang="en-US"/>
        </a:p>
      </dgm:t>
    </dgm:pt>
    <dgm:pt modelId="{026C6C6E-EC84-47A6-B742-45A6B4F74AA9}" type="pres">
      <dgm:prSet presAssocID="{B3A9940B-3B1D-4419-AB62-624C38CFD307}" presName="space" presStyleCnt="0"/>
      <dgm:spPr/>
    </dgm:pt>
    <dgm:pt modelId="{E253C0E9-7405-4DC8-B4D8-D92CCDF3A14A}" type="pres">
      <dgm:prSet presAssocID="{8B7CE9DA-99FD-4DBC-9FB1-0B940CBF9CAA}" presName="composite" presStyleCnt="0"/>
      <dgm:spPr/>
    </dgm:pt>
    <dgm:pt modelId="{1977497A-BE73-47D6-9069-AC94F8C4E5A5}" type="pres">
      <dgm:prSet presAssocID="{8B7CE9DA-99FD-4DBC-9FB1-0B940CBF9CAA}" presName="parTx" presStyleLbl="alignNode1" presStyleIdx="2" presStyleCnt="3">
        <dgm:presLayoutVars>
          <dgm:chMax val="0"/>
          <dgm:chPref val="0"/>
          <dgm:bulletEnabled val="1"/>
        </dgm:presLayoutVars>
      </dgm:prSet>
      <dgm:spPr/>
      <dgm:t>
        <a:bodyPr/>
        <a:lstStyle/>
        <a:p>
          <a:endParaRPr lang="zh-CN" altLang="en-US"/>
        </a:p>
      </dgm:t>
    </dgm:pt>
    <dgm:pt modelId="{9A4BE428-4549-4771-80E0-4D6A3F25F3AF}" type="pres">
      <dgm:prSet presAssocID="{8B7CE9DA-99FD-4DBC-9FB1-0B940CBF9CAA}" presName="desTx" presStyleLbl="alignAccFollowNode1" presStyleIdx="2" presStyleCnt="3">
        <dgm:presLayoutVars>
          <dgm:bulletEnabled val="1"/>
        </dgm:presLayoutVars>
      </dgm:prSet>
      <dgm:spPr/>
      <dgm:t>
        <a:bodyPr/>
        <a:lstStyle/>
        <a:p>
          <a:endParaRPr lang="zh-CN" altLang="en-US"/>
        </a:p>
      </dgm:t>
    </dgm:pt>
  </dgm:ptLst>
  <dgm:cxnLst>
    <dgm:cxn modelId="{9D9581EA-C4BC-4C68-AAAA-4A99464570F9}" srcId="{8B7CE9DA-99FD-4DBC-9FB1-0B940CBF9CAA}" destId="{F5376DFA-4D9F-4BF5-B2C3-AFD106D67D94}" srcOrd="0" destOrd="0" parTransId="{DF1C7291-74B7-448D-819A-6DB8B5F2657A}" sibTransId="{04322CE6-28E6-4AB5-8AAF-FD021AC95309}"/>
    <dgm:cxn modelId="{E21E8133-FEFB-4A91-8A9C-A38E79631637}" type="presOf" srcId="{8B7CE9DA-99FD-4DBC-9FB1-0B940CBF9CAA}" destId="{1977497A-BE73-47D6-9069-AC94F8C4E5A5}" srcOrd="0" destOrd="0" presId="urn:microsoft.com/office/officeart/2005/8/layout/hList1"/>
    <dgm:cxn modelId="{9B5F276B-B776-4D7A-B607-4B17BB58B22B}" type="presOf" srcId="{3925EF50-D776-4264-AEA0-222AB20FEC2D}" destId="{9A4BE428-4549-4771-80E0-4D6A3F25F3AF}" srcOrd="0" destOrd="1" presId="urn:microsoft.com/office/officeart/2005/8/layout/hList1"/>
    <dgm:cxn modelId="{E9CA6FA1-1E86-46AE-8C01-CF91E72DBEC6}" srcId="{8B7CE9DA-99FD-4DBC-9FB1-0B940CBF9CAA}" destId="{3925EF50-D776-4264-AEA0-222AB20FEC2D}" srcOrd="1" destOrd="0" parTransId="{B6241C4C-7561-46FF-8879-09C199DEB25A}" sibTransId="{31C9CF4A-A950-4AAD-BE63-15B74DE5C06C}"/>
    <dgm:cxn modelId="{FE63A5C2-44AD-4677-B065-57AFFA8B809B}" srcId="{C4778CF3-3E93-4524-A1DF-FC794AD05A87}" destId="{8B7CE9DA-99FD-4DBC-9FB1-0B940CBF9CAA}" srcOrd="2" destOrd="0" parTransId="{708DCFAD-7100-4BA4-8E07-953A1B9AC1B2}" sibTransId="{CBCD82E7-5B4C-466E-A2B2-C1F33536FBBC}"/>
    <dgm:cxn modelId="{80853C42-C525-430F-9F7D-143C95E7FEA5}" type="presOf" srcId="{F5376DFA-4D9F-4BF5-B2C3-AFD106D67D94}" destId="{9A4BE428-4549-4771-80E0-4D6A3F25F3AF}" srcOrd="0" destOrd="0" presId="urn:microsoft.com/office/officeart/2005/8/layout/hList1"/>
    <dgm:cxn modelId="{247BB4E2-D73D-4EDE-A4BA-A624B9F4522B}" type="presOf" srcId="{AD1F38D0-EAA6-4981-AD7E-B8015AEB5C44}" destId="{0F67B34F-1F22-4854-A252-1AD2ACCB600A}" srcOrd="0" destOrd="0" presId="urn:microsoft.com/office/officeart/2005/8/layout/hList1"/>
    <dgm:cxn modelId="{5DD0A9CF-7A75-42A1-8311-BDF4BFFE2991}" srcId="{5F9528D1-A9F6-4150-AE90-A5838B29668F}" destId="{72E065BE-727A-46F3-B4E5-C31A3ED70609}" srcOrd="5" destOrd="0" parTransId="{26558564-4661-43CC-865B-A737106E3883}" sibTransId="{E1D96ABB-5C4E-49CB-9D6F-FBCA5725EA81}"/>
    <dgm:cxn modelId="{EEB80958-3B42-4563-A433-2FE3D323739C}" type="presOf" srcId="{B4160AA9-9F67-4383-AF95-55A5F8AC36B5}" destId="{52815C6C-7223-470B-8FB9-8C0818F54346}" srcOrd="0" destOrd="2" presId="urn:microsoft.com/office/officeart/2005/8/layout/hList1"/>
    <dgm:cxn modelId="{58796B8D-0149-4761-B7CC-F3DD0EFB5E06}" srcId="{AD1F38D0-EAA6-4981-AD7E-B8015AEB5C44}" destId="{B4160AA9-9F67-4383-AF95-55A5F8AC36B5}" srcOrd="2" destOrd="0" parTransId="{0986EA79-2A3B-4AA7-9653-23E742ABF7A2}" sibTransId="{C837FD31-3054-4C5D-91F5-808E0A7C7805}"/>
    <dgm:cxn modelId="{815A97C4-112E-4A7F-854E-756A90666DAD}" srcId="{5F9528D1-A9F6-4150-AE90-A5838B29668F}" destId="{EDC27488-3BE8-474E-8D95-44FF69102BD6}" srcOrd="1" destOrd="0" parTransId="{89EE259C-3220-4375-B70D-EAF79E035996}" sibTransId="{6808CD2F-88BB-4391-8209-75C7C8436C15}"/>
    <dgm:cxn modelId="{B4C70DAB-55AD-423F-ABA2-275DB7CF6AF5}" type="presOf" srcId="{4B0522D6-D5C6-4781-AD71-CE27EA4106ED}" destId="{9A4BE428-4549-4771-80E0-4D6A3F25F3AF}" srcOrd="0" destOrd="2" presId="urn:microsoft.com/office/officeart/2005/8/layout/hList1"/>
    <dgm:cxn modelId="{E4317D55-312B-4A4C-8986-9065B63DF16C}" type="presOf" srcId="{C33245D3-5F5D-4621-898F-447F904361B7}" destId="{52815C6C-7223-470B-8FB9-8C0818F54346}" srcOrd="0" destOrd="1" presId="urn:microsoft.com/office/officeart/2005/8/layout/hList1"/>
    <dgm:cxn modelId="{5A553562-2750-4F3E-BBDD-BEB77A997AA5}" srcId="{8B7CE9DA-99FD-4DBC-9FB1-0B940CBF9CAA}" destId="{4B0522D6-D5C6-4781-AD71-CE27EA4106ED}" srcOrd="2" destOrd="0" parTransId="{84CDA8FC-222A-43DC-9A32-17461E081585}" sibTransId="{7E152ABB-8242-4E71-9F77-AF89C25C0594}"/>
    <dgm:cxn modelId="{1A860DEC-B4E9-45B6-AA96-481D90716ADE}" type="presOf" srcId="{72E065BE-727A-46F3-B4E5-C31A3ED70609}" destId="{B38BF583-C6BD-4C54-A6A7-0EFAA6575C19}" srcOrd="0" destOrd="5" presId="urn:microsoft.com/office/officeart/2005/8/layout/hList1"/>
    <dgm:cxn modelId="{B715D0AC-4027-4212-A3D1-09B81C78F0FB}" type="presOf" srcId="{7F8F476C-0773-479E-97AD-0B4B637BCD42}" destId="{B38BF583-C6BD-4C54-A6A7-0EFAA6575C19}" srcOrd="0" destOrd="2" presId="urn:microsoft.com/office/officeart/2005/8/layout/hList1"/>
    <dgm:cxn modelId="{AC9589A0-4FE2-4FC3-A27F-6B00EC5A3B7B}" type="presOf" srcId="{EDC27488-3BE8-474E-8D95-44FF69102BD6}" destId="{B38BF583-C6BD-4C54-A6A7-0EFAA6575C19}" srcOrd="0" destOrd="1" presId="urn:microsoft.com/office/officeart/2005/8/layout/hList1"/>
    <dgm:cxn modelId="{67B5A072-816B-479D-8644-0FD0CE95D0CD}" type="presOf" srcId="{5F9528D1-A9F6-4150-AE90-A5838B29668F}" destId="{F0AB11D5-9D58-4329-A06F-626170F4059D}" srcOrd="0" destOrd="0" presId="urn:microsoft.com/office/officeart/2005/8/layout/hList1"/>
    <dgm:cxn modelId="{5C593642-DBE8-41C1-9577-6389C8DDA4A9}" srcId="{C4778CF3-3E93-4524-A1DF-FC794AD05A87}" destId="{5F9528D1-A9F6-4150-AE90-A5838B29668F}" srcOrd="0" destOrd="0" parTransId="{BC3CA643-B1CD-495C-9D64-BB884AF6D686}" sibTransId="{FADDC302-FE09-4B89-879C-CE4486A41E3C}"/>
    <dgm:cxn modelId="{15EEF1DA-56C5-4158-A534-F8483C7ECBBB}" type="presOf" srcId="{D8D315A5-49C9-4812-8B67-8B05661888BC}" destId="{B38BF583-C6BD-4C54-A6A7-0EFAA6575C19}" srcOrd="0" destOrd="3" presId="urn:microsoft.com/office/officeart/2005/8/layout/hList1"/>
    <dgm:cxn modelId="{D58E4C9B-DB7F-4D1B-A5D2-5B9AE75A9071}" srcId="{5F9528D1-A9F6-4150-AE90-A5838B29668F}" destId="{D8D315A5-49C9-4812-8B67-8B05661888BC}" srcOrd="3" destOrd="0" parTransId="{030761E3-5973-4BFC-91AC-367BAA79B2C6}" sibTransId="{DA6ED0F2-9B65-4D46-A4B3-EC64B5D8A4E0}"/>
    <dgm:cxn modelId="{B3FC852B-8597-4726-8A7C-B17391B7BFDF}" type="presOf" srcId="{D81A88A0-E1E7-4AF5-B9E6-629DE187B8C9}" destId="{52815C6C-7223-470B-8FB9-8C0818F54346}" srcOrd="0" destOrd="0" presId="urn:microsoft.com/office/officeart/2005/8/layout/hList1"/>
    <dgm:cxn modelId="{583769E1-70EF-485F-B9F2-46793F8F89FD}" srcId="{C4778CF3-3E93-4524-A1DF-FC794AD05A87}" destId="{AD1F38D0-EAA6-4981-AD7E-B8015AEB5C44}" srcOrd="1" destOrd="0" parTransId="{0F98CD53-5D14-46C5-93B8-D41F2015F2A2}" sibTransId="{B3A9940B-3B1D-4419-AB62-624C38CFD307}"/>
    <dgm:cxn modelId="{7C9ED90D-D729-464B-8793-415A9A8E91EA}" srcId="{AD1F38D0-EAA6-4981-AD7E-B8015AEB5C44}" destId="{D81A88A0-E1E7-4AF5-B9E6-629DE187B8C9}" srcOrd="0" destOrd="0" parTransId="{CE599662-DDF4-4B99-9D63-BE05EBC6D584}" sibTransId="{D3B14F67-F25A-4C7C-B1B6-8E1531137867}"/>
    <dgm:cxn modelId="{C7E862C7-A7B1-463E-A6C6-EC084DDD713F}" srcId="{5F9528D1-A9F6-4150-AE90-A5838B29668F}" destId="{7F8F476C-0773-479E-97AD-0B4B637BCD42}" srcOrd="2" destOrd="0" parTransId="{0372D280-0544-4B27-A0B4-D8CC47FE610F}" sibTransId="{8EC4BBED-CA43-44C7-BBF8-51FB1C21F1E2}"/>
    <dgm:cxn modelId="{B9554B06-1A78-4377-9514-FDA9F1E96B67}" srcId="{AD1F38D0-EAA6-4981-AD7E-B8015AEB5C44}" destId="{C33245D3-5F5D-4621-898F-447F904361B7}" srcOrd="1" destOrd="0" parTransId="{50070F2E-2196-411D-B2EE-7B258ED557A3}" sibTransId="{06FFCDCB-5D5B-4E06-AD2E-64E0F4AF2582}"/>
    <dgm:cxn modelId="{A7A8658A-0BD4-4E62-8EAC-0953AF9504B1}" type="presOf" srcId="{EDD1D11B-EC92-412E-99D8-00CD9D66C3D9}" destId="{B38BF583-C6BD-4C54-A6A7-0EFAA6575C19}" srcOrd="0" destOrd="4" presId="urn:microsoft.com/office/officeart/2005/8/layout/hList1"/>
    <dgm:cxn modelId="{CB95E9F2-E9BF-41DF-B2AB-CA5A72CD5098}" type="presOf" srcId="{6C6E7FEE-9029-4055-9F6C-367593E3FAD9}" destId="{B38BF583-C6BD-4C54-A6A7-0EFAA6575C19}" srcOrd="0" destOrd="0" presId="urn:microsoft.com/office/officeart/2005/8/layout/hList1"/>
    <dgm:cxn modelId="{071E3ACE-8D68-41F5-A9B9-7086AB69357D}" srcId="{5F9528D1-A9F6-4150-AE90-A5838B29668F}" destId="{6C6E7FEE-9029-4055-9F6C-367593E3FAD9}" srcOrd="0" destOrd="0" parTransId="{30603856-2EEB-469A-9287-F7112D9AEDF8}" sibTransId="{CAA74E6D-6B66-4A5E-B7BA-4E5AD3E642B5}"/>
    <dgm:cxn modelId="{38A7C7F0-6A60-4C91-AB5B-7540D5282607}" type="presOf" srcId="{C4778CF3-3E93-4524-A1DF-FC794AD05A87}" destId="{43F2D847-BAD5-4E76-B1BA-1079C07E5805}" srcOrd="0" destOrd="0" presId="urn:microsoft.com/office/officeart/2005/8/layout/hList1"/>
    <dgm:cxn modelId="{6C0C4281-4721-4D4B-ADA3-64E26924F386}" srcId="{5F9528D1-A9F6-4150-AE90-A5838B29668F}" destId="{EDD1D11B-EC92-412E-99D8-00CD9D66C3D9}" srcOrd="4" destOrd="0" parTransId="{8DACEA7C-BF1F-4B0D-831C-0FD2A3B6AD9B}" sibTransId="{B46BDA7B-EA19-479F-9177-74A2C206B768}"/>
    <dgm:cxn modelId="{65EF6B3F-57AF-4923-A2B2-53143A225335}" type="presParOf" srcId="{43F2D847-BAD5-4E76-B1BA-1079C07E5805}" destId="{9B512E04-5851-4C3C-A5D3-013FA64A0796}" srcOrd="0" destOrd="0" presId="urn:microsoft.com/office/officeart/2005/8/layout/hList1"/>
    <dgm:cxn modelId="{CDE5FA6F-1FCE-4FC5-B4B4-317FAB7DF84F}" type="presParOf" srcId="{9B512E04-5851-4C3C-A5D3-013FA64A0796}" destId="{F0AB11D5-9D58-4329-A06F-626170F4059D}" srcOrd="0" destOrd="0" presId="urn:microsoft.com/office/officeart/2005/8/layout/hList1"/>
    <dgm:cxn modelId="{DB905C85-8D3D-457F-8CC4-267D9E48EA37}" type="presParOf" srcId="{9B512E04-5851-4C3C-A5D3-013FA64A0796}" destId="{B38BF583-C6BD-4C54-A6A7-0EFAA6575C19}" srcOrd="1" destOrd="0" presId="urn:microsoft.com/office/officeart/2005/8/layout/hList1"/>
    <dgm:cxn modelId="{F112547A-6866-4E1E-93F5-B199FDCA7F1B}" type="presParOf" srcId="{43F2D847-BAD5-4E76-B1BA-1079C07E5805}" destId="{9545156A-6F08-4258-BA92-B560945992EA}" srcOrd="1" destOrd="0" presId="urn:microsoft.com/office/officeart/2005/8/layout/hList1"/>
    <dgm:cxn modelId="{A8010CE8-C352-4766-A6B7-9E89A9DDB4E8}" type="presParOf" srcId="{43F2D847-BAD5-4E76-B1BA-1079C07E5805}" destId="{9E119924-CCF8-4503-80A3-B47BD96CA535}" srcOrd="2" destOrd="0" presId="urn:microsoft.com/office/officeart/2005/8/layout/hList1"/>
    <dgm:cxn modelId="{78DC2F0A-499F-48C5-AF7E-A4F482310C59}" type="presParOf" srcId="{9E119924-CCF8-4503-80A3-B47BD96CA535}" destId="{0F67B34F-1F22-4854-A252-1AD2ACCB600A}" srcOrd="0" destOrd="0" presId="urn:microsoft.com/office/officeart/2005/8/layout/hList1"/>
    <dgm:cxn modelId="{B42A75E6-8890-4F76-8993-F919A526C46E}" type="presParOf" srcId="{9E119924-CCF8-4503-80A3-B47BD96CA535}" destId="{52815C6C-7223-470B-8FB9-8C0818F54346}" srcOrd="1" destOrd="0" presId="urn:microsoft.com/office/officeart/2005/8/layout/hList1"/>
    <dgm:cxn modelId="{5502BC3C-AC38-47F8-A2CC-290DB315F812}" type="presParOf" srcId="{43F2D847-BAD5-4E76-B1BA-1079C07E5805}" destId="{026C6C6E-EC84-47A6-B742-45A6B4F74AA9}" srcOrd="3" destOrd="0" presId="urn:microsoft.com/office/officeart/2005/8/layout/hList1"/>
    <dgm:cxn modelId="{531A98B3-01BA-4335-B653-39076C03526E}" type="presParOf" srcId="{43F2D847-BAD5-4E76-B1BA-1079C07E5805}" destId="{E253C0E9-7405-4DC8-B4D8-D92CCDF3A14A}" srcOrd="4" destOrd="0" presId="urn:microsoft.com/office/officeart/2005/8/layout/hList1"/>
    <dgm:cxn modelId="{879E6B9E-91D4-4004-83E1-F75A3E03CE72}" type="presParOf" srcId="{E253C0E9-7405-4DC8-B4D8-D92CCDF3A14A}" destId="{1977497A-BE73-47D6-9069-AC94F8C4E5A5}" srcOrd="0" destOrd="0" presId="urn:microsoft.com/office/officeart/2005/8/layout/hList1"/>
    <dgm:cxn modelId="{61EB0390-428C-4F9A-B357-71ECDB3B4ABD}" type="presParOf" srcId="{E253C0E9-7405-4DC8-B4D8-D92CCDF3A14A}" destId="{9A4BE428-4549-4771-80E0-4D6A3F25F3AF}"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C432E8-BF22-4579-8E73-4607856CDB5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8DD79EFA-3935-472A-9068-63A9A1AF3DC2}">
      <dgm:prSet/>
      <dgm:spPr/>
      <dgm:t>
        <a:bodyPr/>
        <a:lstStyle/>
        <a:p>
          <a:pPr algn="ctr">
            <a:lnSpc>
              <a:spcPct val="120000"/>
            </a:lnSpc>
            <a:spcBef>
              <a:spcPts val="20"/>
            </a:spcBef>
            <a:spcAft>
              <a:spcPts val="20"/>
            </a:spcAft>
          </a:pPr>
          <a:r>
            <a:rPr lang="zh-CN" dirty="0">
              <a:latin typeface="Times New Roman" panose="02020603050405020304" pitchFamily="18" charset="0"/>
              <a:ea typeface="等线" panose="02010600030101010101" pitchFamily="2" charset="-122"/>
              <a:sym typeface="Times New Roman" panose="02020603050405020304" pitchFamily="18" charset="0"/>
            </a:rPr>
            <a:t>计划照射</a:t>
          </a:r>
        </a:p>
      </dgm:t>
    </dgm:pt>
    <dgm:pt modelId="{AC706CB8-9997-4426-86F4-722726F6FB82}" type="parTrans" cxnId="{B4C4DAC9-AF6F-4005-8FC4-8C8C223D5C8F}">
      <dgm:prSet/>
      <dgm:spPr/>
      <dgm:t>
        <a:bodyPr/>
        <a:lstStyle/>
        <a:p>
          <a:pPr algn="ctr"/>
          <a:endParaRPr lang="zh-CN" altLang="en-US"/>
        </a:p>
      </dgm:t>
    </dgm:pt>
    <dgm:pt modelId="{F1B04D46-0D65-425E-85AD-9D5076441856}" type="sibTrans" cxnId="{B4C4DAC9-AF6F-4005-8FC4-8C8C223D5C8F}">
      <dgm:prSet/>
      <dgm:spPr/>
      <dgm:t>
        <a:bodyPr/>
        <a:lstStyle/>
        <a:p>
          <a:pPr algn="ctr"/>
          <a:endParaRPr lang="zh-CN" altLang="en-US"/>
        </a:p>
      </dgm:t>
    </dgm:pt>
    <dgm:pt modelId="{524FF814-F84F-46E1-8E4D-CB27557C5F63}">
      <dgm:prSet/>
      <dgm:spPr/>
      <dgm:t>
        <a:bodyPr/>
        <a:lstStyle/>
        <a:p>
          <a:pPr algn="ctr">
            <a:lnSpc>
              <a:spcPct val="120000"/>
            </a:lnSpc>
            <a:spcBef>
              <a:spcPts val="20"/>
            </a:spcBef>
            <a:spcAft>
              <a:spcPts val="20"/>
            </a:spcAft>
          </a:pPr>
          <a:r>
            <a:rPr lang="zh-CN">
              <a:latin typeface="Times New Roman" panose="02020603050405020304" pitchFamily="18" charset="0"/>
              <a:ea typeface="等线" panose="02010600030101010101" pitchFamily="2" charset="-122"/>
              <a:sym typeface="Times New Roman" panose="02020603050405020304" pitchFamily="18" charset="0"/>
            </a:rPr>
            <a:t>应急照射</a:t>
          </a:r>
        </a:p>
      </dgm:t>
    </dgm:pt>
    <dgm:pt modelId="{5BABCBE8-E940-455F-8194-F63751D295B3}" type="parTrans" cxnId="{E0FCF95C-9096-41E7-9C5D-5046E1BE25FD}">
      <dgm:prSet/>
      <dgm:spPr/>
      <dgm:t>
        <a:bodyPr/>
        <a:lstStyle/>
        <a:p>
          <a:pPr algn="ctr"/>
          <a:endParaRPr lang="zh-CN" altLang="en-US"/>
        </a:p>
      </dgm:t>
    </dgm:pt>
    <dgm:pt modelId="{BB2FD61A-217C-424C-B19D-35E59522CD77}" type="sibTrans" cxnId="{E0FCF95C-9096-41E7-9C5D-5046E1BE25FD}">
      <dgm:prSet/>
      <dgm:spPr/>
      <dgm:t>
        <a:bodyPr/>
        <a:lstStyle/>
        <a:p>
          <a:pPr algn="ctr"/>
          <a:endParaRPr lang="zh-CN" altLang="en-US"/>
        </a:p>
      </dgm:t>
    </dgm:pt>
    <dgm:pt modelId="{DD0EAA40-8114-4DFC-B8CF-C2A246D04A93}">
      <dgm:prSet/>
      <dgm:spPr/>
      <dgm:t>
        <a:bodyPr/>
        <a:lstStyle/>
        <a:p>
          <a:pPr algn="ctr">
            <a:lnSpc>
              <a:spcPct val="120000"/>
            </a:lnSpc>
            <a:spcBef>
              <a:spcPts val="20"/>
            </a:spcBef>
            <a:spcAft>
              <a:spcPts val="20"/>
            </a:spcAft>
          </a:pPr>
          <a:r>
            <a:rPr lang="zh-CN">
              <a:latin typeface="Times New Roman" panose="02020603050405020304" pitchFamily="18" charset="0"/>
              <a:ea typeface="等线" panose="02010600030101010101" pitchFamily="2" charset="-122"/>
              <a:sym typeface="Times New Roman" panose="02020603050405020304" pitchFamily="18" charset="0"/>
            </a:rPr>
            <a:t>现存照射</a:t>
          </a:r>
        </a:p>
      </dgm:t>
    </dgm:pt>
    <dgm:pt modelId="{497B9944-9FD5-4999-AA14-09B5939FA694}" type="parTrans" cxnId="{F5CE153E-8A33-4673-AB6B-B258F1760772}">
      <dgm:prSet/>
      <dgm:spPr/>
      <dgm:t>
        <a:bodyPr/>
        <a:lstStyle/>
        <a:p>
          <a:pPr algn="ctr"/>
          <a:endParaRPr lang="zh-CN" altLang="en-US"/>
        </a:p>
      </dgm:t>
    </dgm:pt>
    <dgm:pt modelId="{6731FAE4-E023-4645-BD74-A569DAB30900}" type="sibTrans" cxnId="{F5CE153E-8A33-4673-AB6B-B258F1760772}">
      <dgm:prSet/>
      <dgm:spPr/>
      <dgm:t>
        <a:bodyPr/>
        <a:lstStyle/>
        <a:p>
          <a:pPr algn="ctr"/>
          <a:endParaRPr lang="zh-CN" altLang="en-US"/>
        </a:p>
      </dgm:t>
    </dgm:pt>
    <dgm:pt modelId="{D04A755A-DA7C-4B36-86E7-E3612AEB079E}" type="pres">
      <dgm:prSet presAssocID="{48C432E8-BF22-4579-8E73-4607856CDB5D}" presName="linear" presStyleCnt="0">
        <dgm:presLayoutVars>
          <dgm:animLvl val="lvl"/>
          <dgm:resizeHandles val="exact"/>
        </dgm:presLayoutVars>
      </dgm:prSet>
      <dgm:spPr/>
      <dgm:t>
        <a:bodyPr/>
        <a:lstStyle/>
        <a:p>
          <a:endParaRPr lang="zh-CN" altLang="en-US"/>
        </a:p>
      </dgm:t>
    </dgm:pt>
    <dgm:pt modelId="{C78A32E3-F4CD-444C-A457-134E472351D5}" type="pres">
      <dgm:prSet presAssocID="{8DD79EFA-3935-472A-9068-63A9A1AF3DC2}" presName="parentText" presStyleLbl="node1" presStyleIdx="0" presStyleCnt="3">
        <dgm:presLayoutVars>
          <dgm:chMax val="0"/>
          <dgm:bulletEnabled val="1"/>
        </dgm:presLayoutVars>
      </dgm:prSet>
      <dgm:spPr/>
      <dgm:t>
        <a:bodyPr/>
        <a:lstStyle/>
        <a:p>
          <a:endParaRPr lang="zh-CN" altLang="en-US"/>
        </a:p>
      </dgm:t>
    </dgm:pt>
    <dgm:pt modelId="{F2E1B502-57B1-437C-B900-5D2EACFAD568}" type="pres">
      <dgm:prSet presAssocID="{F1B04D46-0D65-425E-85AD-9D5076441856}" presName="spacer" presStyleCnt="0"/>
      <dgm:spPr/>
    </dgm:pt>
    <dgm:pt modelId="{58CF3B0C-59FA-4E6D-8685-545235CEF073}" type="pres">
      <dgm:prSet presAssocID="{524FF814-F84F-46E1-8E4D-CB27557C5F63}" presName="parentText" presStyleLbl="node1" presStyleIdx="1" presStyleCnt="3">
        <dgm:presLayoutVars>
          <dgm:chMax val="0"/>
          <dgm:bulletEnabled val="1"/>
        </dgm:presLayoutVars>
      </dgm:prSet>
      <dgm:spPr/>
      <dgm:t>
        <a:bodyPr/>
        <a:lstStyle/>
        <a:p>
          <a:endParaRPr lang="zh-CN" altLang="en-US"/>
        </a:p>
      </dgm:t>
    </dgm:pt>
    <dgm:pt modelId="{4A9CD22D-0744-479E-9937-0652A9E38A11}" type="pres">
      <dgm:prSet presAssocID="{BB2FD61A-217C-424C-B19D-35E59522CD77}" presName="spacer" presStyleCnt="0"/>
      <dgm:spPr/>
    </dgm:pt>
    <dgm:pt modelId="{68383C89-6837-425F-97B6-C2D008308A5A}" type="pres">
      <dgm:prSet presAssocID="{DD0EAA40-8114-4DFC-B8CF-C2A246D04A93}" presName="parentText" presStyleLbl="node1" presStyleIdx="2" presStyleCnt="3">
        <dgm:presLayoutVars>
          <dgm:chMax val="0"/>
          <dgm:bulletEnabled val="1"/>
        </dgm:presLayoutVars>
      </dgm:prSet>
      <dgm:spPr/>
      <dgm:t>
        <a:bodyPr/>
        <a:lstStyle/>
        <a:p>
          <a:endParaRPr lang="zh-CN" altLang="en-US"/>
        </a:p>
      </dgm:t>
    </dgm:pt>
  </dgm:ptLst>
  <dgm:cxnLst>
    <dgm:cxn modelId="{E0FCF95C-9096-41E7-9C5D-5046E1BE25FD}" srcId="{48C432E8-BF22-4579-8E73-4607856CDB5D}" destId="{524FF814-F84F-46E1-8E4D-CB27557C5F63}" srcOrd="1" destOrd="0" parTransId="{5BABCBE8-E940-455F-8194-F63751D295B3}" sibTransId="{BB2FD61A-217C-424C-B19D-35E59522CD77}"/>
    <dgm:cxn modelId="{801C8BF7-2D34-437E-9F59-2B8DCE9CD1CB}" type="presOf" srcId="{48C432E8-BF22-4579-8E73-4607856CDB5D}" destId="{D04A755A-DA7C-4B36-86E7-E3612AEB079E}" srcOrd="0" destOrd="0" presId="urn:microsoft.com/office/officeart/2005/8/layout/vList2"/>
    <dgm:cxn modelId="{B4C4DAC9-AF6F-4005-8FC4-8C8C223D5C8F}" srcId="{48C432E8-BF22-4579-8E73-4607856CDB5D}" destId="{8DD79EFA-3935-472A-9068-63A9A1AF3DC2}" srcOrd="0" destOrd="0" parTransId="{AC706CB8-9997-4426-86F4-722726F6FB82}" sibTransId="{F1B04D46-0D65-425E-85AD-9D5076441856}"/>
    <dgm:cxn modelId="{8A27668C-CC98-4A54-A2B4-F2E9D0693ED4}" type="presOf" srcId="{8DD79EFA-3935-472A-9068-63A9A1AF3DC2}" destId="{C78A32E3-F4CD-444C-A457-134E472351D5}" srcOrd="0" destOrd="0" presId="urn:microsoft.com/office/officeart/2005/8/layout/vList2"/>
    <dgm:cxn modelId="{F5CE153E-8A33-4673-AB6B-B258F1760772}" srcId="{48C432E8-BF22-4579-8E73-4607856CDB5D}" destId="{DD0EAA40-8114-4DFC-B8CF-C2A246D04A93}" srcOrd="2" destOrd="0" parTransId="{497B9944-9FD5-4999-AA14-09B5939FA694}" sibTransId="{6731FAE4-E023-4645-BD74-A569DAB30900}"/>
    <dgm:cxn modelId="{AD813DBC-3BC7-4263-AE4A-D32672B60E12}" type="presOf" srcId="{524FF814-F84F-46E1-8E4D-CB27557C5F63}" destId="{58CF3B0C-59FA-4E6D-8685-545235CEF073}" srcOrd="0" destOrd="0" presId="urn:microsoft.com/office/officeart/2005/8/layout/vList2"/>
    <dgm:cxn modelId="{45EF298B-1205-4A7A-B311-FEE454AF6397}" type="presOf" srcId="{DD0EAA40-8114-4DFC-B8CF-C2A246D04A93}" destId="{68383C89-6837-425F-97B6-C2D008308A5A}" srcOrd="0" destOrd="0" presId="urn:microsoft.com/office/officeart/2005/8/layout/vList2"/>
    <dgm:cxn modelId="{65BFD92A-FCF7-4065-A351-3EBB462D7729}" type="presParOf" srcId="{D04A755A-DA7C-4B36-86E7-E3612AEB079E}" destId="{C78A32E3-F4CD-444C-A457-134E472351D5}" srcOrd="0" destOrd="0" presId="urn:microsoft.com/office/officeart/2005/8/layout/vList2"/>
    <dgm:cxn modelId="{FDF84F62-BF05-4E78-A637-45E095FB293F}" type="presParOf" srcId="{D04A755A-DA7C-4B36-86E7-E3612AEB079E}" destId="{F2E1B502-57B1-437C-B900-5D2EACFAD568}" srcOrd="1" destOrd="0" presId="urn:microsoft.com/office/officeart/2005/8/layout/vList2"/>
    <dgm:cxn modelId="{D0E9826D-9C05-4126-A47C-CFD355A20976}" type="presParOf" srcId="{D04A755A-DA7C-4B36-86E7-E3612AEB079E}" destId="{58CF3B0C-59FA-4E6D-8685-545235CEF073}" srcOrd="2" destOrd="0" presId="urn:microsoft.com/office/officeart/2005/8/layout/vList2"/>
    <dgm:cxn modelId="{1E2FB8E2-607C-4BAE-9C08-18564B756BCD}" type="presParOf" srcId="{D04A755A-DA7C-4B36-86E7-E3612AEB079E}" destId="{4A9CD22D-0744-479E-9937-0652A9E38A11}" srcOrd="3" destOrd="0" presId="urn:microsoft.com/office/officeart/2005/8/layout/vList2"/>
    <dgm:cxn modelId="{9446CAA8-0DC7-466B-878E-559B10368564}" type="presParOf" srcId="{D04A755A-DA7C-4B36-86E7-E3612AEB079E}" destId="{68383C89-6837-425F-97B6-C2D008308A5A}"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3782F3-96A1-4581-A652-17218CCFDDF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zh-CN" altLang="en-US"/>
        </a:p>
      </dgm:t>
    </dgm:pt>
    <dgm:pt modelId="{2DE0F6C6-7FE8-4445-BFD5-3748072909EF}">
      <dgm:prSet/>
      <dgm:spPr/>
      <dgm:t>
        <a:bodyPr/>
        <a:lstStyle/>
        <a:p>
          <a:pPr algn="ctr">
            <a:lnSpc>
              <a:spcPct val="120000"/>
            </a:lnSpc>
            <a:spcBef>
              <a:spcPts val="20"/>
            </a:spcBef>
            <a:spcAft>
              <a:spcPts val="20"/>
            </a:spcAft>
          </a:pPr>
          <a:r>
            <a:rPr lang="zh-CN" dirty="0">
              <a:latin typeface="Times New Roman" panose="02020603050405020304" pitchFamily="18" charset="0"/>
              <a:ea typeface="等线" panose="02010600030101010101" pitchFamily="2" charset="-122"/>
              <a:sym typeface="Times New Roman" panose="02020603050405020304" pitchFamily="18" charset="0"/>
            </a:rPr>
            <a:t>职业照射</a:t>
          </a:r>
        </a:p>
      </dgm:t>
    </dgm:pt>
    <dgm:pt modelId="{52212571-F500-4108-B0F7-712DFB134E12}" type="parTrans" cxnId="{35403DBB-3055-4281-A8E2-38AA7885C018}">
      <dgm:prSet/>
      <dgm:spPr/>
      <dgm:t>
        <a:bodyPr/>
        <a:lstStyle/>
        <a:p>
          <a:endParaRPr lang="zh-CN" altLang="en-US"/>
        </a:p>
      </dgm:t>
    </dgm:pt>
    <dgm:pt modelId="{81A9B77E-B908-4526-923A-F5018780F35B}" type="sibTrans" cxnId="{35403DBB-3055-4281-A8E2-38AA7885C018}">
      <dgm:prSet/>
      <dgm:spPr/>
      <dgm:t>
        <a:bodyPr/>
        <a:lstStyle/>
        <a:p>
          <a:endParaRPr lang="zh-CN" altLang="en-US"/>
        </a:p>
      </dgm:t>
    </dgm:pt>
    <dgm:pt modelId="{40480925-63FF-4C92-BC95-CC2830DB3C7E}">
      <dgm:prSet/>
      <dgm:spPr/>
      <dgm:t>
        <a:bodyPr/>
        <a:lstStyle/>
        <a:p>
          <a:pPr algn="ctr">
            <a:lnSpc>
              <a:spcPct val="120000"/>
            </a:lnSpc>
            <a:spcBef>
              <a:spcPts val="20"/>
            </a:spcBef>
            <a:spcAft>
              <a:spcPts val="20"/>
            </a:spcAft>
          </a:pPr>
          <a:r>
            <a:rPr lang="zh-CN" dirty="0">
              <a:latin typeface="Times New Roman" panose="02020603050405020304" pitchFamily="18" charset="0"/>
              <a:ea typeface="等线" panose="02010600030101010101" pitchFamily="2" charset="-122"/>
              <a:sym typeface="Times New Roman" panose="02020603050405020304" pitchFamily="18" charset="0"/>
            </a:rPr>
            <a:t>公众照射</a:t>
          </a:r>
        </a:p>
      </dgm:t>
    </dgm:pt>
    <dgm:pt modelId="{1F4E2B96-E3B4-48F4-8F1D-BD3053B15F81}" type="parTrans" cxnId="{7E2E68BC-3EDB-4D91-B7F8-9FAD234EDE38}">
      <dgm:prSet/>
      <dgm:spPr/>
      <dgm:t>
        <a:bodyPr/>
        <a:lstStyle/>
        <a:p>
          <a:endParaRPr lang="zh-CN" altLang="en-US"/>
        </a:p>
      </dgm:t>
    </dgm:pt>
    <dgm:pt modelId="{0F3B1948-E3A0-4945-9619-2B3969E52B27}" type="sibTrans" cxnId="{7E2E68BC-3EDB-4D91-B7F8-9FAD234EDE38}">
      <dgm:prSet/>
      <dgm:spPr/>
      <dgm:t>
        <a:bodyPr/>
        <a:lstStyle/>
        <a:p>
          <a:endParaRPr lang="zh-CN" altLang="en-US"/>
        </a:p>
      </dgm:t>
    </dgm:pt>
    <dgm:pt modelId="{50184F56-F7B9-4565-916F-1934213C8EF0}">
      <dgm:prSet/>
      <dgm:spPr/>
      <dgm:t>
        <a:bodyPr/>
        <a:lstStyle/>
        <a:p>
          <a:pPr algn="ctr">
            <a:lnSpc>
              <a:spcPct val="120000"/>
            </a:lnSpc>
            <a:spcBef>
              <a:spcPts val="20"/>
            </a:spcBef>
            <a:spcAft>
              <a:spcPts val="20"/>
            </a:spcAft>
          </a:pPr>
          <a:r>
            <a:rPr lang="zh-CN" dirty="0">
              <a:latin typeface="Times New Roman" panose="02020603050405020304" pitchFamily="18" charset="0"/>
              <a:ea typeface="等线" panose="02010600030101010101" pitchFamily="2" charset="-122"/>
              <a:sym typeface="Times New Roman" panose="02020603050405020304" pitchFamily="18" charset="0"/>
            </a:rPr>
            <a:t>医疗照射</a:t>
          </a:r>
        </a:p>
      </dgm:t>
    </dgm:pt>
    <dgm:pt modelId="{3EA54935-A94D-4CBD-B0C5-2A5E2D5A7249}" type="parTrans" cxnId="{A44617F7-A3EE-4340-AB29-125E3B67BA10}">
      <dgm:prSet/>
      <dgm:spPr/>
      <dgm:t>
        <a:bodyPr/>
        <a:lstStyle/>
        <a:p>
          <a:endParaRPr lang="zh-CN" altLang="en-US"/>
        </a:p>
      </dgm:t>
    </dgm:pt>
    <dgm:pt modelId="{988C86D0-B084-47C7-9F64-D6A99A2A1595}" type="sibTrans" cxnId="{A44617F7-A3EE-4340-AB29-125E3B67BA10}">
      <dgm:prSet/>
      <dgm:spPr/>
      <dgm:t>
        <a:bodyPr/>
        <a:lstStyle/>
        <a:p>
          <a:endParaRPr lang="zh-CN" altLang="en-US"/>
        </a:p>
      </dgm:t>
    </dgm:pt>
    <dgm:pt modelId="{1DB3B573-244B-4E52-922A-4C044D470AF6}" type="pres">
      <dgm:prSet presAssocID="{B73782F3-96A1-4581-A652-17218CCFDDF1}" presName="linear" presStyleCnt="0">
        <dgm:presLayoutVars>
          <dgm:animLvl val="lvl"/>
          <dgm:resizeHandles val="exact"/>
        </dgm:presLayoutVars>
      </dgm:prSet>
      <dgm:spPr/>
      <dgm:t>
        <a:bodyPr/>
        <a:lstStyle/>
        <a:p>
          <a:endParaRPr lang="zh-CN" altLang="en-US"/>
        </a:p>
      </dgm:t>
    </dgm:pt>
    <dgm:pt modelId="{D26B1FC8-8C6E-436B-BDA2-958826F5B1AD}" type="pres">
      <dgm:prSet presAssocID="{2DE0F6C6-7FE8-4445-BFD5-3748072909EF}" presName="parentText" presStyleLbl="node1" presStyleIdx="0" presStyleCnt="3">
        <dgm:presLayoutVars>
          <dgm:chMax val="0"/>
          <dgm:bulletEnabled val="1"/>
        </dgm:presLayoutVars>
      </dgm:prSet>
      <dgm:spPr/>
      <dgm:t>
        <a:bodyPr/>
        <a:lstStyle/>
        <a:p>
          <a:endParaRPr lang="zh-CN" altLang="en-US"/>
        </a:p>
      </dgm:t>
    </dgm:pt>
    <dgm:pt modelId="{131D5584-D5AF-42BD-BF74-16D6F090456C}" type="pres">
      <dgm:prSet presAssocID="{81A9B77E-B908-4526-923A-F5018780F35B}" presName="spacer" presStyleCnt="0"/>
      <dgm:spPr/>
    </dgm:pt>
    <dgm:pt modelId="{869251CD-0CC7-42A7-8881-170406C479EF}" type="pres">
      <dgm:prSet presAssocID="{40480925-63FF-4C92-BC95-CC2830DB3C7E}" presName="parentText" presStyleLbl="node1" presStyleIdx="1" presStyleCnt="3">
        <dgm:presLayoutVars>
          <dgm:chMax val="0"/>
          <dgm:bulletEnabled val="1"/>
        </dgm:presLayoutVars>
      </dgm:prSet>
      <dgm:spPr/>
      <dgm:t>
        <a:bodyPr/>
        <a:lstStyle/>
        <a:p>
          <a:endParaRPr lang="zh-CN" altLang="en-US"/>
        </a:p>
      </dgm:t>
    </dgm:pt>
    <dgm:pt modelId="{D926E4E9-6DD9-44ED-9631-8DE497D3BAE0}" type="pres">
      <dgm:prSet presAssocID="{0F3B1948-E3A0-4945-9619-2B3969E52B27}" presName="spacer" presStyleCnt="0"/>
      <dgm:spPr/>
    </dgm:pt>
    <dgm:pt modelId="{11D7775C-689C-4D06-B89F-B096A47FC381}" type="pres">
      <dgm:prSet presAssocID="{50184F56-F7B9-4565-916F-1934213C8EF0}" presName="parentText" presStyleLbl="node1" presStyleIdx="2" presStyleCnt="3">
        <dgm:presLayoutVars>
          <dgm:chMax val="0"/>
          <dgm:bulletEnabled val="1"/>
        </dgm:presLayoutVars>
      </dgm:prSet>
      <dgm:spPr/>
      <dgm:t>
        <a:bodyPr/>
        <a:lstStyle/>
        <a:p>
          <a:endParaRPr lang="zh-CN" altLang="en-US"/>
        </a:p>
      </dgm:t>
    </dgm:pt>
  </dgm:ptLst>
  <dgm:cxnLst>
    <dgm:cxn modelId="{3A07A094-582B-4EDB-A868-C0E32E8A08A3}" type="presOf" srcId="{50184F56-F7B9-4565-916F-1934213C8EF0}" destId="{11D7775C-689C-4D06-B89F-B096A47FC381}" srcOrd="0" destOrd="0" presId="urn:microsoft.com/office/officeart/2005/8/layout/vList2"/>
    <dgm:cxn modelId="{35403DBB-3055-4281-A8E2-38AA7885C018}" srcId="{B73782F3-96A1-4581-A652-17218CCFDDF1}" destId="{2DE0F6C6-7FE8-4445-BFD5-3748072909EF}" srcOrd="0" destOrd="0" parTransId="{52212571-F500-4108-B0F7-712DFB134E12}" sibTransId="{81A9B77E-B908-4526-923A-F5018780F35B}"/>
    <dgm:cxn modelId="{7E2E68BC-3EDB-4D91-B7F8-9FAD234EDE38}" srcId="{B73782F3-96A1-4581-A652-17218CCFDDF1}" destId="{40480925-63FF-4C92-BC95-CC2830DB3C7E}" srcOrd="1" destOrd="0" parTransId="{1F4E2B96-E3B4-48F4-8F1D-BD3053B15F81}" sibTransId="{0F3B1948-E3A0-4945-9619-2B3969E52B27}"/>
    <dgm:cxn modelId="{A44617F7-A3EE-4340-AB29-125E3B67BA10}" srcId="{B73782F3-96A1-4581-A652-17218CCFDDF1}" destId="{50184F56-F7B9-4565-916F-1934213C8EF0}" srcOrd="2" destOrd="0" parTransId="{3EA54935-A94D-4CBD-B0C5-2A5E2D5A7249}" sibTransId="{988C86D0-B084-47C7-9F64-D6A99A2A1595}"/>
    <dgm:cxn modelId="{1676C7B2-DF8B-40B6-AD79-130D6F2390BE}" type="presOf" srcId="{40480925-63FF-4C92-BC95-CC2830DB3C7E}" destId="{869251CD-0CC7-42A7-8881-170406C479EF}" srcOrd="0" destOrd="0" presId="urn:microsoft.com/office/officeart/2005/8/layout/vList2"/>
    <dgm:cxn modelId="{E3785E1B-EDD8-4FBD-988F-18A7CEBFF5F4}" type="presOf" srcId="{2DE0F6C6-7FE8-4445-BFD5-3748072909EF}" destId="{D26B1FC8-8C6E-436B-BDA2-958826F5B1AD}" srcOrd="0" destOrd="0" presId="urn:microsoft.com/office/officeart/2005/8/layout/vList2"/>
    <dgm:cxn modelId="{086CCBCB-64E4-49FD-B928-AB861F97A894}" type="presOf" srcId="{B73782F3-96A1-4581-A652-17218CCFDDF1}" destId="{1DB3B573-244B-4E52-922A-4C044D470AF6}" srcOrd="0" destOrd="0" presId="urn:microsoft.com/office/officeart/2005/8/layout/vList2"/>
    <dgm:cxn modelId="{F1317C06-22E1-4D0B-B94E-52231AFEAAFC}" type="presParOf" srcId="{1DB3B573-244B-4E52-922A-4C044D470AF6}" destId="{D26B1FC8-8C6E-436B-BDA2-958826F5B1AD}" srcOrd="0" destOrd="0" presId="urn:microsoft.com/office/officeart/2005/8/layout/vList2"/>
    <dgm:cxn modelId="{13CDC2B1-2CAC-4AC3-A9F7-DFECFA8F1FC0}" type="presParOf" srcId="{1DB3B573-244B-4E52-922A-4C044D470AF6}" destId="{131D5584-D5AF-42BD-BF74-16D6F090456C}" srcOrd="1" destOrd="0" presId="urn:microsoft.com/office/officeart/2005/8/layout/vList2"/>
    <dgm:cxn modelId="{FF93F220-541B-4161-BF79-CF71774F7A4D}" type="presParOf" srcId="{1DB3B573-244B-4E52-922A-4C044D470AF6}" destId="{869251CD-0CC7-42A7-8881-170406C479EF}" srcOrd="2" destOrd="0" presId="urn:microsoft.com/office/officeart/2005/8/layout/vList2"/>
    <dgm:cxn modelId="{5ADC3C52-7A17-4DC5-B4B9-50CABD016FF8}" type="presParOf" srcId="{1DB3B573-244B-4E52-922A-4C044D470AF6}" destId="{D926E4E9-6DD9-44ED-9631-8DE497D3BAE0}" srcOrd="3" destOrd="0" presId="urn:microsoft.com/office/officeart/2005/8/layout/vList2"/>
    <dgm:cxn modelId="{64A6A403-4F2C-4EE4-803E-2F3EEAFDDB59}" type="presParOf" srcId="{1DB3B573-244B-4E52-922A-4C044D470AF6}" destId="{11D7775C-689C-4D06-B89F-B096A47FC381}" srcOrd="4" destOrd="0" presId="urn:microsoft.com/office/officeart/2005/8/layout/vList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B11D5-9D58-4329-A06F-626170F4059D}">
      <dsp:nvSpPr>
        <dsp:cNvPr id="0" name=""/>
        <dsp:cNvSpPr/>
      </dsp:nvSpPr>
      <dsp:spPr>
        <a:xfrm>
          <a:off x="3286" y="64268"/>
          <a:ext cx="3203971"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120000"/>
            </a:lnSpc>
            <a:spcBef>
              <a:spcPct val="0"/>
            </a:spcBef>
            <a:spcAft>
              <a:spcPts val="20"/>
            </a:spcAft>
            <a:buNone/>
          </a:pPr>
          <a:r>
            <a:rPr lang="en-US" altLang="zh-CN" sz="1700" kern="1200" dirty="0">
              <a:latin typeface="Times New Roman" panose="02020603050405020304" pitchFamily="18" charset="0"/>
              <a:ea typeface="等线" panose="02010600030101010101" pitchFamily="2" charset="-122"/>
              <a:sym typeface="Times New Roman" panose="02020603050405020304" pitchFamily="18" charset="0"/>
            </a:rPr>
            <a:t>1</a:t>
          </a:r>
          <a:r>
            <a:rPr lang="zh-CN" sz="1700" kern="1200" dirty="0">
              <a:latin typeface="Times New Roman" panose="02020603050405020304" pitchFamily="18" charset="0"/>
              <a:ea typeface="等线" panose="02010600030101010101" pitchFamily="2" charset="-122"/>
              <a:sym typeface="Times New Roman" panose="02020603050405020304" pitchFamily="18" charset="0"/>
            </a:rPr>
            <a:t>核燃料循环</a:t>
          </a:r>
          <a:endParaRPr lang="zh-CN" altLang="en-US" sz="1700" kern="1200" dirty="0">
            <a:latin typeface="Times New Roman" panose="02020603050405020304" pitchFamily="18" charset="0"/>
            <a:ea typeface="等线" panose="02010600030101010101" pitchFamily="2" charset="-122"/>
            <a:sym typeface="Times New Roman" panose="02020603050405020304" pitchFamily="18" charset="0"/>
          </a:endParaRPr>
        </a:p>
      </dsp:txBody>
      <dsp:txXfrm>
        <a:off x="3286" y="64268"/>
        <a:ext cx="3203971" cy="489600"/>
      </dsp:txXfrm>
    </dsp:sp>
    <dsp:sp modelId="{B38BF583-C6BD-4C54-A6A7-0EFAA6575C19}">
      <dsp:nvSpPr>
        <dsp:cNvPr id="0" name=""/>
        <dsp:cNvSpPr/>
      </dsp:nvSpPr>
      <dsp:spPr>
        <a:xfrm>
          <a:off x="3286" y="553869"/>
          <a:ext cx="3203971" cy="37332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120000"/>
            </a:lnSpc>
            <a:spcBef>
              <a:spcPct val="0"/>
            </a:spcBef>
            <a:spcAft>
              <a:spcPts val="20"/>
            </a:spcAft>
            <a:buChar char="•"/>
          </a:pPr>
          <a:r>
            <a:rPr lang="zh-CN" sz="1700" kern="1200" dirty="0">
              <a:latin typeface="Times New Roman" panose="02020603050405020304" pitchFamily="18" charset="0"/>
              <a:ea typeface="等线" panose="02010600030101010101" pitchFamily="2" charset="-122"/>
              <a:sym typeface="Times New Roman" panose="02020603050405020304" pitchFamily="18" charset="0"/>
            </a:rPr>
            <a:t>铀矿开采</a:t>
          </a:r>
          <a:r>
            <a:rPr lang="en-US" sz="1700" kern="1200" dirty="0">
              <a:latin typeface="Times New Roman" panose="02020603050405020304" pitchFamily="18" charset="0"/>
              <a:ea typeface="等线" panose="02010600030101010101" pitchFamily="2" charset="-122"/>
              <a:sym typeface="Times New Roman" panose="02020603050405020304" pitchFamily="18" charset="0"/>
            </a:rPr>
            <a:t>1A</a:t>
          </a:r>
          <a:endParaRPr lang="zh-CN" altLang="en-US" sz="1700" kern="1200" dirty="0">
            <a:latin typeface="Times New Roman" panose="02020603050405020304" pitchFamily="18" charset="0"/>
            <a:ea typeface="等线" panose="02010600030101010101" pitchFamily="2" charset="-122"/>
            <a:sym typeface="Times New Roman" panose="02020603050405020304" pitchFamily="18" charset="0"/>
          </a:endParaRPr>
        </a:p>
        <a:p>
          <a:pPr marL="171450" lvl="1" indent="-171450" algn="l" defTabSz="755650">
            <a:lnSpc>
              <a:spcPct val="120000"/>
            </a:lnSpc>
            <a:spcBef>
              <a:spcPct val="0"/>
            </a:spcBef>
            <a:spcAft>
              <a:spcPct val="20000"/>
            </a:spcAft>
            <a:buChar char="•"/>
          </a:pPr>
          <a:r>
            <a:rPr lang="zh-CN" sz="1700" kern="1200">
              <a:latin typeface="Times New Roman" panose="02020603050405020304" pitchFamily="18" charset="0"/>
              <a:ea typeface="等线" panose="02010600030101010101" pitchFamily="2" charset="-122"/>
              <a:sym typeface="Times New Roman" panose="02020603050405020304" pitchFamily="18" charset="0"/>
            </a:rPr>
            <a:t>铀矿加工</a:t>
          </a:r>
          <a:r>
            <a:rPr lang="en-US" sz="1700" kern="1200">
              <a:latin typeface="Times New Roman" panose="02020603050405020304" pitchFamily="18" charset="0"/>
              <a:ea typeface="等线" panose="02010600030101010101" pitchFamily="2" charset="-122"/>
              <a:sym typeface="Times New Roman" panose="02020603050405020304" pitchFamily="18" charset="0"/>
            </a:rPr>
            <a:t>1B</a:t>
          </a:r>
          <a:endParaRPr lang="zh-CN" sz="1700" kern="1200">
            <a:latin typeface="Times New Roman" panose="02020603050405020304" pitchFamily="18" charset="0"/>
            <a:ea typeface="等线" panose="02010600030101010101" pitchFamily="2" charset="-122"/>
            <a:sym typeface="Times New Roman" panose="02020603050405020304" pitchFamily="18" charset="0"/>
          </a:endParaRPr>
        </a:p>
        <a:p>
          <a:pPr marL="171450" lvl="1" indent="-171450" algn="l" defTabSz="755650">
            <a:lnSpc>
              <a:spcPct val="120000"/>
            </a:lnSpc>
            <a:spcBef>
              <a:spcPct val="0"/>
            </a:spcBef>
            <a:spcAft>
              <a:spcPct val="20000"/>
            </a:spcAft>
            <a:buChar char="•"/>
          </a:pPr>
          <a:r>
            <a:rPr lang="zh-CN" sz="1700" kern="1200">
              <a:latin typeface="Times New Roman" panose="02020603050405020304" pitchFamily="18" charset="0"/>
              <a:ea typeface="等线" panose="02010600030101010101" pitchFamily="2" charset="-122"/>
              <a:sym typeface="Times New Roman" panose="02020603050405020304" pitchFamily="18" charset="0"/>
            </a:rPr>
            <a:t>铀富集和转化</a:t>
          </a:r>
          <a:r>
            <a:rPr lang="en-US" sz="1700" kern="1200">
              <a:latin typeface="Times New Roman" panose="02020603050405020304" pitchFamily="18" charset="0"/>
              <a:ea typeface="等线" panose="02010600030101010101" pitchFamily="2" charset="-122"/>
              <a:sym typeface="Times New Roman" panose="02020603050405020304" pitchFamily="18" charset="0"/>
            </a:rPr>
            <a:t>1C</a:t>
          </a:r>
          <a:endParaRPr lang="zh-CN" sz="1700" kern="1200">
            <a:latin typeface="Times New Roman" panose="02020603050405020304" pitchFamily="18" charset="0"/>
            <a:ea typeface="等线" panose="02010600030101010101" pitchFamily="2" charset="-122"/>
            <a:sym typeface="Times New Roman" panose="02020603050405020304" pitchFamily="18" charset="0"/>
          </a:endParaRPr>
        </a:p>
        <a:p>
          <a:pPr marL="171450" lvl="1" indent="-171450" algn="l" defTabSz="755650">
            <a:lnSpc>
              <a:spcPct val="120000"/>
            </a:lnSpc>
            <a:spcBef>
              <a:spcPct val="0"/>
            </a:spcBef>
            <a:spcAft>
              <a:spcPct val="20000"/>
            </a:spcAft>
            <a:buChar char="•"/>
          </a:pPr>
          <a:r>
            <a:rPr lang="zh-CN" sz="1700" kern="1200">
              <a:latin typeface="Times New Roman" panose="02020603050405020304" pitchFamily="18" charset="0"/>
              <a:ea typeface="等线" panose="02010600030101010101" pitchFamily="2" charset="-122"/>
              <a:sym typeface="Times New Roman" panose="02020603050405020304" pitchFamily="18" charset="0"/>
            </a:rPr>
            <a:t>核燃料制造</a:t>
          </a:r>
          <a:r>
            <a:rPr lang="en-US" sz="1700" kern="1200">
              <a:latin typeface="Times New Roman" panose="02020603050405020304" pitchFamily="18" charset="0"/>
              <a:ea typeface="等线" panose="02010600030101010101" pitchFamily="2" charset="-122"/>
              <a:sym typeface="Times New Roman" panose="02020603050405020304" pitchFamily="18" charset="0"/>
            </a:rPr>
            <a:t>1D</a:t>
          </a:r>
          <a:endParaRPr lang="zh-CN" sz="1700" kern="1200">
            <a:latin typeface="Times New Roman" panose="02020603050405020304" pitchFamily="18" charset="0"/>
            <a:ea typeface="等线" panose="02010600030101010101" pitchFamily="2" charset="-122"/>
            <a:sym typeface="Times New Roman" panose="02020603050405020304" pitchFamily="18" charset="0"/>
          </a:endParaRPr>
        </a:p>
        <a:p>
          <a:pPr marL="171450" lvl="1" indent="-171450" algn="l" defTabSz="755650">
            <a:lnSpc>
              <a:spcPct val="120000"/>
            </a:lnSpc>
            <a:spcBef>
              <a:spcPct val="0"/>
            </a:spcBef>
            <a:spcAft>
              <a:spcPct val="20000"/>
            </a:spcAft>
            <a:buChar char="•"/>
          </a:pPr>
          <a:r>
            <a:rPr lang="zh-CN" sz="1700" kern="1200">
              <a:latin typeface="Times New Roman" panose="02020603050405020304" pitchFamily="18" charset="0"/>
              <a:ea typeface="等线" panose="02010600030101010101" pitchFamily="2" charset="-122"/>
              <a:sym typeface="Times New Roman" panose="02020603050405020304" pitchFamily="18" charset="0"/>
            </a:rPr>
            <a:t>反应堆运行</a:t>
          </a:r>
          <a:r>
            <a:rPr lang="en-US" sz="1700" kern="1200">
              <a:latin typeface="Times New Roman" panose="02020603050405020304" pitchFamily="18" charset="0"/>
              <a:ea typeface="等线" panose="02010600030101010101" pitchFamily="2" charset="-122"/>
              <a:sym typeface="Times New Roman" panose="02020603050405020304" pitchFamily="18" charset="0"/>
            </a:rPr>
            <a:t>1E</a:t>
          </a:r>
          <a:endParaRPr lang="zh-CN" sz="1700" kern="1200">
            <a:latin typeface="Times New Roman" panose="02020603050405020304" pitchFamily="18" charset="0"/>
            <a:ea typeface="等线" panose="02010600030101010101" pitchFamily="2" charset="-122"/>
            <a:sym typeface="Times New Roman" panose="02020603050405020304" pitchFamily="18" charset="0"/>
          </a:endParaRPr>
        </a:p>
        <a:p>
          <a:pPr marL="171450" lvl="1" indent="-171450" algn="l" defTabSz="755650">
            <a:lnSpc>
              <a:spcPct val="120000"/>
            </a:lnSpc>
            <a:spcBef>
              <a:spcPct val="0"/>
            </a:spcBef>
            <a:spcAft>
              <a:spcPct val="20000"/>
            </a:spcAft>
            <a:buChar char="•"/>
          </a:pPr>
          <a:r>
            <a:rPr lang="zh-CN" sz="1700" kern="1200">
              <a:latin typeface="Times New Roman" panose="02020603050405020304" pitchFamily="18" charset="0"/>
              <a:ea typeface="等线" panose="02010600030101010101" pitchFamily="2" charset="-122"/>
              <a:sym typeface="Times New Roman" panose="02020603050405020304" pitchFamily="18" charset="0"/>
            </a:rPr>
            <a:t>核燃料后处理</a:t>
          </a:r>
          <a:r>
            <a:rPr lang="en-US" sz="1700" kern="1200">
              <a:latin typeface="Times New Roman" panose="02020603050405020304" pitchFamily="18" charset="0"/>
              <a:ea typeface="等线" panose="02010600030101010101" pitchFamily="2" charset="-122"/>
              <a:sym typeface="Times New Roman" panose="02020603050405020304" pitchFamily="18" charset="0"/>
            </a:rPr>
            <a:t>1F</a:t>
          </a:r>
          <a:endParaRPr lang="zh-CN" sz="1700" kern="1200">
            <a:latin typeface="Times New Roman" panose="02020603050405020304" pitchFamily="18" charset="0"/>
            <a:ea typeface="等线" panose="02010600030101010101" pitchFamily="2" charset="-122"/>
            <a:sym typeface="Times New Roman" panose="02020603050405020304" pitchFamily="18" charset="0"/>
          </a:endParaRPr>
        </a:p>
        <a:p>
          <a:pPr marL="171450" lvl="1" indent="-171450" algn="l" defTabSz="755650">
            <a:lnSpc>
              <a:spcPct val="120000"/>
            </a:lnSpc>
            <a:spcBef>
              <a:spcPct val="0"/>
            </a:spcBef>
            <a:spcAft>
              <a:spcPct val="20000"/>
            </a:spcAft>
            <a:buChar char="•"/>
          </a:pPr>
          <a:r>
            <a:rPr lang="zh-CN" sz="1700" kern="1200">
              <a:latin typeface="Times New Roman" panose="02020603050405020304" pitchFamily="18" charset="0"/>
              <a:ea typeface="等线" panose="02010600030101010101" pitchFamily="2" charset="-122"/>
              <a:sym typeface="Times New Roman" panose="02020603050405020304" pitchFamily="18" charset="0"/>
            </a:rPr>
            <a:t>核燃料循环系统的研究开发</a:t>
          </a:r>
          <a:r>
            <a:rPr lang="en-US" sz="1700" kern="1200">
              <a:latin typeface="Times New Roman" panose="02020603050405020304" pitchFamily="18" charset="0"/>
              <a:ea typeface="等线" panose="02010600030101010101" pitchFamily="2" charset="-122"/>
              <a:sym typeface="Times New Roman" panose="02020603050405020304" pitchFamily="18" charset="0"/>
            </a:rPr>
            <a:t>1G</a:t>
          </a:r>
          <a:endParaRPr lang="zh-CN" sz="1700" kern="1200">
            <a:latin typeface="Times New Roman" panose="02020603050405020304" pitchFamily="18" charset="0"/>
            <a:ea typeface="等线" panose="02010600030101010101" pitchFamily="2" charset="-122"/>
            <a:sym typeface="Times New Roman" panose="02020603050405020304" pitchFamily="18" charset="0"/>
          </a:endParaRPr>
        </a:p>
        <a:p>
          <a:pPr marL="171450" lvl="1" indent="-171450" algn="l" defTabSz="755650">
            <a:lnSpc>
              <a:spcPct val="120000"/>
            </a:lnSpc>
            <a:spcBef>
              <a:spcPct val="0"/>
            </a:spcBef>
            <a:spcAft>
              <a:spcPct val="20000"/>
            </a:spcAft>
            <a:buChar char="•"/>
          </a:pPr>
          <a:r>
            <a:rPr lang="zh-CN" sz="1700" kern="1200" dirty="0">
              <a:latin typeface="Times New Roman" panose="02020603050405020304" pitchFamily="18" charset="0"/>
              <a:ea typeface="等线" panose="02010600030101010101" pitchFamily="2" charset="-122"/>
              <a:sym typeface="Times New Roman" panose="02020603050405020304" pitchFamily="18" charset="0"/>
            </a:rPr>
            <a:t>退役及废物管理</a:t>
          </a:r>
          <a:r>
            <a:rPr lang="en-US" sz="1700" kern="1200" dirty="0">
              <a:latin typeface="Times New Roman" panose="02020603050405020304" pitchFamily="18" charset="0"/>
              <a:ea typeface="等线" panose="02010600030101010101" pitchFamily="2" charset="-122"/>
              <a:sym typeface="Times New Roman" panose="02020603050405020304" pitchFamily="18" charset="0"/>
            </a:rPr>
            <a:t>1H</a:t>
          </a:r>
          <a:endParaRPr lang="zh-CN" altLang="en-US" sz="1700" kern="1200" dirty="0">
            <a:latin typeface="Times New Roman" panose="02020603050405020304" pitchFamily="18" charset="0"/>
            <a:ea typeface="等线" panose="02010600030101010101" pitchFamily="2" charset="-122"/>
            <a:sym typeface="Times New Roman" panose="02020603050405020304" pitchFamily="18" charset="0"/>
          </a:endParaRPr>
        </a:p>
      </dsp:txBody>
      <dsp:txXfrm>
        <a:off x="3286" y="553869"/>
        <a:ext cx="3203971" cy="3733200"/>
      </dsp:txXfrm>
    </dsp:sp>
    <dsp:sp modelId="{0F67B34F-1F22-4854-A252-1AD2ACCB600A}">
      <dsp:nvSpPr>
        <dsp:cNvPr id="0" name=""/>
        <dsp:cNvSpPr/>
      </dsp:nvSpPr>
      <dsp:spPr>
        <a:xfrm>
          <a:off x="3655814" y="64268"/>
          <a:ext cx="3203971"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120000"/>
            </a:lnSpc>
            <a:spcBef>
              <a:spcPct val="0"/>
            </a:spcBef>
            <a:spcAft>
              <a:spcPts val="20"/>
            </a:spcAft>
            <a:buNone/>
          </a:pPr>
          <a:r>
            <a:rPr lang="en-US"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2</a:t>
          </a:r>
          <a:r>
            <a:rPr lang="zh-CN"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医学应用</a:t>
          </a:r>
          <a:endParaRPr lang="zh-CN" altLang="en-US"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dsp:txBody>
      <dsp:txXfrm>
        <a:off x="3655814" y="64268"/>
        <a:ext cx="3203971" cy="489600"/>
      </dsp:txXfrm>
    </dsp:sp>
    <dsp:sp modelId="{52815C6C-7223-470B-8FB9-8C0818F54346}">
      <dsp:nvSpPr>
        <dsp:cNvPr id="0" name=""/>
        <dsp:cNvSpPr/>
      </dsp:nvSpPr>
      <dsp:spPr>
        <a:xfrm>
          <a:off x="3655814" y="553869"/>
          <a:ext cx="3203971" cy="37332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120000"/>
            </a:lnSpc>
            <a:spcBef>
              <a:spcPct val="0"/>
            </a:spcBef>
            <a:spcAft>
              <a:spcPts val="20"/>
            </a:spcAft>
            <a:buChar char="•"/>
          </a:pPr>
          <a:r>
            <a:rPr lang="zh-CN"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诊断放射学</a:t>
          </a:r>
          <a:r>
            <a:rPr lang="en-US"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2A</a:t>
          </a:r>
          <a:endParaRPr lang="zh-CN" altLang="en-US"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a:p>
          <a:pPr marL="171450" lvl="1" indent="-171450" algn="l" defTabSz="755650">
            <a:lnSpc>
              <a:spcPct val="120000"/>
            </a:lnSpc>
            <a:spcBef>
              <a:spcPct val="0"/>
            </a:spcBef>
            <a:spcAft>
              <a:spcPct val="20000"/>
            </a:spcAft>
            <a:buChar char="•"/>
          </a:pPr>
          <a:r>
            <a:rPr lang="zh-CN"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牙科放射学</a:t>
          </a:r>
          <a:r>
            <a:rPr lang="en-US"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2B</a:t>
          </a:r>
          <a:endParaRPr lang="zh-CN"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a:p>
          <a:pPr marL="171450" lvl="1" indent="-171450" algn="l" defTabSz="755650">
            <a:lnSpc>
              <a:spcPct val="120000"/>
            </a:lnSpc>
            <a:spcBef>
              <a:spcPct val="0"/>
            </a:spcBef>
            <a:spcAft>
              <a:spcPct val="20000"/>
            </a:spcAft>
            <a:buChar char="•"/>
          </a:pPr>
          <a:r>
            <a:rPr lang="zh-CN"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核医学</a:t>
          </a:r>
          <a:r>
            <a:rPr lang="en-US"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2C</a:t>
          </a:r>
          <a:endParaRPr lang="zh-CN"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a:p>
          <a:pPr marL="171450" lvl="1" indent="-171450" algn="l" defTabSz="755650">
            <a:lnSpc>
              <a:spcPct val="120000"/>
            </a:lnSpc>
            <a:spcBef>
              <a:spcPct val="0"/>
            </a:spcBef>
            <a:spcAft>
              <a:spcPct val="20000"/>
            </a:spcAft>
            <a:buChar char="•"/>
          </a:pPr>
          <a:r>
            <a:rPr lang="zh-CN"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放射治疗</a:t>
          </a:r>
          <a:r>
            <a:rPr lang="en-US"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2D</a:t>
          </a:r>
          <a:endParaRPr lang="zh-CN"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a:p>
          <a:pPr marL="171450" lvl="1" indent="-171450" algn="l" defTabSz="755650">
            <a:lnSpc>
              <a:spcPct val="120000"/>
            </a:lnSpc>
            <a:spcBef>
              <a:spcPct val="0"/>
            </a:spcBef>
            <a:spcAft>
              <a:spcPct val="20000"/>
            </a:spcAft>
            <a:buChar char="•"/>
          </a:pPr>
          <a:r>
            <a:rPr lang="zh-CN"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介入放射学</a:t>
          </a:r>
          <a:r>
            <a:rPr lang="en-US"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2E</a:t>
          </a:r>
          <a:endParaRPr lang="zh-CN"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a:p>
          <a:pPr marL="171450" lvl="1" indent="-171450" algn="l" defTabSz="755650">
            <a:lnSpc>
              <a:spcPct val="120000"/>
            </a:lnSpc>
            <a:spcBef>
              <a:spcPct val="0"/>
            </a:spcBef>
            <a:spcAft>
              <a:spcPct val="20000"/>
            </a:spcAft>
            <a:buChar char="•"/>
          </a:pPr>
          <a:r>
            <a:rPr lang="zh-CN"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其他应用</a:t>
          </a:r>
          <a:r>
            <a:rPr lang="en-US"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2F</a:t>
          </a:r>
          <a:endParaRPr lang="zh-CN" altLang="en-US"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dsp:txBody>
      <dsp:txXfrm>
        <a:off x="3655814" y="553869"/>
        <a:ext cx="3203971" cy="3733200"/>
      </dsp:txXfrm>
    </dsp:sp>
    <dsp:sp modelId="{1977497A-BE73-47D6-9069-AC94F8C4E5A5}">
      <dsp:nvSpPr>
        <dsp:cNvPr id="0" name=""/>
        <dsp:cNvSpPr/>
      </dsp:nvSpPr>
      <dsp:spPr>
        <a:xfrm>
          <a:off x="7308342" y="64268"/>
          <a:ext cx="3203971"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120000"/>
            </a:lnSpc>
            <a:spcBef>
              <a:spcPct val="0"/>
            </a:spcBef>
            <a:spcAft>
              <a:spcPts val="20"/>
            </a:spcAft>
            <a:buNone/>
          </a:pPr>
          <a:r>
            <a:rPr lang="en-US" sz="1700" kern="1200" dirty="0">
              <a:latin typeface="Times New Roman" panose="02020603050405020304" pitchFamily="18" charset="0"/>
              <a:ea typeface="等线" panose="02010600030101010101" pitchFamily="2" charset="-122"/>
              <a:sym typeface="Times New Roman" panose="02020603050405020304" pitchFamily="18" charset="0"/>
            </a:rPr>
            <a:t>3</a:t>
          </a:r>
          <a:r>
            <a:rPr lang="zh-CN" sz="1700" kern="1200" dirty="0">
              <a:latin typeface="Times New Roman" panose="02020603050405020304" pitchFamily="18" charset="0"/>
              <a:ea typeface="等线" panose="02010600030101010101" pitchFamily="2" charset="-122"/>
              <a:sym typeface="Times New Roman" panose="02020603050405020304" pitchFamily="18" charset="0"/>
            </a:rPr>
            <a:t>工业应用</a:t>
          </a:r>
          <a:endParaRPr lang="zh-CN" altLang="en-US" sz="1700" kern="1200" dirty="0">
            <a:latin typeface="Times New Roman" panose="02020603050405020304" pitchFamily="18" charset="0"/>
            <a:ea typeface="等线" panose="02010600030101010101" pitchFamily="2" charset="-122"/>
            <a:sym typeface="Times New Roman" panose="02020603050405020304" pitchFamily="18" charset="0"/>
          </a:endParaRPr>
        </a:p>
      </dsp:txBody>
      <dsp:txXfrm>
        <a:off x="7308342" y="64268"/>
        <a:ext cx="3203971" cy="489600"/>
      </dsp:txXfrm>
    </dsp:sp>
    <dsp:sp modelId="{9A4BE428-4549-4771-80E0-4D6A3F25F3AF}">
      <dsp:nvSpPr>
        <dsp:cNvPr id="0" name=""/>
        <dsp:cNvSpPr/>
      </dsp:nvSpPr>
      <dsp:spPr>
        <a:xfrm>
          <a:off x="7308342" y="553869"/>
          <a:ext cx="3203971" cy="37332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120000"/>
            </a:lnSpc>
            <a:spcBef>
              <a:spcPct val="0"/>
            </a:spcBef>
            <a:spcAft>
              <a:spcPts val="20"/>
            </a:spcAft>
            <a:buChar char="•"/>
          </a:pPr>
          <a:r>
            <a:rPr lang="zh-CN" sz="1700" kern="1200" dirty="0">
              <a:latin typeface="Times New Roman" panose="02020603050405020304" pitchFamily="18" charset="0"/>
              <a:ea typeface="等线" panose="02010600030101010101" pitchFamily="2" charset="-122"/>
              <a:sym typeface="Times New Roman" panose="02020603050405020304" pitchFamily="18" charset="0"/>
            </a:rPr>
            <a:t>工业辐照</a:t>
          </a:r>
          <a:r>
            <a:rPr lang="en-US" sz="1700" kern="1200" dirty="0">
              <a:latin typeface="Times New Roman" panose="02020603050405020304" pitchFamily="18" charset="0"/>
              <a:ea typeface="等线" panose="02010600030101010101" pitchFamily="2" charset="-122"/>
              <a:sym typeface="Times New Roman" panose="02020603050405020304" pitchFamily="18" charset="0"/>
            </a:rPr>
            <a:t>3A</a:t>
          </a:r>
          <a:endParaRPr lang="zh-CN" altLang="en-US" sz="1700" kern="1200" dirty="0">
            <a:latin typeface="Times New Roman" panose="02020603050405020304" pitchFamily="18" charset="0"/>
            <a:ea typeface="等线" panose="02010600030101010101" pitchFamily="2" charset="-122"/>
            <a:sym typeface="Times New Roman" panose="02020603050405020304" pitchFamily="18" charset="0"/>
          </a:endParaRPr>
        </a:p>
        <a:p>
          <a:pPr marL="171450" lvl="1" indent="-171450" algn="l" defTabSz="755650">
            <a:lnSpc>
              <a:spcPct val="120000"/>
            </a:lnSpc>
            <a:spcBef>
              <a:spcPct val="0"/>
            </a:spcBef>
            <a:spcAft>
              <a:spcPct val="20000"/>
            </a:spcAft>
            <a:buChar char="•"/>
          </a:pPr>
          <a:r>
            <a:rPr lang="zh-CN"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工业探伤</a:t>
          </a:r>
          <a:r>
            <a:rPr lang="en-US"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3B</a:t>
          </a:r>
          <a:endParaRPr lang="zh-CN"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a:p>
          <a:pPr marL="171450" lvl="1" indent="-171450" algn="l" defTabSz="755650">
            <a:lnSpc>
              <a:spcPct val="120000"/>
            </a:lnSpc>
            <a:spcBef>
              <a:spcPct val="0"/>
            </a:spcBef>
            <a:spcAft>
              <a:spcPct val="20000"/>
            </a:spcAft>
            <a:buChar char="•"/>
          </a:pPr>
          <a:r>
            <a:rPr lang="zh-CN" sz="1700" kern="1200" dirty="0">
              <a:latin typeface="Times New Roman" panose="02020603050405020304" pitchFamily="18" charset="0"/>
              <a:ea typeface="等线" panose="02010600030101010101" pitchFamily="2" charset="-122"/>
              <a:sym typeface="Times New Roman" panose="02020603050405020304" pitchFamily="18" charset="0"/>
            </a:rPr>
            <a:t>发光涂料</a:t>
          </a:r>
          <a:r>
            <a:rPr lang="en-US" sz="1700" kern="1200" dirty="0">
              <a:latin typeface="Times New Roman" panose="02020603050405020304" pitchFamily="18" charset="0"/>
              <a:ea typeface="等线" panose="02010600030101010101" pitchFamily="2" charset="-122"/>
              <a:sym typeface="Times New Roman" panose="02020603050405020304" pitchFamily="18" charset="0"/>
            </a:rPr>
            <a:t>3C</a:t>
          </a:r>
          <a:endParaRPr lang="zh-CN" sz="1700" kern="1200" dirty="0">
            <a:latin typeface="Times New Roman" panose="02020603050405020304" pitchFamily="18" charset="0"/>
            <a:ea typeface="等线" panose="02010600030101010101" pitchFamily="2" charset="-122"/>
            <a:sym typeface="Times New Roman" panose="02020603050405020304" pitchFamily="18" charset="0"/>
          </a:endParaRPr>
        </a:p>
        <a:p>
          <a:pPr marL="171450" lvl="1" indent="-171450" algn="l" defTabSz="755650">
            <a:lnSpc>
              <a:spcPct val="120000"/>
            </a:lnSpc>
            <a:spcBef>
              <a:spcPct val="0"/>
            </a:spcBef>
            <a:spcAft>
              <a:spcPct val="20000"/>
            </a:spcAft>
            <a:buChar char="•"/>
          </a:pPr>
          <a:r>
            <a:rPr lang="zh-CN" sz="1700" kern="1200" dirty="0">
              <a:latin typeface="Times New Roman" panose="02020603050405020304" pitchFamily="18" charset="0"/>
              <a:ea typeface="等线" panose="02010600030101010101" pitchFamily="2" charset="-122"/>
              <a:sym typeface="Times New Roman" panose="02020603050405020304" pitchFamily="18" charset="0"/>
            </a:rPr>
            <a:t>放射性同位素生产</a:t>
          </a:r>
          <a:r>
            <a:rPr lang="en-US" sz="1700" kern="1200" dirty="0">
              <a:latin typeface="Times New Roman" panose="02020603050405020304" pitchFamily="18" charset="0"/>
              <a:ea typeface="等线" panose="02010600030101010101" pitchFamily="2" charset="-122"/>
              <a:sym typeface="Times New Roman" panose="02020603050405020304" pitchFamily="18" charset="0"/>
            </a:rPr>
            <a:t>3D</a:t>
          </a:r>
          <a:endParaRPr lang="zh-CN" sz="1700" kern="1200" dirty="0">
            <a:latin typeface="Times New Roman" panose="02020603050405020304" pitchFamily="18" charset="0"/>
            <a:ea typeface="等线" panose="02010600030101010101" pitchFamily="2" charset="-122"/>
            <a:sym typeface="Times New Roman" panose="02020603050405020304" pitchFamily="18" charset="0"/>
          </a:endParaRPr>
        </a:p>
        <a:p>
          <a:pPr marL="171450" lvl="1" indent="-171450" algn="l" defTabSz="755650">
            <a:lnSpc>
              <a:spcPct val="120000"/>
            </a:lnSpc>
            <a:spcBef>
              <a:spcPct val="0"/>
            </a:spcBef>
            <a:spcAft>
              <a:spcPct val="20000"/>
            </a:spcAft>
            <a:buChar char="•"/>
          </a:pPr>
          <a:r>
            <a:rPr lang="zh-CN" sz="1700" kern="1200">
              <a:latin typeface="Times New Roman" panose="02020603050405020304" pitchFamily="18" charset="0"/>
              <a:ea typeface="等线" panose="02010600030101010101" pitchFamily="2" charset="-122"/>
              <a:sym typeface="Times New Roman" panose="02020603050405020304" pitchFamily="18" charset="0"/>
            </a:rPr>
            <a:t>测井</a:t>
          </a:r>
          <a:r>
            <a:rPr lang="en-US" sz="1700" kern="1200">
              <a:latin typeface="Times New Roman" panose="02020603050405020304" pitchFamily="18" charset="0"/>
              <a:ea typeface="等线" panose="02010600030101010101" pitchFamily="2" charset="-122"/>
              <a:sym typeface="Times New Roman" panose="02020603050405020304" pitchFamily="18" charset="0"/>
            </a:rPr>
            <a:t>3E</a:t>
          </a:r>
          <a:endParaRPr lang="zh-CN" sz="1700" kern="1200">
            <a:latin typeface="Times New Roman" panose="02020603050405020304" pitchFamily="18" charset="0"/>
            <a:ea typeface="等线" panose="02010600030101010101" pitchFamily="2" charset="-122"/>
            <a:sym typeface="Times New Roman" panose="02020603050405020304" pitchFamily="18" charset="0"/>
          </a:endParaRPr>
        </a:p>
        <a:p>
          <a:pPr marL="171450" lvl="1" indent="-171450" algn="l" defTabSz="755650">
            <a:lnSpc>
              <a:spcPct val="120000"/>
            </a:lnSpc>
            <a:spcBef>
              <a:spcPct val="0"/>
            </a:spcBef>
            <a:spcAft>
              <a:spcPct val="20000"/>
            </a:spcAft>
            <a:buChar char="•"/>
          </a:pPr>
          <a:r>
            <a:rPr lang="zh-CN"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加速器运行</a:t>
          </a:r>
          <a:r>
            <a:rPr lang="en-US"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3F</a:t>
          </a:r>
          <a:endParaRPr lang="zh-CN"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a:p>
          <a:pPr marL="171450" lvl="1" indent="-171450" algn="l" defTabSz="755650">
            <a:lnSpc>
              <a:spcPct val="120000"/>
            </a:lnSpc>
            <a:spcBef>
              <a:spcPct val="0"/>
            </a:spcBef>
            <a:spcAft>
              <a:spcPct val="20000"/>
            </a:spcAft>
            <a:buChar char="•"/>
          </a:pPr>
          <a:r>
            <a:rPr lang="zh-CN"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其他应用</a:t>
          </a:r>
          <a:r>
            <a:rPr lang="en-US"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3G</a:t>
          </a:r>
          <a:endParaRPr lang="zh-CN" sz="17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dsp:txBody>
      <dsp:txXfrm>
        <a:off x="7308342" y="553869"/>
        <a:ext cx="3203971" cy="3733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B11D5-9D58-4329-A06F-626170F4059D}">
      <dsp:nvSpPr>
        <dsp:cNvPr id="0" name=""/>
        <dsp:cNvSpPr/>
      </dsp:nvSpPr>
      <dsp:spPr>
        <a:xfrm>
          <a:off x="0" y="7569"/>
          <a:ext cx="3203971" cy="1152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120000"/>
            </a:lnSpc>
            <a:spcBef>
              <a:spcPct val="0"/>
            </a:spcBef>
            <a:spcAft>
              <a:spcPts val="20"/>
            </a:spcAft>
            <a:buNone/>
          </a:pPr>
          <a:r>
            <a:rPr lang="en-US" sz="2100" kern="1200" dirty="0">
              <a:latin typeface="Times New Roman" panose="02020603050405020304" pitchFamily="18" charset="0"/>
              <a:ea typeface="等线" panose="02010600030101010101" pitchFamily="2" charset="-122"/>
              <a:sym typeface="Times New Roman" panose="02020603050405020304" pitchFamily="18" charset="0"/>
            </a:rPr>
            <a:t>4</a:t>
          </a:r>
          <a:r>
            <a:rPr lang="zh-CN" sz="2100" kern="1200" dirty="0">
              <a:latin typeface="Times New Roman" panose="02020603050405020304" pitchFamily="18" charset="0"/>
              <a:ea typeface="等线" panose="02010600030101010101" pitchFamily="2" charset="-122"/>
              <a:sym typeface="Times New Roman" panose="02020603050405020304" pitchFamily="18" charset="0"/>
            </a:rPr>
            <a:t>天然源</a:t>
          </a:r>
          <a:endParaRPr lang="zh-CN" altLang="en-US" sz="2100" kern="1200" dirty="0">
            <a:latin typeface="Times New Roman" panose="02020603050405020304" pitchFamily="18" charset="0"/>
            <a:ea typeface="等线" panose="02010600030101010101" pitchFamily="2" charset="-122"/>
            <a:sym typeface="Times New Roman" panose="02020603050405020304" pitchFamily="18" charset="0"/>
          </a:endParaRPr>
        </a:p>
      </dsp:txBody>
      <dsp:txXfrm>
        <a:off x="0" y="7569"/>
        <a:ext cx="3203971" cy="1152000"/>
      </dsp:txXfrm>
    </dsp:sp>
    <dsp:sp modelId="{B38BF583-C6BD-4C54-A6A7-0EFAA6575C19}">
      <dsp:nvSpPr>
        <dsp:cNvPr id="0" name=""/>
        <dsp:cNvSpPr/>
      </dsp:nvSpPr>
      <dsp:spPr>
        <a:xfrm>
          <a:off x="3286" y="1159569"/>
          <a:ext cx="3203971" cy="3184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120000"/>
            </a:lnSpc>
            <a:spcBef>
              <a:spcPct val="0"/>
            </a:spcBef>
            <a:spcAft>
              <a:spcPts val="20"/>
            </a:spcAft>
            <a:buChar char="•"/>
          </a:pPr>
          <a:r>
            <a:rPr lang="zh-CN" sz="2100" kern="1200" dirty="0">
              <a:latin typeface="Times New Roman" panose="02020603050405020304" pitchFamily="18" charset="0"/>
              <a:ea typeface="等线" panose="02010600030101010101" pitchFamily="2" charset="-122"/>
              <a:sym typeface="Times New Roman" panose="02020603050405020304" pitchFamily="18" charset="0"/>
            </a:rPr>
            <a:t>民用航空</a:t>
          </a:r>
          <a:r>
            <a:rPr lang="en-US" sz="2100" kern="1200" dirty="0">
              <a:latin typeface="Times New Roman" panose="02020603050405020304" pitchFamily="18" charset="0"/>
              <a:ea typeface="等线" panose="02010600030101010101" pitchFamily="2" charset="-122"/>
              <a:sym typeface="Times New Roman" panose="02020603050405020304" pitchFamily="18" charset="0"/>
            </a:rPr>
            <a:t>4A</a:t>
          </a:r>
          <a:endParaRPr lang="zh-CN" altLang="en-US" sz="2100" kern="1200" dirty="0">
            <a:latin typeface="Times New Roman" panose="02020603050405020304" pitchFamily="18" charset="0"/>
            <a:ea typeface="等线" panose="02010600030101010101" pitchFamily="2" charset="-122"/>
            <a:sym typeface="Times New Roman" panose="02020603050405020304" pitchFamily="18" charset="0"/>
          </a:endParaRPr>
        </a:p>
        <a:p>
          <a:pPr marL="228600" lvl="1" indent="-228600" algn="l" defTabSz="933450">
            <a:lnSpc>
              <a:spcPct val="120000"/>
            </a:lnSpc>
            <a:spcBef>
              <a:spcPct val="0"/>
            </a:spcBef>
            <a:spcAft>
              <a:spcPct val="20000"/>
            </a:spcAft>
            <a:buChar char="•"/>
          </a:pPr>
          <a:r>
            <a:rPr lang="zh-CN" sz="21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煤矿开采</a:t>
          </a:r>
          <a:r>
            <a:rPr lang="en-US" sz="21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4B</a:t>
          </a:r>
          <a:endParaRPr lang="zh-CN" sz="21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a:p>
          <a:pPr marL="228600" lvl="1" indent="-228600" algn="l" defTabSz="933450">
            <a:lnSpc>
              <a:spcPct val="120000"/>
            </a:lnSpc>
            <a:spcBef>
              <a:spcPct val="0"/>
            </a:spcBef>
            <a:spcAft>
              <a:spcPct val="20000"/>
            </a:spcAft>
            <a:buChar char="•"/>
          </a:pPr>
          <a:r>
            <a:rPr lang="zh-CN" sz="21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其他矿藏开采</a:t>
          </a:r>
          <a:r>
            <a:rPr lang="en-US" sz="21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4C</a:t>
          </a:r>
          <a:endParaRPr lang="zh-CN" sz="21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a:p>
          <a:pPr marL="228600" lvl="1" indent="-228600" algn="l" defTabSz="933450">
            <a:lnSpc>
              <a:spcPct val="120000"/>
            </a:lnSpc>
            <a:spcBef>
              <a:spcPct val="0"/>
            </a:spcBef>
            <a:spcAft>
              <a:spcPct val="20000"/>
            </a:spcAft>
            <a:buChar char="•"/>
          </a:pPr>
          <a:r>
            <a:rPr lang="zh-CN" sz="2100" kern="1200" dirty="0">
              <a:latin typeface="Times New Roman" panose="02020603050405020304" pitchFamily="18" charset="0"/>
              <a:ea typeface="等线" panose="02010600030101010101" pitchFamily="2" charset="-122"/>
              <a:sym typeface="Times New Roman" panose="02020603050405020304" pitchFamily="18" charset="0"/>
            </a:rPr>
            <a:t>石油和天然气工业</a:t>
          </a:r>
          <a:r>
            <a:rPr lang="en-US" sz="2100" kern="1200" dirty="0">
              <a:latin typeface="Times New Roman" panose="02020603050405020304" pitchFamily="18" charset="0"/>
              <a:ea typeface="等线" panose="02010600030101010101" pitchFamily="2" charset="-122"/>
              <a:sym typeface="Times New Roman" panose="02020603050405020304" pitchFamily="18" charset="0"/>
            </a:rPr>
            <a:t>4D</a:t>
          </a:r>
          <a:endParaRPr lang="zh-CN" sz="2100" kern="1200" dirty="0">
            <a:latin typeface="Times New Roman" panose="02020603050405020304" pitchFamily="18" charset="0"/>
            <a:ea typeface="等线" panose="02010600030101010101" pitchFamily="2" charset="-122"/>
            <a:sym typeface="Times New Roman" panose="02020603050405020304" pitchFamily="18" charset="0"/>
          </a:endParaRPr>
        </a:p>
        <a:p>
          <a:pPr marL="228600" lvl="1" indent="-228600" algn="l" defTabSz="933450">
            <a:lnSpc>
              <a:spcPct val="120000"/>
            </a:lnSpc>
            <a:spcBef>
              <a:spcPct val="0"/>
            </a:spcBef>
            <a:spcAft>
              <a:spcPct val="20000"/>
            </a:spcAft>
            <a:buChar char="•"/>
          </a:pPr>
          <a:r>
            <a:rPr lang="zh-CN" sz="2100" kern="1200">
              <a:latin typeface="Times New Roman" panose="02020603050405020304" pitchFamily="18" charset="0"/>
              <a:ea typeface="等线" panose="02010600030101010101" pitchFamily="2" charset="-122"/>
              <a:sym typeface="Times New Roman" panose="02020603050405020304" pitchFamily="18" charset="0"/>
            </a:rPr>
            <a:t>矿物和石处理</a:t>
          </a:r>
          <a:r>
            <a:rPr lang="en-US" sz="2100" kern="1200">
              <a:latin typeface="Times New Roman" panose="02020603050405020304" pitchFamily="18" charset="0"/>
              <a:ea typeface="等线" panose="02010600030101010101" pitchFamily="2" charset="-122"/>
              <a:sym typeface="Times New Roman" panose="02020603050405020304" pitchFamily="18" charset="0"/>
            </a:rPr>
            <a:t>4E</a:t>
          </a:r>
          <a:endParaRPr lang="zh-CN" sz="2100" kern="1200">
            <a:latin typeface="Times New Roman" panose="02020603050405020304" pitchFamily="18" charset="0"/>
            <a:ea typeface="等线" panose="02010600030101010101" pitchFamily="2" charset="-122"/>
            <a:sym typeface="Times New Roman" panose="02020603050405020304" pitchFamily="18" charset="0"/>
          </a:endParaRPr>
        </a:p>
        <a:p>
          <a:pPr marL="228600" lvl="1" indent="-228600" algn="l" defTabSz="933450">
            <a:lnSpc>
              <a:spcPct val="120000"/>
            </a:lnSpc>
            <a:spcBef>
              <a:spcPct val="0"/>
            </a:spcBef>
            <a:spcAft>
              <a:spcPct val="20000"/>
            </a:spcAft>
            <a:buChar char="•"/>
          </a:pPr>
          <a:r>
            <a:rPr lang="zh-CN" sz="2100" kern="1200" dirty="0">
              <a:latin typeface="Times New Roman" panose="02020603050405020304" pitchFamily="18" charset="0"/>
              <a:ea typeface="等线" panose="02010600030101010101" pitchFamily="2" charset="-122"/>
              <a:sym typeface="Times New Roman" panose="02020603050405020304" pitchFamily="18" charset="0"/>
            </a:rPr>
            <a:t>其他</a:t>
          </a:r>
          <a:r>
            <a:rPr lang="en-US" sz="2100" kern="1200" dirty="0">
              <a:latin typeface="Times New Roman" panose="02020603050405020304" pitchFamily="18" charset="0"/>
              <a:ea typeface="等线" panose="02010600030101010101" pitchFamily="2" charset="-122"/>
              <a:sym typeface="Times New Roman" panose="02020603050405020304" pitchFamily="18" charset="0"/>
            </a:rPr>
            <a:t>4F</a:t>
          </a:r>
          <a:endParaRPr lang="zh-CN" sz="2100" kern="1200" dirty="0">
            <a:latin typeface="Times New Roman" panose="02020603050405020304" pitchFamily="18" charset="0"/>
            <a:ea typeface="等线" panose="02010600030101010101" pitchFamily="2" charset="-122"/>
            <a:sym typeface="Times New Roman" panose="02020603050405020304" pitchFamily="18" charset="0"/>
          </a:endParaRPr>
        </a:p>
      </dsp:txBody>
      <dsp:txXfrm>
        <a:off x="3286" y="1159569"/>
        <a:ext cx="3203971" cy="3184199"/>
      </dsp:txXfrm>
    </dsp:sp>
    <dsp:sp modelId="{0F67B34F-1F22-4854-A252-1AD2ACCB600A}">
      <dsp:nvSpPr>
        <dsp:cNvPr id="0" name=""/>
        <dsp:cNvSpPr/>
      </dsp:nvSpPr>
      <dsp:spPr>
        <a:xfrm>
          <a:off x="3655814" y="7569"/>
          <a:ext cx="3203971" cy="1152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120000"/>
            </a:lnSpc>
            <a:spcBef>
              <a:spcPct val="0"/>
            </a:spcBef>
            <a:spcAft>
              <a:spcPts val="20"/>
            </a:spcAft>
            <a:buNone/>
          </a:pPr>
          <a:r>
            <a:rPr lang="en-US" sz="2100" kern="1200" dirty="0">
              <a:latin typeface="Times New Roman" panose="02020603050405020304" pitchFamily="18" charset="0"/>
              <a:ea typeface="等线" panose="02010600030101010101" pitchFamily="2" charset="-122"/>
              <a:sym typeface="Times New Roman" panose="02020603050405020304" pitchFamily="18" charset="0"/>
            </a:rPr>
            <a:t>5</a:t>
          </a:r>
          <a:r>
            <a:rPr lang="zh-CN" sz="2100" kern="1200" dirty="0">
              <a:latin typeface="Times New Roman" panose="02020603050405020304" pitchFamily="18" charset="0"/>
              <a:ea typeface="等线" panose="02010600030101010101" pitchFamily="2" charset="-122"/>
              <a:sym typeface="Times New Roman" panose="02020603050405020304" pitchFamily="18" charset="0"/>
            </a:rPr>
            <a:t>国防活动</a:t>
          </a:r>
          <a:endParaRPr lang="zh-CN" altLang="en-US" sz="2100" kern="1200" dirty="0">
            <a:latin typeface="Times New Roman" panose="02020603050405020304" pitchFamily="18" charset="0"/>
            <a:ea typeface="等线" panose="02010600030101010101" pitchFamily="2" charset="-122"/>
            <a:sym typeface="Times New Roman" panose="02020603050405020304" pitchFamily="18" charset="0"/>
          </a:endParaRPr>
        </a:p>
      </dsp:txBody>
      <dsp:txXfrm>
        <a:off x="3655814" y="7569"/>
        <a:ext cx="3203971" cy="1152000"/>
      </dsp:txXfrm>
    </dsp:sp>
    <dsp:sp modelId="{52815C6C-7223-470B-8FB9-8C0818F54346}">
      <dsp:nvSpPr>
        <dsp:cNvPr id="0" name=""/>
        <dsp:cNvSpPr/>
      </dsp:nvSpPr>
      <dsp:spPr>
        <a:xfrm>
          <a:off x="3655814" y="1159569"/>
          <a:ext cx="3203971" cy="3184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120000"/>
            </a:lnSpc>
            <a:spcBef>
              <a:spcPct val="0"/>
            </a:spcBef>
            <a:spcAft>
              <a:spcPts val="20"/>
            </a:spcAft>
            <a:buChar char="•"/>
          </a:pPr>
          <a:r>
            <a:rPr lang="zh-CN" sz="2100" kern="1200">
              <a:latin typeface="Times New Roman" panose="02020603050405020304" pitchFamily="18" charset="0"/>
              <a:ea typeface="等线" panose="02010600030101010101" pitchFamily="2" charset="-122"/>
              <a:sym typeface="Times New Roman" panose="02020603050405020304" pitchFamily="18" charset="0"/>
            </a:rPr>
            <a:t>核舰艇及支持设备</a:t>
          </a:r>
          <a:r>
            <a:rPr lang="en-US" sz="2100" kern="1200">
              <a:latin typeface="Times New Roman" panose="02020603050405020304" pitchFamily="18" charset="0"/>
              <a:ea typeface="等线" panose="02010600030101010101" pitchFamily="2" charset="-122"/>
              <a:sym typeface="Times New Roman" panose="02020603050405020304" pitchFamily="18" charset="0"/>
            </a:rPr>
            <a:t>5A</a:t>
          </a:r>
          <a:endParaRPr lang="zh-CN" altLang="en-US" sz="2100" kern="1200" dirty="0">
            <a:latin typeface="Times New Roman" panose="02020603050405020304" pitchFamily="18" charset="0"/>
            <a:ea typeface="等线" panose="02010600030101010101" pitchFamily="2" charset="-122"/>
            <a:sym typeface="Times New Roman" panose="02020603050405020304" pitchFamily="18" charset="0"/>
          </a:endParaRPr>
        </a:p>
        <a:p>
          <a:pPr marL="228600" lvl="1" indent="-228600" algn="l" defTabSz="933450">
            <a:lnSpc>
              <a:spcPct val="120000"/>
            </a:lnSpc>
            <a:spcBef>
              <a:spcPct val="0"/>
            </a:spcBef>
            <a:spcAft>
              <a:spcPct val="20000"/>
            </a:spcAft>
            <a:buChar char="•"/>
          </a:pPr>
          <a:r>
            <a:rPr lang="zh-CN" sz="2100" kern="1200" dirty="0">
              <a:latin typeface="Times New Roman" panose="02020603050405020304" pitchFamily="18" charset="0"/>
              <a:ea typeface="等线" panose="02010600030101010101" pitchFamily="2" charset="-122"/>
              <a:sym typeface="Times New Roman" panose="02020603050405020304" pitchFamily="18" charset="0"/>
            </a:rPr>
            <a:t>其他防卫活动</a:t>
          </a:r>
          <a:r>
            <a:rPr lang="en-US" sz="2100" kern="1200" dirty="0">
              <a:latin typeface="Times New Roman" panose="02020603050405020304" pitchFamily="18" charset="0"/>
              <a:ea typeface="等线" panose="02010600030101010101" pitchFamily="2" charset="-122"/>
              <a:sym typeface="Times New Roman" panose="02020603050405020304" pitchFamily="18" charset="0"/>
            </a:rPr>
            <a:t>5B</a:t>
          </a:r>
          <a:endParaRPr lang="zh-CN" sz="2100" kern="1200" dirty="0">
            <a:latin typeface="Times New Roman" panose="02020603050405020304" pitchFamily="18" charset="0"/>
            <a:ea typeface="等线" panose="02010600030101010101" pitchFamily="2" charset="-122"/>
            <a:sym typeface="Times New Roman" panose="02020603050405020304" pitchFamily="18" charset="0"/>
          </a:endParaRPr>
        </a:p>
        <a:p>
          <a:pPr marL="228600" lvl="1" indent="-228600" algn="l" defTabSz="933450">
            <a:lnSpc>
              <a:spcPct val="120000"/>
            </a:lnSpc>
            <a:spcBef>
              <a:spcPct val="0"/>
            </a:spcBef>
            <a:spcAft>
              <a:spcPct val="20000"/>
            </a:spcAft>
            <a:buChar char="•"/>
          </a:pPr>
          <a:endParaRPr lang="zh-CN" altLang="en-US" sz="2100" kern="1200" dirty="0">
            <a:latin typeface="Times New Roman" panose="02020603050405020304" pitchFamily="18" charset="0"/>
            <a:ea typeface="等线" panose="02010600030101010101" pitchFamily="2" charset="-122"/>
            <a:sym typeface="Times New Roman" panose="02020603050405020304" pitchFamily="18" charset="0"/>
          </a:endParaRPr>
        </a:p>
      </dsp:txBody>
      <dsp:txXfrm>
        <a:off x="3655814" y="1159569"/>
        <a:ext cx="3203971" cy="3184199"/>
      </dsp:txXfrm>
    </dsp:sp>
    <dsp:sp modelId="{1977497A-BE73-47D6-9069-AC94F8C4E5A5}">
      <dsp:nvSpPr>
        <dsp:cNvPr id="0" name=""/>
        <dsp:cNvSpPr/>
      </dsp:nvSpPr>
      <dsp:spPr>
        <a:xfrm>
          <a:off x="7308342" y="7569"/>
          <a:ext cx="3203971" cy="1152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120000"/>
            </a:lnSpc>
            <a:spcBef>
              <a:spcPct val="0"/>
            </a:spcBef>
            <a:spcAft>
              <a:spcPts val="20"/>
            </a:spcAft>
            <a:buNone/>
          </a:pPr>
          <a:r>
            <a:rPr lang="en-US" sz="2100" kern="1200" dirty="0">
              <a:latin typeface="Times New Roman" panose="02020603050405020304" pitchFamily="18" charset="0"/>
              <a:ea typeface="等线" panose="02010600030101010101" pitchFamily="2" charset="-122"/>
              <a:sym typeface="Times New Roman" panose="02020603050405020304" pitchFamily="18" charset="0"/>
            </a:rPr>
            <a:t>6</a:t>
          </a:r>
          <a:r>
            <a:rPr lang="zh-CN" sz="2100" kern="1200" dirty="0">
              <a:latin typeface="Times New Roman" panose="02020603050405020304" pitchFamily="18" charset="0"/>
              <a:ea typeface="等线" panose="02010600030101010101" pitchFamily="2" charset="-122"/>
              <a:sym typeface="Times New Roman" panose="02020603050405020304" pitchFamily="18" charset="0"/>
            </a:rPr>
            <a:t>其他</a:t>
          </a:r>
          <a:endParaRPr lang="zh-CN" altLang="en-US" sz="2100" kern="1200" dirty="0">
            <a:latin typeface="Times New Roman" panose="02020603050405020304" pitchFamily="18" charset="0"/>
            <a:ea typeface="等线" panose="02010600030101010101" pitchFamily="2" charset="-122"/>
            <a:sym typeface="Times New Roman" panose="02020603050405020304" pitchFamily="18" charset="0"/>
          </a:endParaRPr>
        </a:p>
      </dsp:txBody>
      <dsp:txXfrm>
        <a:off x="7308342" y="7569"/>
        <a:ext cx="3203971" cy="1152000"/>
      </dsp:txXfrm>
    </dsp:sp>
    <dsp:sp modelId="{9A4BE428-4549-4771-80E0-4D6A3F25F3AF}">
      <dsp:nvSpPr>
        <dsp:cNvPr id="0" name=""/>
        <dsp:cNvSpPr/>
      </dsp:nvSpPr>
      <dsp:spPr>
        <a:xfrm>
          <a:off x="7308342" y="1159569"/>
          <a:ext cx="3203971" cy="3184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120000"/>
            </a:lnSpc>
            <a:spcBef>
              <a:spcPct val="0"/>
            </a:spcBef>
            <a:spcAft>
              <a:spcPts val="20"/>
            </a:spcAft>
            <a:buChar char="•"/>
          </a:pPr>
          <a:r>
            <a:rPr lang="zh-CN" sz="21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教育</a:t>
          </a:r>
          <a:r>
            <a:rPr lang="en-US" sz="21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6A</a:t>
          </a:r>
          <a:endParaRPr lang="zh-CN" altLang="en-US" sz="21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a:p>
          <a:pPr marL="228600" lvl="1" indent="-228600" algn="l" defTabSz="933450">
            <a:lnSpc>
              <a:spcPct val="120000"/>
            </a:lnSpc>
            <a:spcBef>
              <a:spcPct val="0"/>
            </a:spcBef>
            <a:spcAft>
              <a:spcPct val="20000"/>
            </a:spcAft>
            <a:buChar char="•"/>
          </a:pPr>
          <a:r>
            <a:rPr lang="zh-CN" sz="21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兽医学</a:t>
          </a:r>
          <a:r>
            <a:rPr lang="en-US" sz="21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6B</a:t>
          </a:r>
          <a:endParaRPr lang="zh-CN" sz="21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a:p>
          <a:pPr marL="228600" lvl="1" indent="-228600" algn="l" defTabSz="933450">
            <a:lnSpc>
              <a:spcPct val="120000"/>
            </a:lnSpc>
            <a:spcBef>
              <a:spcPct val="0"/>
            </a:spcBef>
            <a:spcAft>
              <a:spcPct val="20000"/>
            </a:spcAft>
            <a:buChar char="•"/>
          </a:pPr>
          <a:r>
            <a:rPr lang="zh-CN" sz="21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其他</a:t>
          </a:r>
          <a:r>
            <a:rPr lang="en-US" sz="21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6C</a:t>
          </a:r>
          <a:endParaRPr lang="zh-CN" sz="2100" kern="120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endParaRPr>
        </a:p>
      </dsp:txBody>
      <dsp:txXfrm>
        <a:off x="7308342" y="1159569"/>
        <a:ext cx="3203971" cy="31841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A32E3-F4CD-444C-A457-134E472351D5}">
      <dsp:nvSpPr>
        <dsp:cNvPr id="0" name=""/>
        <dsp:cNvSpPr/>
      </dsp:nvSpPr>
      <dsp:spPr>
        <a:xfrm>
          <a:off x="0" y="47423"/>
          <a:ext cx="2834240" cy="11255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120000"/>
            </a:lnSpc>
            <a:spcBef>
              <a:spcPct val="0"/>
            </a:spcBef>
            <a:spcAft>
              <a:spcPts val="20"/>
            </a:spcAft>
            <a:buNone/>
          </a:pPr>
          <a:r>
            <a:rPr lang="zh-CN" sz="3700" kern="1200" dirty="0">
              <a:latin typeface="Times New Roman" panose="02020603050405020304" pitchFamily="18" charset="0"/>
              <a:ea typeface="等线" panose="02010600030101010101" pitchFamily="2" charset="-122"/>
              <a:sym typeface="Times New Roman" panose="02020603050405020304" pitchFamily="18" charset="0"/>
            </a:rPr>
            <a:t>计划照射</a:t>
          </a:r>
        </a:p>
      </dsp:txBody>
      <dsp:txXfrm>
        <a:off x="54944" y="102367"/>
        <a:ext cx="2724352" cy="1015652"/>
      </dsp:txXfrm>
    </dsp:sp>
    <dsp:sp modelId="{58CF3B0C-59FA-4E6D-8685-545235CEF073}">
      <dsp:nvSpPr>
        <dsp:cNvPr id="0" name=""/>
        <dsp:cNvSpPr/>
      </dsp:nvSpPr>
      <dsp:spPr>
        <a:xfrm>
          <a:off x="0" y="1279524"/>
          <a:ext cx="2834240" cy="11255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120000"/>
            </a:lnSpc>
            <a:spcBef>
              <a:spcPct val="0"/>
            </a:spcBef>
            <a:spcAft>
              <a:spcPts val="20"/>
            </a:spcAft>
            <a:buNone/>
          </a:pPr>
          <a:r>
            <a:rPr lang="zh-CN" sz="3700" kern="1200">
              <a:latin typeface="Times New Roman" panose="02020603050405020304" pitchFamily="18" charset="0"/>
              <a:ea typeface="等线" panose="02010600030101010101" pitchFamily="2" charset="-122"/>
              <a:sym typeface="Times New Roman" panose="02020603050405020304" pitchFamily="18" charset="0"/>
            </a:rPr>
            <a:t>应急照射</a:t>
          </a:r>
        </a:p>
      </dsp:txBody>
      <dsp:txXfrm>
        <a:off x="54944" y="1334468"/>
        <a:ext cx="2724352" cy="1015652"/>
      </dsp:txXfrm>
    </dsp:sp>
    <dsp:sp modelId="{68383C89-6837-425F-97B6-C2D008308A5A}">
      <dsp:nvSpPr>
        <dsp:cNvPr id="0" name=""/>
        <dsp:cNvSpPr/>
      </dsp:nvSpPr>
      <dsp:spPr>
        <a:xfrm>
          <a:off x="0" y="2511624"/>
          <a:ext cx="2834240" cy="11255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120000"/>
            </a:lnSpc>
            <a:spcBef>
              <a:spcPct val="0"/>
            </a:spcBef>
            <a:spcAft>
              <a:spcPts val="20"/>
            </a:spcAft>
            <a:buNone/>
          </a:pPr>
          <a:r>
            <a:rPr lang="zh-CN" sz="3700" kern="1200">
              <a:latin typeface="Times New Roman" panose="02020603050405020304" pitchFamily="18" charset="0"/>
              <a:ea typeface="等线" panose="02010600030101010101" pitchFamily="2" charset="-122"/>
              <a:sym typeface="Times New Roman" panose="02020603050405020304" pitchFamily="18" charset="0"/>
            </a:rPr>
            <a:t>现存照射</a:t>
          </a:r>
        </a:p>
      </dsp:txBody>
      <dsp:txXfrm>
        <a:off x="54944" y="2566568"/>
        <a:ext cx="2724352" cy="10156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6B1FC8-8C6E-436B-BDA2-958826F5B1AD}">
      <dsp:nvSpPr>
        <dsp:cNvPr id="0" name=""/>
        <dsp:cNvSpPr/>
      </dsp:nvSpPr>
      <dsp:spPr>
        <a:xfrm>
          <a:off x="0" y="47423"/>
          <a:ext cx="2998304" cy="11255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120000"/>
            </a:lnSpc>
            <a:spcBef>
              <a:spcPct val="0"/>
            </a:spcBef>
            <a:spcAft>
              <a:spcPts val="20"/>
            </a:spcAft>
            <a:buNone/>
          </a:pPr>
          <a:r>
            <a:rPr lang="zh-CN" sz="3700" kern="1200" dirty="0">
              <a:latin typeface="Times New Roman" panose="02020603050405020304" pitchFamily="18" charset="0"/>
              <a:ea typeface="等线" panose="02010600030101010101" pitchFamily="2" charset="-122"/>
              <a:sym typeface="Times New Roman" panose="02020603050405020304" pitchFamily="18" charset="0"/>
            </a:rPr>
            <a:t>职业照射</a:t>
          </a:r>
        </a:p>
      </dsp:txBody>
      <dsp:txXfrm>
        <a:off x="54944" y="102367"/>
        <a:ext cx="2888416" cy="1015652"/>
      </dsp:txXfrm>
    </dsp:sp>
    <dsp:sp modelId="{869251CD-0CC7-42A7-8881-170406C479EF}">
      <dsp:nvSpPr>
        <dsp:cNvPr id="0" name=""/>
        <dsp:cNvSpPr/>
      </dsp:nvSpPr>
      <dsp:spPr>
        <a:xfrm>
          <a:off x="0" y="1279524"/>
          <a:ext cx="2998304" cy="11255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120000"/>
            </a:lnSpc>
            <a:spcBef>
              <a:spcPct val="0"/>
            </a:spcBef>
            <a:spcAft>
              <a:spcPts val="20"/>
            </a:spcAft>
            <a:buNone/>
          </a:pPr>
          <a:r>
            <a:rPr lang="zh-CN" sz="3700" kern="1200" dirty="0">
              <a:latin typeface="Times New Roman" panose="02020603050405020304" pitchFamily="18" charset="0"/>
              <a:ea typeface="等线" panose="02010600030101010101" pitchFamily="2" charset="-122"/>
              <a:sym typeface="Times New Roman" panose="02020603050405020304" pitchFamily="18" charset="0"/>
            </a:rPr>
            <a:t>公众照射</a:t>
          </a:r>
        </a:p>
      </dsp:txBody>
      <dsp:txXfrm>
        <a:off x="54944" y="1334468"/>
        <a:ext cx="2888416" cy="1015652"/>
      </dsp:txXfrm>
    </dsp:sp>
    <dsp:sp modelId="{11D7775C-689C-4D06-B89F-B096A47FC381}">
      <dsp:nvSpPr>
        <dsp:cNvPr id="0" name=""/>
        <dsp:cNvSpPr/>
      </dsp:nvSpPr>
      <dsp:spPr>
        <a:xfrm>
          <a:off x="0" y="2511624"/>
          <a:ext cx="2998304" cy="11255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120000"/>
            </a:lnSpc>
            <a:spcBef>
              <a:spcPct val="0"/>
            </a:spcBef>
            <a:spcAft>
              <a:spcPts val="20"/>
            </a:spcAft>
            <a:buNone/>
          </a:pPr>
          <a:r>
            <a:rPr lang="zh-CN" sz="3700" kern="1200" dirty="0">
              <a:latin typeface="Times New Roman" panose="02020603050405020304" pitchFamily="18" charset="0"/>
              <a:ea typeface="等线" panose="02010600030101010101" pitchFamily="2" charset="-122"/>
              <a:sym typeface="Times New Roman" panose="02020603050405020304" pitchFamily="18" charset="0"/>
            </a:rPr>
            <a:t>医疗照射</a:t>
          </a:r>
        </a:p>
      </dsp:txBody>
      <dsp:txXfrm>
        <a:off x="54944" y="2566568"/>
        <a:ext cx="2888416" cy="101565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CCD2A3-CC19-4DC9-ABAB-81761EA6394A}" type="datetimeFigureOut">
              <a:rPr lang="zh-CN" altLang="en-US" smtClean="0"/>
              <a:pPr/>
              <a:t>2021-8-31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91D78D-9113-4AF7-86E0-0E4246C9D4F9}" type="slidenum">
              <a:rPr lang="zh-CN" altLang="en-US" smtClean="0"/>
              <a:pPr/>
              <a:t>‹#›</a:t>
            </a:fld>
            <a:endParaRPr lang="zh-CN" altLang="en-US"/>
          </a:p>
        </p:txBody>
      </p:sp>
    </p:spTree>
    <p:extLst>
      <p:ext uri="{BB962C8B-B14F-4D97-AF65-F5344CB8AC3E}">
        <p14:creationId xmlns:p14="http://schemas.microsoft.com/office/powerpoint/2010/main" xmlns="" val="1654176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1</a:t>
            </a:fld>
            <a:endParaRPr lang="zh-CN" altLang="en-US"/>
          </a:p>
        </p:txBody>
      </p:sp>
    </p:spTree>
    <p:extLst>
      <p:ext uri="{BB962C8B-B14F-4D97-AF65-F5344CB8AC3E}">
        <p14:creationId xmlns:p14="http://schemas.microsoft.com/office/powerpoint/2010/main" xmlns="" val="724808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40</a:t>
            </a:fld>
            <a:endParaRPr lang="zh-CN" altLang="en-US"/>
          </a:p>
        </p:txBody>
      </p:sp>
    </p:spTree>
    <p:extLst>
      <p:ext uri="{BB962C8B-B14F-4D97-AF65-F5344CB8AC3E}">
        <p14:creationId xmlns:p14="http://schemas.microsoft.com/office/powerpoint/2010/main" xmlns="" val="2995361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41</a:t>
            </a:fld>
            <a:endParaRPr lang="zh-CN" altLang="en-US"/>
          </a:p>
        </p:txBody>
      </p:sp>
    </p:spTree>
    <p:extLst>
      <p:ext uri="{BB962C8B-B14F-4D97-AF65-F5344CB8AC3E}">
        <p14:creationId xmlns:p14="http://schemas.microsoft.com/office/powerpoint/2010/main" xmlns="" val="2303533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42</a:t>
            </a:fld>
            <a:endParaRPr lang="zh-CN" altLang="en-US"/>
          </a:p>
        </p:txBody>
      </p:sp>
    </p:spTree>
    <p:extLst>
      <p:ext uri="{BB962C8B-B14F-4D97-AF65-F5344CB8AC3E}">
        <p14:creationId xmlns:p14="http://schemas.microsoft.com/office/powerpoint/2010/main" xmlns="" val="3754295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43</a:t>
            </a:fld>
            <a:endParaRPr lang="zh-CN" altLang="en-US"/>
          </a:p>
        </p:txBody>
      </p:sp>
    </p:spTree>
    <p:extLst>
      <p:ext uri="{BB962C8B-B14F-4D97-AF65-F5344CB8AC3E}">
        <p14:creationId xmlns:p14="http://schemas.microsoft.com/office/powerpoint/2010/main" xmlns="" val="3967346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45</a:t>
            </a:fld>
            <a:endParaRPr lang="zh-CN" altLang="en-US"/>
          </a:p>
        </p:txBody>
      </p:sp>
    </p:spTree>
    <p:extLst>
      <p:ext uri="{BB962C8B-B14F-4D97-AF65-F5344CB8AC3E}">
        <p14:creationId xmlns:p14="http://schemas.microsoft.com/office/powerpoint/2010/main" xmlns="" val="2904285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47</a:t>
            </a:fld>
            <a:endParaRPr lang="zh-CN" altLang="en-US"/>
          </a:p>
        </p:txBody>
      </p:sp>
    </p:spTree>
    <p:extLst>
      <p:ext uri="{BB962C8B-B14F-4D97-AF65-F5344CB8AC3E}">
        <p14:creationId xmlns:p14="http://schemas.microsoft.com/office/powerpoint/2010/main" xmlns="" val="284476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48</a:t>
            </a:fld>
            <a:endParaRPr lang="zh-CN" altLang="en-US"/>
          </a:p>
        </p:txBody>
      </p:sp>
    </p:spTree>
    <p:extLst>
      <p:ext uri="{BB962C8B-B14F-4D97-AF65-F5344CB8AC3E}">
        <p14:creationId xmlns:p14="http://schemas.microsoft.com/office/powerpoint/2010/main" xmlns="" val="2077686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58</a:t>
            </a:fld>
            <a:endParaRPr lang="zh-CN" altLang="en-US"/>
          </a:p>
        </p:txBody>
      </p:sp>
    </p:spTree>
    <p:extLst>
      <p:ext uri="{BB962C8B-B14F-4D97-AF65-F5344CB8AC3E}">
        <p14:creationId xmlns:p14="http://schemas.microsoft.com/office/powerpoint/2010/main" xmlns="" val="960721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59</a:t>
            </a:fld>
            <a:endParaRPr lang="zh-CN" altLang="en-US"/>
          </a:p>
        </p:txBody>
      </p:sp>
    </p:spTree>
    <p:extLst>
      <p:ext uri="{BB962C8B-B14F-4D97-AF65-F5344CB8AC3E}">
        <p14:creationId xmlns:p14="http://schemas.microsoft.com/office/powerpoint/2010/main" xmlns="" val="1088947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60</a:t>
            </a:fld>
            <a:endParaRPr lang="zh-CN" altLang="en-US"/>
          </a:p>
        </p:txBody>
      </p:sp>
    </p:spTree>
    <p:extLst>
      <p:ext uri="{BB962C8B-B14F-4D97-AF65-F5344CB8AC3E}">
        <p14:creationId xmlns:p14="http://schemas.microsoft.com/office/powerpoint/2010/main" xmlns="" val="1179404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a:extLst>
              <a:ext uri="{FF2B5EF4-FFF2-40B4-BE49-F238E27FC236}">
                <a16:creationId xmlns:a16="http://schemas.microsoft.com/office/drawing/2014/main" xmlns="" id="{10A7D83E-9FC3-40B2-9C3F-D481743E1F87}"/>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D1E5FA3D-29BF-4A3F-AEBF-7EF622CB784C}" type="slidenum">
              <a:rPr lang="en-US" altLang="zh-CN">
                <a:latin typeface="Times New Roman" panose="02020603050405020304" pitchFamily="18" charset="0"/>
              </a:rPr>
              <a:pPr eaLnBrk="1" hangingPunct="1"/>
              <a:t>18</a:t>
            </a:fld>
            <a:endParaRPr lang="en-US" altLang="zh-CN">
              <a:latin typeface="Times New Roman" panose="02020603050405020304" pitchFamily="18" charset="0"/>
            </a:endParaRPr>
          </a:p>
        </p:txBody>
      </p:sp>
      <p:sp>
        <p:nvSpPr>
          <p:cNvPr id="214019" name="Rectangle 2">
            <a:extLst>
              <a:ext uri="{FF2B5EF4-FFF2-40B4-BE49-F238E27FC236}">
                <a16:creationId xmlns:a16="http://schemas.microsoft.com/office/drawing/2014/main" xmlns="" id="{96A465E9-A724-4B9F-878A-C3DF78E96139}"/>
              </a:ext>
            </a:extLst>
          </p:cNvPr>
          <p:cNvSpPr>
            <a:spLocks noGrp="1" noRot="1" noChangeAspect="1" noChangeArrowheads="1" noTextEdit="1"/>
          </p:cNvSpPr>
          <p:nvPr>
            <p:ph type="sldImg"/>
          </p:nvPr>
        </p:nvSpPr>
        <p:spPr>
          <a:ln/>
        </p:spPr>
      </p:sp>
      <p:sp>
        <p:nvSpPr>
          <p:cNvPr id="214020" name="Rectangle 3">
            <a:extLst>
              <a:ext uri="{FF2B5EF4-FFF2-40B4-BE49-F238E27FC236}">
                <a16:creationId xmlns:a16="http://schemas.microsoft.com/office/drawing/2014/main" xmlns="" id="{F577EE96-2290-46B6-888A-9B64819F7088}"/>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61</a:t>
            </a:fld>
            <a:endParaRPr lang="zh-CN" altLang="en-US"/>
          </a:p>
        </p:txBody>
      </p:sp>
    </p:spTree>
    <p:extLst>
      <p:ext uri="{BB962C8B-B14F-4D97-AF65-F5344CB8AC3E}">
        <p14:creationId xmlns:p14="http://schemas.microsoft.com/office/powerpoint/2010/main" xmlns="" val="3728235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62</a:t>
            </a:fld>
            <a:endParaRPr lang="zh-CN" altLang="en-US"/>
          </a:p>
        </p:txBody>
      </p:sp>
    </p:spTree>
    <p:extLst>
      <p:ext uri="{BB962C8B-B14F-4D97-AF65-F5344CB8AC3E}">
        <p14:creationId xmlns:p14="http://schemas.microsoft.com/office/powerpoint/2010/main" xmlns="" val="4033864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63</a:t>
            </a:fld>
            <a:endParaRPr lang="zh-CN" altLang="en-US"/>
          </a:p>
        </p:txBody>
      </p:sp>
    </p:spTree>
    <p:extLst>
      <p:ext uri="{BB962C8B-B14F-4D97-AF65-F5344CB8AC3E}">
        <p14:creationId xmlns:p14="http://schemas.microsoft.com/office/powerpoint/2010/main" xmlns="" val="2741369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64</a:t>
            </a:fld>
            <a:endParaRPr lang="zh-CN" altLang="en-US"/>
          </a:p>
        </p:txBody>
      </p:sp>
    </p:spTree>
    <p:extLst>
      <p:ext uri="{BB962C8B-B14F-4D97-AF65-F5344CB8AC3E}">
        <p14:creationId xmlns:p14="http://schemas.microsoft.com/office/powerpoint/2010/main" xmlns="" val="1133230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65</a:t>
            </a:fld>
            <a:endParaRPr lang="zh-CN" altLang="en-US"/>
          </a:p>
        </p:txBody>
      </p:sp>
    </p:spTree>
    <p:extLst>
      <p:ext uri="{BB962C8B-B14F-4D97-AF65-F5344CB8AC3E}">
        <p14:creationId xmlns:p14="http://schemas.microsoft.com/office/powerpoint/2010/main" xmlns="" val="3355666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66</a:t>
            </a:fld>
            <a:endParaRPr lang="zh-CN" altLang="en-US"/>
          </a:p>
        </p:txBody>
      </p:sp>
    </p:spTree>
    <p:extLst>
      <p:ext uri="{BB962C8B-B14F-4D97-AF65-F5344CB8AC3E}">
        <p14:creationId xmlns:p14="http://schemas.microsoft.com/office/powerpoint/2010/main" xmlns="" val="2960584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67</a:t>
            </a:fld>
            <a:endParaRPr lang="zh-CN" altLang="en-US"/>
          </a:p>
        </p:txBody>
      </p:sp>
    </p:spTree>
    <p:extLst>
      <p:ext uri="{BB962C8B-B14F-4D97-AF65-F5344CB8AC3E}">
        <p14:creationId xmlns:p14="http://schemas.microsoft.com/office/powerpoint/2010/main" xmlns="" val="859677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68</a:t>
            </a:fld>
            <a:endParaRPr lang="zh-CN" altLang="en-US"/>
          </a:p>
        </p:txBody>
      </p:sp>
    </p:spTree>
    <p:extLst>
      <p:ext uri="{BB962C8B-B14F-4D97-AF65-F5344CB8AC3E}">
        <p14:creationId xmlns:p14="http://schemas.microsoft.com/office/powerpoint/2010/main" xmlns="" val="1116161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69</a:t>
            </a:fld>
            <a:endParaRPr lang="zh-CN" altLang="en-US"/>
          </a:p>
        </p:txBody>
      </p:sp>
    </p:spTree>
    <p:extLst>
      <p:ext uri="{BB962C8B-B14F-4D97-AF65-F5344CB8AC3E}">
        <p14:creationId xmlns:p14="http://schemas.microsoft.com/office/powerpoint/2010/main" xmlns="" val="1121581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70</a:t>
            </a:fld>
            <a:endParaRPr lang="zh-CN" altLang="en-US"/>
          </a:p>
        </p:txBody>
      </p:sp>
    </p:spTree>
    <p:extLst>
      <p:ext uri="{BB962C8B-B14F-4D97-AF65-F5344CB8AC3E}">
        <p14:creationId xmlns:p14="http://schemas.microsoft.com/office/powerpoint/2010/main" xmlns="" val="4194240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a:extLst>
              <a:ext uri="{FF2B5EF4-FFF2-40B4-BE49-F238E27FC236}">
                <a16:creationId xmlns:a16="http://schemas.microsoft.com/office/drawing/2014/main" xmlns="" id="{0F681405-7C56-4D45-A55E-6280BA448B5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52B6E157-8A48-4792-A5D6-15F7473745C5}" type="slidenum">
              <a:rPr lang="en-US" altLang="zh-CN">
                <a:latin typeface="Times New Roman" panose="02020603050405020304" pitchFamily="18" charset="0"/>
              </a:rPr>
              <a:pPr eaLnBrk="1" hangingPunct="1"/>
              <a:t>21</a:t>
            </a:fld>
            <a:endParaRPr lang="en-US" altLang="zh-CN">
              <a:latin typeface="Times New Roman" panose="02020603050405020304" pitchFamily="18" charset="0"/>
            </a:endParaRPr>
          </a:p>
        </p:txBody>
      </p:sp>
      <p:sp>
        <p:nvSpPr>
          <p:cNvPr id="215043" name="Rectangle 2">
            <a:extLst>
              <a:ext uri="{FF2B5EF4-FFF2-40B4-BE49-F238E27FC236}">
                <a16:creationId xmlns:a16="http://schemas.microsoft.com/office/drawing/2014/main" xmlns="" id="{F027BA40-2D95-42F0-B9B0-DADE15FAE413}"/>
              </a:ext>
            </a:extLst>
          </p:cNvPr>
          <p:cNvSpPr>
            <a:spLocks noGrp="1" noRot="1" noChangeAspect="1" noChangeArrowheads="1" noTextEdit="1"/>
          </p:cNvSpPr>
          <p:nvPr>
            <p:ph type="sldImg"/>
          </p:nvPr>
        </p:nvSpPr>
        <p:spPr>
          <a:ln/>
        </p:spPr>
      </p:sp>
      <p:sp>
        <p:nvSpPr>
          <p:cNvPr id="215044" name="Rectangle 3">
            <a:extLst>
              <a:ext uri="{FF2B5EF4-FFF2-40B4-BE49-F238E27FC236}">
                <a16:creationId xmlns:a16="http://schemas.microsoft.com/office/drawing/2014/main" xmlns="" id="{207613FD-E304-4283-BB6F-59F7FCCAC0C2}"/>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CN" altLang="en-US" sz="2400"/>
              <a:t>弹性散射：总动能保持不变，中子失去的动能等于反冲核获得的动能。在非弹性散射中，核内部吸收一些能量，而处于激发态。</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71</a:t>
            </a:fld>
            <a:endParaRPr lang="zh-CN" altLang="en-US"/>
          </a:p>
        </p:txBody>
      </p:sp>
    </p:spTree>
    <p:extLst>
      <p:ext uri="{BB962C8B-B14F-4D97-AF65-F5344CB8AC3E}">
        <p14:creationId xmlns:p14="http://schemas.microsoft.com/office/powerpoint/2010/main" xmlns="" val="3953946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72</a:t>
            </a:fld>
            <a:endParaRPr lang="zh-CN" altLang="en-US"/>
          </a:p>
        </p:txBody>
      </p:sp>
    </p:spTree>
    <p:extLst>
      <p:ext uri="{BB962C8B-B14F-4D97-AF65-F5344CB8AC3E}">
        <p14:creationId xmlns:p14="http://schemas.microsoft.com/office/powerpoint/2010/main" xmlns="" val="321725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73</a:t>
            </a:fld>
            <a:endParaRPr lang="zh-CN" altLang="en-US"/>
          </a:p>
        </p:txBody>
      </p:sp>
    </p:spTree>
    <p:extLst>
      <p:ext uri="{BB962C8B-B14F-4D97-AF65-F5344CB8AC3E}">
        <p14:creationId xmlns:p14="http://schemas.microsoft.com/office/powerpoint/2010/main" xmlns="" val="52528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74</a:t>
            </a:fld>
            <a:endParaRPr lang="zh-CN" altLang="en-US"/>
          </a:p>
        </p:txBody>
      </p:sp>
    </p:spTree>
    <p:extLst>
      <p:ext uri="{BB962C8B-B14F-4D97-AF65-F5344CB8AC3E}">
        <p14:creationId xmlns:p14="http://schemas.microsoft.com/office/powerpoint/2010/main" xmlns="" val="18096911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xmlns="" val="19082056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76</a:t>
            </a:fld>
            <a:endParaRPr lang="zh-CN" altLang="en-US"/>
          </a:p>
        </p:txBody>
      </p:sp>
    </p:spTree>
    <p:extLst>
      <p:ext uri="{BB962C8B-B14F-4D97-AF65-F5344CB8AC3E}">
        <p14:creationId xmlns:p14="http://schemas.microsoft.com/office/powerpoint/2010/main" xmlns="" val="40716783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77</a:t>
            </a:fld>
            <a:endParaRPr lang="zh-CN" altLang="en-US"/>
          </a:p>
        </p:txBody>
      </p:sp>
    </p:spTree>
    <p:extLst>
      <p:ext uri="{BB962C8B-B14F-4D97-AF65-F5344CB8AC3E}">
        <p14:creationId xmlns:p14="http://schemas.microsoft.com/office/powerpoint/2010/main" xmlns="" val="3819132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78</a:t>
            </a:fld>
            <a:endParaRPr lang="zh-CN" altLang="en-US"/>
          </a:p>
        </p:txBody>
      </p:sp>
    </p:spTree>
    <p:extLst>
      <p:ext uri="{BB962C8B-B14F-4D97-AF65-F5344CB8AC3E}">
        <p14:creationId xmlns:p14="http://schemas.microsoft.com/office/powerpoint/2010/main" xmlns="" val="26590001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79</a:t>
            </a:fld>
            <a:endParaRPr lang="zh-CN" altLang="en-US"/>
          </a:p>
        </p:txBody>
      </p:sp>
    </p:spTree>
    <p:extLst>
      <p:ext uri="{BB962C8B-B14F-4D97-AF65-F5344CB8AC3E}">
        <p14:creationId xmlns:p14="http://schemas.microsoft.com/office/powerpoint/2010/main" xmlns="" val="2382777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80</a:t>
            </a:fld>
            <a:endParaRPr lang="zh-CN" altLang="en-US"/>
          </a:p>
        </p:txBody>
      </p:sp>
    </p:spTree>
    <p:extLst>
      <p:ext uri="{BB962C8B-B14F-4D97-AF65-F5344CB8AC3E}">
        <p14:creationId xmlns:p14="http://schemas.microsoft.com/office/powerpoint/2010/main" xmlns="" val="2574438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34</a:t>
            </a:fld>
            <a:endParaRPr lang="zh-CN" altLang="en-US"/>
          </a:p>
        </p:txBody>
      </p:sp>
    </p:spTree>
    <p:extLst>
      <p:ext uri="{BB962C8B-B14F-4D97-AF65-F5344CB8AC3E}">
        <p14:creationId xmlns:p14="http://schemas.microsoft.com/office/powerpoint/2010/main" xmlns="" val="16153580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81</a:t>
            </a:fld>
            <a:endParaRPr lang="zh-CN" altLang="en-US"/>
          </a:p>
        </p:txBody>
      </p:sp>
    </p:spTree>
    <p:extLst>
      <p:ext uri="{BB962C8B-B14F-4D97-AF65-F5344CB8AC3E}">
        <p14:creationId xmlns:p14="http://schemas.microsoft.com/office/powerpoint/2010/main" xmlns="" val="30248247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xmlns="" val="27138249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xmlns="" val="36662099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84</a:t>
            </a:fld>
            <a:endParaRPr lang="zh-CN" altLang="en-US"/>
          </a:p>
        </p:txBody>
      </p:sp>
    </p:spTree>
    <p:extLst>
      <p:ext uri="{BB962C8B-B14F-4D97-AF65-F5344CB8AC3E}">
        <p14:creationId xmlns:p14="http://schemas.microsoft.com/office/powerpoint/2010/main" xmlns="" val="41819926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85</a:t>
            </a:fld>
            <a:endParaRPr lang="zh-CN" altLang="en-US"/>
          </a:p>
        </p:txBody>
      </p:sp>
    </p:spTree>
    <p:extLst>
      <p:ext uri="{BB962C8B-B14F-4D97-AF65-F5344CB8AC3E}">
        <p14:creationId xmlns:p14="http://schemas.microsoft.com/office/powerpoint/2010/main" xmlns="" val="35697368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xmlns="" val="16502228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xmlns="" val="32301513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88</a:t>
            </a:fld>
            <a:endParaRPr lang="zh-CN" altLang="en-US"/>
          </a:p>
        </p:txBody>
      </p:sp>
    </p:spTree>
    <p:extLst>
      <p:ext uri="{BB962C8B-B14F-4D97-AF65-F5344CB8AC3E}">
        <p14:creationId xmlns:p14="http://schemas.microsoft.com/office/powerpoint/2010/main" xmlns="" val="23780977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89</a:t>
            </a:fld>
            <a:endParaRPr lang="zh-CN" altLang="en-US"/>
          </a:p>
        </p:txBody>
      </p:sp>
    </p:spTree>
    <p:extLst>
      <p:ext uri="{BB962C8B-B14F-4D97-AF65-F5344CB8AC3E}">
        <p14:creationId xmlns:p14="http://schemas.microsoft.com/office/powerpoint/2010/main" xmlns="" val="24308131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90</a:t>
            </a:fld>
            <a:endParaRPr lang="zh-CN" altLang="en-US"/>
          </a:p>
        </p:txBody>
      </p:sp>
    </p:spTree>
    <p:extLst>
      <p:ext uri="{BB962C8B-B14F-4D97-AF65-F5344CB8AC3E}">
        <p14:creationId xmlns:p14="http://schemas.microsoft.com/office/powerpoint/2010/main" xmlns="" val="3465209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35</a:t>
            </a:fld>
            <a:endParaRPr lang="zh-CN" altLang="en-US"/>
          </a:p>
        </p:txBody>
      </p:sp>
    </p:spTree>
    <p:extLst>
      <p:ext uri="{BB962C8B-B14F-4D97-AF65-F5344CB8AC3E}">
        <p14:creationId xmlns:p14="http://schemas.microsoft.com/office/powerpoint/2010/main" xmlns="" val="26816100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91</a:t>
            </a:fld>
            <a:endParaRPr lang="zh-CN" altLang="en-US"/>
          </a:p>
        </p:txBody>
      </p:sp>
    </p:spTree>
    <p:extLst>
      <p:ext uri="{BB962C8B-B14F-4D97-AF65-F5344CB8AC3E}">
        <p14:creationId xmlns:p14="http://schemas.microsoft.com/office/powerpoint/2010/main" xmlns="" val="16987456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92</a:t>
            </a:fld>
            <a:endParaRPr lang="zh-CN" altLang="en-US"/>
          </a:p>
        </p:txBody>
      </p:sp>
    </p:spTree>
    <p:extLst>
      <p:ext uri="{BB962C8B-B14F-4D97-AF65-F5344CB8AC3E}">
        <p14:creationId xmlns:p14="http://schemas.microsoft.com/office/powerpoint/2010/main" xmlns="" val="10201264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93</a:t>
            </a:fld>
            <a:endParaRPr lang="zh-CN" altLang="en-US"/>
          </a:p>
        </p:txBody>
      </p:sp>
    </p:spTree>
    <p:extLst>
      <p:ext uri="{BB962C8B-B14F-4D97-AF65-F5344CB8AC3E}">
        <p14:creationId xmlns:p14="http://schemas.microsoft.com/office/powerpoint/2010/main" xmlns="" val="42005910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94</a:t>
            </a:fld>
            <a:endParaRPr lang="zh-CN" altLang="en-US"/>
          </a:p>
        </p:txBody>
      </p:sp>
    </p:spTree>
    <p:extLst>
      <p:ext uri="{BB962C8B-B14F-4D97-AF65-F5344CB8AC3E}">
        <p14:creationId xmlns:p14="http://schemas.microsoft.com/office/powerpoint/2010/main" xmlns="" val="476492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95</a:t>
            </a:fld>
            <a:endParaRPr lang="zh-CN" altLang="en-US"/>
          </a:p>
        </p:txBody>
      </p:sp>
    </p:spTree>
    <p:extLst>
      <p:ext uri="{BB962C8B-B14F-4D97-AF65-F5344CB8AC3E}">
        <p14:creationId xmlns:p14="http://schemas.microsoft.com/office/powerpoint/2010/main" xmlns="" val="20483063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96</a:t>
            </a:fld>
            <a:endParaRPr lang="zh-CN" altLang="en-US"/>
          </a:p>
        </p:txBody>
      </p:sp>
    </p:spTree>
    <p:extLst>
      <p:ext uri="{BB962C8B-B14F-4D97-AF65-F5344CB8AC3E}">
        <p14:creationId xmlns:p14="http://schemas.microsoft.com/office/powerpoint/2010/main" xmlns="" val="37348577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97</a:t>
            </a:fld>
            <a:endParaRPr lang="zh-CN" altLang="en-US"/>
          </a:p>
        </p:txBody>
      </p:sp>
    </p:spTree>
    <p:extLst>
      <p:ext uri="{BB962C8B-B14F-4D97-AF65-F5344CB8AC3E}">
        <p14:creationId xmlns:p14="http://schemas.microsoft.com/office/powerpoint/2010/main" xmlns="" val="38154656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98</a:t>
            </a:fld>
            <a:endParaRPr lang="zh-CN" altLang="en-US"/>
          </a:p>
        </p:txBody>
      </p:sp>
    </p:spTree>
    <p:extLst>
      <p:ext uri="{BB962C8B-B14F-4D97-AF65-F5344CB8AC3E}">
        <p14:creationId xmlns:p14="http://schemas.microsoft.com/office/powerpoint/2010/main" xmlns="" val="39604310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99</a:t>
            </a:fld>
            <a:endParaRPr lang="zh-CN" altLang="en-US"/>
          </a:p>
        </p:txBody>
      </p:sp>
    </p:spTree>
    <p:extLst>
      <p:ext uri="{BB962C8B-B14F-4D97-AF65-F5344CB8AC3E}">
        <p14:creationId xmlns:p14="http://schemas.microsoft.com/office/powerpoint/2010/main" xmlns="" val="37929462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100</a:t>
            </a:fld>
            <a:endParaRPr lang="zh-CN" altLang="en-US"/>
          </a:p>
        </p:txBody>
      </p:sp>
    </p:spTree>
    <p:extLst>
      <p:ext uri="{BB962C8B-B14F-4D97-AF65-F5344CB8AC3E}">
        <p14:creationId xmlns:p14="http://schemas.microsoft.com/office/powerpoint/2010/main" xmlns="" val="3959088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a:extLst>
              <a:ext uri="{FF2B5EF4-FFF2-40B4-BE49-F238E27FC236}">
                <a16:creationId xmlns:a16="http://schemas.microsoft.com/office/drawing/2014/main" xmlns="" id="{AA0C5C31-15BB-4BF3-B649-6F5B408B61A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7AEE22C1-94E0-44A8-A04A-F95347910986}" type="slidenum">
              <a:rPr lang="en-US" altLang="zh-CN">
                <a:latin typeface="Times New Roman" panose="02020603050405020304" pitchFamily="18" charset="0"/>
              </a:rPr>
              <a:pPr eaLnBrk="1" hangingPunct="1"/>
              <a:t>36</a:t>
            </a:fld>
            <a:endParaRPr lang="en-US" altLang="zh-CN">
              <a:latin typeface="Times New Roman" panose="02020603050405020304" pitchFamily="18" charset="0"/>
            </a:endParaRPr>
          </a:p>
        </p:txBody>
      </p:sp>
      <p:sp>
        <p:nvSpPr>
          <p:cNvPr id="216067" name="Rectangle 2">
            <a:extLst>
              <a:ext uri="{FF2B5EF4-FFF2-40B4-BE49-F238E27FC236}">
                <a16:creationId xmlns:a16="http://schemas.microsoft.com/office/drawing/2014/main" xmlns="" id="{42544218-F165-4D69-8BE5-A97C456A8275}"/>
              </a:ext>
            </a:extLst>
          </p:cNvPr>
          <p:cNvSpPr>
            <a:spLocks noGrp="1" noRot="1" noChangeAspect="1" noChangeArrowheads="1" noTextEdit="1"/>
          </p:cNvSpPr>
          <p:nvPr>
            <p:ph type="sldImg"/>
          </p:nvPr>
        </p:nvSpPr>
        <p:spPr>
          <a:ln/>
        </p:spPr>
      </p:sp>
      <p:sp>
        <p:nvSpPr>
          <p:cNvPr id="216068" name="Rectangle 3">
            <a:extLst>
              <a:ext uri="{FF2B5EF4-FFF2-40B4-BE49-F238E27FC236}">
                <a16:creationId xmlns:a16="http://schemas.microsoft.com/office/drawing/2014/main" xmlns="" id="{E481A84C-63CB-4F37-9715-46A9E957BFF6}"/>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tLang="zh-CN"/>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101</a:t>
            </a:fld>
            <a:endParaRPr lang="zh-CN" altLang="en-US"/>
          </a:p>
        </p:txBody>
      </p:sp>
    </p:spTree>
    <p:extLst>
      <p:ext uri="{BB962C8B-B14F-4D97-AF65-F5344CB8AC3E}">
        <p14:creationId xmlns:p14="http://schemas.microsoft.com/office/powerpoint/2010/main" xmlns="" val="35256529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102</a:t>
            </a:fld>
            <a:endParaRPr lang="zh-CN" altLang="en-US"/>
          </a:p>
        </p:txBody>
      </p:sp>
    </p:spTree>
    <p:extLst>
      <p:ext uri="{BB962C8B-B14F-4D97-AF65-F5344CB8AC3E}">
        <p14:creationId xmlns:p14="http://schemas.microsoft.com/office/powerpoint/2010/main" xmlns="" val="33752402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103</a:t>
            </a:fld>
            <a:endParaRPr lang="zh-CN" altLang="en-US"/>
          </a:p>
        </p:txBody>
      </p:sp>
    </p:spTree>
    <p:extLst>
      <p:ext uri="{BB962C8B-B14F-4D97-AF65-F5344CB8AC3E}">
        <p14:creationId xmlns:p14="http://schemas.microsoft.com/office/powerpoint/2010/main" xmlns="" val="23962558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104</a:t>
            </a:fld>
            <a:endParaRPr lang="zh-CN" altLang="en-US"/>
          </a:p>
        </p:txBody>
      </p:sp>
    </p:spTree>
    <p:extLst>
      <p:ext uri="{BB962C8B-B14F-4D97-AF65-F5344CB8AC3E}">
        <p14:creationId xmlns:p14="http://schemas.microsoft.com/office/powerpoint/2010/main" xmlns="" val="42482488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105</a:t>
            </a:fld>
            <a:endParaRPr lang="zh-CN" altLang="en-US"/>
          </a:p>
        </p:txBody>
      </p:sp>
    </p:spTree>
    <p:extLst>
      <p:ext uri="{BB962C8B-B14F-4D97-AF65-F5344CB8AC3E}">
        <p14:creationId xmlns:p14="http://schemas.microsoft.com/office/powerpoint/2010/main" xmlns="" val="24975849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106</a:t>
            </a:fld>
            <a:endParaRPr lang="zh-CN" altLang="en-US"/>
          </a:p>
        </p:txBody>
      </p:sp>
    </p:spTree>
    <p:extLst>
      <p:ext uri="{BB962C8B-B14F-4D97-AF65-F5344CB8AC3E}">
        <p14:creationId xmlns:p14="http://schemas.microsoft.com/office/powerpoint/2010/main" xmlns="" val="7488859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xfrm>
            <a:off x="382588" y="687388"/>
            <a:ext cx="6096000" cy="3429000"/>
          </a:xfrm>
          <a:solidFill>
            <a:srgbClr val="FFFFFF"/>
          </a:solidFill>
          <a:ln w="12700" cap="flat"/>
        </p:spPr>
      </p:sp>
      <p:sp>
        <p:nvSpPr>
          <p:cNvPr id="112643" name="Rectangle 3"/>
          <p:cNvSpPr>
            <a:spLocks noGrp="1" noChangeArrowheads="1"/>
          </p:cNvSpPr>
          <p:nvPr>
            <p:ph type="body" idx="1"/>
          </p:nvPr>
        </p:nvSpPr>
        <p:spPr>
          <a:xfrm>
            <a:off x="914400" y="4344988"/>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8" tIns="46034" rIns="92068" bIns="46034"/>
          <a:lstStyle/>
          <a:p>
            <a:endParaRPr lang="en-US" altLang="zh-CN">
              <a:ea typeface="宋体" charset="-122"/>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108</a:t>
            </a:fld>
            <a:endParaRPr lang="zh-CN" altLang="en-US"/>
          </a:p>
        </p:txBody>
      </p:sp>
    </p:spTree>
    <p:extLst>
      <p:ext uri="{BB962C8B-B14F-4D97-AF65-F5344CB8AC3E}">
        <p14:creationId xmlns:p14="http://schemas.microsoft.com/office/powerpoint/2010/main" xmlns="" val="4053683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109</a:t>
            </a:fld>
            <a:endParaRPr lang="zh-CN" altLang="en-US"/>
          </a:p>
        </p:txBody>
      </p:sp>
    </p:spTree>
    <p:extLst>
      <p:ext uri="{BB962C8B-B14F-4D97-AF65-F5344CB8AC3E}">
        <p14:creationId xmlns:p14="http://schemas.microsoft.com/office/powerpoint/2010/main" xmlns="" val="16841939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110</a:t>
            </a:fld>
            <a:endParaRPr lang="zh-CN" altLang="en-US"/>
          </a:p>
        </p:txBody>
      </p:sp>
    </p:spTree>
    <p:extLst>
      <p:ext uri="{BB962C8B-B14F-4D97-AF65-F5344CB8AC3E}">
        <p14:creationId xmlns:p14="http://schemas.microsoft.com/office/powerpoint/2010/main" xmlns="" val="3240176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37</a:t>
            </a:fld>
            <a:endParaRPr lang="zh-CN" altLang="en-US"/>
          </a:p>
        </p:txBody>
      </p:sp>
    </p:spTree>
    <p:extLst>
      <p:ext uri="{BB962C8B-B14F-4D97-AF65-F5344CB8AC3E}">
        <p14:creationId xmlns:p14="http://schemas.microsoft.com/office/powerpoint/2010/main" xmlns="" val="12865045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111</a:t>
            </a:fld>
            <a:endParaRPr lang="zh-CN" altLang="en-US"/>
          </a:p>
        </p:txBody>
      </p:sp>
    </p:spTree>
    <p:extLst>
      <p:ext uri="{BB962C8B-B14F-4D97-AF65-F5344CB8AC3E}">
        <p14:creationId xmlns:p14="http://schemas.microsoft.com/office/powerpoint/2010/main" xmlns="" val="19128921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113</a:t>
            </a:fld>
            <a:endParaRPr lang="zh-CN" altLang="en-US"/>
          </a:p>
        </p:txBody>
      </p:sp>
    </p:spTree>
    <p:extLst>
      <p:ext uri="{BB962C8B-B14F-4D97-AF65-F5344CB8AC3E}">
        <p14:creationId xmlns:p14="http://schemas.microsoft.com/office/powerpoint/2010/main" xmlns="" val="18207412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114</a:t>
            </a:fld>
            <a:endParaRPr lang="zh-CN" altLang="en-US"/>
          </a:p>
        </p:txBody>
      </p:sp>
    </p:spTree>
    <p:extLst>
      <p:ext uri="{BB962C8B-B14F-4D97-AF65-F5344CB8AC3E}">
        <p14:creationId xmlns:p14="http://schemas.microsoft.com/office/powerpoint/2010/main" xmlns="" val="21566315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115</a:t>
            </a:fld>
            <a:endParaRPr lang="zh-CN" altLang="en-US"/>
          </a:p>
        </p:txBody>
      </p:sp>
    </p:spTree>
    <p:extLst>
      <p:ext uri="{BB962C8B-B14F-4D97-AF65-F5344CB8AC3E}">
        <p14:creationId xmlns:p14="http://schemas.microsoft.com/office/powerpoint/2010/main" xmlns="" val="22433638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116</a:t>
            </a:fld>
            <a:endParaRPr lang="zh-CN" altLang="en-US"/>
          </a:p>
        </p:txBody>
      </p:sp>
    </p:spTree>
    <p:extLst>
      <p:ext uri="{BB962C8B-B14F-4D97-AF65-F5344CB8AC3E}">
        <p14:creationId xmlns:p14="http://schemas.microsoft.com/office/powerpoint/2010/main" xmlns="" val="33440868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117</a:t>
            </a:fld>
            <a:endParaRPr lang="zh-CN" altLang="en-US"/>
          </a:p>
        </p:txBody>
      </p:sp>
    </p:spTree>
    <p:extLst>
      <p:ext uri="{BB962C8B-B14F-4D97-AF65-F5344CB8AC3E}">
        <p14:creationId xmlns:p14="http://schemas.microsoft.com/office/powerpoint/2010/main" xmlns="" val="21632906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118</a:t>
            </a:fld>
            <a:endParaRPr lang="zh-CN" altLang="en-US"/>
          </a:p>
        </p:txBody>
      </p:sp>
    </p:spTree>
    <p:extLst>
      <p:ext uri="{BB962C8B-B14F-4D97-AF65-F5344CB8AC3E}">
        <p14:creationId xmlns:p14="http://schemas.microsoft.com/office/powerpoint/2010/main" xmlns="" val="20866984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121</a:t>
            </a:fld>
            <a:endParaRPr lang="zh-CN" altLang="en-US"/>
          </a:p>
        </p:txBody>
      </p:sp>
    </p:spTree>
    <p:extLst>
      <p:ext uri="{BB962C8B-B14F-4D97-AF65-F5344CB8AC3E}">
        <p14:creationId xmlns:p14="http://schemas.microsoft.com/office/powerpoint/2010/main" xmlns="" val="39963231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122</a:t>
            </a:fld>
            <a:endParaRPr lang="zh-CN" altLang="en-US"/>
          </a:p>
        </p:txBody>
      </p:sp>
    </p:spTree>
    <p:extLst>
      <p:ext uri="{BB962C8B-B14F-4D97-AF65-F5344CB8AC3E}">
        <p14:creationId xmlns:p14="http://schemas.microsoft.com/office/powerpoint/2010/main" xmlns="" val="4074698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38</a:t>
            </a:fld>
            <a:endParaRPr lang="zh-CN" altLang="en-US"/>
          </a:p>
        </p:txBody>
      </p:sp>
    </p:spTree>
    <p:extLst>
      <p:ext uri="{BB962C8B-B14F-4D97-AF65-F5344CB8AC3E}">
        <p14:creationId xmlns:p14="http://schemas.microsoft.com/office/powerpoint/2010/main" xmlns="" val="247322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91D78D-9113-4AF7-86E0-0E4246C9D4F9}" type="slidenum">
              <a:rPr lang="zh-CN" altLang="en-US" smtClean="0"/>
              <a:pPr/>
              <a:t>39</a:t>
            </a:fld>
            <a:endParaRPr lang="zh-CN" altLang="en-US"/>
          </a:p>
        </p:txBody>
      </p:sp>
    </p:spTree>
    <p:extLst>
      <p:ext uri="{BB962C8B-B14F-4D97-AF65-F5344CB8AC3E}">
        <p14:creationId xmlns:p14="http://schemas.microsoft.com/office/powerpoint/2010/main" xmlns="" val="497466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60C4FF8-3256-4544-93CE-EB5D61BA9C1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6F01700E-9C68-4DDD-9B0E-D2672D9453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77A97BD-4956-463C-A52E-6DFED41F43E6}"/>
              </a:ext>
            </a:extLst>
          </p:cNvPr>
          <p:cNvSpPr>
            <a:spLocks noGrp="1"/>
          </p:cNvSpPr>
          <p:nvPr>
            <p:ph type="dt" sz="half" idx="10"/>
          </p:nvPr>
        </p:nvSpPr>
        <p:spPr/>
        <p:txBody>
          <a:bodyPr/>
          <a:lstStyle/>
          <a:p>
            <a:fld id="{DC492A24-75CF-47B4-BDFD-E6AAFA4CB3EA}" type="datetimeFigureOut">
              <a:rPr lang="zh-CN" altLang="en-US" smtClean="0"/>
              <a:pPr/>
              <a:t>2021-8-31</a:t>
            </a:fld>
            <a:endParaRPr lang="zh-CN" altLang="en-US"/>
          </a:p>
        </p:txBody>
      </p:sp>
      <p:sp>
        <p:nvSpPr>
          <p:cNvPr id="5" name="页脚占位符 4">
            <a:extLst>
              <a:ext uri="{FF2B5EF4-FFF2-40B4-BE49-F238E27FC236}">
                <a16:creationId xmlns:a16="http://schemas.microsoft.com/office/drawing/2014/main" xmlns="" id="{7D1EBDB8-43FD-4E1B-8DEE-65E275052A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6C15CE9-4F66-4D14-BEF1-F93F04BDEDE6}"/>
              </a:ext>
            </a:extLst>
          </p:cNvPr>
          <p:cNvSpPr>
            <a:spLocks noGrp="1"/>
          </p:cNvSpPr>
          <p:nvPr>
            <p:ph type="sldNum" sz="quarter" idx="12"/>
          </p:nvPr>
        </p:nvSpPr>
        <p:spPr/>
        <p:txBody>
          <a:bodyPr/>
          <a:lstStyle/>
          <a:p>
            <a:fld id="{646388C2-3C4D-478F-BA18-523CA2132CE2}" type="slidenum">
              <a:rPr lang="zh-CN" altLang="en-US" smtClean="0"/>
              <a:pPr/>
              <a:t>‹#›</a:t>
            </a:fld>
            <a:endParaRPr lang="zh-CN" altLang="en-US"/>
          </a:p>
        </p:txBody>
      </p:sp>
    </p:spTree>
    <p:extLst>
      <p:ext uri="{BB962C8B-B14F-4D97-AF65-F5344CB8AC3E}">
        <p14:creationId xmlns:p14="http://schemas.microsoft.com/office/powerpoint/2010/main" xmlns="" val="1211041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4383365-2CF4-4C5F-B16F-ADA29744336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4FE28D5-7CC5-4552-8B93-E150A9E4A7B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B83573F-7C1F-402D-8D66-1E61F3C66605}"/>
              </a:ext>
            </a:extLst>
          </p:cNvPr>
          <p:cNvSpPr>
            <a:spLocks noGrp="1"/>
          </p:cNvSpPr>
          <p:nvPr>
            <p:ph type="dt" sz="half" idx="10"/>
          </p:nvPr>
        </p:nvSpPr>
        <p:spPr/>
        <p:txBody>
          <a:bodyPr/>
          <a:lstStyle/>
          <a:p>
            <a:fld id="{DC492A24-75CF-47B4-BDFD-E6AAFA4CB3EA}" type="datetimeFigureOut">
              <a:rPr lang="zh-CN" altLang="en-US" smtClean="0"/>
              <a:pPr/>
              <a:t>2021-8-31</a:t>
            </a:fld>
            <a:endParaRPr lang="zh-CN" altLang="en-US"/>
          </a:p>
        </p:txBody>
      </p:sp>
      <p:sp>
        <p:nvSpPr>
          <p:cNvPr id="5" name="页脚占位符 4">
            <a:extLst>
              <a:ext uri="{FF2B5EF4-FFF2-40B4-BE49-F238E27FC236}">
                <a16:creationId xmlns:a16="http://schemas.microsoft.com/office/drawing/2014/main" xmlns="" id="{993DDA71-756E-40BC-AFEF-2A8FB707771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E238789-D67F-4FF0-A17B-D3FEA7CDFCFA}"/>
              </a:ext>
            </a:extLst>
          </p:cNvPr>
          <p:cNvSpPr>
            <a:spLocks noGrp="1"/>
          </p:cNvSpPr>
          <p:nvPr>
            <p:ph type="sldNum" sz="quarter" idx="12"/>
          </p:nvPr>
        </p:nvSpPr>
        <p:spPr/>
        <p:txBody>
          <a:bodyPr/>
          <a:lstStyle/>
          <a:p>
            <a:fld id="{646388C2-3C4D-478F-BA18-523CA2132CE2}" type="slidenum">
              <a:rPr lang="zh-CN" altLang="en-US" smtClean="0"/>
              <a:pPr/>
              <a:t>‹#›</a:t>
            </a:fld>
            <a:endParaRPr lang="zh-CN" altLang="en-US"/>
          </a:p>
        </p:txBody>
      </p:sp>
    </p:spTree>
    <p:extLst>
      <p:ext uri="{BB962C8B-B14F-4D97-AF65-F5344CB8AC3E}">
        <p14:creationId xmlns:p14="http://schemas.microsoft.com/office/powerpoint/2010/main" xmlns="" val="3845223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AA1E715-619C-4F18-AC9A-37550225FFE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60E1F8B-752D-4E76-B726-5E91516D970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ADC9261-45B2-4D20-8FD0-45A3C41DCEF6}"/>
              </a:ext>
            </a:extLst>
          </p:cNvPr>
          <p:cNvSpPr>
            <a:spLocks noGrp="1"/>
          </p:cNvSpPr>
          <p:nvPr>
            <p:ph type="dt" sz="half" idx="10"/>
          </p:nvPr>
        </p:nvSpPr>
        <p:spPr/>
        <p:txBody>
          <a:bodyPr/>
          <a:lstStyle/>
          <a:p>
            <a:fld id="{DC492A24-75CF-47B4-BDFD-E6AAFA4CB3EA}" type="datetimeFigureOut">
              <a:rPr lang="zh-CN" altLang="en-US" smtClean="0"/>
              <a:pPr/>
              <a:t>2021-8-31</a:t>
            </a:fld>
            <a:endParaRPr lang="zh-CN" altLang="en-US"/>
          </a:p>
        </p:txBody>
      </p:sp>
      <p:sp>
        <p:nvSpPr>
          <p:cNvPr id="5" name="页脚占位符 4">
            <a:extLst>
              <a:ext uri="{FF2B5EF4-FFF2-40B4-BE49-F238E27FC236}">
                <a16:creationId xmlns:a16="http://schemas.microsoft.com/office/drawing/2014/main" xmlns="" id="{28096420-0CB1-4B7B-B769-C51943B4BDB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C17D1BD-2278-429E-BE6A-11852851D706}"/>
              </a:ext>
            </a:extLst>
          </p:cNvPr>
          <p:cNvSpPr>
            <a:spLocks noGrp="1"/>
          </p:cNvSpPr>
          <p:nvPr>
            <p:ph type="sldNum" sz="quarter" idx="12"/>
          </p:nvPr>
        </p:nvSpPr>
        <p:spPr/>
        <p:txBody>
          <a:bodyPr/>
          <a:lstStyle/>
          <a:p>
            <a:fld id="{646388C2-3C4D-478F-BA18-523CA2132CE2}" type="slidenum">
              <a:rPr lang="zh-CN" altLang="en-US" smtClean="0"/>
              <a:pPr/>
              <a:t>‹#›</a:t>
            </a:fld>
            <a:endParaRPr lang="zh-CN" altLang="en-US"/>
          </a:p>
        </p:txBody>
      </p:sp>
    </p:spTree>
    <p:extLst>
      <p:ext uri="{BB962C8B-B14F-4D97-AF65-F5344CB8AC3E}">
        <p14:creationId xmlns:p14="http://schemas.microsoft.com/office/powerpoint/2010/main" xmlns="" val="3863421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标题和文本在内容之上">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609600" y="1600200"/>
            <a:ext cx="10972800" cy="21859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09600" y="3938589"/>
            <a:ext cx="10972800" cy="21875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a:extLst>
              <a:ext uri="{FF2B5EF4-FFF2-40B4-BE49-F238E27FC236}">
                <a16:creationId xmlns:a16="http://schemas.microsoft.com/office/drawing/2014/main" xmlns="" id="{577EA701-807E-481B-A14B-F538A705C2A0}"/>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xmlns="" id="{35BE5FF4-AC20-470B-AF0E-995083C72AB0}"/>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xmlns="" id="{8299594C-2045-4CA8-B16B-03DF8ABDBF51}"/>
              </a:ext>
            </a:extLst>
          </p:cNvPr>
          <p:cNvSpPr>
            <a:spLocks noGrp="1" noChangeArrowheads="1"/>
          </p:cNvSpPr>
          <p:nvPr>
            <p:ph type="sldNum" sz="quarter" idx="12"/>
          </p:nvPr>
        </p:nvSpPr>
        <p:spPr>
          <a:ln/>
        </p:spPr>
        <p:txBody>
          <a:bodyPr/>
          <a:lstStyle>
            <a:lvl1pPr>
              <a:defRPr/>
            </a:lvl1pPr>
          </a:lstStyle>
          <a:p>
            <a:fld id="{C0BC028C-BDA5-46DF-8254-27FCBCC32AFC}" type="slidenum">
              <a:rPr lang="en-US" altLang="zh-CN"/>
              <a:pPr/>
              <a:t>‹#›</a:t>
            </a:fld>
            <a:endParaRPr lang="en-US" altLang="zh-CN"/>
          </a:p>
        </p:txBody>
      </p:sp>
    </p:spTree>
    <p:extLst>
      <p:ext uri="{BB962C8B-B14F-4D97-AF65-F5344CB8AC3E}">
        <p14:creationId xmlns:p14="http://schemas.microsoft.com/office/powerpoint/2010/main" xmlns="" val="3304471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609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a:extLst>
              <a:ext uri="{FF2B5EF4-FFF2-40B4-BE49-F238E27FC236}">
                <a16:creationId xmlns:a16="http://schemas.microsoft.com/office/drawing/2014/main" xmlns="" id="{68A7BFB0-752D-4F1D-B110-68E7FE035EF5}"/>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xmlns="" id="{7F210441-C47A-4772-8E62-316D32CBFF18}"/>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xmlns="" id="{74D176D4-D6B5-4CB9-955B-E37915B06375}"/>
              </a:ext>
            </a:extLst>
          </p:cNvPr>
          <p:cNvSpPr>
            <a:spLocks noGrp="1" noChangeArrowheads="1"/>
          </p:cNvSpPr>
          <p:nvPr>
            <p:ph type="sldNum" sz="quarter" idx="12"/>
          </p:nvPr>
        </p:nvSpPr>
        <p:spPr>
          <a:ln/>
        </p:spPr>
        <p:txBody>
          <a:bodyPr/>
          <a:lstStyle>
            <a:lvl1pPr>
              <a:defRPr/>
            </a:lvl1pPr>
          </a:lstStyle>
          <a:p>
            <a:fld id="{483F33B8-05E9-4667-A495-F88C349E6A1F}" type="slidenum">
              <a:rPr lang="en-US" altLang="zh-CN"/>
              <a:pPr/>
              <a:t>‹#›</a:t>
            </a:fld>
            <a:endParaRPr lang="en-US" altLang="zh-CN"/>
          </a:p>
        </p:txBody>
      </p:sp>
    </p:spTree>
    <p:extLst>
      <p:ext uri="{BB962C8B-B14F-4D97-AF65-F5344CB8AC3E}">
        <p14:creationId xmlns:p14="http://schemas.microsoft.com/office/powerpoint/2010/main" xmlns="" val="99358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标题和内容在文本之上">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10972800" cy="21859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3938589"/>
            <a:ext cx="10972800" cy="21875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a:extLst>
              <a:ext uri="{FF2B5EF4-FFF2-40B4-BE49-F238E27FC236}">
                <a16:creationId xmlns:a16="http://schemas.microsoft.com/office/drawing/2014/main" xmlns="" id="{8DC6AF17-72A6-4616-BC0E-58D5E1415311}"/>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xmlns="" id="{92FB7BCF-05CC-4A1A-B4ED-169E087AC3B4}"/>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xmlns="" id="{A89E383B-9ABC-4A10-A93B-F3CD5AB35BCD}"/>
              </a:ext>
            </a:extLst>
          </p:cNvPr>
          <p:cNvSpPr>
            <a:spLocks noGrp="1" noChangeArrowheads="1"/>
          </p:cNvSpPr>
          <p:nvPr>
            <p:ph type="sldNum" sz="quarter" idx="12"/>
          </p:nvPr>
        </p:nvSpPr>
        <p:spPr>
          <a:ln/>
        </p:spPr>
        <p:txBody>
          <a:bodyPr/>
          <a:lstStyle>
            <a:lvl1pPr>
              <a:defRPr/>
            </a:lvl1pPr>
          </a:lstStyle>
          <a:p>
            <a:fld id="{E6A2DA25-A5D6-4B24-A720-190C19BCDEC9}" type="slidenum">
              <a:rPr lang="en-US" altLang="zh-CN"/>
              <a:pPr/>
              <a:t>‹#›</a:t>
            </a:fld>
            <a:endParaRPr lang="en-US" altLang="zh-CN"/>
          </a:p>
        </p:txBody>
      </p:sp>
    </p:spTree>
    <p:extLst>
      <p:ext uri="{BB962C8B-B14F-4D97-AF65-F5344CB8AC3E}">
        <p14:creationId xmlns:p14="http://schemas.microsoft.com/office/powerpoint/2010/main" xmlns="" val="3614310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197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a:extLst>
              <a:ext uri="{FF2B5EF4-FFF2-40B4-BE49-F238E27FC236}">
                <a16:creationId xmlns:a16="http://schemas.microsoft.com/office/drawing/2014/main" xmlns="" id="{FD9A5007-C6B7-4787-A39A-508EDC1D7EED}"/>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xmlns="" id="{A5E127D0-4D81-49FF-BC06-B67D7AEDA44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xmlns="" id="{97017623-75F1-442E-8626-5F7FAF9D19ED}"/>
              </a:ext>
            </a:extLst>
          </p:cNvPr>
          <p:cNvSpPr>
            <a:spLocks noGrp="1" noChangeArrowheads="1"/>
          </p:cNvSpPr>
          <p:nvPr>
            <p:ph type="sldNum" sz="quarter" idx="12"/>
          </p:nvPr>
        </p:nvSpPr>
        <p:spPr>
          <a:ln/>
        </p:spPr>
        <p:txBody>
          <a:bodyPr/>
          <a:lstStyle>
            <a:lvl1pPr>
              <a:defRPr/>
            </a:lvl1pPr>
          </a:lstStyle>
          <a:p>
            <a:fld id="{E4AA76A6-4D62-4DAF-8884-26531672A7C8}" type="slidenum">
              <a:rPr lang="en-US" altLang="zh-CN"/>
              <a:pPr/>
              <a:t>‹#›</a:t>
            </a:fld>
            <a:endParaRPr lang="en-US" altLang="zh-CN"/>
          </a:p>
        </p:txBody>
      </p:sp>
    </p:spTree>
    <p:extLst>
      <p:ext uri="{BB962C8B-B14F-4D97-AF65-F5344CB8AC3E}">
        <p14:creationId xmlns:p14="http://schemas.microsoft.com/office/powerpoint/2010/main" xmlns="" val="2367842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4C699CC-995D-4A63-A285-FAD70FB82E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8E2EBDE-EEBC-412E-B01B-2F18ECBF60A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6E94536-343F-448E-A2C2-2A8E0EF69481}"/>
              </a:ext>
            </a:extLst>
          </p:cNvPr>
          <p:cNvSpPr>
            <a:spLocks noGrp="1"/>
          </p:cNvSpPr>
          <p:nvPr>
            <p:ph type="dt" sz="half" idx="10"/>
          </p:nvPr>
        </p:nvSpPr>
        <p:spPr/>
        <p:txBody>
          <a:bodyPr/>
          <a:lstStyle/>
          <a:p>
            <a:fld id="{DC492A24-75CF-47B4-BDFD-E6AAFA4CB3EA}" type="datetimeFigureOut">
              <a:rPr lang="zh-CN" altLang="en-US" smtClean="0"/>
              <a:pPr/>
              <a:t>2021-8-31</a:t>
            </a:fld>
            <a:endParaRPr lang="zh-CN" altLang="en-US"/>
          </a:p>
        </p:txBody>
      </p:sp>
      <p:sp>
        <p:nvSpPr>
          <p:cNvPr id="5" name="页脚占位符 4">
            <a:extLst>
              <a:ext uri="{FF2B5EF4-FFF2-40B4-BE49-F238E27FC236}">
                <a16:creationId xmlns:a16="http://schemas.microsoft.com/office/drawing/2014/main" xmlns="" id="{1817990E-9B4B-4E33-BA34-0D1BD14F3E4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ECEC53C-FA51-4CE7-AD3F-2A1D5EC5A859}"/>
              </a:ext>
            </a:extLst>
          </p:cNvPr>
          <p:cNvSpPr>
            <a:spLocks noGrp="1"/>
          </p:cNvSpPr>
          <p:nvPr>
            <p:ph type="sldNum" sz="quarter" idx="12"/>
          </p:nvPr>
        </p:nvSpPr>
        <p:spPr/>
        <p:txBody>
          <a:bodyPr/>
          <a:lstStyle/>
          <a:p>
            <a:fld id="{646388C2-3C4D-478F-BA18-523CA2132CE2}" type="slidenum">
              <a:rPr lang="zh-CN" altLang="en-US" smtClean="0"/>
              <a:pPr/>
              <a:t>‹#›</a:t>
            </a:fld>
            <a:endParaRPr lang="zh-CN" altLang="en-US"/>
          </a:p>
        </p:txBody>
      </p:sp>
    </p:spTree>
    <p:extLst>
      <p:ext uri="{BB962C8B-B14F-4D97-AF65-F5344CB8AC3E}">
        <p14:creationId xmlns:p14="http://schemas.microsoft.com/office/powerpoint/2010/main" xmlns="" val="155075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25D28AA-9A2E-4F75-9E66-76871A022BB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34FAD74-DECD-41A8-80D7-52D4FB36DD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CADCAC94-F5FD-4343-AC3E-A9E3605B505D}"/>
              </a:ext>
            </a:extLst>
          </p:cNvPr>
          <p:cNvSpPr>
            <a:spLocks noGrp="1"/>
          </p:cNvSpPr>
          <p:nvPr>
            <p:ph type="dt" sz="half" idx="10"/>
          </p:nvPr>
        </p:nvSpPr>
        <p:spPr/>
        <p:txBody>
          <a:bodyPr/>
          <a:lstStyle/>
          <a:p>
            <a:fld id="{DC492A24-75CF-47B4-BDFD-E6AAFA4CB3EA}" type="datetimeFigureOut">
              <a:rPr lang="zh-CN" altLang="en-US" smtClean="0"/>
              <a:pPr/>
              <a:t>2021-8-31</a:t>
            </a:fld>
            <a:endParaRPr lang="zh-CN" altLang="en-US"/>
          </a:p>
        </p:txBody>
      </p:sp>
      <p:sp>
        <p:nvSpPr>
          <p:cNvPr id="5" name="页脚占位符 4">
            <a:extLst>
              <a:ext uri="{FF2B5EF4-FFF2-40B4-BE49-F238E27FC236}">
                <a16:creationId xmlns:a16="http://schemas.microsoft.com/office/drawing/2014/main" xmlns="" id="{C6E4A901-A14F-4C29-B69D-7D02A1ED694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D666226-9DDD-4958-BB5F-9DF1B4ADAB41}"/>
              </a:ext>
            </a:extLst>
          </p:cNvPr>
          <p:cNvSpPr>
            <a:spLocks noGrp="1"/>
          </p:cNvSpPr>
          <p:nvPr>
            <p:ph type="sldNum" sz="quarter" idx="12"/>
          </p:nvPr>
        </p:nvSpPr>
        <p:spPr/>
        <p:txBody>
          <a:bodyPr/>
          <a:lstStyle/>
          <a:p>
            <a:fld id="{646388C2-3C4D-478F-BA18-523CA2132CE2}" type="slidenum">
              <a:rPr lang="zh-CN" altLang="en-US" smtClean="0"/>
              <a:pPr/>
              <a:t>‹#›</a:t>
            </a:fld>
            <a:endParaRPr lang="zh-CN" altLang="en-US"/>
          </a:p>
        </p:txBody>
      </p:sp>
    </p:spTree>
    <p:extLst>
      <p:ext uri="{BB962C8B-B14F-4D97-AF65-F5344CB8AC3E}">
        <p14:creationId xmlns:p14="http://schemas.microsoft.com/office/powerpoint/2010/main" xmlns="" val="2420658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4F00281-37B7-43D0-9587-423B4C1D30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74CF5C8-A3A8-41B3-A3F4-BAF46BDB375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811EABBA-B001-46E9-8D03-108C6DC87C9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9FDF45A6-E064-47EA-BE2E-AE77FAB816D0}"/>
              </a:ext>
            </a:extLst>
          </p:cNvPr>
          <p:cNvSpPr>
            <a:spLocks noGrp="1"/>
          </p:cNvSpPr>
          <p:nvPr>
            <p:ph type="dt" sz="half" idx="10"/>
          </p:nvPr>
        </p:nvSpPr>
        <p:spPr/>
        <p:txBody>
          <a:bodyPr/>
          <a:lstStyle/>
          <a:p>
            <a:fld id="{DC492A24-75CF-47B4-BDFD-E6AAFA4CB3EA}" type="datetimeFigureOut">
              <a:rPr lang="zh-CN" altLang="en-US" smtClean="0"/>
              <a:pPr/>
              <a:t>2021-8-31</a:t>
            </a:fld>
            <a:endParaRPr lang="zh-CN" altLang="en-US"/>
          </a:p>
        </p:txBody>
      </p:sp>
      <p:sp>
        <p:nvSpPr>
          <p:cNvPr id="6" name="页脚占位符 5">
            <a:extLst>
              <a:ext uri="{FF2B5EF4-FFF2-40B4-BE49-F238E27FC236}">
                <a16:creationId xmlns:a16="http://schemas.microsoft.com/office/drawing/2014/main" xmlns="" id="{F4B85A80-65DF-41DF-8947-310C6B6E41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230C2C2-88F1-4604-8AC2-F08868ED50C3}"/>
              </a:ext>
            </a:extLst>
          </p:cNvPr>
          <p:cNvSpPr>
            <a:spLocks noGrp="1"/>
          </p:cNvSpPr>
          <p:nvPr>
            <p:ph type="sldNum" sz="quarter" idx="12"/>
          </p:nvPr>
        </p:nvSpPr>
        <p:spPr/>
        <p:txBody>
          <a:bodyPr/>
          <a:lstStyle/>
          <a:p>
            <a:fld id="{646388C2-3C4D-478F-BA18-523CA2132CE2}" type="slidenum">
              <a:rPr lang="zh-CN" altLang="en-US" smtClean="0"/>
              <a:pPr/>
              <a:t>‹#›</a:t>
            </a:fld>
            <a:endParaRPr lang="zh-CN" altLang="en-US"/>
          </a:p>
        </p:txBody>
      </p:sp>
    </p:spTree>
    <p:extLst>
      <p:ext uri="{BB962C8B-B14F-4D97-AF65-F5344CB8AC3E}">
        <p14:creationId xmlns:p14="http://schemas.microsoft.com/office/powerpoint/2010/main" xmlns="" val="3024952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C2A5F97-E2CC-413D-B0D5-5E529C07E8E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63A541F-0D10-4ADC-82D1-81A839B326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8C1B12EA-66F5-49D2-A86A-B271C4CAAC1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6E0579B4-23A0-4BF4-9C39-440497BB8A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7CFA928-A137-4A17-9AC3-0846C75794B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97A1962-9D28-4165-91A6-108298E5B7CB}"/>
              </a:ext>
            </a:extLst>
          </p:cNvPr>
          <p:cNvSpPr>
            <a:spLocks noGrp="1"/>
          </p:cNvSpPr>
          <p:nvPr>
            <p:ph type="dt" sz="half" idx="10"/>
          </p:nvPr>
        </p:nvSpPr>
        <p:spPr/>
        <p:txBody>
          <a:bodyPr/>
          <a:lstStyle/>
          <a:p>
            <a:fld id="{DC492A24-75CF-47B4-BDFD-E6AAFA4CB3EA}" type="datetimeFigureOut">
              <a:rPr lang="zh-CN" altLang="en-US" smtClean="0"/>
              <a:pPr/>
              <a:t>2021-8-31</a:t>
            </a:fld>
            <a:endParaRPr lang="zh-CN" altLang="en-US"/>
          </a:p>
        </p:txBody>
      </p:sp>
      <p:sp>
        <p:nvSpPr>
          <p:cNvPr id="8" name="页脚占位符 7">
            <a:extLst>
              <a:ext uri="{FF2B5EF4-FFF2-40B4-BE49-F238E27FC236}">
                <a16:creationId xmlns:a16="http://schemas.microsoft.com/office/drawing/2014/main" xmlns="" id="{9DBFA094-DFFD-41F0-835B-9A4DCAF84AF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15792206-A502-49BE-8627-4C2217F4E3B1}"/>
              </a:ext>
            </a:extLst>
          </p:cNvPr>
          <p:cNvSpPr>
            <a:spLocks noGrp="1"/>
          </p:cNvSpPr>
          <p:nvPr>
            <p:ph type="sldNum" sz="quarter" idx="12"/>
          </p:nvPr>
        </p:nvSpPr>
        <p:spPr/>
        <p:txBody>
          <a:bodyPr/>
          <a:lstStyle/>
          <a:p>
            <a:fld id="{646388C2-3C4D-478F-BA18-523CA2132CE2}" type="slidenum">
              <a:rPr lang="zh-CN" altLang="en-US" smtClean="0"/>
              <a:pPr/>
              <a:t>‹#›</a:t>
            </a:fld>
            <a:endParaRPr lang="zh-CN" altLang="en-US"/>
          </a:p>
        </p:txBody>
      </p:sp>
    </p:spTree>
    <p:extLst>
      <p:ext uri="{BB962C8B-B14F-4D97-AF65-F5344CB8AC3E}">
        <p14:creationId xmlns:p14="http://schemas.microsoft.com/office/powerpoint/2010/main" xmlns="" val="863945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F370CC5-E612-422B-A444-4418BBC4FE8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07076FD-051B-40B8-947F-84E12D92C699}"/>
              </a:ext>
            </a:extLst>
          </p:cNvPr>
          <p:cNvSpPr>
            <a:spLocks noGrp="1"/>
          </p:cNvSpPr>
          <p:nvPr>
            <p:ph type="dt" sz="half" idx="10"/>
          </p:nvPr>
        </p:nvSpPr>
        <p:spPr/>
        <p:txBody>
          <a:bodyPr/>
          <a:lstStyle/>
          <a:p>
            <a:fld id="{DC492A24-75CF-47B4-BDFD-E6AAFA4CB3EA}" type="datetimeFigureOut">
              <a:rPr lang="zh-CN" altLang="en-US" smtClean="0"/>
              <a:pPr/>
              <a:t>2021-8-31</a:t>
            </a:fld>
            <a:endParaRPr lang="zh-CN" altLang="en-US"/>
          </a:p>
        </p:txBody>
      </p:sp>
      <p:sp>
        <p:nvSpPr>
          <p:cNvPr id="4" name="页脚占位符 3">
            <a:extLst>
              <a:ext uri="{FF2B5EF4-FFF2-40B4-BE49-F238E27FC236}">
                <a16:creationId xmlns:a16="http://schemas.microsoft.com/office/drawing/2014/main" xmlns="" id="{FF1A1281-5612-4B37-923B-8639C3AA52E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7B3CC50B-458D-4064-86F0-18A13603C1F8}"/>
              </a:ext>
            </a:extLst>
          </p:cNvPr>
          <p:cNvSpPr>
            <a:spLocks noGrp="1"/>
          </p:cNvSpPr>
          <p:nvPr>
            <p:ph type="sldNum" sz="quarter" idx="12"/>
          </p:nvPr>
        </p:nvSpPr>
        <p:spPr/>
        <p:txBody>
          <a:bodyPr/>
          <a:lstStyle/>
          <a:p>
            <a:fld id="{646388C2-3C4D-478F-BA18-523CA2132CE2}" type="slidenum">
              <a:rPr lang="zh-CN" altLang="en-US" smtClean="0"/>
              <a:pPr/>
              <a:t>‹#›</a:t>
            </a:fld>
            <a:endParaRPr lang="zh-CN" altLang="en-US"/>
          </a:p>
        </p:txBody>
      </p:sp>
    </p:spTree>
    <p:extLst>
      <p:ext uri="{BB962C8B-B14F-4D97-AF65-F5344CB8AC3E}">
        <p14:creationId xmlns:p14="http://schemas.microsoft.com/office/powerpoint/2010/main" xmlns="" val="2628605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A91D7FE-26C7-421C-9D8E-C56399BE2A2A}"/>
              </a:ext>
            </a:extLst>
          </p:cNvPr>
          <p:cNvSpPr>
            <a:spLocks noGrp="1"/>
          </p:cNvSpPr>
          <p:nvPr>
            <p:ph type="dt" sz="half" idx="10"/>
          </p:nvPr>
        </p:nvSpPr>
        <p:spPr/>
        <p:txBody>
          <a:bodyPr/>
          <a:lstStyle/>
          <a:p>
            <a:fld id="{DC492A24-75CF-47B4-BDFD-E6AAFA4CB3EA}" type="datetimeFigureOut">
              <a:rPr lang="zh-CN" altLang="en-US" smtClean="0"/>
              <a:pPr/>
              <a:t>2021-8-31</a:t>
            </a:fld>
            <a:endParaRPr lang="zh-CN" altLang="en-US"/>
          </a:p>
        </p:txBody>
      </p:sp>
      <p:sp>
        <p:nvSpPr>
          <p:cNvPr id="3" name="页脚占位符 2">
            <a:extLst>
              <a:ext uri="{FF2B5EF4-FFF2-40B4-BE49-F238E27FC236}">
                <a16:creationId xmlns:a16="http://schemas.microsoft.com/office/drawing/2014/main" xmlns="" id="{8D63D35F-BEEA-4492-B520-8AADE58CDD7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6D7CAE72-2D56-4224-9D24-C5E85299B190}"/>
              </a:ext>
            </a:extLst>
          </p:cNvPr>
          <p:cNvSpPr>
            <a:spLocks noGrp="1"/>
          </p:cNvSpPr>
          <p:nvPr>
            <p:ph type="sldNum" sz="quarter" idx="12"/>
          </p:nvPr>
        </p:nvSpPr>
        <p:spPr/>
        <p:txBody>
          <a:bodyPr/>
          <a:lstStyle/>
          <a:p>
            <a:fld id="{646388C2-3C4D-478F-BA18-523CA2132CE2}" type="slidenum">
              <a:rPr lang="zh-CN" altLang="en-US" smtClean="0"/>
              <a:pPr/>
              <a:t>‹#›</a:t>
            </a:fld>
            <a:endParaRPr lang="zh-CN" altLang="en-US"/>
          </a:p>
        </p:txBody>
      </p:sp>
    </p:spTree>
    <p:extLst>
      <p:ext uri="{BB962C8B-B14F-4D97-AF65-F5344CB8AC3E}">
        <p14:creationId xmlns:p14="http://schemas.microsoft.com/office/powerpoint/2010/main" xmlns="" val="2650598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A5F632-525B-4CE1-B095-EFD9B026E6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E40140D-C409-4CA4-9ED3-14C702955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F2FB0A63-42C0-4BB4-BD31-93881A3CD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DD986AA-67A5-45E2-A02B-9DEB9CDEDABF}"/>
              </a:ext>
            </a:extLst>
          </p:cNvPr>
          <p:cNvSpPr>
            <a:spLocks noGrp="1"/>
          </p:cNvSpPr>
          <p:nvPr>
            <p:ph type="dt" sz="half" idx="10"/>
          </p:nvPr>
        </p:nvSpPr>
        <p:spPr/>
        <p:txBody>
          <a:bodyPr/>
          <a:lstStyle/>
          <a:p>
            <a:fld id="{DC492A24-75CF-47B4-BDFD-E6AAFA4CB3EA}" type="datetimeFigureOut">
              <a:rPr lang="zh-CN" altLang="en-US" smtClean="0"/>
              <a:pPr/>
              <a:t>2021-8-31</a:t>
            </a:fld>
            <a:endParaRPr lang="zh-CN" altLang="en-US"/>
          </a:p>
        </p:txBody>
      </p:sp>
      <p:sp>
        <p:nvSpPr>
          <p:cNvPr id="6" name="页脚占位符 5">
            <a:extLst>
              <a:ext uri="{FF2B5EF4-FFF2-40B4-BE49-F238E27FC236}">
                <a16:creationId xmlns:a16="http://schemas.microsoft.com/office/drawing/2014/main" xmlns="" id="{4E18C688-E01B-48AB-95B0-461CDC13CDB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FD498C2-CAF0-4014-9E7E-AA6E0C5AD6D9}"/>
              </a:ext>
            </a:extLst>
          </p:cNvPr>
          <p:cNvSpPr>
            <a:spLocks noGrp="1"/>
          </p:cNvSpPr>
          <p:nvPr>
            <p:ph type="sldNum" sz="quarter" idx="12"/>
          </p:nvPr>
        </p:nvSpPr>
        <p:spPr/>
        <p:txBody>
          <a:bodyPr/>
          <a:lstStyle/>
          <a:p>
            <a:fld id="{646388C2-3C4D-478F-BA18-523CA2132CE2}" type="slidenum">
              <a:rPr lang="zh-CN" altLang="en-US" smtClean="0"/>
              <a:pPr/>
              <a:t>‹#›</a:t>
            </a:fld>
            <a:endParaRPr lang="zh-CN" altLang="en-US"/>
          </a:p>
        </p:txBody>
      </p:sp>
    </p:spTree>
    <p:extLst>
      <p:ext uri="{BB962C8B-B14F-4D97-AF65-F5344CB8AC3E}">
        <p14:creationId xmlns:p14="http://schemas.microsoft.com/office/powerpoint/2010/main" xmlns="" val="2144843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0A70A64-4ABB-4FA7-8AA5-B93366B78D0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21B7BDD-A1F6-4E09-B7AF-9CE8ABA0C8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63D1C45-EC9C-479E-BCB0-977660D1D2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1CE4D3D-8125-43FE-892F-A7029762FCDC}"/>
              </a:ext>
            </a:extLst>
          </p:cNvPr>
          <p:cNvSpPr>
            <a:spLocks noGrp="1"/>
          </p:cNvSpPr>
          <p:nvPr>
            <p:ph type="dt" sz="half" idx="10"/>
          </p:nvPr>
        </p:nvSpPr>
        <p:spPr/>
        <p:txBody>
          <a:bodyPr/>
          <a:lstStyle/>
          <a:p>
            <a:fld id="{DC492A24-75CF-47B4-BDFD-E6AAFA4CB3EA}" type="datetimeFigureOut">
              <a:rPr lang="zh-CN" altLang="en-US" smtClean="0"/>
              <a:pPr/>
              <a:t>2021-8-31</a:t>
            </a:fld>
            <a:endParaRPr lang="zh-CN" altLang="en-US"/>
          </a:p>
        </p:txBody>
      </p:sp>
      <p:sp>
        <p:nvSpPr>
          <p:cNvPr id="6" name="页脚占位符 5">
            <a:extLst>
              <a:ext uri="{FF2B5EF4-FFF2-40B4-BE49-F238E27FC236}">
                <a16:creationId xmlns:a16="http://schemas.microsoft.com/office/drawing/2014/main" xmlns="" id="{DD8A38DB-3A30-48F4-9F24-1F971041FA2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625A0E5-C1DC-45DC-940B-2ADA19668895}"/>
              </a:ext>
            </a:extLst>
          </p:cNvPr>
          <p:cNvSpPr>
            <a:spLocks noGrp="1"/>
          </p:cNvSpPr>
          <p:nvPr>
            <p:ph type="sldNum" sz="quarter" idx="12"/>
          </p:nvPr>
        </p:nvSpPr>
        <p:spPr/>
        <p:txBody>
          <a:bodyPr/>
          <a:lstStyle/>
          <a:p>
            <a:fld id="{646388C2-3C4D-478F-BA18-523CA2132CE2}" type="slidenum">
              <a:rPr lang="zh-CN" altLang="en-US" smtClean="0"/>
              <a:pPr/>
              <a:t>‹#›</a:t>
            </a:fld>
            <a:endParaRPr lang="zh-CN" altLang="en-US"/>
          </a:p>
        </p:txBody>
      </p:sp>
    </p:spTree>
    <p:extLst>
      <p:ext uri="{BB962C8B-B14F-4D97-AF65-F5344CB8AC3E}">
        <p14:creationId xmlns:p14="http://schemas.microsoft.com/office/powerpoint/2010/main" xmlns="" val="3123684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67971330-D1E9-4A3D-BCD2-76190698FD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F03DCA6-CA4B-4562-A88A-C029DECC1E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0ADD61C-4449-425D-A2A2-5CE314D31E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492A24-75CF-47B4-BDFD-E6AAFA4CB3EA}" type="datetimeFigureOut">
              <a:rPr lang="zh-CN" altLang="en-US" smtClean="0"/>
              <a:pPr/>
              <a:t>2021-8-31</a:t>
            </a:fld>
            <a:endParaRPr lang="zh-CN" altLang="en-US"/>
          </a:p>
        </p:txBody>
      </p:sp>
      <p:sp>
        <p:nvSpPr>
          <p:cNvPr id="5" name="页脚占位符 4">
            <a:extLst>
              <a:ext uri="{FF2B5EF4-FFF2-40B4-BE49-F238E27FC236}">
                <a16:creationId xmlns:a16="http://schemas.microsoft.com/office/drawing/2014/main" xmlns="" id="{AB420541-27A3-4AAC-9FC6-510B77E2F7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BCDFC347-1D88-4B3A-BCF3-747F28CEEE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6388C2-3C4D-478F-BA18-523CA2132CE2}" type="slidenum">
              <a:rPr lang="zh-CN" altLang="en-US" smtClean="0"/>
              <a:pPr/>
              <a:t>‹#›</a:t>
            </a:fld>
            <a:endParaRPr lang="zh-CN" altLang="en-US"/>
          </a:p>
        </p:txBody>
      </p:sp>
    </p:spTree>
    <p:extLst>
      <p:ext uri="{BB962C8B-B14F-4D97-AF65-F5344CB8AC3E}">
        <p14:creationId xmlns:p14="http://schemas.microsoft.com/office/powerpoint/2010/main" xmlns="" val="1804596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10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10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1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1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en.wikipedia.org/wiki/File:Anna_Berthe_Roentgen.gif" TargetMode="External"/><Relationship Id="rId1" Type="http://schemas.openxmlformats.org/officeDocument/2006/relationships/slideLayout" Target="../slideLayouts/slideLayout13.xml"/><Relationship Id="rId5" Type="http://schemas.openxmlformats.org/officeDocument/2006/relationships/hyperlink" Target="http://en.wikipedia.org/wiki/Ludwig_Zehnder" TargetMode="External"/><Relationship Id="rId4" Type="http://schemas.openxmlformats.org/officeDocument/2006/relationships/image" Target="../media/image4.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baike.baidu.com/view/14394.htm" TargetMode="External"/><Relationship Id="rId2" Type="http://schemas.openxmlformats.org/officeDocument/2006/relationships/hyperlink" Target="http://baike.baidu.com/view/21897.ht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wmf"/></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mee.gov.cn/gkml/hbb/bgg/201712/W020171214519881478717.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Data" Target="../diagrams/data3.xml"/><Relationship Id="rId7" Type="http://schemas.openxmlformats.org/officeDocument/2006/relationships/diagramData" Target="../diagrams/data4.xml"/><Relationship Id="rId12"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diagramColors" Target="../diagrams/colors3.xml"/><Relationship Id="rId11" Type="http://schemas.microsoft.com/office/2007/relationships/diagramDrawing" Target="../diagrams/drawing3.xml"/><Relationship Id="rId5" Type="http://schemas.openxmlformats.org/officeDocument/2006/relationships/diagramQuickStyle" Target="../diagrams/quickStyle3.xml"/><Relationship Id="rId10" Type="http://schemas.openxmlformats.org/officeDocument/2006/relationships/diagramColors" Target="../diagrams/colors4.xml"/><Relationship Id="rId4" Type="http://schemas.openxmlformats.org/officeDocument/2006/relationships/diagramLayout" Target="../diagrams/layout3.xml"/><Relationship Id="rId9" Type="http://schemas.openxmlformats.org/officeDocument/2006/relationships/diagramQuickStyle" Target="../diagrams/quickStyle4.xml"/></Relationships>
</file>

<file path=ppt/slides/_rels/slide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7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7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8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8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8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9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9.emf"/></Relationships>
</file>

<file path=ppt/slides/_rels/slide9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7B1F6D9-96B5-4205-B675-17D5C30BD496}"/>
              </a:ext>
            </a:extLst>
          </p:cNvPr>
          <p:cNvSpPr>
            <a:spLocks noGrp="1"/>
          </p:cNvSpPr>
          <p:nvPr>
            <p:ph type="ctrTitle"/>
          </p:nvPr>
        </p:nvSpPr>
        <p:spPr>
          <a:xfrm>
            <a:off x="1599303" y="1907671"/>
            <a:ext cx="9144000" cy="2387600"/>
          </a:xfrm>
        </p:spPr>
        <p:txBody>
          <a:bodyPr/>
          <a:lstStyle/>
          <a:p>
            <a:pPr>
              <a:lnSpc>
                <a:spcPct val="120000"/>
              </a:lnSpc>
              <a:spcBef>
                <a:spcPct val="20000"/>
              </a:spcBef>
              <a:spcAft>
                <a:spcPts val="20"/>
              </a:spcAft>
            </a:pPr>
            <a:r>
              <a:rPr lang="zh-CN" altLang="en-US" b="1" dirty="0" smtClean="0">
                <a:latin typeface="Times New Roman" panose="02020603050405020304" pitchFamily="18" charset="0"/>
                <a:ea typeface="等线" panose="02010600030101010101" pitchFamily="2" charset="-122"/>
                <a:sym typeface="Times New Roman" panose="02020603050405020304" pitchFamily="18" charset="0"/>
              </a:rPr>
              <a:t>放射性职业病危害因素的检测与评价学术讲座</a:t>
            </a:r>
            <a:endParaRPr lang="zh-CN" altLang="en-US" b="1" dirty="0">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 name="副标题 2">
            <a:extLst>
              <a:ext uri="{FF2B5EF4-FFF2-40B4-BE49-F238E27FC236}">
                <a16:creationId xmlns:a16="http://schemas.microsoft.com/office/drawing/2014/main" xmlns="" id="{A05420D4-1709-418B-89AC-0DCE19009CD6}"/>
              </a:ext>
            </a:extLst>
          </p:cNvPr>
          <p:cNvSpPr>
            <a:spLocks noGrp="1"/>
          </p:cNvSpPr>
          <p:nvPr>
            <p:ph type="subTitle" idx="1"/>
          </p:nvPr>
        </p:nvSpPr>
        <p:spPr/>
        <p:txBody>
          <a:bodyPr/>
          <a:lstStyle/>
          <a:p>
            <a:pPr>
              <a:lnSpc>
                <a:spcPct val="120000"/>
              </a:lnSpc>
              <a:spcBef>
                <a:spcPts val="20"/>
              </a:spcBef>
              <a:spcAft>
                <a:spcPts val="20"/>
              </a:spcAft>
            </a:pPr>
            <a:endParaRPr lang="en-US" altLang="zh-CN" dirty="0">
              <a:latin typeface="Times New Roman" panose="02020603050405020304" pitchFamily="18" charset="0"/>
              <a:ea typeface="等线" panose="02010600030101010101" pitchFamily="2" charset="-122"/>
              <a:sym typeface="Times New Roman" panose="02020603050405020304" pitchFamily="18" charset="0"/>
            </a:endParaRPr>
          </a:p>
          <a:p>
            <a:pPr>
              <a:lnSpc>
                <a:spcPct val="120000"/>
              </a:lnSpc>
              <a:spcBef>
                <a:spcPts val="20"/>
              </a:spcBef>
              <a:spcAft>
                <a:spcPts val="20"/>
              </a:spcAft>
            </a:pPr>
            <a:endParaRPr lang="en-US" altLang="zh-CN" dirty="0">
              <a:latin typeface="Times New Roman" panose="02020603050405020304" pitchFamily="18" charset="0"/>
              <a:ea typeface="等线" panose="02010600030101010101" pitchFamily="2" charset="-122"/>
              <a:sym typeface="Times New Roman" panose="02020603050405020304" pitchFamily="18" charset="0"/>
            </a:endParaRPr>
          </a:p>
          <a:p>
            <a:pPr>
              <a:lnSpc>
                <a:spcPct val="120000"/>
              </a:lnSpc>
              <a:spcBef>
                <a:spcPts val="20"/>
              </a:spcBef>
              <a:spcAft>
                <a:spcPts val="20"/>
              </a:spcAft>
            </a:pP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xmlns="" val="3539147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xmlns="" id="{46B351F1-6CC3-4A49-9F7A-739AEE8F8476}"/>
              </a:ext>
            </a:extLst>
          </p:cNvPr>
          <p:cNvSpPr>
            <a:spLocks noGrp="1" noChangeArrowheads="1"/>
          </p:cNvSpPr>
          <p:nvPr>
            <p:ph type="ctrTitle"/>
          </p:nvPr>
        </p:nvSpPr>
        <p:spPr/>
        <p:txBody>
          <a:bodyPr/>
          <a:lstStyle/>
          <a:p>
            <a:pPr eaLnBrk="1" hangingPunct="1">
              <a:lnSpc>
                <a:spcPct val="120000"/>
              </a:lnSpc>
              <a:spcBef>
                <a:spcPct val="20000"/>
              </a:spcBef>
              <a:spcAft>
                <a:spcPts val="20"/>
              </a:spcAft>
            </a:pPr>
            <a:r>
              <a:rPr lang="zh-CN" altLang="en-US" dirty="0"/>
              <a:t>放射性危害≈电离辐射</a:t>
            </a:r>
          </a:p>
        </p:txBody>
      </p:sp>
      <p:sp>
        <p:nvSpPr>
          <p:cNvPr id="17411" name="Rectangle 3">
            <a:extLst>
              <a:ext uri="{FF2B5EF4-FFF2-40B4-BE49-F238E27FC236}">
                <a16:creationId xmlns:a16="http://schemas.microsoft.com/office/drawing/2014/main" xmlns="" id="{2A63167F-73AE-43FE-8584-A48825DA3356}"/>
              </a:ext>
            </a:extLst>
          </p:cNvPr>
          <p:cNvSpPr>
            <a:spLocks noGrp="1" noChangeArrowheads="1"/>
          </p:cNvSpPr>
          <p:nvPr>
            <p:ph type="subTitle" idx="1"/>
          </p:nvPr>
        </p:nvSpPr>
        <p:spPr/>
        <p:txBody>
          <a:bodyPr/>
          <a:lstStyle/>
          <a:p>
            <a:pPr eaLnBrk="1" hangingPunct="1">
              <a:lnSpc>
                <a:spcPct val="120000"/>
              </a:lnSpc>
              <a:spcBef>
                <a:spcPts val="20"/>
              </a:spcBef>
              <a:spcAft>
                <a:spcPts val="20"/>
              </a:spcAft>
            </a:pPr>
            <a:r>
              <a:rPr lang="zh-CN" altLang="en-US" dirty="0"/>
              <a:t>什么是电离辐射？</a:t>
            </a:r>
            <a:endParaRPr lang="zh-CN" altLang="zh-CN"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4" name="Text Box 6"/>
          <p:cNvSpPr txBox="1">
            <a:spLocks noChangeArrowheads="1"/>
          </p:cNvSpPr>
          <p:nvPr/>
        </p:nvSpPr>
        <p:spPr bwMode="auto">
          <a:xfrm>
            <a:off x="1745392" y="347990"/>
            <a:ext cx="8922608" cy="642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lnSpc>
                <a:spcPct val="120000"/>
              </a:lnSpc>
              <a:spcBef>
                <a:spcPct val="20000"/>
              </a:spcBef>
              <a:spcAft>
                <a:spcPts val="20"/>
              </a:spcAft>
            </a:pPr>
            <a:r>
              <a:rPr lang="en-US" altLang="zh-CN" sz="3200" b="1"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X</a:t>
            </a:r>
            <a:r>
              <a:rPr lang="zh-CN" altLang="en-US" sz="3200" b="1"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射线探伤机</a:t>
            </a:r>
          </a:p>
        </p:txBody>
      </p:sp>
      <p:pic>
        <p:nvPicPr>
          <p:cNvPr id="7" name="Picture 2" descr="real time radiography"/>
          <p:cNvPicPr>
            <a:picLocks noGrp="1" noChangeAspect="1" noChangeArrowheads="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t="5981" b="10402"/>
          <a:stretch>
            <a:fillRect/>
          </a:stretch>
        </p:blipFill>
        <p:spPr bwMode="auto">
          <a:xfrm>
            <a:off x="5447929" y="2276872"/>
            <a:ext cx="5177243" cy="294245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3" name="组合 12"/>
          <p:cNvGrpSpPr/>
          <p:nvPr/>
        </p:nvGrpSpPr>
        <p:grpSpPr>
          <a:xfrm>
            <a:off x="1893210" y="1124744"/>
            <a:ext cx="3559028" cy="2681720"/>
            <a:chOff x="364900" y="1380114"/>
            <a:chExt cx="3559028" cy="2681720"/>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64900" y="1380114"/>
              <a:ext cx="3559028" cy="26817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2843808" y="3645024"/>
              <a:ext cx="1080120" cy="401648"/>
            </a:xfrm>
            <a:prstGeom prst="rect">
              <a:avLst/>
            </a:prstGeom>
            <a:noFill/>
          </p:spPr>
          <p:txBody>
            <a:bodyPr wrap="square" rtlCol="0">
              <a:spAutoFit/>
            </a:bodyPr>
            <a:lstStyle/>
            <a:p>
              <a:pPr>
                <a:lnSpc>
                  <a:spcPct val="120000"/>
                </a:lnSpc>
                <a:spcBef>
                  <a:spcPts val="20"/>
                </a:spcBef>
                <a:spcAft>
                  <a:spcPts val="20"/>
                </a:spcAft>
              </a:pPr>
              <a:r>
                <a:rPr lang="zh-CN" altLang="en-US" b="1" dirty="0">
                  <a:latin typeface="Times New Roman" panose="02020603050405020304" pitchFamily="18" charset="0"/>
                  <a:ea typeface="等线" panose="02010600030101010101" pitchFamily="2" charset="-122"/>
                  <a:sym typeface="Times New Roman" panose="02020603050405020304" pitchFamily="18" charset="0"/>
                </a:rPr>
                <a:t>便携式</a:t>
              </a: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grpSp>
      <p:grpSp>
        <p:nvGrpSpPr>
          <p:cNvPr id="14" name="组合 13"/>
          <p:cNvGrpSpPr/>
          <p:nvPr/>
        </p:nvGrpSpPr>
        <p:grpSpPr>
          <a:xfrm>
            <a:off x="1847528" y="3933057"/>
            <a:ext cx="3594720" cy="2659171"/>
            <a:chOff x="364900" y="4198827"/>
            <a:chExt cx="3594720" cy="2659171"/>
          </a:xfrm>
        </p:grpSpPr>
        <p:pic>
          <p:nvPicPr>
            <p:cNvPr id="6"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64900" y="4198827"/>
              <a:ext cx="3594720" cy="265917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2843808" y="6381328"/>
              <a:ext cx="1080120" cy="401648"/>
            </a:xfrm>
            <a:prstGeom prst="rect">
              <a:avLst/>
            </a:prstGeom>
            <a:noFill/>
          </p:spPr>
          <p:txBody>
            <a:bodyPr wrap="square" rtlCol="0">
              <a:spAutoFit/>
            </a:bodyPr>
            <a:lstStyle/>
            <a:p>
              <a:pPr>
                <a:lnSpc>
                  <a:spcPct val="120000"/>
                </a:lnSpc>
                <a:spcBef>
                  <a:spcPts val="20"/>
                </a:spcBef>
                <a:spcAft>
                  <a:spcPts val="20"/>
                </a:spcAft>
              </a:pPr>
              <a:r>
                <a:rPr lang="zh-CN" altLang="en-US" b="1" dirty="0">
                  <a:latin typeface="Times New Roman" panose="02020603050405020304" pitchFamily="18" charset="0"/>
                  <a:ea typeface="等线" panose="02010600030101010101" pitchFamily="2" charset="-122"/>
                  <a:sym typeface="Times New Roman" panose="02020603050405020304" pitchFamily="18" charset="0"/>
                </a:rPr>
                <a:t>移动式</a:t>
              </a: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grpSp>
      <p:sp>
        <p:nvSpPr>
          <p:cNvPr id="12" name="TextBox 11"/>
          <p:cNvSpPr txBox="1"/>
          <p:nvPr/>
        </p:nvSpPr>
        <p:spPr>
          <a:xfrm>
            <a:off x="7392144" y="5438070"/>
            <a:ext cx="1584176" cy="401648"/>
          </a:xfrm>
          <a:prstGeom prst="rect">
            <a:avLst/>
          </a:prstGeom>
          <a:noFill/>
        </p:spPr>
        <p:txBody>
          <a:bodyPr wrap="square" rtlCol="0">
            <a:spAutoFit/>
          </a:bodyPr>
          <a:lstStyle/>
          <a:p>
            <a:pPr>
              <a:lnSpc>
                <a:spcPct val="120000"/>
              </a:lnSpc>
              <a:spcBef>
                <a:spcPts val="20"/>
              </a:spcBef>
              <a:spcAft>
                <a:spcPts val="20"/>
              </a:spcAft>
            </a:pPr>
            <a:r>
              <a:rPr lang="zh-CN" altLang="en-US" b="1" dirty="0">
                <a:latin typeface="Times New Roman" panose="02020603050405020304" pitchFamily="18" charset="0"/>
                <a:ea typeface="等线" panose="02010600030101010101" pitchFamily="2" charset="-122"/>
                <a:sym typeface="Times New Roman" panose="02020603050405020304" pitchFamily="18" charset="0"/>
              </a:rPr>
              <a:t>固定式</a:t>
            </a: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xmlns="" val="8939758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工业探伤</a:t>
            </a:r>
            <a:r>
              <a:rPr lang="en-US" altLang="zh-CN" dirty="0">
                <a:latin typeface="Times New Roman" panose="02020603050405020304" pitchFamily="18" charset="0"/>
                <a:ea typeface="等线" panose="02010600030101010101" pitchFamily="2" charset="-122"/>
                <a:sym typeface="Times New Roman" panose="02020603050405020304" pitchFamily="18" charset="0"/>
              </a:rPr>
              <a:t>γ</a:t>
            </a:r>
            <a:r>
              <a:rPr lang="zh-CN" altLang="en-US" dirty="0">
                <a:latin typeface="Times New Roman" panose="02020603050405020304" pitchFamily="18" charset="0"/>
                <a:ea typeface="等线" panose="02010600030101010101" pitchFamily="2" charset="-122"/>
                <a:sym typeface="Times New Roman" panose="02020603050405020304" pitchFamily="18" charset="0"/>
              </a:rPr>
              <a:t>辐射源</a:t>
            </a:r>
          </a:p>
        </p:txBody>
      </p:sp>
      <p:sp>
        <p:nvSpPr>
          <p:cNvPr id="3" name="内容占位符 2"/>
          <p:cNvSpPr>
            <a:spLocks noGrp="1"/>
          </p:cNvSpPr>
          <p:nvPr>
            <p:ph idx="1"/>
          </p:nvPr>
        </p:nvSpPr>
        <p:spPr/>
        <p:txBody>
          <a:bodyPr/>
          <a:lstStyle/>
          <a:p>
            <a:pPr>
              <a:lnSpc>
                <a:spcPct val="120000"/>
              </a:lnSpc>
              <a:spcBef>
                <a:spcPts val="20"/>
              </a:spcBef>
              <a:spcAft>
                <a:spcPts val="20"/>
              </a:spcAft>
            </a:pP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4" name="图片 3" descr="C:\Users\Lenovo\Desktop\u=2726840448,956663258&amp;fm=21&amp;gp=0.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95600" y="2420889"/>
            <a:ext cx="7056784" cy="267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713532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28800" y="1905000"/>
            <a:ext cx="7086600" cy="4267200"/>
          </a:xfrm>
          <a:prstGeom prst="rect">
            <a:avLst/>
          </a:prstGeom>
          <a:noFill/>
          <a:extLst>
            <a:ext uri="{909E8E84-426E-40DD-AFC4-6F175D3DCCD1}">
              <a14:hiddenFill xmlns:a14="http://schemas.microsoft.com/office/drawing/2010/main" xmlns="">
                <a:solidFill>
                  <a:srgbClr val="FFFFFF"/>
                </a:solidFill>
              </a14:hiddenFill>
            </a:ext>
          </a:extLst>
        </p:spPr>
      </p:pic>
      <p:sp>
        <p:nvSpPr>
          <p:cNvPr id="87043" name="Text Box 3"/>
          <p:cNvSpPr txBox="1">
            <a:spLocks noChangeArrowheads="1"/>
          </p:cNvSpPr>
          <p:nvPr/>
        </p:nvSpPr>
        <p:spPr bwMode="auto">
          <a:xfrm>
            <a:off x="2743200" y="6491288"/>
            <a:ext cx="2971800" cy="3957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20000"/>
              </a:lnSpc>
              <a:spcBef>
                <a:spcPct val="20000"/>
              </a:spcBef>
              <a:spcAft>
                <a:spcPts val="20"/>
              </a:spcAft>
            </a:pPr>
            <a:endParaRPr lang="zh-CN" altLang="zh-CN">
              <a:latin typeface="Times New Roman" panose="02020603050405020304" pitchFamily="18" charset="0"/>
              <a:ea typeface="等线" panose="02010600030101010101" pitchFamily="2" charset="-122"/>
              <a:sym typeface="Times New Roman" panose="02020603050405020304" pitchFamily="18" charset="0"/>
            </a:endParaRPr>
          </a:p>
        </p:txBody>
      </p:sp>
      <p:sp>
        <p:nvSpPr>
          <p:cNvPr id="87044" name="Text Box 4"/>
          <p:cNvSpPr txBox="1">
            <a:spLocks noChangeArrowheads="1"/>
          </p:cNvSpPr>
          <p:nvPr/>
        </p:nvSpPr>
        <p:spPr bwMode="auto">
          <a:xfrm>
            <a:off x="3810000" y="6324601"/>
            <a:ext cx="2590800" cy="4016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20000"/>
              </a:lnSpc>
              <a:spcBef>
                <a:spcPct val="20000"/>
              </a:spcBef>
              <a:spcAft>
                <a:spcPts val="20"/>
              </a:spcAft>
            </a:pPr>
            <a:r>
              <a:rPr lang="en-US" altLang="zh-CN" b="1">
                <a:latin typeface="Times New Roman" panose="02020603050405020304" pitchFamily="18" charset="0"/>
                <a:ea typeface="等线" panose="02010600030101010101" pitchFamily="2" charset="-122"/>
                <a:sym typeface="Times New Roman" panose="02020603050405020304" pitchFamily="18" charset="0"/>
              </a:rPr>
              <a:t></a:t>
            </a:r>
            <a:r>
              <a:rPr lang="zh-CN" altLang="en-US" b="1">
                <a:latin typeface="Times New Roman" panose="02020603050405020304" pitchFamily="18" charset="0"/>
                <a:ea typeface="等线" panose="02010600030101010101" pitchFamily="2" charset="-122"/>
                <a:sym typeface="Times New Roman" panose="02020603050405020304" pitchFamily="18" charset="0"/>
              </a:rPr>
              <a:t>射线机系列</a:t>
            </a:r>
          </a:p>
        </p:txBody>
      </p:sp>
    </p:spTree>
    <p:extLst>
      <p:ext uri="{BB962C8B-B14F-4D97-AF65-F5344CB8AC3E}">
        <p14:creationId xmlns:p14="http://schemas.microsoft.com/office/powerpoint/2010/main" xmlns="" val="1675656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p:cNvSpPr>
            <a:spLocks noGrp="1"/>
          </p:cNvSpPr>
          <p:nvPr>
            <p:ph type="title" idx="4294967295"/>
          </p:nvPr>
        </p:nvSpPr>
        <p:spPr>
          <a:xfrm>
            <a:off x="1524001" y="333376"/>
            <a:ext cx="3736975" cy="1082675"/>
          </a:xfrm>
        </p:spPr>
        <p:txBody>
          <a:bodyPr vert="horz" lIns="91440" tIns="45720" rIns="91440" bIns="45720" rtlCol="0" anchor="ctr">
            <a:normAutofit/>
          </a:bodyPr>
          <a:lstStyle/>
          <a:p>
            <a:pPr>
              <a:lnSpc>
                <a:spcPct val="120000"/>
              </a:lnSpc>
              <a:spcBef>
                <a:spcPct val="20000"/>
              </a:spcBef>
              <a:spcAft>
                <a:spcPts val="20"/>
              </a:spcAft>
            </a:pPr>
            <a:r>
              <a:rPr lang="en-US" altLang="zh-CN" sz="4000">
                <a:effectLst>
                  <a:outerShdw blurRad="38100" dist="38100" dir="2700000" algn="tl">
                    <a:srgbClr val="000000"/>
                  </a:outerShdw>
                </a:effectLst>
                <a:latin typeface="Times New Roman" panose="02020603050405020304" pitchFamily="18" charset="0"/>
                <a:ea typeface="等线" panose="02010600030101010101" pitchFamily="2" charset="-122"/>
                <a:sym typeface="Times New Roman" panose="02020603050405020304" pitchFamily="18" charset="0"/>
              </a:rPr>
              <a:t>γ</a:t>
            </a:r>
            <a:r>
              <a:rPr lang="zh-CN" altLang="en-US" sz="4000">
                <a:effectLst>
                  <a:outerShdw blurRad="38100" dist="38100" dir="2700000" algn="tl">
                    <a:srgbClr val="000000"/>
                  </a:outerShdw>
                </a:effectLst>
                <a:latin typeface="Times New Roman" panose="02020603050405020304" pitchFamily="18" charset="0"/>
                <a:ea typeface="等线" panose="02010600030101010101" pitchFamily="2" charset="-122"/>
                <a:sym typeface="Times New Roman" panose="02020603050405020304" pitchFamily="18" charset="0"/>
              </a:rPr>
              <a:t>射线探伤</a:t>
            </a:r>
          </a:p>
        </p:txBody>
      </p:sp>
      <p:sp>
        <p:nvSpPr>
          <p:cNvPr id="22531" name="内容占位符 2"/>
          <p:cNvSpPr>
            <a:spLocks noGrp="1"/>
          </p:cNvSpPr>
          <p:nvPr>
            <p:ph idx="4294967295"/>
          </p:nvPr>
        </p:nvSpPr>
        <p:spPr>
          <a:xfrm>
            <a:off x="2232026" y="1628775"/>
            <a:ext cx="8435975" cy="1397000"/>
          </a:xfrm>
        </p:spPr>
        <p:txBody>
          <a:bodyPr vert="horz" lIns="91440" tIns="45720" rIns="91440" bIns="45720" rtlCol="0">
            <a:normAutofit/>
          </a:bodyPr>
          <a:lstStyle/>
          <a:p>
            <a:pPr>
              <a:lnSpc>
                <a:spcPct val="120000"/>
              </a:lnSpc>
              <a:spcBef>
                <a:spcPts val="20"/>
              </a:spcBef>
              <a:spcAft>
                <a:spcPts val="20"/>
              </a:spcAft>
              <a:buFontTx/>
              <a:buNone/>
            </a:pPr>
            <a:r>
              <a:rPr lang="en-US" altLang="zh-CN" sz="2400">
                <a:latin typeface="Times New Roman" panose="02020603050405020304" pitchFamily="18" charset="0"/>
                <a:ea typeface="等线" panose="02010600030101010101" pitchFamily="2" charset="-122"/>
                <a:sym typeface="Times New Roman" panose="02020603050405020304" pitchFamily="18" charset="0"/>
              </a:rPr>
              <a:t>γ</a:t>
            </a:r>
            <a:r>
              <a:rPr lang="zh-CN" altLang="en-US" sz="2400">
                <a:latin typeface="Times New Roman" panose="02020603050405020304" pitchFamily="18" charset="0"/>
                <a:ea typeface="等线" panose="02010600030101010101" pitchFamily="2" charset="-122"/>
                <a:sym typeface="Times New Roman" panose="02020603050405020304" pitchFamily="18" charset="0"/>
              </a:rPr>
              <a:t>射线探伤机一般由工作容器、挠性源导管、遥控器和其他</a:t>
            </a:r>
          </a:p>
          <a:p>
            <a:pPr>
              <a:lnSpc>
                <a:spcPct val="120000"/>
              </a:lnSpc>
              <a:spcBef>
                <a:spcPts val="20"/>
              </a:spcBef>
              <a:spcAft>
                <a:spcPts val="20"/>
              </a:spcAft>
              <a:buFontTx/>
              <a:buNone/>
            </a:pPr>
            <a:r>
              <a:rPr lang="zh-CN" altLang="en-US" sz="2400">
                <a:latin typeface="Times New Roman" panose="02020603050405020304" pitchFamily="18" charset="0"/>
                <a:ea typeface="等线" panose="02010600030101010101" pitchFamily="2" charset="-122"/>
                <a:sym typeface="Times New Roman" panose="02020603050405020304" pitchFamily="18" charset="0"/>
              </a:rPr>
              <a:t>附件组成。工作容器由贫铀或铅屏蔽体、快门、源辫子及锁</a:t>
            </a:r>
          </a:p>
          <a:p>
            <a:pPr>
              <a:lnSpc>
                <a:spcPct val="120000"/>
              </a:lnSpc>
              <a:spcBef>
                <a:spcPts val="20"/>
              </a:spcBef>
              <a:spcAft>
                <a:spcPts val="20"/>
              </a:spcAft>
              <a:buFontTx/>
              <a:buNone/>
            </a:pPr>
            <a:r>
              <a:rPr lang="zh-CN" altLang="en-US" sz="2400">
                <a:latin typeface="Times New Roman" panose="02020603050405020304" pitchFamily="18" charset="0"/>
                <a:ea typeface="等线" panose="02010600030101010101" pitchFamily="2" charset="-122"/>
                <a:sym typeface="Times New Roman" panose="02020603050405020304" pitchFamily="18" charset="0"/>
              </a:rPr>
              <a:t>定装置、放射源、连接器、保护盖等组成。</a:t>
            </a:r>
          </a:p>
        </p:txBody>
      </p:sp>
      <p:sp>
        <p:nvSpPr>
          <p:cNvPr id="84996" name="灯片编号占位符 3"/>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Times New Roman" pitchFamily="18" charset="0"/>
                <a:ea typeface="宋体" charset="-122"/>
              </a:defRPr>
            </a:lvl1pPr>
            <a:lvl2pPr marL="742950" indent="-285750" eaLnBrk="0" hangingPunct="0">
              <a:defRPr>
                <a:solidFill>
                  <a:schemeClr val="tx1"/>
                </a:solidFill>
                <a:latin typeface="Times New Roman" pitchFamily="18" charset="0"/>
                <a:ea typeface="宋体" charset="-122"/>
              </a:defRPr>
            </a:lvl2pPr>
            <a:lvl3pPr marL="1143000" indent="-228600" eaLnBrk="0" hangingPunct="0">
              <a:defRPr>
                <a:solidFill>
                  <a:schemeClr val="tx1"/>
                </a:solidFill>
                <a:latin typeface="Times New Roman" pitchFamily="18" charset="0"/>
                <a:ea typeface="宋体" charset="-122"/>
              </a:defRPr>
            </a:lvl3pPr>
            <a:lvl4pPr marL="1600200" indent="-228600" eaLnBrk="0" hangingPunct="0">
              <a:defRPr>
                <a:solidFill>
                  <a:schemeClr val="tx1"/>
                </a:solidFill>
                <a:latin typeface="Times New Roman" pitchFamily="18" charset="0"/>
                <a:ea typeface="宋体" charset="-122"/>
              </a:defRPr>
            </a:lvl4pPr>
            <a:lvl5pPr marL="2057400" indent="-228600" eaLnBrk="0" hangingPunct="0">
              <a:defRPr>
                <a:solidFill>
                  <a:schemeClr val="tx1"/>
                </a:solidFill>
                <a:latin typeface="Times New Roman" pitchFamily="18" charset="0"/>
                <a:ea typeface="宋体" charset="-122"/>
              </a:defRPr>
            </a:lvl5pPr>
            <a:lvl6pPr marL="2514600" indent="-228600" algn="ctr" eaLnBrk="0" fontAlgn="base" hangingPunct="0">
              <a:spcBef>
                <a:spcPct val="0"/>
              </a:spcBef>
              <a:spcAft>
                <a:spcPct val="0"/>
              </a:spcAft>
              <a:defRPr>
                <a:solidFill>
                  <a:schemeClr val="tx1"/>
                </a:solidFill>
                <a:latin typeface="Times New Roman" pitchFamily="18" charset="0"/>
                <a:ea typeface="宋体" charset="-122"/>
              </a:defRPr>
            </a:lvl6pPr>
            <a:lvl7pPr marL="2971800" indent="-228600" algn="ctr" eaLnBrk="0" fontAlgn="base" hangingPunct="0">
              <a:spcBef>
                <a:spcPct val="0"/>
              </a:spcBef>
              <a:spcAft>
                <a:spcPct val="0"/>
              </a:spcAft>
              <a:defRPr>
                <a:solidFill>
                  <a:schemeClr val="tx1"/>
                </a:solidFill>
                <a:latin typeface="Times New Roman" pitchFamily="18" charset="0"/>
                <a:ea typeface="宋体" charset="-122"/>
              </a:defRPr>
            </a:lvl7pPr>
            <a:lvl8pPr marL="3429000" indent="-228600" algn="ctr" eaLnBrk="0" fontAlgn="base" hangingPunct="0">
              <a:spcBef>
                <a:spcPct val="0"/>
              </a:spcBef>
              <a:spcAft>
                <a:spcPct val="0"/>
              </a:spcAft>
              <a:defRPr>
                <a:solidFill>
                  <a:schemeClr val="tx1"/>
                </a:solidFill>
                <a:latin typeface="Times New Roman" pitchFamily="18" charset="0"/>
                <a:ea typeface="宋体" charset="-122"/>
              </a:defRPr>
            </a:lvl8pPr>
            <a:lvl9pPr marL="3886200" indent="-228600" algn="ctr" eaLnBrk="0" fontAlgn="base" hangingPunct="0">
              <a:spcBef>
                <a:spcPct val="0"/>
              </a:spcBef>
              <a:spcAft>
                <a:spcPct val="0"/>
              </a:spcAft>
              <a:defRPr>
                <a:solidFill>
                  <a:schemeClr val="tx1"/>
                </a:solidFill>
                <a:latin typeface="Times New Roman" pitchFamily="18" charset="0"/>
                <a:ea typeface="宋体" charset="-122"/>
              </a:defRPr>
            </a:lvl9pPr>
          </a:lstStyle>
          <a:p>
            <a:pPr algn="r" eaLnBrk="1" hangingPunct="1">
              <a:lnSpc>
                <a:spcPct val="120000"/>
              </a:lnSpc>
              <a:spcBef>
                <a:spcPts val="20"/>
              </a:spcBef>
              <a:spcAft>
                <a:spcPts val="20"/>
              </a:spcAft>
            </a:pPr>
            <a:fld id="{057CC875-8B5D-4F93-BEC4-06473BA0F070}" type="slidenum">
              <a:rPr lang="zh-CN" altLang="fr-FR" sz="1200">
                <a:solidFill>
                  <a:srgbClr val="000099"/>
                </a:solidFill>
                <a:ea typeface="等线" panose="02010600030101010101" pitchFamily="2" charset="-122"/>
                <a:sym typeface="Times New Roman" panose="02020603050405020304" pitchFamily="18" charset="0"/>
              </a:rPr>
              <a:pPr algn="r" eaLnBrk="1" hangingPunct="1">
                <a:lnSpc>
                  <a:spcPct val="120000"/>
                </a:lnSpc>
                <a:spcBef>
                  <a:spcPts val="20"/>
                </a:spcBef>
                <a:spcAft>
                  <a:spcPts val="20"/>
                </a:spcAft>
              </a:pPr>
              <a:t>103</a:t>
            </a:fld>
            <a:endParaRPr lang="fr-FR" altLang="zh-CN" sz="1200">
              <a:solidFill>
                <a:srgbClr val="000099"/>
              </a:solidFill>
              <a:ea typeface="等线" panose="02010600030101010101" pitchFamily="2" charset="-122"/>
              <a:sym typeface="Times New Roman" panose="02020603050405020304" pitchFamily="18" charset="0"/>
            </a:endParaRPr>
          </a:p>
        </p:txBody>
      </p:sp>
      <p:pic>
        <p:nvPicPr>
          <p:cNvPr id="22536" name="Picture 8" descr="3-1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00" y="677864"/>
            <a:ext cx="9144000" cy="618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744584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料位计</a:t>
            </a:r>
          </a:p>
        </p:txBody>
      </p:sp>
      <p:sp>
        <p:nvSpPr>
          <p:cNvPr id="3" name="内容占位符 2"/>
          <p:cNvSpPr>
            <a:spLocks noGrp="1"/>
          </p:cNvSpPr>
          <p:nvPr>
            <p:ph idx="1"/>
          </p:nvPr>
        </p:nvSpPr>
        <p:spPr/>
        <p:txBody>
          <a:bodyPr/>
          <a:lstStyle/>
          <a:p>
            <a:pPr>
              <a:lnSpc>
                <a:spcPct val="120000"/>
              </a:lnSpc>
              <a:spcBef>
                <a:spcPts val="20"/>
              </a:spcBef>
              <a:spcAft>
                <a:spcPts val="20"/>
              </a:spcAft>
            </a:pP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xmlns="" val="0"/>
              </a:ext>
            </a:extLst>
          </a:blip>
          <a:srcRect t="3406" b="6458"/>
          <a:stretch>
            <a:fillRect/>
          </a:stretch>
        </p:blipFill>
        <p:spPr bwMode="auto">
          <a:xfrm>
            <a:off x="5951984" y="3535474"/>
            <a:ext cx="4032448" cy="25327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5" descr="u=3562487207,2516123286&amp;fm=23&amp;gp=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67609" y="1772816"/>
            <a:ext cx="3578913" cy="1759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107925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a:xfrm>
            <a:off x="1524000" y="274638"/>
            <a:ext cx="8229600" cy="1143000"/>
          </a:xfrm>
        </p:spPr>
        <p:txBody>
          <a:bodyPr/>
          <a:lstStyle/>
          <a:p>
            <a:pPr algn="ctr">
              <a:lnSpc>
                <a:spcPct val="120000"/>
              </a:lnSpc>
              <a:spcBef>
                <a:spcPct val="20000"/>
              </a:spcBef>
              <a:spcAft>
                <a:spcPts val="20"/>
              </a:spcAft>
            </a:pPr>
            <a:r>
              <a:rPr lang="zh-CN" altLang="en-US">
                <a:latin typeface="Times New Roman" panose="02020603050405020304" pitchFamily="18" charset="0"/>
                <a:ea typeface="等线" panose="02010600030101010101" pitchFamily="2" charset="-122"/>
                <a:sym typeface="Times New Roman" panose="02020603050405020304" pitchFamily="18" charset="0"/>
              </a:rPr>
              <a:t>测厚仪</a:t>
            </a:r>
          </a:p>
        </p:txBody>
      </p:sp>
      <p:pic>
        <p:nvPicPr>
          <p:cNvPr id="11981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143250" y="1844676"/>
            <a:ext cx="6408738" cy="434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Tree>
    <p:extLst>
      <p:ext uri="{BB962C8B-B14F-4D97-AF65-F5344CB8AC3E}">
        <p14:creationId xmlns:p14="http://schemas.microsoft.com/office/powerpoint/2010/main" xmlns="" val="39609877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a:xfrm>
            <a:off x="1524001" y="476672"/>
            <a:ext cx="8785225" cy="1143000"/>
          </a:xfrm>
        </p:spPr>
        <p:txBody>
          <a:bodyPr/>
          <a:lstStyle/>
          <a:p>
            <a:pPr algn="ctr">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密度计</a:t>
            </a:r>
          </a:p>
        </p:txBody>
      </p:sp>
      <p:pic>
        <p:nvPicPr>
          <p:cNvPr id="115715"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16276" y="1412875"/>
            <a:ext cx="5954713" cy="25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16" name="Rectangle 3"/>
          <p:cNvSpPr>
            <a:spLocks noChangeArrowheads="1"/>
          </p:cNvSpPr>
          <p:nvPr/>
        </p:nvSpPr>
        <p:spPr bwMode="auto">
          <a:xfrm>
            <a:off x="1882776" y="4508501"/>
            <a:ext cx="8785225" cy="216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l" eaLnBrk="0" hangingPunct="0">
              <a:lnSpc>
                <a:spcPct val="120000"/>
              </a:lnSpc>
              <a:spcBef>
                <a:spcPct val="20000"/>
              </a:spcBef>
              <a:spcAft>
                <a:spcPts val="20"/>
              </a:spcAft>
            </a:pPr>
            <a:r>
              <a:rPr lang="zh-CN" altLang="en-US" sz="2800" b="1">
                <a:solidFill>
                  <a:srgbClr val="660033"/>
                </a:solidFill>
                <a:latin typeface="Times New Roman" panose="02020603050405020304" pitchFamily="18" charset="0"/>
                <a:ea typeface="等线" panose="02010600030101010101" pitchFamily="2" charset="-122"/>
                <a:sym typeface="Times New Roman" panose="02020603050405020304" pitchFamily="18" charset="0"/>
              </a:rPr>
              <a:t>如果材料的密度较低，穿过材料的</a:t>
            </a:r>
            <a:r>
              <a:rPr lang="el-GR" altLang="zh-CN" sz="2800" b="1">
                <a:solidFill>
                  <a:srgbClr val="660033"/>
                </a:solidFill>
                <a:latin typeface="Times New Roman" panose="02020603050405020304" pitchFamily="18" charset="0"/>
                <a:ea typeface="等线" panose="02010600030101010101" pitchFamily="2" charset="-122"/>
                <a:sym typeface="Times New Roman" panose="02020603050405020304" pitchFamily="18" charset="0"/>
              </a:rPr>
              <a:t>γ</a:t>
            </a:r>
            <a:r>
              <a:rPr lang="zh-CN" altLang="en-US" sz="2800" b="1">
                <a:solidFill>
                  <a:srgbClr val="660033"/>
                </a:solidFill>
                <a:latin typeface="Times New Roman" panose="02020603050405020304" pitchFamily="18" charset="0"/>
                <a:ea typeface="等线" panose="02010600030101010101" pitchFamily="2" charset="-122"/>
                <a:sym typeface="Times New Roman" panose="02020603050405020304" pitchFamily="18" charset="0"/>
              </a:rPr>
              <a:t>射线就较强，探测器在单位时间内的计数就较高。反之，如果材料的密度较高，高密度材料对</a:t>
            </a:r>
            <a:r>
              <a:rPr lang="el-GR" altLang="zh-CN" sz="2800" b="1">
                <a:solidFill>
                  <a:srgbClr val="660033"/>
                </a:solidFill>
                <a:latin typeface="Times New Roman" panose="02020603050405020304" pitchFamily="18" charset="0"/>
                <a:ea typeface="等线" panose="02010600030101010101" pitchFamily="2" charset="-122"/>
                <a:sym typeface="Times New Roman" panose="02020603050405020304" pitchFamily="18" charset="0"/>
              </a:rPr>
              <a:t>Υ</a:t>
            </a:r>
            <a:r>
              <a:rPr lang="zh-CN" altLang="en-US" sz="2800" b="1">
                <a:solidFill>
                  <a:srgbClr val="660033"/>
                </a:solidFill>
                <a:latin typeface="Times New Roman" panose="02020603050405020304" pitchFamily="18" charset="0"/>
                <a:ea typeface="等线" panose="02010600030101010101" pitchFamily="2" charset="-122"/>
                <a:sym typeface="Times New Roman" panose="02020603050405020304" pitchFamily="18" charset="0"/>
              </a:rPr>
              <a:t>射线的屏蔽较强，探测器在单位时间内的计数就低。</a:t>
            </a:r>
            <a:endParaRPr lang="en-US" altLang="zh-CN" sz="2800" b="1">
              <a:solidFill>
                <a:srgbClr val="660033"/>
              </a:solidFill>
              <a:latin typeface="Times New Roman" panose="02020603050405020304" pitchFamily="18" charset="0"/>
              <a:ea typeface="等线"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xmlns="" val="5979551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ChangeArrowheads="1"/>
          </p:cNvSpPr>
          <p:nvPr/>
        </p:nvSpPr>
        <p:spPr bwMode="auto">
          <a:xfrm>
            <a:off x="1798449" y="1"/>
            <a:ext cx="8064500" cy="710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a:spAutoFit/>
          </a:bodyPr>
          <a:lstStyle/>
          <a:p>
            <a:pPr algn="ctr" fontAlgn="base">
              <a:lnSpc>
                <a:spcPct val="120000"/>
              </a:lnSpc>
              <a:spcBef>
                <a:spcPct val="20000"/>
              </a:spcBef>
              <a:spcAft>
                <a:spcPct val="20000"/>
              </a:spcAft>
            </a:pPr>
            <a:r>
              <a:rPr lang="zh-CN" altLang="en-US" sz="3600" b="1" dirty="0">
                <a:solidFill>
                  <a:srgbClr val="FF0000"/>
                </a:solidFill>
                <a:latin typeface="Times New Roman" panose="02020603050405020304" pitchFamily="18" charset="0"/>
                <a:ea typeface="等线" panose="02010600030101010101" pitchFamily="2" charset="-122"/>
                <a:cs typeface="+mj-cs"/>
                <a:sym typeface="Times New Roman" panose="02020603050405020304" pitchFamily="18" charset="0"/>
              </a:rPr>
              <a:t>料位计</a:t>
            </a:r>
            <a:endParaRPr lang="en-US" altLang="zh-CN" sz="3600" b="1" dirty="0">
              <a:solidFill>
                <a:srgbClr val="FF0000"/>
              </a:solidFill>
              <a:latin typeface="Times New Roman" panose="02020603050405020304" pitchFamily="18" charset="0"/>
              <a:ea typeface="等线" panose="02010600030101010101" pitchFamily="2" charset="-122"/>
              <a:cs typeface="+mj-cs"/>
              <a:sym typeface="Times New Roman" panose="02020603050405020304" pitchFamily="18" charset="0"/>
            </a:endParaRPr>
          </a:p>
        </p:txBody>
      </p:sp>
      <p:sp>
        <p:nvSpPr>
          <p:cNvPr id="11308" name="Rectangle 3"/>
          <p:cNvSpPr>
            <a:spLocks noChangeArrowheads="1"/>
          </p:cNvSpPr>
          <p:nvPr/>
        </p:nvSpPr>
        <p:spPr bwMode="auto">
          <a:xfrm>
            <a:off x="1917960" y="646331"/>
            <a:ext cx="8366393"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just" eaLnBrk="0" hangingPunct="0">
              <a:lnSpc>
                <a:spcPct val="120000"/>
              </a:lnSpc>
              <a:spcBef>
                <a:spcPct val="20000"/>
              </a:spcBef>
              <a:spcAft>
                <a:spcPts val="20"/>
              </a:spcAft>
            </a:pPr>
            <a:r>
              <a:rPr lang="zh-CN" altLang="en-US" sz="2200" b="1" dirty="0">
                <a:solidFill>
                  <a:srgbClr val="660033"/>
                </a:solidFill>
                <a:latin typeface="Times New Roman" panose="02020603050405020304" pitchFamily="18" charset="0"/>
                <a:ea typeface="等线" panose="02010600030101010101" pitchFamily="2" charset="-122"/>
                <a:sym typeface="Times New Roman" panose="02020603050405020304" pitchFamily="18" charset="0"/>
              </a:rPr>
              <a:t>当料仓内无料时，探头接收到的信号很强，主机给出料空信号；当料仓内有料时，阻挡射线穿过，探头接收到的信号很弱，主机给出料满信号。</a:t>
            </a:r>
          </a:p>
          <a:p>
            <a:pPr algn="just" eaLnBrk="0" hangingPunct="0">
              <a:lnSpc>
                <a:spcPct val="120000"/>
              </a:lnSpc>
              <a:spcBef>
                <a:spcPct val="20000"/>
              </a:spcBef>
              <a:spcAft>
                <a:spcPts val="20"/>
              </a:spcAft>
            </a:pPr>
            <a:r>
              <a:rPr lang="zh-CN" altLang="en-US" sz="2200" b="1" dirty="0">
                <a:solidFill>
                  <a:srgbClr val="660033"/>
                </a:solidFill>
                <a:latin typeface="Times New Roman" panose="02020603050405020304" pitchFamily="18" charset="0"/>
                <a:ea typeface="等线" panose="02010600030101010101" pitchFamily="2" charset="-122"/>
                <a:sym typeface="Times New Roman" panose="02020603050405020304" pitchFamily="18" charset="0"/>
              </a:rPr>
              <a:t>料位计常用</a:t>
            </a:r>
            <a:r>
              <a:rPr lang="en-US" altLang="zh-CN" sz="2200" b="1" baseline="30000" dirty="0">
                <a:solidFill>
                  <a:srgbClr val="660033"/>
                </a:solidFill>
                <a:latin typeface="Times New Roman" panose="02020603050405020304" pitchFamily="18" charset="0"/>
                <a:ea typeface="等线" panose="02010600030101010101" pitchFamily="2" charset="-122"/>
                <a:sym typeface="Times New Roman" panose="02020603050405020304" pitchFamily="18" charset="0"/>
              </a:rPr>
              <a:t>60</a:t>
            </a:r>
            <a:r>
              <a:rPr lang="en-US" altLang="zh-CN" sz="2200" b="1" dirty="0">
                <a:solidFill>
                  <a:srgbClr val="660033"/>
                </a:solidFill>
                <a:latin typeface="Times New Roman" panose="02020603050405020304" pitchFamily="18" charset="0"/>
                <a:ea typeface="等线" panose="02010600030101010101" pitchFamily="2" charset="-122"/>
                <a:sym typeface="Times New Roman" panose="02020603050405020304" pitchFamily="18" charset="0"/>
              </a:rPr>
              <a:t>Co</a:t>
            </a:r>
            <a:r>
              <a:rPr lang="zh-CN" altLang="en-US" sz="2200" b="1" dirty="0">
                <a:solidFill>
                  <a:srgbClr val="660033"/>
                </a:solidFill>
                <a:latin typeface="Times New Roman" panose="02020603050405020304" pitchFamily="18" charset="0"/>
                <a:ea typeface="等线" panose="02010600030101010101" pitchFamily="2" charset="-122"/>
                <a:sym typeface="Times New Roman" panose="02020603050405020304" pitchFamily="18" charset="0"/>
              </a:rPr>
              <a:t>和</a:t>
            </a:r>
            <a:r>
              <a:rPr lang="en-US" altLang="zh-CN" sz="2200" b="1" baseline="30000" dirty="0">
                <a:solidFill>
                  <a:srgbClr val="660033"/>
                </a:solidFill>
                <a:latin typeface="Times New Roman" panose="02020603050405020304" pitchFamily="18" charset="0"/>
                <a:ea typeface="等线" panose="02010600030101010101" pitchFamily="2" charset="-122"/>
                <a:sym typeface="Times New Roman" panose="02020603050405020304" pitchFamily="18" charset="0"/>
              </a:rPr>
              <a:t>137</a:t>
            </a:r>
            <a:r>
              <a:rPr lang="en-US" altLang="zh-CN" sz="2200" b="1" dirty="0">
                <a:solidFill>
                  <a:srgbClr val="660033"/>
                </a:solidFill>
                <a:latin typeface="Times New Roman" panose="02020603050405020304" pitchFamily="18" charset="0"/>
                <a:ea typeface="等线" panose="02010600030101010101" pitchFamily="2" charset="-122"/>
                <a:sym typeface="Times New Roman" panose="02020603050405020304" pitchFamily="18" charset="0"/>
              </a:rPr>
              <a:t>Cs</a:t>
            </a:r>
            <a:r>
              <a:rPr lang="el-GR" altLang="zh-CN" sz="2200" b="1" dirty="0">
                <a:solidFill>
                  <a:srgbClr val="660033"/>
                </a:solidFill>
                <a:latin typeface="Times New Roman" panose="02020603050405020304" pitchFamily="18" charset="0"/>
                <a:ea typeface="等线" panose="02010600030101010101" pitchFamily="2" charset="-122"/>
                <a:cs typeface="Times New Roman" pitchFamily="18" charset="0"/>
                <a:sym typeface="Times New Roman" panose="02020603050405020304" pitchFamily="18" charset="0"/>
              </a:rPr>
              <a:t>γ</a:t>
            </a:r>
            <a:r>
              <a:rPr lang="zh-CN" altLang="en-US" sz="2200" b="1" dirty="0">
                <a:solidFill>
                  <a:srgbClr val="660033"/>
                </a:solidFill>
                <a:latin typeface="Times New Roman" panose="02020603050405020304" pitchFamily="18" charset="0"/>
                <a:ea typeface="等线" panose="02010600030101010101" pitchFamily="2" charset="-122"/>
                <a:sym typeface="Times New Roman" panose="02020603050405020304" pitchFamily="18" charset="0"/>
              </a:rPr>
              <a:t>源，活度从</a:t>
            </a:r>
            <a:r>
              <a:rPr lang="en-US" altLang="zh-CN" sz="2200" b="1" dirty="0">
                <a:solidFill>
                  <a:srgbClr val="660033"/>
                </a:solidFill>
                <a:latin typeface="Times New Roman" panose="02020603050405020304" pitchFamily="18" charset="0"/>
                <a:ea typeface="等线" panose="02010600030101010101" pitchFamily="2" charset="-122"/>
                <a:sym typeface="Times New Roman" panose="02020603050405020304" pitchFamily="18" charset="0"/>
              </a:rPr>
              <a:t>10mCi</a:t>
            </a:r>
            <a:r>
              <a:rPr lang="zh-CN" altLang="en-US" sz="2200" b="1" dirty="0">
                <a:solidFill>
                  <a:srgbClr val="660033"/>
                </a:solidFill>
                <a:latin typeface="Times New Roman" panose="02020603050405020304" pitchFamily="18" charset="0"/>
                <a:ea typeface="等线" panose="02010600030101010101" pitchFamily="2" charset="-122"/>
                <a:sym typeface="Times New Roman" panose="02020603050405020304" pitchFamily="18" charset="0"/>
              </a:rPr>
              <a:t>到</a:t>
            </a:r>
            <a:r>
              <a:rPr lang="en-US" altLang="zh-CN" sz="2200" b="1" dirty="0">
                <a:solidFill>
                  <a:srgbClr val="660033"/>
                </a:solidFill>
                <a:latin typeface="Times New Roman" panose="02020603050405020304" pitchFamily="18" charset="0"/>
                <a:ea typeface="等线" panose="02010600030101010101" pitchFamily="2" charset="-122"/>
                <a:sym typeface="Times New Roman" panose="02020603050405020304" pitchFamily="18" charset="0"/>
              </a:rPr>
              <a:t>1Ci</a:t>
            </a:r>
            <a:r>
              <a:rPr lang="zh-CN" altLang="en-US" sz="2200" b="1" dirty="0">
                <a:solidFill>
                  <a:srgbClr val="660033"/>
                </a:solidFill>
                <a:latin typeface="Times New Roman" panose="02020603050405020304" pitchFamily="18" charset="0"/>
                <a:ea typeface="等线" panose="02010600030101010101" pitchFamily="2" charset="-122"/>
                <a:sym typeface="Times New Roman" panose="02020603050405020304" pitchFamily="18" charset="0"/>
              </a:rPr>
              <a:t>不等。</a:t>
            </a:r>
            <a:endParaRPr lang="en-US" altLang="zh-CN" sz="2200" b="1" dirty="0">
              <a:solidFill>
                <a:srgbClr val="660033"/>
              </a:solidFill>
              <a:latin typeface="Times New Roman" panose="02020603050405020304" pitchFamily="18" charset="0"/>
              <a:ea typeface="等线" panose="02010600030101010101" pitchFamily="2" charset="-122"/>
              <a:sym typeface="Times New Roman" panose="02020603050405020304" pitchFamily="18" charset="0"/>
            </a:endParaRPr>
          </a:p>
          <a:p>
            <a:pPr algn="just">
              <a:lnSpc>
                <a:spcPct val="120000"/>
              </a:lnSpc>
              <a:spcBef>
                <a:spcPct val="20000"/>
              </a:spcBef>
              <a:spcAft>
                <a:spcPts val="20"/>
              </a:spcAft>
            </a:pPr>
            <a:r>
              <a:rPr lang="zh-CN" altLang="en-US" sz="2200" b="1" dirty="0">
                <a:solidFill>
                  <a:srgbClr val="660033"/>
                </a:solidFill>
                <a:latin typeface="Times New Roman" panose="02020603050405020304" pitchFamily="18" charset="0"/>
                <a:ea typeface="等线" panose="02010600030101010101" pitchFamily="2" charset="-122"/>
                <a:sym typeface="Times New Roman" panose="02020603050405020304" pitchFamily="18" charset="0"/>
              </a:rPr>
              <a:t>用于测量高温、高压、易燃、易爆、有毒和腐蚀性的物料，应用于石油工业、钢铁工业、水泥生产等</a:t>
            </a:r>
          </a:p>
          <a:p>
            <a:pPr algn="just">
              <a:lnSpc>
                <a:spcPct val="120000"/>
              </a:lnSpc>
              <a:spcBef>
                <a:spcPct val="20000"/>
              </a:spcBef>
              <a:spcAft>
                <a:spcPts val="20"/>
              </a:spcAft>
            </a:pPr>
            <a:endParaRPr lang="zh-CN" altLang="en-US" sz="2800" b="1" dirty="0">
              <a:solidFill>
                <a:srgbClr val="660033"/>
              </a:solidFill>
              <a:latin typeface="Times New Roman" panose="02020603050405020304" pitchFamily="18" charset="0"/>
              <a:ea typeface="等线" panose="02010600030101010101" pitchFamily="2" charset="-122"/>
              <a:sym typeface="Times New Roman" panose="02020603050405020304" pitchFamily="18" charset="0"/>
            </a:endParaRPr>
          </a:p>
          <a:p>
            <a:pPr algn="just">
              <a:lnSpc>
                <a:spcPct val="120000"/>
              </a:lnSpc>
              <a:spcBef>
                <a:spcPct val="20000"/>
              </a:spcBef>
              <a:spcAft>
                <a:spcPts val="20"/>
              </a:spcAft>
            </a:pPr>
            <a:endParaRPr lang="zh-CN" altLang="en-US" sz="2800" b="1" dirty="0">
              <a:solidFill>
                <a:srgbClr val="660033"/>
              </a:solidFill>
              <a:latin typeface="Times New Roman" panose="02020603050405020304" pitchFamily="18" charset="0"/>
              <a:ea typeface="等线" panose="02010600030101010101" pitchFamily="2" charset="-122"/>
              <a:sym typeface="Times New Roman" panose="02020603050405020304" pitchFamily="18" charset="0"/>
            </a:endParaRPr>
          </a:p>
          <a:p>
            <a:pPr algn="just" eaLnBrk="0" hangingPunct="0">
              <a:lnSpc>
                <a:spcPct val="120000"/>
              </a:lnSpc>
              <a:spcBef>
                <a:spcPct val="20000"/>
              </a:spcBef>
              <a:spcAft>
                <a:spcPts val="20"/>
              </a:spcAft>
            </a:pPr>
            <a:endParaRPr lang="zh-CN" altLang="en-US" sz="2800" b="1" dirty="0">
              <a:solidFill>
                <a:srgbClr val="660033"/>
              </a:solidFill>
              <a:latin typeface="Times New Roman" panose="02020603050405020304" pitchFamily="18" charset="0"/>
              <a:ea typeface="等线" panose="02010600030101010101" pitchFamily="2" charset="-122"/>
              <a:sym typeface="Times New Roman" panose="02020603050405020304" pitchFamily="18" charset="0"/>
            </a:endParaRPr>
          </a:p>
        </p:txBody>
      </p:sp>
      <p:grpSp>
        <p:nvGrpSpPr>
          <p:cNvPr id="111659" name="Group 43"/>
          <p:cNvGrpSpPr>
            <a:grpSpLocks/>
          </p:cNvGrpSpPr>
          <p:nvPr/>
        </p:nvGrpSpPr>
        <p:grpSpPr bwMode="auto">
          <a:xfrm>
            <a:off x="2817759" y="3416167"/>
            <a:ext cx="7190627" cy="2970067"/>
            <a:chOff x="388" y="1510"/>
            <a:chExt cx="5488" cy="1872"/>
          </a:xfrm>
        </p:grpSpPr>
        <p:grpSp>
          <p:nvGrpSpPr>
            <p:cNvPr id="2" name="Group 43"/>
            <p:cNvGrpSpPr>
              <a:grpSpLocks/>
            </p:cNvGrpSpPr>
            <p:nvPr/>
          </p:nvGrpSpPr>
          <p:grpSpPr bwMode="auto">
            <a:xfrm>
              <a:off x="388" y="1510"/>
              <a:ext cx="4624" cy="1872"/>
              <a:chOff x="388" y="1510"/>
              <a:chExt cx="4624" cy="1872"/>
            </a:xfrm>
          </p:grpSpPr>
          <p:grpSp>
            <p:nvGrpSpPr>
              <p:cNvPr id="111620" name="Group 4"/>
              <p:cNvGrpSpPr>
                <a:grpSpLocks/>
              </p:cNvGrpSpPr>
              <p:nvPr/>
            </p:nvGrpSpPr>
            <p:grpSpPr bwMode="auto">
              <a:xfrm>
                <a:off x="388" y="1510"/>
                <a:ext cx="4624" cy="1872"/>
                <a:chOff x="298" y="2318"/>
                <a:chExt cx="4624" cy="1621"/>
              </a:xfrm>
            </p:grpSpPr>
            <p:grpSp>
              <p:nvGrpSpPr>
                <p:cNvPr id="111621" name="Group 5"/>
                <p:cNvGrpSpPr>
                  <a:grpSpLocks/>
                </p:cNvGrpSpPr>
                <p:nvPr/>
              </p:nvGrpSpPr>
              <p:grpSpPr bwMode="auto">
                <a:xfrm>
                  <a:off x="1292" y="2523"/>
                  <a:ext cx="461" cy="363"/>
                  <a:chOff x="695" y="2568"/>
                  <a:chExt cx="995" cy="916"/>
                </a:xfrm>
              </p:grpSpPr>
              <p:sp>
                <p:nvSpPr>
                  <p:cNvPr id="111622" name="Freeform 6"/>
                  <p:cNvSpPr>
                    <a:spLocks/>
                  </p:cNvSpPr>
                  <p:nvPr/>
                </p:nvSpPr>
                <p:spPr bwMode="auto">
                  <a:xfrm>
                    <a:off x="695" y="2568"/>
                    <a:ext cx="995" cy="916"/>
                  </a:xfrm>
                  <a:custGeom>
                    <a:avLst/>
                    <a:gdLst>
                      <a:gd name="T0" fmla="*/ 994 w 947"/>
                      <a:gd name="T1" fmla="*/ 0 h 627"/>
                      <a:gd name="T2" fmla="*/ 908 w 947"/>
                      <a:gd name="T3" fmla="*/ 51 h 627"/>
                      <a:gd name="T4" fmla="*/ 43 w 947"/>
                      <a:gd name="T5" fmla="*/ 51 h 627"/>
                      <a:gd name="T6" fmla="*/ 0 w 947"/>
                      <a:gd name="T7" fmla="*/ 102 h 627"/>
                      <a:gd name="T8" fmla="*/ 0 w 947"/>
                      <a:gd name="T9" fmla="*/ 814 h 627"/>
                      <a:gd name="T10" fmla="*/ 43 w 947"/>
                      <a:gd name="T11" fmla="*/ 863 h 627"/>
                      <a:gd name="T12" fmla="*/ 908 w 947"/>
                      <a:gd name="T13" fmla="*/ 863 h 627"/>
                      <a:gd name="T14" fmla="*/ 994 w 947"/>
                      <a:gd name="T15" fmla="*/ 915 h 627"/>
                      <a:gd name="T16" fmla="*/ 994 w 947"/>
                      <a:gd name="T17" fmla="*/ 763 h 627"/>
                      <a:gd name="T18" fmla="*/ 129 w 947"/>
                      <a:gd name="T19" fmla="*/ 763 h 627"/>
                      <a:gd name="T20" fmla="*/ 86 w 947"/>
                      <a:gd name="T21" fmla="*/ 711 h 627"/>
                      <a:gd name="T22" fmla="*/ 86 w 947"/>
                      <a:gd name="T23" fmla="*/ 203 h 627"/>
                      <a:gd name="T24" fmla="*/ 129 w 947"/>
                      <a:gd name="T25" fmla="*/ 152 h 627"/>
                      <a:gd name="T26" fmla="*/ 994 w 947"/>
                      <a:gd name="T27" fmla="*/ 152 h 627"/>
                      <a:gd name="T28" fmla="*/ 994 w 947"/>
                      <a:gd name="T29" fmla="*/ 0 h 6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7"/>
                      <a:gd name="T46" fmla="*/ 0 h 627"/>
                      <a:gd name="T47" fmla="*/ 947 w 947"/>
                      <a:gd name="T48" fmla="*/ 627 h 62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7" h="627">
                        <a:moveTo>
                          <a:pt x="946" y="0"/>
                        </a:moveTo>
                        <a:lnTo>
                          <a:pt x="864" y="35"/>
                        </a:lnTo>
                        <a:lnTo>
                          <a:pt x="41" y="35"/>
                        </a:lnTo>
                        <a:lnTo>
                          <a:pt x="0" y="70"/>
                        </a:lnTo>
                        <a:lnTo>
                          <a:pt x="0" y="557"/>
                        </a:lnTo>
                        <a:lnTo>
                          <a:pt x="41" y="591"/>
                        </a:lnTo>
                        <a:lnTo>
                          <a:pt x="864" y="591"/>
                        </a:lnTo>
                        <a:lnTo>
                          <a:pt x="946" y="626"/>
                        </a:lnTo>
                        <a:lnTo>
                          <a:pt x="946" y="522"/>
                        </a:lnTo>
                        <a:lnTo>
                          <a:pt x="123" y="522"/>
                        </a:lnTo>
                        <a:lnTo>
                          <a:pt x="82" y="487"/>
                        </a:lnTo>
                        <a:lnTo>
                          <a:pt x="82" y="139"/>
                        </a:lnTo>
                        <a:lnTo>
                          <a:pt x="123" y="104"/>
                        </a:lnTo>
                        <a:lnTo>
                          <a:pt x="946" y="104"/>
                        </a:lnTo>
                        <a:lnTo>
                          <a:pt x="946" y="0"/>
                        </a:lnTo>
                      </a:path>
                    </a:pathLst>
                  </a:custGeom>
                  <a:solidFill>
                    <a:schemeClr val="bg1"/>
                  </a:solidFill>
                  <a:ln w="12700" cap="rnd">
                    <a:solidFill>
                      <a:schemeClr val="tx1"/>
                    </a:solidFill>
                    <a:round/>
                    <a:headEnd type="none" w="sm" len="sm"/>
                    <a:tailEnd type="none" w="sm" len="sm"/>
                  </a:ln>
                </p:spPr>
                <p:txBody>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grpSp>
                <p:nvGrpSpPr>
                  <p:cNvPr id="111623" name="Group 7"/>
                  <p:cNvGrpSpPr>
                    <a:grpSpLocks/>
                  </p:cNvGrpSpPr>
                  <p:nvPr/>
                </p:nvGrpSpPr>
                <p:grpSpPr bwMode="auto">
                  <a:xfrm>
                    <a:off x="829" y="2827"/>
                    <a:ext cx="781" cy="422"/>
                    <a:chOff x="829" y="2827"/>
                    <a:chExt cx="781" cy="422"/>
                  </a:xfrm>
                </p:grpSpPr>
                <p:sp>
                  <p:nvSpPr>
                    <p:cNvPr id="111624" name="AutoShape 8"/>
                    <p:cNvSpPr>
                      <a:spLocks noChangeArrowheads="1"/>
                    </p:cNvSpPr>
                    <p:nvPr/>
                  </p:nvSpPr>
                  <p:spPr bwMode="auto">
                    <a:xfrm>
                      <a:off x="915" y="2827"/>
                      <a:ext cx="695" cy="422"/>
                    </a:xfrm>
                    <a:prstGeom prst="roundRect">
                      <a:avLst>
                        <a:gd name="adj" fmla="val 12486"/>
                      </a:avLst>
                    </a:prstGeom>
                    <a:solidFill>
                      <a:srgbClr val="FF6600"/>
                    </a:solidFill>
                    <a:ln w="12700">
                      <a:solidFill>
                        <a:schemeClr val="tx1"/>
                      </a:solidFill>
                      <a:round/>
                      <a:headEnd/>
                      <a:tailEnd/>
                    </a:ln>
                  </p:spPr>
                  <p:txBody>
                    <a:bodyPr wrap="none" anchor="ct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111625" name="Rectangle 9"/>
                    <p:cNvSpPr>
                      <a:spLocks noChangeArrowheads="1"/>
                    </p:cNvSpPr>
                    <p:nvPr/>
                  </p:nvSpPr>
                  <p:spPr bwMode="auto">
                    <a:xfrm>
                      <a:off x="829" y="2979"/>
                      <a:ext cx="79" cy="93"/>
                    </a:xfrm>
                    <a:prstGeom prst="rect">
                      <a:avLst/>
                    </a:prstGeom>
                    <a:solidFill>
                      <a:schemeClr val="bg1"/>
                    </a:solidFill>
                    <a:ln w="12700">
                      <a:solidFill>
                        <a:schemeClr val="tx1"/>
                      </a:solidFill>
                      <a:miter lim="800000"/>
                      <a:headEnd/>
                      <a:tailEnd/>
                    </a:ln>
                  </p:spPr>
                  <p:txBody>
                    <a:bodyPr wrap="none" anchor="ct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grpSp>
            </p:grpSp>
            <p:sp>
              <p:nvSpPr>
                <p:cNvPr id="111626" name="Rectangle 10"/>
                <p:cNvSpPr>
                  <a:spLocks noChangeArrowheads="1"/>
                </p:cNvSpPr>
                <p:nvPr/>
              </p:nvSpPr>
              <p:spPr bwMode="auto">
                <a:xfrm>
                  <a:off x="335" y="2603"/>
                  <a:ext cx="919" cy="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0" tIns="0" rIns="0" bIns="0">
                  <a:spAutoFit/>
                </a:bodyPr>
                <a:lstStyle/>
                <a:p>
                  <a:pPr eaLnBrk="0" hangingPunct="0">
                    <a:lnSpc>
                      <a:spcPct val="120000"/>
                    </a:lnSpc>
                    <a:spcBef>
                      <a:spcPts val="20"/>
                    </a:spcBef>
                    <a:spcAft>
                      <a:spcPts val="20"/>
                    </a:spcAft>
                  </a:pPr>
                  <a:r>
                    <a:rPr lang="zh-CN" altLang="en-US" b="1" dirty="0">
                      <a:solidFill>
                        <a:srgbClr val="660033"/>
                      </a:solidFill>
                      <a:latin typeface="Times New Roman" panose="02020603050405020304" pitchFamily="18" charset="0"/>
                      <a:ea typeface="等线" panose="02010600030101010101" pitchFamily="2" charset="-122"/>
                      <a:sym typeface="Times New Roman" panose="02020603050405020304" pitchFamily="18" charset="0"/>
                    </a:rPr>
                    <a:t>高位探测器</a:t>
                  </a:r>
                  <a:endParaRPr lang="en-US" altLang="zh-CN" b="1" dirty="0">
                    <a:solidFill>
                      <a:srgbClr val="660033"/>
                    </a:solidFill>
                    <a:latin typeface="Times New Roman" panose="02020603050405020304" pitchFamily="18" charset="0"/>
                    <a:ea typeface="等线" panose="02010600030101010101" pitchFamily="2" charset="-122"/>
                    <a:sym typeface="Times New Roman" panose="02020603050405020304" pitchFamily="18" charset="0"/>
                  </a:endParaRPr>
                </a:p>
              </p:txBody>
            </p:sp>
            <p:grpSp>
              <p:nvGrpSpPr>
                <p:cNvPr id="111627" name="Group 11"/>
                <p:cNvGrpSpPr>
                  <a:grpSpLocks/>
                </p:cNvGrpSpPr>
                <p:nvPr/>
              </p:nvGrpSpPr>
              <p:grpSpPr bwMode="auto">
                <a:xfrm>
                  <a:off x="4241" y="2499"/>
                  <a:ext cx="680" cy="453"/>
                  <a:chOff x="3423" y="2532"/>
                  <a:chExt cx="1186" cy="1006"/>
                </a:xfrm>
              </p:grpSpPr>
              <p:sp>
                <p:nvSpPr>
                  <p:cNvPr id="111628" name="Freeform 12"/>
                  <p:cNvSpPr>
                    <a:spLocks/>
                  </p:cNvSpPr>
                  <p:nvPr/>
                </p:nvSpPr>
                <p:spPr bwMode="auto">
                  <a:xfrm>
                    <a:off x="3636" y="2680"/>
                    <a:ext cx="908" cy="715"/>
                  </a:xfrm>
                  <a:custGeom>
                    <a:avLst/>
                    <a:gdLst>
                      <a:gd name="T0" fmla="*/ 0 w 865"/>
                      <a:gd name="T1" fmla="*/ 0 h 489"/>
                      <a:gd name="T2" fmla="*/ 864 w 865"/>
                      <a:gd name="T3" fmla="*/ 0 h 489"/>
                      <a:gd name="T4" fmla="*/ 907 w 865"/>
                      <a:gd name="T5" fmla="*/ 51 h 489"/>
                      <a:gd name="T6" fmla="*/ 907 w 865"/>
                      <a:gd name="T7" fmla="*/ 613 h 489"/>
                      <a:gd name="T8" fmla="*/ 821 w 865"/>
                      <a:gd name="T9" fmla="*/ 714 h 489"/>
                      <a:gd name="T10" fmla="*/ 0 w 865"/>
                      <a:gd name="T11" fmla="*/ 714 h 489"/>
                      <a:gd name="T12" fmla="*/ 0 w 865"/>
                      <a:gd name="T13" fmla="*/ 408 h 489"/>
                      <a:gd name="T14" fmla="*/ 284 w 865"/>
                      <a:gd name="T15" fmla="*/ 412 h 489"/>
                      <a:gd name="T16" fmla="*/ 284 w 865"/>
                      <a:gd name="T17" fmla="*/ 306 h 489"/>
                      <a:gd name="T18" fmla="*/ 0 w 865"/>
                      <a:gd name="T19" fmla="*/ 306 h 489"/>
                      <a:gd name="T20" fmla="*/ 0 w 865"/>
                      <a:gd name="T21" fmla="*/ 0 h 4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5"/>
                      <a:gd name="T34" fmla="*/ 0 h 489"/>
                      <a:gd name="T35" fmla="*/ 865 w 865"/>
                      <a:gd name="T36" fmla="*/ 489 h 4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5" h="489">
                        <a:moveTo>
                          <a:pt x="0" y="0"/>
                        </a:moveTo>
                        <a:lnTo>
                          <a:pt x="823" y="0"/>
                        </a:lnTo>
                        <a:lnTo>
                          <a:pt x="864" y="35"/>
                        </a:lnTo>
                        <a:lnTo>
                          <a:pt x="864" y="419"/>
                        </a:lnTo>
                        <a:lnTo>
                          <a:pt x="782" y="488"/>
                        </a:lnTo>
                        <a:lnTo>
                          <a:pt x="0" y="488"/>
                        </a:lnTo>
                        <a:lnTo>
                          <a:pt x="0" y="279"/>
                        </a:lnTo>
                        <a:lnTo>
                          <a:pt x="271" y="282"/>
                        </a:lnTo>
                        <a:lnTo>
                          <a:pt x="271" y="209"/>
                        </a:lnTo>
                        <a:lnTo>
                          <a:pt x="0" y="209"/>
                        </a:lnTo>
                        <a:lnTo>
                          <a:pt x="0" y="0"/>
                        </a:lnTo>
                      </a:path>
                    </a:pathLst>
                  </a:custGeom>
                  <a:solidFill>
                    <a:schemeClr val="folHlink"/>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111629" name="Rectangle 13"/>
                  <p:cNvSpPr>
                    <a:spLocks noChangeArrowheads="1"/>
                  </p:cNvSpPr>
                  <p:nvPr/>
                </p:nvSpPr>
                <p:spPr bwMode="auto">
                  <a:xfrm>
                    <a:off x="3423" y="2532"/>
                    <a:ext cx="209" cy="145"/>
                  </a:xfrm>
                  <a:prstGeom prst="rect">
                    <a:avLst/>
                  </a:prstGeom>
                  <a:solidFill>
                    <a:schemeClr val="bg1"/>
                  </a:solidFill>
                  <a:ln w="12700">
                    <a:solidFill>
                      <a:schemeClr val="tx1"/>
                    </a:solidFill>
                    <a:miter lim="800000"/>
                    <a:headEnd/>
                    <a:tailEnd/>
                  </a:ln>
                </p:spPr>
                <p:txBody>
                  <a:bodyPr wrap="none" anchor="ct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111630" name="Rectangle 14"/>
                  <p:cNvSpPr>
                    <a:spLocks noChangeArrowheads="1"/>
                  </p:cNvSpPr>
                  <p:nvPr/>
                </p:nvSpPr>
                <p:spPr bwMode="auto">
                  <a:xfrm>
                    <a:off x="3423" y="3393"/>
                    <a:ext cx="209" cy="145"/>
                  </a:xfrm>
                  <a:prstGeom prst="rect">
                    <a:avLst/>
                  </a:prstGeom>
                  <a:solidFill>
                    <a:schemeClr val="bg1"/>
                  </a:solidFill>
                  <a:ln w="12700">
                    <a:solidFill>
                      <a:schemeClr val="tx1"/>
                    </a:solidFill>
                    <a:miter lim="800000"/>
                    <a:headEnd/>
                    <a:tailEnd/>
                  </a:ln>
                </p:spPr>
                <p:txBody>
                  <a:bodyPr wrap="none" anchor="ct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111631" name="Freeform 15"/>
                  <p:cNvSpPr>
                    <a:spLocks/>
                  </p:cNvSpPr>
                  <p:nvPr/>
                </p:nvSpPr>
                <p:spPr bwMode="auto">
                  <a:xfrm>
                    <a:off x="3636" y="2630"/>
                    <a:ext cx="908" cy="765"/>
                  </a:xfrm>
                  <a:custGeom>
                    <a:avLst/>
                    <a:gdLst>
                      <a:gd name="T0" fmla="*/ 0 w 865"/>
                      <a:gd name="T1" fmla="*/ 0 h 523"/>
                      <a:gd name="T2" fmla="*/ 864 w 865"/>
                      <a:gd name="T3" fmla="*/ 0 h 523"/>
                      <a:gd name="T4" fmla="*/ 907 w 865"/>
                      <a:gd name="T5" fmla="*/ 51 h 523"/>
                      <a:gd name="T6" fmla="*/ 907 w 865"/>
                      <a:gd name="T7" fmla="*/ 663 h 523"/>
                      <a:gd name="T8" fmla="*/ 864 w 865"/>
                      <a:gd name="T9" fmla="*/ 764 h 523"/>
                      <a:gd name="T10" fmla="*/ 0 w 865"/>
                      <a:gd name="T11" fmla="*/ 764 h 523"/>
                      <a:gd name="T12" fmla="*/ 0 w 865"/>
                      <a:gd name="T13" fmla="*/ 712 h 523"/>
                      <a:gd name="T14" fmla="*/ 821 w 865"/>
                      <a:gd name="T15" fmla="*/ 712 h 523"/>
                      <a:gd name="T16" fmla="*/ 864 w 865"/>
                      <a:gd name="T17" fmla="*/ 611 h 523"/>
                      <a:gd name="T18" fmla="*/ 864 w 865"/>
                      <a:gd name="T19" fmla="*/ 152 h 523"/>
                      <a:gd name="T20" fmla="*/ 821 w 865"/>
                      <a:gd name="T21" fmla="*/ 102 h 523"/>
                      <a:gd name="T22" fmla="*/ 0 w 865"/>
                      <a:gd name="T23" fmla="*/ 102 h 523"/>
                      <a:gd name="T24" fmla="*/ 0 w 865"/>
                      <a:gd name="T25" fmla="*/ 0 h 5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5"/>
                      <a:gd name="T40" fmla="*/ 0 h 523"/>
                      <a:gd name="T41" fmla="*/ 865 w 865"/>
                      <a:gd name="T42" fmla="*/ 523 h 5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5" h="523">
                        <a:moveTo>
                          <a:pt x="0" y="0"/>
                        </a:moveTo>
                        <a:lnTo>
                          <a:pt x="823" y="0"/>
                        </a:lnTo>
                        <a:lnTo>
                          <a:pt x="864" y="35"/>
                        </a:lnTo>
                        <a:lnTo>
                          <a:pt x="864" y="453"/>
                        </a:lnTo>
                        <a:lnTo>
                          <a:pt x="823" y="522"/>
                        </a:lnTo>
                        <a:lnTo>
                          <a:pt x="0" y="522"/>
                        </a:lnTo>
                        <a:lnTo>
                          <a:pt x="0" y="487"/>
                        </a:lnTo>
                        <a:lnTo>
                          <a:pt x="782" y="487"/>
                        </a:lnTo>
                        <a:lnTo>
                          <a:pt x="823" y="418"/>
                        </a:lnTo>
                        <a:lnTo>
                          <a:pt x="823" y="104"/>
                        </a:lnTo>
                        <a:lnTo>
                          <a:pt x="782" y="70"/>
                        </a:lnTo>
                        <a:lnTo>
                          <a:pt x="0" y="70"/>
                        </a:lnTo>
                        <a:lnTo>
                          <a:pt x="0" y="0"/>
                        </a:lnTo>
                      </a:path>
                    </a:pathLst>
                  </a:custGeom>
                  <a:solidFill>
                    <a:schemeClr val="bg1"/>
                  </a:solidFill>
                  <a:ln w="12700" cap="rnd">
                    <a:solidFill>
                      <a:schemeClr val="tx1"/>
                    </a:solidFill>
                    <a:round/>
                    <a:headEnd type="none" w="sm" len="sm"/>
                    <a:tailEnd type="none" w="sm" len="sm"/>
                  </a:ln>
                </p:spPr>
                <p:txBody>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111632" name="Freeform 16"/>
                  <p:cNvSpPr>
                    <a:spLocks/>
                  </p:cNvSpPr>
                  <p:nvPr/>
                </p:nvSpPr>
                <p:spPr bwMode="auto">
                  <a:xfrm>
                    <a:off x="3572" y="2782"/>
                    <a:ext cx="1037" cy="408"/>
                  </a:xfrm>
                  <a:custGeom>
                    <a:avLst/>
                    <a:gdLst>
                      <a:gd name="T0" fmla="*/ 43 w 988"/>
                      <a:gd name="T1" fmla="*/ 51 h 279"/>
                      <a:gd name="T2" fmla="*/ 43 w 988"/>
                      <a:gd name="T3" fmla="*/ 0 h 279"/>
                      <a:gd name="T4" fmla="*/ 0 w 988"/>
                      <a:gd name="T5" fmla="*/ 0 h 279"/>
                      <a:gd name="T6" fmla="*/ 0 w 988"/>
                      <a:gd name="T7" fmla="*/ 407 h 279"/>
                      <a:gd name="T8" fmla="*/ 43 w 988"/>
                      <a:gd name="T9" fmla="*/ 407 h 279"/>
                      <a:gd name="T10" fmla="*/ 43 w 988"/>
                      <a:gd name="T11" fmla="*/ 102 h 279"/>
                      <a:gd name="T12" fmla="*/ 993 w 988"/>
                      <a:gd name="T13" fmla="*/ 102 h 279"/>
                      <a:gd name="T14" fmla="*/ 993 w 988"/>
                      <a:gd name="T15" fmla="*/ 407 h 279"/>
                      <a:gd name="T16" fmla="*/ 1036 w 988"/>
                      <a:gd name="T17" fmla="*/ 407 h 279"/>
                      <a:gd name="T18" fmla="*/ 1036 w 988"/>
                      <a:gd name="T19" fmla="*/ 0 h 279"/>
                      <a:gd name="T20" fmla="*/ 993 w 988"/>
                      <a:gd name="T21" fmla="*/ 0 h 279"/>
                      <a:gd name="T22" fmla="*/ 993 w 988"/>
                      <a:gd name="T23" fmla="*/ 51 h 279"/>
                      <a:gd name="T24" fmla="*/ 43 w 988"/>
                      <a:gd name="T25" fmla="*/ 51 h 2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88"/>
                      <a:gd name="T40" fmla="*/ 0 h 279"/>
                      <a:gd name="T41" fmla="*/ 988 w 988"/>
                      <a:gd name="T42" fmla="*/ 279 h 2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88" h="279">
                        <a:moveTo>
                          <a:pt x="41" y="35"/>
                        </a:moveTo>
                        <a:lnTo>
                          <a:pt x="41" y="0"/>
                        </a:lnTo>
                        <a:lnTo>
                          <a:pt x="0" y="0"/>
                        </a:lnTo>
                        <a:lnTo>
                          <a:pt x="0" y="278"/>
                        </a:lnTo>
                        <a:lnTo>
                          <a:pt x="41" y="278"/>
                        </a:lnTo>
                        <a:lnTo>
                          <a:pt x="41" y="70"/>
                        </a:lnTo>
                        <a:lnTo>
                          <a:pt x="946" y="70"/>
                        </a:lnTo>
                        <a:lnTo>
                          <a:pt x="946" y="278"/>
                        </a:lnTo>
                        <a:lnTo>
                          <a:pt x="987" y="278"/>
                        </a:lnTo>
                        <a:lnTo>
                          <a:pt x="987" y="0"/>
                        </a:lnTo>
                        <a:lnTo>
                          <a:pt x="946" y="0"/>
                        </a:lnTo>
                        <a:lnTo>
                          <a:pt x="946" y="35"/>
                        </a:lnTo>
                        <a:lnTo>
                          <a:pt x="41" y="35"/>
                        </a:lnTo>
                      </a:path>
                    </a:pathLst>
                  </a:custGeom>
                  <a:solidFill>
                    <a:schemeClr val="bg1"/>
                  </a:solidFill>
                  <a:ln w="12700" cap="rnd">
                    <a:solidFill>
                      <a:schemeClr val="tx1"/>
                    </a:solidFill>
                    <a:round/>
                    <a:headEnd type="none" w="sm" len="sm"/>
                    <a:tailEnd type="none" w="sm" len="sm"/>
                  </a:ln>
                </p:spPr>
                <p:txBody>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111633" name="Rectangle 17"/>
                  <p:cNvSpPr>
                    <a:spLocks noChangeArrowheads="1"/>
                  </p:cNvSpPr>
                  <p:nvPr/>
                </p:nvSpPr>
                <p:spPr bwMode="auto">
                  <a:xfrm>
                    <a:off x="3628" y="2723"/>
                    <a:ext cx="252" cy="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3600" tIns="46800" rIns="93600" bIns="46800" anchor="ctr">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useBgFill="1">
                <p:nvSpPr>
                  <p:cNvPr id="111634" name="Rectangle 18"/>
                  <p:cNvSpPr>
                    <a:spLocks noChangeArrowheads="1"/>
                  </p:cNvSpPr>
                  <p:nvPr/>
                </p:nvSpPr>
                <p:spPr bwMode="auto">
                  <a:xfrm>
                    <a:off x="3638" y="2721"/>
                    <a:ext cx="466" cy="622"/>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lIns="93600" tIns="46800" rIns="93600" bIns="46800" anchor="ctr">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111635" name="Rectangle 19"/>
                  <p:cNvSpPr>
                    <a:spLocks noChangeArrowheads="1"/>
                  </p:cNvSpPr>
                  <p:nvPr/>
                </p:nvSpPr>
                <p:spPr bwMode="auto">
                  <a:xfrm>
                    <a:off x="4010" y="2727"/>
                    <a:ext cx="94" cy="622"/>
                  </a:xfrm>
                  <a:prstGeom prst="rect">
                    <a:avLst/>
                  </a:prstGeom>
                  <a:solidFill>
                    <a:srgbClr val="FF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3600" tIns="46800" rIns="93600" bIns="46800" anchor="ctr">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grpSp>
            <p:sp>
              <p:nvSpPr>
                <p:cNvPr id="111636" name="AutoShape 20"/>
                <p:cNvSpPr>
                  <a:spLocks noChangeArrowheads="1"/>
                </p:cNvSpPr>
                <p:nvPr/>
              </p:nvSpPr>
              <p:spPr bwMode="auto">
                <a:xfrm>
                  <a:off x="1787" y="2318"/>
                  <a:ext cx="2445" cy="1022"/>
                </a:xfrm>
                <a:prstGeom prst="can">
                  <a:avLst>
                    <a:gd name="adj" fmla="val 13449"/>
                  </a:avLst>
                </a:prstGeom>
                <a:solidFill>
                  <a:srgbClr val="C0C0C0">
                    <a:alpha val="30196"/>
                  </a:srgbClr>
                </a:solidFill>
                <a:ln w="19050">
                  <a:solidFill>
                    <a:srgbClr val="000066"/>
                  </a:solidFill>
                  <a:round/>
                  <a:headEnd/>
                  <a:tailEnd/>
                </a:ln>
              </p:spPr>
              <p:txBody>
                <a:bodyPr lIns="93600" tIns="46800" rIns="93600" bIns="46800" anchor="ctr">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111637" name="Rectangle 21"/>
                <p:cNvSpPr>
                  <a:spLocks noChangeArrowheads="1"/>
                </p:cNvSpPr>
                <p:nvPr/>
              </p:nvSpPr>
              <p:spPr bwMode="auto">
                <a:xfrm>
                  <a:off x="778" y="2883"/>
                  <a:ext cx="144" cy="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3600" tIns="46800" rIns="93600" bIns="46800" anchor="ctr">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grpSp>
              <p:nvGrpSpPr>
                <p:cNvPr id="111638" name="Group 22"/>
                <p:cNvGrpSpPr>
                  <a:grpSpLocks/>
                </p:cNvGrpSpPr>
                <p:nvPr/>
              </p:nvGrpSpPr>
              <p:grpSpPr bwMode="auto">
                <a:xfrm>
                  <a:off x="1285" y="3385"/>
                  <a:ext cx="461" cy="363"/>
                  <a:chOff x="695" y="2568"/>
                  <a:chExt cx="995" cy="916"/>
                </a:xfrm>
              </p:grpSpPr>
              <p:sp>
                <p:nvSpPr>
                  <p:cNvPr id="111639" name="Freeform 23"/>
                  <p:cNvSpPr>
                    <a:spLocks/>
                  </p:cNvSpPr>
                  <p:nvPr/>
                </p:nvSpPr>
                <p:spPr bwMode="auto">
                  <a:xfrm>
                    <a:off x="695" y="2568"/>
                    <a:ext cx="995" cy="916"/>
                  </a:xfrm>
                  <a:custGeom>
                    <a:avLst/>
                    <a:gdLst>
                      <a:gd name="T0" fmla="*/ 994 w 947"/>
                      <a:gd name="T1" fmla="*/ 0 h 627"/>
                      <a:gd name="T2" fmla="*/ 908 w 947"/>
                      <a:gd name="T3" fmla="*/ 51 h 627"/>
                      <a:gd name="T4" fmla="*/ 43 w 947"/>
                      <a:gd name="T5" fmla="*/ 51 h 627"/>
                      <a:gd name="T6" fmla="*/ 0 w 947"/>
                      <a:gd name="T7" fmla="*/ 102 h 627"/>
                      <a:gd name="T8" fmla="*/ 0 w 947"/>
                      <a:gd name="T9" fmla="*/ 814 h 627"/>
                      <a:gd name="T10" fmla="*/ 43 w 947"/>
                      <a:gd name="T11" fmla="*/ 863 h 627"/>
                      <a:gd name="T12" fmla="*/ 908 w 947"/>
                      <a:gd name="T13" fmla="*/ 863 h 627"/>
                      <a:gd name="T14" fmla="*/ 994 w 947"/>
                      <a:gd name="T15" fmla="*/ 915 h 627"/>
                      <a:gd name="T16" fmla="*/ 994 w 947"/>
                      <a:gd name="T17" fmla="*/ 763 h 627"/>
                      <a:gd name="T18" fmla="*/ 129 w 947"/>
                      <a:gd name="T19" fmla="*/ 763 h 627"/>
                      <a:gd name="T20" fmla="*/ 86 w 947"/>
                      <a:gd name="T21" fmla="*/ 711 h 627"/>
                      <a:gd name="T22" fmla="*/ 86 w 947"/>
                      <a:gd name="T23" fmla="*/ 203 h 627"/>
                      <a:gd name="T24" fmla="*/ 129 w 947"/>
                      <a:gd name="T25" fmla="*/ 152 h 627"/>
                      <a:gd name="T26" fmla="*/ 994 w 947"/>
                      <a:gd name="T27" fmla="*/ 152 h 627"/>
                      <a:gd name="T28" fmla="*/ 994 w 947"/>
                      <a:gd name="T29" fmla="*/ 0 h 6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7"/>
                      <a:gd name="T46" fmla="*/ 0 h 627"/>
                      <a:gd name="T47" fmla="*/ 947 w 947"/>
                      <a:gd name="T48" fmla="*/ 627 h 62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7" h="627">
                        <a:moveTo>
                          <a:pt x="946" y="0"/>
                        </a:moveTo>
                        <a:lnTo>
                          <a:pt x="864" y="35"/>
                        </a:lnTo>
                        <a:lnTo>
                          <a:pt x="41" y="35"/>
                        </a:lnTo>
                        <a:lnTo>
                          <a:pt x="0" y="70"/>
                        </a:lnTo>
                        <a:lnTo>
                          <a:pt x="0" y="557"/>
                        </a:lnTo>
                        <a:lnTo>
                          <a:pt x="41" y="591"/>
                        </a:lnTo>
                        <a:lnTo>
                          <a:pt x="864" y="591"/>
                        </a:lnTo>
                        <a:lnTo>
                          <a:pt x="946" y="626"/>
                        </a:lnTo>
                        <a:lnTo>
                          <a:pt x="946" y="522"/>
                        </a:lnTo>
                        <a:lnTo>
                          <a:pt x="123" y="522"/>
                        </a:lnTo>
                        <a:lnTo>
                          <a:pt x="82" y="487"/>
                        </a:lnTo>
                        <a:lnTo>
                          <a:pt x="82" y="139"/>
                        </a:lnTo>
                        <a:lnTo>
                          <a:pt x="123" y="104"/>
                        </a:lnTo>
                        <a:lnTo>
                          <a:pt x="946" y="104"/>
                        </a:lnTo>
                        <a:lnTo>
                          <a:pt x="946" y="0"/>
                        </a:lnTo>
                      </a:path>
                    </a:pathLst>
                  </a:custGeom>
                  <a:solidFill>
                    <a:schemeClr val="bg1"/>
                  </a:solidFill>
                  <a:ln w="12700" cap="rnd">
                    <a:solidFill>
                      <a:schemeClr val="tx1"/>
                    </a:solidFill>
                    <a:round/>
                    <a:headEnd type="none" w="sm" len="sm"/>
                    <a:tailEnd type="none" w="sm" len="sm"/>
                  </a:ln>
                </p:spPr>
                <p:txBody>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grpSp>
                <p:nvGrpSpPr>
                  <p:cNvPr id="111640" name="Group 24"/>
                  <p:cNvGrpSpPr>
                    <a:grpSpLocks/>
                  </p:cNvGrpSpPr>
                  <p:nvPr/>
                </p:nvGrpSpPr>
                <p:grpSpPr bwMode="auto">
                  <a:xfrm>
                    <a:off x="829" y="2827"/>
                    <a:ext cx="781" cy="422"/>
                    <a:chOff x="829" y="2827"/>
                    <a:chExt cx="781" cy="422"/>
                  </a:xfrm>
                </p:grpSpPr>
                <p:sp>
                  <p:nvSpPr>
                    <p:cNvPr id="111641" name="AutoShape 25"/>
                    <p:cNvSpPr>
                      <a:spLocks noChangeArrowheads="1"/>
                    </p:cNvSpPr>
                    <p:nvPr/>
                  </p:nvSpPr>
                  <p:spPr bwMode="auto">
                    <a:xfrm>
                      <a:off x="915" y="2827"/>
                      <a:ext cx="695" cy="422"/>
                    </a:xfrm>
                    <a:prstGeom prst="roundRect">
                      <a:avLst>
                        <a:gd name="adj" fmla="val 12486"/>
                      </a:avLst>
                    </a:prstGeom>
                    <a:solidFill>
                      <a:srgbClr val="FF6600"/>
                    </a:solidFill>
                    <a:ln w="12700">
                      <a:solidFill>
                        <a:schemeClr val="tx1"/>
                      </a:solidFill>
                      <a:round/>
                      <a:headEnd/>
                      <a:tailEnd/>
                    </a:ln>
                  </p:spPr>
                  <p:txBody>
                    <a:bodyPr wrap="none" anchor="ct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111642" name="Rectangle 26"/>
                    <p:cNvSpPr>
                      <a:spLocks noChangeArrowheads="1"/>
                    </p:cNvSpPr>
                    <p:nvPr/>
                  </p:nvSpPr>
                  <p:spPr bwMode="auto">
                    <a:xfrm>
                      <a:off x="829" y="2979"/>
                      <a:ext cx="79" cy="93"/>
                    </a:xfrm>
                    <a:prstGeom prst="rect">
                      <a:avLst/>
                    </a:prstGeom>
                    <a:solidFill>
                      <a:schemeClr val="bg1"/>
                    </a:solidFill>
                    <a:ln w="12700">
                      <a:solidFill>
                        <a:schemeClr val="tx1"/>
                      </a:solidFill>
                      <a:miter lim="800000"/>
                      <a:headEnd/>
                      <a:tailEnd/>
                    </a:ln>
                  </p:spPr>
                  <p:txBody>
                    <a:bodyPr wrap="none" anchor="ct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grpSp>
            </p:grpSp>
            <p:grpSp>
              <p:nvGrpSpPr>
                <p:cNvPr id="111643" name="Group 27"/>
                <p:cNvGrpSpPr>
                  <a:grpSpLocks/>
                </p:cNvGrpSpPr>
                <p:nvPr/>
              </p:nvGrpSpPr>
              <p:grpSpPr bwMode="auto">
                <a:xfrm>
                  <a:off x="4241" y="3318"/>
                  <a:ext cx="681" cy="498"/>
                  <a:chOff x="3423" y="2532"/>
                  <a:chExt cx="1186" cy="1006"/>
                </a:xfrm>
              </p:grpSpPr>
              <p:sp>
                <p:nvSpPr>
                  <p:cNvPr id="111644" name="Freeform 28"/>
                  <p:cNvSpPr>
                    <a:spLocks/>
                  </p:cNvSpPr>
                  <p:nvPr/>
                </p:nvSpPr>
                <p:spPr bwMode="auto">
                  <a:xfrm>
                    <a:off x="3636" y="2680"/>
                    <a:ext cx="908" cy="715"/>
                  </a:xfrm>
                  <a:custGeom>
                    <a:avLst/>
                    <a:gdLst>
                      <a:gd name="T0" fmla="*/ 0 w 865"/>
                      <a:gd name="T1" fmla="*/ 0 h 489"/>
                      <a:gd name="T2" fmla="*/ 864 w 865"/>
                      <a:gd name="T3" fmla="*/ 0 h 489"/>
                      <a:gd name="T4" fmla="*/ 907 w 865"/>
                      <a:gd name="T5" fmla="*/ 51 h 489"/>
                      <a:gd name="T6" fmla="*/ 907 w 865"/>
                      <a:gd name="T7" fmla="*/ 613 h 489"/>
                      <a:gd name="T8" fmla="*/ 821 w 865"/>
                      <a:gd name="T9" fmla="*/ 714 h 489"/>
                      <a:gd name="T10" fmla="*/ 0 w 865"/>
                      <a:gd name="T11" fmla="*/ 714 h 489"/>
                      <a:gd name="T12" fmla="*/ 0 w 865"/>
                      <a:gd name="T13" fmla="*/ 408 h 489"/>
                      <a:gd name="T14" fmla="*/ 284 w 865"/>
                      <a:gd name="T15" fmla="*/ 412 h 489"/>
                      <a:gd name="T16" fmla="*/ 284 w 865"/>
                      <a:gd name="T17" fmla="*/ 306 h 489"/>
                      <a:gd name="T18" fmla="*/ 0 w 865"/>
                      <a:gd name="T19" fmla="*/ 306 h 489"/>
                      <a:gd name="T20" fmla="*/ 0 w 865"/>
                      <a:gd name="T21" fmla="*/ 0 h 4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5"/>
                      <a:gd name="T34" fmla="*/ 0 h 489"/>
                      <a:gd name="T35" fmla="*/ 865 w 865"/>
                      <a:gd name="T36" fmla="*/ 489 h 4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5" h="489">
                        <a:moveTo>
                          <a:pt x="0" y="0"/>
                        </a:moveTo>
                        <a:lnTo>
                          <a:pt x="823" y="0"/>
                        </a:lnTo>
                        <a:lnTo>
                          <a:pt x="864" y="35"/>
                        </a:lnTo>
                        <a:lnTo>
                          <a:pt x="864" y="419"/>
                        </a:lnTo>
                        <a:lnTo>
                          <a:pt x="782" y="488"/>
                        </a:lnTo>
                        <a:lnTo>
                          <a:pt x="0" y="488"/>
                        </a:lnTo>
                        <a:lnTo>
                          <a:pt x="0" y="279"/>
                        </a:lnTo>
                        <a:lnTo>
                          <a:pt x="271" y="282"/>
                        </a:lnTo>
                        <a:lnTo>
                          <a:pt x="271" y="209"/>
                        </a:lnTo>
                        <a:lnTo>
                          <a:pt x="0" y="209"/>
                        </a:lnTo>
                        <a:lnTo>
                          <a:pt x="0" y="0"/>
                        </a:lnTo>
                      </a:path>
                    </a:pathLst>
                  </a:custGeom>
                  <a:solidFill>
                    <a:schemeClr val="folHlink"/>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111645" name="Rectangle 29"/>
                  <p:cNvSpPr>
                    <a:spLocks noChangeArrowheads="1"/>
                  </p:cNvSpPr>
                  <p:nvPr/>
                </p:nvSpPr>
                <p:spPr bwMode="auto">
                  <a:xfrm>
                    <a:off x="3423" y="2532"/>
                    <a:ext cx="209" cy="145"/>
                  </a:xfrm>
                  <a:prstGeom prst="rect">
                    <a:avLst/>
                  </a:prstGeom>
                  <a:solidFill>
                    <a:schemeClr val="bg1"/>
                  </a:solidFill>
                  <a:ln w="12700">
                    <a:solidFill>
                      <a:schemeClr val="tx1"/>
                    </a:solidFill>
                    <a:miter lim="800000"/>
                    <a:headEnd/>
                    <a:tailEnd/>
                  </a:ln>
                </p:spPr>
                <p:txBody>
                  <a:bodyPr wrap="none" anchor="ct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111646" name="Rectangle 30"/>
                  <p:cNvSpPr>
                    <a:spLocks noChangeArrowheads="1"/>
                  </p:cNvSpPr>
                  <p:nvPr/>
                </p:nvSpPr>
                <p:spPr bwMode="auto">
                  <a:xfrm>
                    <a:off x="3423" y="3393"/>
                    <a:ext cx="209" cy="145"/>
                  </a:xfrm>
                  <a:prstGeom prst="rect">
                    <a:avLst/>
                  </a:prstGeom>
                  <a:solidFill>
                    <a:schemeClr val="bg1"/>
                  </a:solidFill>
                  <a:ln w="12700">
                    <a:solidFill>
                      <a:schemeClr val="tx1"/>
                    </a:solidFill>
                    <a:miter lim="800000"/>
                    <a:headEnd/>
                    <a:tailEnd/>
                  </a:ln>
                </p:spPr>
                <p:txBody>
                  <a:bodyPr wrap="none" anchor="ct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111647" name="Freeform 31"/>
                  <p:cNvSpPr>
                    <a:spLocks/>
                  </p:cNvSpPr>
                  <p:nvPr/>
                </p:nvSpPr>
                <p:spPr bwMode="auto">
                  <a:xfrm>
                    <a:off x="3636" y="2630"/>
                    <a:ext cx="908" cy="765"/>
                  </a:xfrm>
                  <a:custGeom>
                    <a:avLst/>
                    <a:gdLst>
                      <a:gd name="T0" fmla="*/ 0 w 865"/>
                      <a:gd name="T1" fmla="*/ 0 h 523"/>
                      <a:gd name="T2" fmla="*/ 864 w 865"/>
                      <a:gd name="T3" fmla="*/ 0 h 523"/>
                      <a:gd name="T4" fmla="*/ 907 w 865"/>
                      <a:gd name="T5" fmla="*/ 51 h 523"/>
                      <a:gd name="T6" fmla="*/ 907 w 865"/>
                      <a:gd name="T7" fmla="*/ 663 h 523"/>
                      <a:gd name="T8" fmla="*/ 864 w 865"/>
                      <a:gd name="T9" fmla="*/ 764 h 523"/>
                      <a:gd name="T10" fmla="*/ 0 w 865"/>
                      <a:gd name="T11" fmla="*/ 764 h 523"/>
                      <a:gd name="T12" fmla="*/ 0 w 865"/>
                      <a:gd name="T13" fmla="*/ 712 h 523"/>
                      <a:gd name="T14" fmla="*/ 821 w 865"/>
                      <a:gd name="T15" fmla="*/ 712 h 523"/>
                      <a:gd name="T16" fmla="*/ 864 w 865"/>
                      <a:gd name="T17" fmla="*/ 611 h 523"/>
                      <a:gd name="T18" fmla="*/ 864 w 865"/>
                      <a:gd name="T19" fmla="*/ 152 h 523"/>
                      <a:gd name="T20" fmla="*/ 821 w 865"/>
                      <a:gd name="T21" fmla="*/ 102 h 523"/>
                      <a:gd name="T22" fmla="*/ 0 w 865"/>
                      <a:gd name="T23" fmla="*/ 102 h 523"/>
                      <a:gd name="T24" fmla="*/ 0 w 865"/>
                      <a:gd name="T25" fmla="*/ 0 h 5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5"/>
                      <a:gd name="T40" fmla="*/ 0 h 523"/>
                      <a:gd name="T41" fmla="*/ 865 w 865"/>
                      <a:gd name="T42" fmla="*/ 523 h 5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5" h="523">
                        <a:moveTo>
                          <a:pt x="0" y="0"/>
                        </a:moveTo>
                        <a:lnTo>
                          <a:pt x="823" y="0"/>
                        </a:lnTo>
                        <a:lnTo>
                          <a:pt x="864" y="35"/>
                        </a:lnTo>
                        <a:lnTo>
                          <a:pt x="864" y="453"/>
                        </a:lnTo>
                        <a:lnTo>
                          <a:pt x="823" y="522"/>
                        </a:lnTo>
                        <a:lnTo>
                          <a:pt x="0" y="522"/>
                        </a:lnTo>
                        <a:lnTo>
                          <a:pt x="0" y="487"/>
                        </a:lnTo>
                        <a:lnTo>
                          <a:pt x="782" y="487"/>
                        </a:lnTo>
                        <a:lnTo>
                          <a:pt x="823" y="418"/>
                        </a:lnTo>
                        <a:lnTo>
                          <a:pt x="823" y="104"/>
                        </a:lnTo>
                        <a:lnTo>
                          <a:pt x="782" y="70"/>
                        </a:lnTo>
                        <a:lnTo>
                          <a:pt x="0" y="70"/>
                        </a:lnTo>
                        <a:lnTo>
                          <a:pt x="0" y="0"/>
                        </a:lnTo>
                      </a:path>
                    </a:pathLst>
                  </a:custGeom>
                  <a:solidFill>
                    <a:schemeClr val="bg1"/>
                  </a:solidFill>
                  <a:ln w="12700" cap="rnd">
                    <a:solidFill>
                      <a:schemeClr val="tx1"/>
                    </a:solidFill>
                    <a:round/>
                    <a:headEnd type="none" w="sm" len="sm"/>
                    <a:tailEnd type="none" w="sm" len="sm"/>
                  </a:ln>
                </p:spPr>
                <p:txBody>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111648" name="Freeform 32"/>
                  <p:cNvSpPr>
                    <a:spLocks/>
                  </p:cNvSpPr>
                  <p:nvPr/>
                </p:nvSpPr>
                <p:spPr bwMode="auto">
                  <a:xfrm>
                    <a:off x="3572" y="2782"/>
                    <a:ext cx="1037" cy="408"/>
                  </a:xfrm>
                  <a:custGeom>
                    <a:avLst/>
                    <a:gdLst>
                      <a:gd name="T0" fmla="*/ 43 w 988"/>
                      <a:gd name="T1" fmla="*/ 51 h 279"/>
                      <a:gd name="T2" fmla="*/ 43 w 988"/>
                      <a:gd name="T3" fmla="*/ 0 h 279"/>
                      <a:gd name="T4" fmla="*/ 0 w 988"/>
                      <a:gd name="T5" fmla="*/ 0 h 279"/>
                      <a:gd name="T6" fmla="*/ 0 w 988"/>
                      <a:gd name="T7" fmla="*/ 407 h 279"/>
                      <a:gd name="T8" fmla="*/ 43 w 988"/>
                      <a:gd name="T9" fmla="*/ 407 h 279"/>
                      <a:gd name="T10" fmla="*/ 43 w 988"/>
                      <a:gd name="T11" fmla="*/ 102 h 279"/>
                      <a:gd name="T12" fmla="*/ 993 w 988"/>
                      <a:gd name="T13" fmla="*/ 102 h 279"/>
                      <a:gd name="T14" fmla="*/ 993 w 988"/>
                      <a:gd name="T15" fmla="*/ 407 h 279"/>
                      <a:gd name="T16" fmla="*/ 1036 w 988"/>
                      <a:gd name="T17" fmla="*/ 407 h 279"/>
                      <a:gd name="T18" fmla="*/ 1036 w 988"/>
                      <a:gd name="T19" fmla="*/ 0 h 279"/>
                      <a:gd name="T20" fmla="*/ 993 w 988"/>
                      <a:gd name="T21" fmla="*/ 0 h 279"/>
                      <a:gd name="T22" fmla="*/ 993 w 988"/>
                      <a:gd name="T23" fmla="*/ 51 h 279"/>
                      <a:gd name="T24" fmla="*/ 43 w 988"/>
                      <a:gd name="T25" fmla="*/ 51 h 2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88"/>
                      <a:gd name="T40" fmla="*/ 0 h 279"/>
                      <a:gd name="T41" fmla="*/ 988 w 988"/>
                      <a:gd name="T42" fmla="*/ 279 h 2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88" h="279">
                        <a:moveTo>
                          <a:pt x="41" y="35"/>
                        </a:moveTo>
                        <a:lnTo>
                          <a:pt x="41" y="0"/>
                        </a:lnTo>
                        <a:lnTo>
                          <a:pt x="0" y="0"/>
                        </a:lnTo>
                        <a:lnTo>
                          <a:pt x="0" y="278"/>
                        </a:lnTo>
                        <a:lnTo>
                          <a:pt x="41" y="278"/>
                        </a:lnTo>
                        <a:lnTo>
                          <a:pt x="41" y="70"/>
                        </a:lnTo>
                        <a:lnTo>
                          <a:pt x="946" y="70"/>
                        </a:lnTo>
                        <a:lnTo>
                          <a:pt x="946" y="278"/>
                        </a:lnTo>
                        <a:lnTo>
                          <a:pt x="987" y="278"/>
                        </a:lnTo>
                        <a:lnTo>
                          <a:pt x="987" y="0"/>
                        </a:lnTo>
                        <a:lnTo>
                          <a:pt x="946" y="0"/>
                        </a:lnTo>
                        <a:lnTo>
                          <a:pt x="946" y="35"/>
                        </a:lnTo>
                        <a:lnTo>
                          <a:pt x="41" y="35"/>
                        </a:lnTo>
                      </a:path>
                    </a:pathLst>
                  </a:custGeom>
                  <a:solidFill>
                    <a:schemeClr val="bg1"/>
                  </a:solidFill>
                  <a:ln w="12700" cap="rnd">
                    <a:solidFill>
                      <a:schemeClr val="tx1"/>
                    </a:solidFill>
                    <a:round/>
                    <a:headEnd type="none" w="sm" len="sm"/>
                    <a:tailEnd type="none" w="sm" len="sm"/>
                  </a:ln>
                </p:spPr>
                <p:txBody>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111649" name="Rectangle 33"/>
                  <p:cNvSpPr>
                    <a:spLocks noChangeArrowheads="1"/>
                  </p:cNvSpPr>
                  <p:nvPr/>
                </p:nvSpPr>
                <p:spPr bwMode="auto">
                  <a:xfrm>
                    <a:off x="3628" y="2750"/>
                    <a:ext cx="251" cy="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3600" tIns="46800" rIns="93600" bIns="46800" anchor="ctr">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useBgFill="1">
                <p:nvSpPr>
                  <p:cNvPr id="111650" name="Rectangle 34"/>
                  <p:cNvSpPr>
                    <a:spLocks noChangeArrowheads="1"/>
                  </p:cNvSpPr>
                  <p:nvPr/>
                </p:nvSpPr>
                <p:spPr bwMode="auto">
                  <a:xfrm>
                    <a:off x="3638" y="2749"/>
                    <a:ext cx="466" cy="566"/>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lIns="93600" tIns="46800" rIns="93600" bIns="46800" anchor="ctr">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111651" name="Rectangle 35"/>
                  <p:cNvSpPr>
                    <a:spLocks noChangeArrowheads="1"/>
                  </p:cNvSpPr>
                  <p:nvPr/>
                </p:nvSpPr>
                <p:spPr bwMode="auto">
                  <a:xfrm>
                    <a:off x="4010" y="2754"/>
                    <a:ext cx="94" cy="566"/>
                  </a:xfrm>
                  <a:prstGeom prst="rect">
                    <a:avLst/>
                  </a:prstGeom>
                  <a:solidFill>
                    <a:srgbClr val="FF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3600" tIns="46800" rIns="93600" bIns="46800" anchor="ctr">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grpSp>
            <p:sp>
              <p:nvSpPr>
                <p:cNvPr id="111652" name="AutoShape 36"/>
                <p:cNvSpPr>
                  <a:spLocks noChangeArrowheads="1"/>
                </p:cNvSpPr>
                <p:nvPr/>
              </p:nvSpPr>
              <p:spPr bwMode="auto">
                <a:xfrm>
                  <a:off x="1786" y="3193"/>
                  <a:ext cx="2436" cy="746"/>
                </a:xfrm>
                <a:prstGeom prst="can">
                  <a:avLst>
                    <a:gd name="adj" fmla="val 25000"/>
                  </a:avLst>
                </a:prstGeom>
                <a:solidFill>
                  <a:srgbClr val="969696"/>
                </a:solidFill>
                <a:ln w="9525">
                  <a:solidFill>
                    <a:srgbClr val="000066"/>
                  </a:solidFill>
                  <a:round/>
                  <a:headEnd/>
                  <a:tailEnd/>
                </a:ln>
              </p:spPr>
              <p:txBody>
                <a:bodyPr lIns="93600" tIns="46800" rIns="93600" bIns="46800" anchor="ctr">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111653" name="Rectangle 37"/>
                <p:cNvSpPr>
                  <a:spLocks noChangeArrowheads="1"/>
                </p:cNvSpPr>
                <p:nvPr/>
              </p:nvSpPr>
              <p:spPr bwMode="auto">
                <a:xfrm>
                  <a:off x="298" y="3462"/>
                  <a:ext cx="919" cy="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0" tIns="0" rIns="0" bIns="0">
                  <a:spAutoFit/>
                </a:bodyPr>
                <a:lstStyle/>
                <a:p>
                  <a:pPr eaLnBrk="0" hangingPunct="0">
                    <a:lnSpc>
                      <a:spcPct val="120000"/>
                    </a:lnSpc>
                    <a:spcBef>
                      <a:spcPts val="20"/>
                    </a:spcBef>
                    <a:spcAft>
                      <a:spcPts val="20"/>
                    </a:spcAft>
                  </a:pPr>
                  <a:r>
                    <a:rPr lang="zh-CN" altLang="en-US" b="1" dirty="0">
                      <a:solidFill>
                        <a:srgbClr val="660033"/>
                      </a:solidFill>
                      <a:latin typeface="Times New Roman" panose="02020603050405020304" pitchFamily="18" charset="0"/>
                      <a:ea typeface="等线" panose="02010600030101010101" pitchFamily="2" charset="-122"/>
                      <a:sym typeface="Times New Roman" panose="02020603050405020304" pitchFamily="18" charset="0"/>
                    </a:rPr>
                    <a:t>低位探测器</a:t>
                  </a:r>
                  <a:endParaRPr lang="en-US" altLang="zh-CN" b="1" dirty="0">
                    <a:solidFill>
                      <a:srgbClr val="660033"/>
                    </a:solidFill>
                    <a:latin typeface="Times New Roman" panose="02020603050405020304" pitchFamily="18" charset="0"/>
                    <a:ea typeface="等线" panose="02010600030101010101" pitchFamily="2" charset="-122"/>
                    <a:sym typeface="Times New Roman" panose="02020603050405020304" pitchFamily="18" charset="0"/>
                  </a:endParaRPr>
                </a:p>
              </p:txBody>
            </p:sp>
          </p:grpSp>
          <p:sp>
            <p:nvSpPr>
              <p:cNvPr id="111654" name="AutoShape 38"/>
              <p:cNvSpPr>
                <a:spLocks noChangeArrowheads="1"/>
              </p:cNvSpPr>
              <p:nvPr/>
            </p:nvSpPr>
            <p:spPr bwMode="auto">
              <a:xfrm rot="5400000">
                <a:off x="2905" y="569"/>
                <a:ext cx="749" cy="2803"/>
              </a:xfrm>
              <a:prstGeom prst="triangle">
                <a:avLst>
                  <a:gd name="adj" fmla="val 49778"/>
                </a:avLst>
              </a:prstGeom>
              <a:solidFill>
                <a:srgbClr val="FF3300">
                  <a:alpha val="4901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lIns="93600" tIns="46800" rIns="93600" bIns="46800" anchor="ctr">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111655" name="AutoShape 39"/>
              <p:cNvSpPr>
                <a:spLocks noChangeArrowheads="1"/>
              </p:cNvSpPr>
              <p:nvPr/>
            </p:nvSpPr>
            <p:spPr bwMode="auto">
              <a:xfrm rot="5400000">
                <a:off x="2938" y="1534"/>
                <a:ext cx="658" cy="2803"/>
              </a:xfrm>
              <a:prstGeom prst="triangle">
                <a:avLst>
                  <a:gd name="adj" fmla="val 49778"/>
                </a:avLst>
              </a:prstGeom>
              <a:solidFill>
                <a:srgbClr val="FF3300">
                  <a:alpha val="18823"/>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lIns="93600" tIns="46800" rIns="93600" bIns="46800" anchor="ctr">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grpSp>
        <p:sp>
          <p:nvSpPr>
            <p:cNvPr id="111656" name="Text Box 40"/>
            <p:cNvSpPr txBox="1">
              <a:spLocks noChangeArrowheads="1"/>
            </p:cNvSpPr>
            <p:nvPr/>
          </p:nvSpPr>
          <p:spPr bwMode="auto">
            <a:xfrm>
              <a:off x="5045" y="2789"/>
              <a:ext cx="817"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Times New Roman" pitchFamily="18" charset="0"/>
                  <a:ea typeface="宋体" charset="-122"/>
                </a:defRPr>
              </a:lvl1pPr>
              <a:lvl2pPr marL="742950" indent="-285750" eaLnBrk="0" hangingPunct="0">
                <a:defRPr>
                  <a:solidFill>
                    <a:schemeClr val="tx1"/>
                  </a:solidFill>
                  <a:latin typeface="Times New Roman" pitchFamily="18" charset="0"/>
                  <a:ea typeface="宋体" charset="-122"/>
                </a:defRPr>
              </a:lvl2pPr>
              <a:lvl3pPr marL="1143000" indent="-228600" eaLnBrk="0" hangingPunct="0">
                <a:defRPr>
                  <a:solidFill>
                    <a:schemeClr val="tx1"/>
                  </a:solidFill>
                  <a:latin typeface="Times New Roman" pitchFamily="18" charset="0"/>
                  <a:ea typeface="宋体" charset="-122"/>
                </a:defRPr>
              </a:lvl3pPr>
              <a:lvl4pPr marL="1600200" indent="-228600" eaLnBrk="0" hangingPunct="0">
                <a:defRPr>
                  <a:solidFill>
                    <a:schemeClr val="tx1"/>
                  </a:solidFill>
                  <a:latin typeface="Times New Roman" pitchFamily="18" charset="0"/>
                  <a:ea typeface="宋体" charset="-122"/>
                </a:defRPr>
              </a:lvl4pPr>
              <a:lvl5pPr marL="2057400" indent="-228600" eaLnBrk="0" hangingPunct="0">
                <a:defRPr>
                  <a:solidFill>
                    <a:schemeClr val="tx1"/>
                  </a:solidFill>
                  <a:latin typeface="Times New Roman" pitchFamily="18" charset="0"/>
                  <a:ea typeface="宋体" charset="-122"/>
                </a:defRPr>
              </a:lvl5pPr>
              <a:lvl6pPr marL="2514600" indent="-228600" algn="ctr" eaLnBrk="0" fontAlgn="base" hangingPunct="0">
                <a:spcBef>
                  <a:spcPct val="0"/>
                </a:spcBef>
                <a:spcAft>
                  <a:spcPct val="0"/>
                </a:spcAft>
                <a:defRPr>
                  <a:solidFill>
                    <a:schemeClr val="tx1"/>
                  </a:solidFill>
                  <a:latin typeface="Times New Roman" pitchFamily="18" charset="0"/>
                  <a:ea typeface="宋体" charset="-122"/>
                </a:defRPr>
              </a:lvl6pPr>
              <a:lvl7pPr marL="2971800" indent="-228600" algn="ctr" eaLnBrk="0" fontAlgn="base" hangingPunct="0">
                <a:spcBef>
                  <a:spcPct val="0"/>
                </a:spcBef>
                <a:spcAft>
                  <a:spcPct val="0"/>
                </a:spcAft>
                <a:defRPr>
                  <a:solidFill>
                    <a:schemeClr val="tx1"/>
                  </a:solidFill>
                  <a:latin typeface="Times New Roman" pitchFamily="18" charset="0"/>
                  <a:ea typeface="宋体" charset="-122"/>
                </a:defRPr>
              </a:lvl7pPr>
              <a:lvl8pPr marL="3429000" indent="-228600" algn="ctr" eaLnBrk="0" fontAlgn="base" hangingPunct="0">
                <a:spcBef>
                  <a:spcPct val="0"/>
                </a:spcBef>
                <a:spcAft>
                  <a:spcPct val="0"/>
                </a:spcAft>
                <a:defRPr>
                  <a:solidFill>
                    <a:schemeClr val="tx1"/>
                  </a:solidFill>
                  <a:latin typeface="Times New Roman" pitchFamily="18" charset="0"/>
                  <a:ea typeface="宋体" charset="-122"/>
                </a:defRPr>
              </a:lvl8pPr>
              <a:lvl9pPr marL="3886200" indent="-228600" algn="ctr" eaLnBrk="0" fontAlgn="base" hangingPunct="0">
                <a:spcBef>
                  <a:spcPct val="0"/>
                </a:spcBef>
                <a:spcAft>
                  <a:spcPct val="0"/>
                </a:spcAft>
                <a:defRPr>
                  <a:solidFill>
                    <a:schemeClr val="tx1"/>
                  </a:solidFill>
                  <a:latin typeface="Times New Roman" pitchFamily="18" charset="0"/>
                  <a:ea typeface="宋体" charset="-122"/>
                </a:defRPr>
              </a:lvl9pPr>
            </a:lstStyle>
            <a:p>
              <a:pPr>
                <a:lnSpc>
                  <a:spcPct val="120000"/>
                </a:lnSpc>
                <a:spcBef>
                  <a:spcPts val="20"/>
                </a:spcBef>
                <a:spcAft>
                  <a:spcPts val="20"/>
                </a:spcAft>
              </a:pPr>
              <a:r>
                <a:rPr lang="zh-CN" altLang="en-US" sz="2200" b="1" dirty="0">
                  <a:solidFill>
                    <a:schemeClr val="hlink"/>
                  </a:solidFill>
                  <a:ea typeface="等线" panose="02010600030101010101" pitchFamily="2" charset="-122"/>
                  <a:sym typeface="Times New Roman" panose="02020603050405020304" pitchFamily="18" charset="0"/>
                </a:rPr>
                <a:t>源</a:t>
              </a:r>
              <a:endParaRPr lang="en-US" altLang="zh-CN" sz="2200" b="1" dirty="0">
                <a:solidFill>
                  <a:schemeClr val="hlink"/>
                </a:solidFill>
                <a:ea typeface="等线" panose="02010600030101010101" pitchFamily="2" charset="-122"/>
                <a:sym typeface="Times New Roman" panose="02020603050405020304" pitchFamily="18" charset="0"/>
              </a:endParaRPr>
            </a:p>
          </p:txBody>
        </p:sp>
        <p:sp>
          <p:nvSpPr>
            <p:cNvPr id="111658" name="Text Box 40"/>
            <p:cNvSpPr txBox="1">
              <a:spLocks noChangeArrowheads="1"/>
            </p:cNvSpPr>
            <p:nvPr/>
          </p:nvSpPr>
          <p:spPr bwMode="auto">
            <a:xfrm>
              <a:off x="5059" y="1839"/>
              <a:ext cx="817"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Times New Roman" pitchFamily="18" charset="0"/>
                  <a:ea typeface="宋体" charset="-122"/>
                </a:defRPr>
              </a:lvl1pPr>
              <a:lvl2pPr marL="742950" indent="-285750" eaLnBrk="0" hangingPunct="0">
                <a:defRPr>
                  <a:solidFill>
                    <a:schemeClr val="tx1"/>
                  </a:solidFill>
                  <a:latin typeface="Times New Roman" pitchFamily="18" charset="0"/>
                  <a:ea typeface="宋体" charset="-122"/>
                </a:defRPr>
              </a:lvl2pPr>
              <a:lvl3pPr marL="1143000" indent="-228600" eaLnBrk="0" hangingPunct="0">
                <a:defRPr>
                  <a:solidFill>
                    <a:schemeClr val="tx1"/>
                  </a:solidFill>
                  <a:latin typeface="Times New Roman" pitchFamily="18" charset="0"/>
                  <a:ea typeface="宋体" charset="-122"/>
                </a:defRPr>
              </a:lvl3pPr>
              <a:lvl4pPr marL="1600200" indent="-228600" eaLnBrk="0" hangingPunct="0">
                <a:defRPr>
                  <a:solidFill>
                    <a:schemeClr val="tx1"/>
                  </a:solidFill>
                  <a:latin typeface="Times New Roman" pitchFamily="18" charset="0"/>
                  <a:ea typeface="宋体" charset="-122"/>
                </a:defRPr>
              </a:lvl4pPr>
              <a:lvl5pPr marL="2057400" indent="-228600" eaLnBrk="0" hangingPunct="0">
                <a:defRPr>
                  <a:solidFill>
                    <a:schemeClr val="tx1"/>
                  </a:solidFill>
                  <a:latin typeface="Times New Roman" pitchFamily="18" charset="0"/>
                  <a:ea typeface="宋体" charset="-122"/>
                </a:defRPr>
              </a:lvl5pPr>
              <a:lvl6pPr marL="2514600" indent="-228600" algn="ctr" eaLnBrk="0" fontAlgn="base" hangingPunct="0">
                <a:spcBef>
                  <a:spcPct val="0"/>
                </a:spcBef>
                <a:spcAft>
                  <a:spcPct val="0"/>
                </a:spcAft>
                <a:defRPr>
                  <a:solidFill>
                    <a:schemeClr val="tx1"/>
                  </a:solidFill>
                  <a:latin typeface="Times New Roman" pitchFamily="18" charset="0"/>
                  <a:ea typeface="宋体" charset="-122"/>
                </a:defRPr>
              </a:lvl6pPr>
              <a:lvl7pPr marL="2971800" indent="-228600" algn="ctr" eaLnBrk="0" fontAlgn="base" hangingPunct="0">
                <a:spcBef>
                  <a:spcPct val="0"/>
                </a:spcBef>
                <a:spcAft>
                  <a:spcPct val="0"/>
                </a:spcAft>
                <a:defRPr>
                  <a:solidFill>
                    <a:schemeClr val="tx1"/>
                  </a:solidFill>
                  <a:latin typeface="Times New Roman" pitchFamily="18" charset="0"/>
                  <a:ea typeface="宋体" charset="-122"/>
                </a:defRPr>
              </a:lvl7pPr>
              <a:lvl8pPr marL="3429000" indent="-228600" algn="ctr" eaLnBrk="0" fontAlgn="base" hangingPunct="0">
                <a:spcBef>
                  <a:spcPct val="0"/>
                </a:spcBef>
                <a:spcAft>
                  <a:spcPct val="0"/>
                </a:spcAft>
                <a:defRPr>
                  <a:solidFill>
                    <a:schemeClr val="tx1"/>
                  </a:solidFill>
                  <a:latin typeface="Times New Roman" pitchFamily="18" charset="0"/>
                  <a:ea typeface="宋体" charset="-122"/>
                </a:defRPr>
              </a:lvl8pPr>
              <a:lvl9pPr marL="3886200" indent="-228600" algn="ctr" eaLnBrk="0" fontAlgn="base" hangingPunct="0">
                <a:spcBef>
                  <a:spcPct val="0"/>
                </a:spcBef>
                <a:spcAft>
                  <a:spcPct val="0"/>
                </a:spcAft>
                <a:defRPr>
                  <a:solidFill>
                    <a:schemeClr val="tx1"/>
                  </a:solidFill>
                  <a:latin typeface="Times New Roman" pitchFamily="18" charset="0"/>
                  <a:ea typeface="宋体" charset="-122"/>
                </a:defRPr>
              </a:lvl9pPr>
            </a:lstStyle>
            <a:p>
              <a:pPr>
                <a:lnSpc>
                  <a:spcPct val="120000"/>
                </a:lnSpc>
                <a:spcBef>
                  <a:spcPts val="20"/>
                </a:spcBef>
                <a:spcAft>
                  <a:spcPts val="20"/>
                </a:spcAft>
              </a:pPr>
              <a:r>
                <a:rPr lang="zh-CN" altLang="en-US" sz="2200" b="1" dirty="0">
                  <a:solidFill>
                    <a:schemeClr val="hlink"/>
                  </a:solidFill>
                  <a:ea typeface="等线" panose="02010600030101010101" pitchFamily="2" charset="-122"/>
                  <a:sym typeface="Times New Roman" panose="02020603050405020304" pitchFamily="18" charset="0"/>
                </a:rPr>
                <a:t>源</a:t>
              </a:r>
              <a:endParaRPr lang="en-US" altLang="zh-CN" sz="2200" b="1" dirty="0">
                <a:solidFill>
                  <a:schemeClr val="hlink"/>
                </a:solidFill>
                <a:ea typeface="等线" panose="02010600030101010101" pitchFamily="2" charset="-122"/>
                <a:sym typeface="Times New Roman" panose="02020603050405020304" pitchFamily="18" charset="0"/>
              </a:endParaRPr>
            </a:p>
          </p:txBody>
        </p:sp>
      </p:grpSp>
    </p:spTree>
    <p:extLst>
      <p:ext uri="{BB962C8B-B14F-4D97-AF65-F5344CB8AC3E}">
        <p14:creationId xmlns:p14="http://schemas.microsoft.com/office/powerpoint/2010/main" xmlns="" val="36929688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55F6FFB-C5B6-44C1-877E-3243CC4162B8}"/>
              </a:ext>
            </a:extLst>
          </p:cNvPr>
          <p:cNvPicPr>
            <a:picLocks noChangeAspect="1"/>
          </p:cNvPicPr>
          <p:nvPr/>
        </p:nvPicPr>
        <p:blipFill>
          <a:blip r:embed="rId3"/>
          <a:stretch>
            <a:fillRect/>
          </a:stretch>
        </p:blipFill>
        <p:spPr>
          <a:xfrm>
            <a:off x="1205949" y="433677"/>
            <a:ext cx="9984408" cy="5990645"/>
          </a:xfrm>
          <a:prstGeom prst="rect">
            <a:avLst/>
          </a:prstGeom>
        </p:spPr>
      </p:pic>
    </p:spTree>
    <p:extLst>
      <p:ext uri="{BB962C8B-B14F-4D97-AF65-F5344CB8AC3E}">
        <p14:creationId xmlns:p14="http://schemas.microsoft.com/office/powerpoint/2010/main" xmlns="" val="19091032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3B942B4-8E59-4909-9FEA-0297FD8F1A1A}"/>
              </a:ext>
            </a:extLst>
          </p:cNvPr>
          <p:cNvPicPr>
            <a:picLocks noChangeAspect="1"/>
          </p:cNvPicPr>
          <p:nvPr/>
        </p:nvPicPr>
        <p:blipFill>
          <a:blip r:embed="rId3"/>
          <a:stretch>
            <a:fillRect/>
          </a:stretch>
        </p:blipFill>
        <p:spPr>
          <a:xfrm>
            <a:off x="472135" y="1205948"/>
            <a:ext cx="11247729" cy="4253948"/>
          </a:xfrm>
          <a:prstGeom prst="rect">
            <a:avLst/>
          </a:prstGeom>
        </p:spPr>
      </p:pic>
    </p:spTree>
    <p:extLst>
      <p:ext uri="{BB962C8B-B14F-4D97-AF65-F5344CB8AC3E}">
        <p14:creationId xmlns:p14="http://schemas.microsoft.com/office/powerpoint/2010/main" xmlns="" val="2768172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xmlns="" id="{585763FC-C490-4193-85ED-9E8F068BE7BF}"/>
              </a:ext>
            </a:extLst>
          </p:cNvPr>
          <p:cNvSpPr>
            <a:spLocks noGrp="1" noChangeArrowheads="1"/>
          </p:cNvSpPr>
          <p:nvPr>
            <p:ph type="title"/>
          </p:nvPr>
        </p:nvSpPr>
        <p:spPr/>
        <p:txBody>
          <a:bodyPr/>
          <a:lstStyle/>
          <a:p>
            <a:pPr eaLnBrk="1" hangingPunct="1">
              <a:lnSpc>
                <a:spcPct val="120000"/>
              </a:lnSpc>
              <a:spcBef>
                <a:spcPct val="20000"/>
              </a:spcBef>
              <a:spcAft>
                <a:spcPts val="20"/>
              </a:spcAft>
            </a:pPr>
            <a:r>
              <a:rPr lang="zh-CN" altLang="en-US"/>
              <a:t>电离辐射的定义</a:t>
            </a:r>
          </a:p>
        </p:txBody>
      </p:sp>
      <p:sp>
        <p:nvSpPr>
          <p:cNvPr id="18435" name="Rectangle 3">
            <a:extLst>
              <a:ext uri="{FF2B5EF4-FFF2-40B4-BE49-F238E27FC236}">
                <a16:creationId xmlns:a16="http://schemas.microsoft.com/office/drawing/2014/main" xmlns="" id="{F193324B-775D-4220-AFB1-7A7BF67BFC85}"/>
              </a:ext>
            </a:extLst>
          </p:cNvPr>
          <p:cNvSpPr>
            <a:spLocks noGrp="1" noChangeArrowheads="1"/>
          </p:cNvSpPr>
          <p:nvPr>
            <p:ph type="body" idx="1"/>
          </p:nvPr>
        </p:nvSpPr>
        <p:spPr/>
        <p:txBody>
          <a:bodyPr/>
          <a:lstStyle/>
          <a:p>
            <a:pPr eaLnBrk="1" hangingPunct="1">
              <a:lnSpc>
                <a:spcPct val="120000"/>
              </a:lnSpc>
              <a:spcBef>
                <a:spcPct val="20000"/>
              </a:spcBef>
              <a:spcAft>
                <a:spcPts val="20"/>
              </a:spcAft>
            </a:pPr>
            <a:r>
              <a:rPr lang="zh-CN" altLang="en-US" b="1"/>
              <a:t>电离辐射是波长短能量高的电磁波或微粒（</a:t>
            </a:r>
            <a:r>
              <a:rPr lang="en-US" altLang="zh-CN" b="1"/>
              <a:t>particulate</a:t>
            </a:r>
            <a:r>
              <a:rPr lang="zh-CN" altLang="en-US" b="1"/>
              <a:t>）辐射，它的能量足以在其穿过物质与原子或分子发生碰撞时，够将原子或分子（原子团）中的电子从其轨道中移出。</a:t>
            </a:r>
          </a:p>
          <a:p>
            <a:pPr lvl="1" eaLnBrk="1" hangingPunct="1">
              <a:lnSpc>
                <a:spcPct val="120000"/>
              </a:lnSpc>
              <a:spcBef>
                <a:spcPct val="20000"/>
              </a:spcBef>
              <a:spcAft>
                <a:spcPts val="20"/>
              </a:spcAft>
            </a:pPr>
            <a:r>
              <a:rPr lang="zh-CN" altLang="en-US"/>
              <a:t>电子带负电，其移出导致原子或分子带正电。</a:t>
            </a:r>
          </a:p>
          <a:p>
            <a:pPr lvl="1" eaLnBrk="1" hangingPunct="1">
              <a:lnSpc>
                <a:spcPct val="120000"/>
              </a:lnSpc>
              <a:spcBef>
                <a:spcPct val="20000"/>
              </a:spcBef>
              <a:spcAft>
                <a:spcPts val="20"/>
              </a:spcAft>
            </a:pPr>
            <a:r>
              <a:rPr lang="zh-CN" altLang="en-US"/>
              <a:t>失去或获得电子叫做电离。带电荷的原子或分子叫离子。</a:t>
            </a:r>
          </a:p>
          <a:p>
            <a:pPr lvl="1" eaLnBrk="1" hangingPunct="1">
              <a:lnSpc>
                <a:spcPct val="120000"/>
              </a:lnSpc>
              <a:spcBef>
                <a:spcPct val="20000"/>
              </a:spcBef>
              <a:spcAft>
                <a:spcPts val="20"/>
              </a:spcAft>
            </a:pPr>
            <a:endParaRPr lang="en-US" altLang="zh-CN"/>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0C22EE5-5C69-4FFA-9CA8-7960A515AED7}"/>
              </a:ext>
            </a:extLst>
          </p:cNvPr>
          <p:cNvPicPr>
            <a:picLocks noChangeAspect="1"/>
          </p:cNvPicPr>
          <p:nvPr/>
        </p:nvPicPr>
        <p:blipFill>
          <a:blip r:embed="rId3"/>
          <a:stretch>
            <a:fillRect/>
          </a:stretch>
        </p:blipFill>
        <p:spPr>
          <a:xfrm>
            <a:off x="5486175" y="724239"/>
            <a:ext cx="6504762" cy="1780952"/>
          </a:xfrm>
          <a:prstGeom prst="rect">
            <a:avLst/>
          </a:prstGeom>
        </p:spPr>
      </p:pic>
      <p:pic>
        <p:nvPicPr>
          <p:cNvPr id="4" name="图片 3">
            <a:extLst>
              <a:ext uri="{FF2B5EF4-FFF2-40B4-BE49-F238E27FC236}">
                <a16:creationId xmlns:a16="http://schemas.microsoft.com/office/drawing/2014/main" xmlns="" id="{6C99134E-1AFD-4CFE-BCCC-79B43145FE8B}"/>
              </a:ext>
            </a:extLst>
          </p:cNvPr>
          <p:cNvPicPr>
            <a:picLocks noChangeAspect="1"/>
          </p:cNvPicPr>
          <p:nvPr/>
        </p:nvPicPr>
        <p:blipFill>
          <a:blip r:embed="rId4"/>
          <a:stretch>
            <a:fillRect/>
          </a:stretch>
        </p:blipFill>
        <p:spPr>
          <a:xfrm>
            <a:off x="6858314" y="4173583"/>
            <a:ext cx="4752381" cy="2323809"/>
          </a:xfrm>
          <a:prstGeom prst="rect">
            <a:avLst/>
          </a:prstGeom>
        </p:spPr>
      </p:pic>
      <p:pic>
        <p:nvPicPr>
          <p:cNvPr id="6" name="图片 5">
            <a:extLst>
              <a:ext uri="{FF2B5EF4-FFF2-40B4-BE49-F238E27FC236}">
                <a16:creationId xmlns:a16="http://schemas.microsoft.com/office/drawing/2014/main" xmlns="" id="{1344E56B-63F4-4EB5-9A8D-C8B836E506FD}"/>
              </a:ext>
            </a:extLst>
          </p:cNvPr>
          <p:cNvPicPr>
            <a:picLocks noChangeAspect="1"/>
          </p:cNvPicPr>
          <p:nvPr/>
        </p:nvPicPr>
        <p:blipFill rotWithShape="1">
          <a:blip r:embed="rId5"/>
          <a:srcRect l="-1" r="1477"/>
          <a:stretch/>
        </p:blipFill>
        <p:spPr>
          <a:xfrm>
            <a:off x="201063" y="2334089"/>
            <a:ext cx="6277010" cy="4163303"/>
          </a:xfrm>
          <a:prstGeom prst="rect">
            <a:avLst/>
          </a:prstGeom>
        </p:spPr>
      </p:pic>
      <p:pic>
        <p:nvPicPr>
          <p:cNvPr id="5" name="图片 4">
            <a:extLst>
              <a:ext uri="{FF2B5EF4-FFF2-40B4-BE49-F238E27FC236}">
                <a16:creationId xmlns:a16="http://schemas.microsoft.com/office/drawing/2014/main" xmlns="" id="{FE4A62BE-93AA-4888-9A78-969A00FE47FF}"/>
              </a:ext>
            </a:extLst>
          </p:cNvPr>
          <p:cNvPicPr>
            <a:picLocks noChangeAspect="1"/>
          </p:cNvPicPr>
          <p:nvPr/>
        </p:nvPicPr>
        <p:blipFill>
          <a:blip r:embed="rId6"/>
          <a:stretch>
            <a:fillRect/>
          </a:stretch>
        </p:blipFill>
        <p:spPr>
          <a:xfrm>
            <a:off x="6343512" y="2776620"/>
            <a:ext cx="5587323" cy="1304760"/>
          </a:xfrm>
          <a:prstGeom prst="rect">
            <a:avLst/>
          </a:prstGeom>
        </p:spPr>
      </p:pic>
      <p:sp>
        <p:nvSpPr>
          <p:cNvPr id="7" name="标题 1">
            <a:extLst>
              <a:ext uri="{FF2B5EF4-FFF2-40B4-BE49-F238E27FC236}">
                <a16:creationId xmlns:a16="http://schemas.microsoft.com/office/drawing/2014/main" xmlns="" id="{6CC04569-53B4-40E7-B761-1ED31DF6C70A}"/>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中子活化分析仪</a:t>
            </a:r>
            <a:endParaRPr lang="en-US" altLang="zh-CN" dirty="0">
              <a:latin typeface="Times New Roman" panose="02020603050405020304" pitchFamily="18" charset="0"/>
              <a:ea typeface="等线"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xmlns="" val="18550536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集装箱</a:t>
            </a:r>
          </a:p>
        </p:txBody>
      </p:sp>
      <p:pic>
        <p:nvPicPr>
          <p:cNvPr id="5" name="Picture 7" descr="2011092613563736373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63389" y="1556792"/>
            <a:ext cx="2803805" cy="2376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8" descr="untitled"/>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727305" y="1556793"/>
            <a:ext cx="2968501" cy="2349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3" descr="C:\Users\NIRP\Desktop\集装箱检查系统图片\316_110322143658_3.jpg"/>
          <p:cNvPicPr>
            <a:picLocks noGrp="1" noChangeAspect="1" noChangeArrowheads="1"/>
          </p:cNvPicPr>
          <p:nvPr>
            <p:ph idx="1"/>
          </p:nvPr>
        </p:nvPicPr>
        <p:blipFill>
          <a:blip r:embed="rId5">
            <a:extLst>
              <a:ext uri="{28A0092B-C50C-407E-A947-70E740481C1C}">
                <a14:useLocalDpi xmlns:a14="http://schemas.microsoft.com/office/drawing/2010/main" xmlns="" val="0"/>
              </a:ext>
            </a:extLst>
          </a:blip>
          <a:srcRect/>
          <a:stretch>
            <a:fillRect/>
          </a:stretch>
        </p:blipFill>
        <p:spPr bwMode="auto">
          <a:xfrm>
            <a:off x="3359696" y="4149080"/>
            <a:ext cx="523875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797063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C2DB03F-C3FC-41BA-92E0-61021D2B6419}"/>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xmlns="" id="{BAA3D3C6-0D5F-4AB7-835D-31DC2B224711}"/>
              </a:ext>
            </a:extLst>
          </p:cNvPr>
          <p:cNvSpPr>
            <a:spLocks noGrp="1"/>
          </p:cNvSpPr>
          <p:nvPr>
            <p:ph idx="1"/>
          </p:nvPr>
        </p:nvSpPr>
        <p:spPr/>
        <p:txBody>
          <a:bodyPr/>
          <a:lstStyle/>
          <a:p>
            <a:endParaRPr lang="zh-CN" altLang="en-US" dirty="0"/>
          </a:p>
        </p:txBody>
      </p:sp>
    </p:spTree>
    <p:extLst>
      <p:ext uri="{BB962C8B-B14F-4D97-AF65-F5344CB8AC3E}">
        <p14:creationId xmlns:p14="http://schemas.microsoft.com/office/powerpoint/2010/main" xmlns="" val="6899931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B001D7D-3F4A-4514-8600-CC61769B8B9D}"/>
              </a:ext>
            </a:extLst>
          </p:cNvPr>
          <p:cNvSpPr>
            <a:spLocks noGrp="1"/>
          </p:cNvSpPr>
          <p:nvPr>
            <p:ph type="title"/>
          </p:nvPr>
        </p:nvSpPr>
        <p:spPr/>
        <p:txBody>
          <a:bodyPr/>
          <a:lstStyle/>
          <a:p>
            <a:pPr>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电离辐射检测仪</a:t>
            </a:r>
          </a:p>
        </p:txBody>
      </p:sp>
      <p:sp>
        <p:nvSpPr>
          <p:cNvPr id="3" name="内容占位符 2">
            <a:extLst>
              <a:ext uri="{FF2B5EF4-FFF2-40B4-BE49-F238E27FC236}">
                <a16:creationId xmlns:a16="http://schemas.microsoft.com/office/drawing/2014/main" xmlns="" id="{815CC5D6-A8A9-47B8-94EC-6CBEBC6AB82C}"/>
              </a:ext>
            </a:extLst>
          </p:cNvPr>
          <p:cNvSpPr>
            <a:spLocks noGrp="1"/>
          </p:cNvSpPr>
          <p:nvPr>
            <p:ph idx="1"/>
          </p:nvPr>
        </p:nvSpPr>
        <p:spPr/>
        <p:txBody>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4" name="图片 3">
            <a:extLst>
              <a:ext uri="{FF2B5EF4-FFF2-40B4-BE49-F238E27FC236}">
                <a16:creationId xmlns:a16="http://schemas.microsoft.com/office/drawing/2014/main" xmlns="" id="{17261D8E-72EA-4DCC-9DBB-6851CA2AA07E}"/>
              </a:ext>
            </a:extLst>
          </p:cNvPr>
          <p:cNvPicPr>
            <a:picLocks noChangeAspect="1"/>
          </p:cNvPicPr>
          <p:nvPr/>
        </p:nvPicPr>
        <p:blipFill>
          <a:blip r:embed="rId3"/>
          <a:stretch>
            <a:fillRect/>
          </a:stretch>
        </p:blipFill>
        <p:spPr>
          <a:xfrm>
            <a:off x="5757262" y="1687593"/>
            <a:ext cx="5596538" cy="3719293"/>
          </a:xfrm>
          <a:prstGeom prst="rect">
            <a:avLst/>
          </a:prstGeom>
        </p:spPr>
      </p:pic>
      <p:pic>
        <p:nvPicPr>
          <p:cNvPr id="5" name="图片 4">
            <a:extLst>
              <a:ext uri="{FF2B5EF4-FFF2-40B4-BE49-F238E27FC236}">
                <a16:creationId xmlns:a16="http://schemas.microsoft.com/office/drawing/2014/main" xmlns="" id="{DA92E18B-BEE0-4C03-9EB9-7482C6B574E2}"/>
              </a:ext>
            </a:extLst>
          </p:cNvPr>
          <p:cNvPicPr>
            <a:picLocks noChangeAspect="1"/>
          </p:cNvPicPr>
          <p:nvPr/>
        </p:nvPicPr>
        <p:blipFill>
          <a:blip r:embed="rId4"/>
          <a:stretch>
            <a:fillRect/>
          </a:stretch>
        </p:blipFill>
        <p:spPr>
          <a:xfrm>
            <a:off x="838199" y="1687593"/>
            <a:ext cx="5280333" cy="3136197"/>
          </a:xfrm>
          <a:prstGeom prst="rect">
            <a:avLst/>
          </a:prstGeom>
        </p:spPr>
      </p:pic>
    </p:spTree>
    <p:extLst>
      <p:ext uri="{BB962C8B-B14F-4D97-AF65-F5344CB8AC3E}">
        <p14:creationId xmlns:p14="http://schemas.microsoft.com/office/powerpoint/2010/main" xmlns="" val="16320106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5FF7E0B-07E5-41D4-A59B-E0D50725B666}"/>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6" name="内容占位符 5">
            <a:extLst>
              <a:ext uri="{FF2B5EF4-FFF2-40B4-BE49-F238E27FC236}">
                <a16:creationId xmlns:a16="http://schemas.microsoft.com/office/drawing/2014/main" xmlns="" id="{4FFAADE9-5B34-4A7D-A4B8-A89C8DD23E60}"/>
              </a:ext>
            </a:extLst>
          </p:cNvPr>
          <p:cNvSpPr>
            <a:spLocks noGrp="1"/>
          </p:cNvSpPr>
          <p:nvPr>
            <p:ph idx="1"/>
          </p:nvPr>
        </p:nvSpPr>
        <p:spPr/>
        <p:txBody>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7" name="图片 6">
            <a:extLst>
              <a:ext uri="{FF2B5EF4-FFF2-40B4-BE49-F238E27FC236}">
                <a16:creationId xmlns:a16="http://schemas.microsoft.com/office/drawing/2014/main" xmlns="" id="{C8116832-4CC3-4F55-BECD-26A7D18F1E1E}"/>
              </a:ext>
            </a:extLst>
          </p:cNvPr>
          <p:cNvPicPr>
            <a:picLocks noChangeAspect="1"/>
          </p:cNvPicPr>
          <p:nvPr/>
        </p:nvPicPr>
        <p:blipFill>
          <a:blip r:embed="rId3"/>
          <a:stretch>
            <a:fillRect/>
          </a:stretch>
        </p:blipFill>
        <p:spPr>
          <a:xfrm>
            <a:off x="838200" y="1825625"/>
            <a:ext cx="10555074" cy="3766792"/>
          </a:xfrm>
          <a:prstGeom prst="rect">
            <a:avLst/>
          </a:prstGeom>
        </p:spPr>
      </p:pic>
    </p:spTree>
    <p:extLst>
      <p:ext uri="{BB962C8B-B14F-4D97-AF65-F5344CB8AC3E}">
        <p14:creationId xmlns:p14="http://schemas.microsoft.com/office/powerpoint/2010/main" xmlns="" val="28858734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E2FBA38-E721-4367-ADDB-BCF152BE83C8}"/>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 name="内容占位符 2">
            <a:extLst>
              <a:ext uri="{FF2B5EF4-FFF2-40B4-BE49-F238E27FC236}">
                <a16:creationId xmlns:a16="http://schemas.microsoft.com/office/drawing/2014/main" xmlns="" id="{BDBC140E-5185-42D8-9089-05161071D8F0}"/>
              </a:ext>
            </a:extLst>
          </p:cNvPr>
          <p:cNvSpPr>
            <a:spLocks noGrp="1"/>
          </p:cNvSpPr>
          <p:nvPr>
            <p:ph idx="1"/>
          </p:nvPr>
        </p:nvSpPr>
        <p:spPr/>
        <p:txBody>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4" name="图片 3">
            <a:extLst>
              <a:ext uri="{FF2B5EF4-FFF2-40B4-BE49-F238E27FC236}">
                <a16:creationId xmlns:a16="http://schemas.microsoft.com/office/drawing/2014/main" xmlns="" id="{71883E9D-460C-4E13-A7B3-7943F734155A}"/>
              </a:ext>
            </a:extLst>
          </p:cNvPr>
          <p:cNvPicPr>
            <a:picLocks noChangeAspect="1"/>
          </p:cNvPicPr>
          <p:nvPr/>
        </p:nvPicPr>
        <p:blipFill>
          <a:blip r:embed="rId3"/>
          <a:stretch>
            <a:fillRect/>
          </a:stretch>
        </p:blipFill>
        <p:spPr>
          <a:xfrm>
            <a:off x="838200" y="1825625"/>
            <a:ext cx="10531512" cy="3355975"/>
          </a:xfrm>
          <a:prstGeom prst="rect">
            <a:avLst/>
          </a:prstGeom>
        </p:spPr>
      </p:pic>
    </p:spTree>
    <p:extLst>
      <p:ext uri="{BB962C8B-B14F-4D97-AF65-F5344CB8AC3E}">
        <p14:creationId xmlns:p14="http://schemas.microsoft.com/office/powerpoint/2010/main" xmlns="" val="40630258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4234EFA-454E-460F-A81F-22217F496A3A}"/>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 name="内容占位符 2">
            <a:extLst>
              <a:ext uri="{FF2B5EF4-FFF2-40B4-BE49-F238E27FC236}">
                <a16:creationId xmlns:a16="http://schemas.microsoft.com/office/drawing/2014/main" xmlns="" id="{D9D7976D-C2E4-42E4-949D-ED1E64E08774}"/>
              </a:ext>
            </a:extLst>
          </p:cNvPr>
          <p:cNvSpPr>
            <a:spLocks noGrp="1"/>
          </p:cNvSpPr>
          <p:nvPr>
            <p:ph idx="1"/>
          </p:nvPr>
        </p:nvSpPr>
        <p:spPr/>
        <p:txBody>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4" name="图片 3">
            <a:extLst>
              <a:ext uri="{FF2B5EF4-FFF2-40B4-BE49-F238E27FC236}">
                <a16:creationId xmlns:a16="http://schemas.microsoft.com/office/drawing/2014/main" xmlns="" id="{9A2B187E-0762-4812-ABF7-F8422E2780D3}"/>
              </a:ext>
            </a:extLst>
          </p:cNvPr>
          <p:cNvPicPr>
            <a:picLocks noChangeAspect="1"/>
          </p:cNvPicPr>
          <p:nvPr/>
        </p:nvPicPr>
        <p:blipFill>
          <a:blip r:embed="rId3"/>
          <a:stretch>
            <a:fillRect/>
          </a:stretch>
        </p:blipFill>
        <p:spPr>
          <a:xfrm>
            <a:off x="838200" y="1843285"/>
            <a:ext cx="10528951" cy="3364819"/>
          </a:xfrm>
          <a:prstGeom prst="rect">
            <a:avLst/>
          </a:prstGeom>
        </p:spPr>
      </p:pic>
    </p:spTree>
    <p:extLst>
      <p:ext uri="{BB962C8B-B14F-4D97-AF65-F5344CB8AC3E}">
        <p14:creationId xmlns:p14="http://schemas.microsoft.com/office/powerpoint/2010/main" xmlns="" val="40503438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691E672-374D-4AFA-9512-6D24D232895E}"/>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 name="内容占位符 2">
            <a:extLst>
              <a:ext uri="{FF2B5EF4-FFF2-40B4-BE49-F238E27FC236}">
                <a16:creationId xmlns:a16="http://schemas.microsoft.com/office/drawing/2014/main" xmlns="" id="{138EB0BF-EC7A-42B7-808C-3838B5F528C1}"/>
              </a:ext>
            </a:extLst>
          </p:cNvPr>
          <p:cNvSpPr>
            <a:spLocks noGrp="1"/>
          </p:cNvSpPr>
          <p:nvPr>
            <p:ph idx="1"/>
          </p:nvPr>
        </p:nvSpPr>
        <p:spPr/>
        <p:txBody>
          <a:bodyPr/>
          <a:lstStyle/>
          <a:p>
            <a:pPr>
              <a:lnSpc>
                <a:spcPct val="120000"/>
              </a:lnSpc>
              <a:spcBef>
                <a:spcPts val="20"/>
              </a:spcBef>
              <a:spcAft>
                <a:spcPts val="20"/>
              </a:spcAft>
            </a:pP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4" name="图片 3">
            <a:extLst>
              <a:ext uri="{FF2B5EF4-FFF2-40B4-BE49-F238E27FC236}">
                <a16:creationId xmlns:a16="http://schemas.microsoft.com/office/drawing/2014/main" xmlns="" id="{C7359ECA-3726-49B8-B23D-A01D6995F906}"/>
              </a:ext>
            </a:extLst>
          </p:cNvPr>
          <p:cNvPicPr>
            <a:picLocks noChangeAspect="1"/>
          </p:cNvPicPr>
          <p:nvPr/>
        </p:nvPicPr>
        <p:blipFill>
          <a:blip r:embed="rId3"/>
          <a:stretch>
            <a:fillRect/>
          </a:stretch>
        </p:blipFill>
        <p:spPr>
          <a:xfrm>
            <a:off x="838200" y="1824237"/>
            <a:ext cx="10606119" cy="3423623"/>
          </a:xfrm>
          <a:prstGeom prst="rect">
            <a:avLst/>
          </a:prstGeom>
        </p:spPr>
      </p:pic>
    </p:spTree>
    <p:extLst>
      <p:ext uri="{BB962C8B-B14F-4D97-AF65-F5344CB8AC3E}">
        <p14:creationId xmlns:p14="http://schemas.microsoft.com/office/powerpoint/2010/main" xmlns="" val="13343750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2D9835-F45A-4F94-A856-72E779B0EDE7}"/>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 name="内容占位符 2">
            <a:extLst>
              <a:ext uri="{FF2B5EF4-FFF2-40B4-BE49-F238E27FC236}">
                <a16:creationId xmlns:a16="http://schemas.microsoft.com/office/drawing/2014/main" xmlns="" id="{AF81C57E-DC9B-4D4E-9824-8A789F1FA551}"/>
              </a:ext>
            </a:extLst>
          </p:cNvPr>
          <p:cNvSpPr>
            <a:spLocks noGrp="1"/>
          </p:cNvSpPr>
          <p:nvPr>
            <p:ph idx="1"/>
          </p:nvPr>
        </p:nvSpPr>
        <p:spPr/>
        <p:txBody>
          <a:bodyPr/>
          <a:lstStyle/>
          <a:p>
            <a:pPr>
              <a:lnSpc>
                <a:spcPct val="120000"/>
              </a:lnSpc>
              <a:spcBef>
                <a:spcPts val="20"/>
              </a:spcBef>
              <a:spcAft>
                <a:spcPts val="20"/>
              </a:spcAft>
            </a:pP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4" name="图片 3">
            <a:extLst>
              <a:ext uri="{FF2B5EF4-FFF2-40B4-BE49-F238E27FC236}">
                <a16:creationId xmlns:a16="http://schemas.microsoft.com/office/drawing/2014/main" xmlns="" id="{275A26A9-D2F1-4674-8A6D-BD8D6032886F}"/>
              </a:ext>
            </a:extLst>
          </p:cNvPr>
          <p:cNvPicPr>
            <a:picLocks noChangeAspect="1"/>
          </p:cNvPicPr>
          <p:nvPr/>
        </p:nvPicPr>
        <p:blipFill rotWithShape="1">
          <a:blip r:embed="rId3"/>
          <a:srcRect l="3694" t="3677"/>
          <a:stretch/>
        </p:blipFill>
        <p:spPr>
          <a:xfrm>
            <a:off x="1043188" y="1825625"/>
            <a:ext cx="5344359" cy="3534971"/>
          </a:xfrm>
          <a:prstGeom prst="rect">
            <a:avLst/>
          </a:prstGeom>
        </p:spPr>
      </p:pic>
      <p:pic>
        <p:nvPicPr>
          <p:cNvPr id="5" name="图片 4">
            <a:extLst>
              <a:ext uri="{FF2B5EF4-FFF2-40B4-BE49-F238E27FC236}">
                <a16:creationId xmlns:a16="http://schemas.microsoft.com/office/drawing/2014/main" xmlns="" id="{56900B7B-8F7B-4F74-9DA7-79D74563851B}"/>
              </a:ext>
            </a:extLst>
          </p:cNvPr>
          <p:cNvPicPr>
            <a:picLocks noChangeAspect="1"/>
          </p:cNvPicPr>
          <p:nvPr/>
        </p:nvPicPr>
        <p:blipFill>
          <a:blip r:embed="rId4"/>
          <a:stretch>
            <a:fillRect/>
          </a:stretch>
        </p:blipFill>
        <p:spPr>
          <a:xfrm>
            <a:off x="6387548" y="1690688"/>
            <a:ext cx="4966252" cy="3307464"/>
          </a:xfrm>
          <a:prstGeom prst="rect">
            <a:avLst/>
          </a:prstGeom>
        </p:spPr>
      </p:pic>
    </p:spTree>
    <p:extLst>
      <p:ext uri="{BB962C8B-B14F-4D97-AF65-F5344CB8AC3E}">
        <p14:creationId xmlns:p14="http://schemas.microsoft.com/office/powerpoint/2010/main" xmlns="" val="6238641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242E3A1-8E23-43AE-9D32-418FA5829B5B}"/>
              </a:ext>
            </a:extLst>
          </p:cNvPr>
          <p:cNvSpPr>
            <a:spLocks noGrp="1"/>
          </p:cNvSpPr>
          <p:nvPr>
            <p:ph type="title"/>
          </p:nvPr>
        </p:nvSpPr>
        <p:spPr/>
        <p:txBody>
          <a:bodyPr/>
          <a:lstStyle/>
          <a:p>
            <a:r>
              <a:rPr lang="zh-CN" altLang="en-US" dirty="0"/>
              <a:t>职业性放射性危害监督</a:t>
            </a:r>
          </a:p>
        </p:txBody>
      </p:sp>
      <p:sp>
        <p:nvSpPr>
          <p:cNvPr id="3" name="内容占位符 2">
            <a:extLst>
              <a:ext uri="{FF2B5EF4-FFF2-40B4-BE49-F238E27FC236}">
                <a16:creationId xmlns:a16="http://schemas.microsoft.com/office/drawing/2014/main" xmlns="" id="{12836785-0DF5-41C4-9D79-C4BBB69598ED}"/>
              </a:ext>
            </a:extLst>
          </p:cNvPr>
          <p:cNvSpPr>
            <a:spLocks noGrp="1"/>
          </p:cNvSpPr>
          <p:nvPr>
            <p:ph idx="1"/>
          </p:nvPr>
        </p:nvSpPr>
        <p:spPr/>
        <p:txBody>
          <a:bodyPr>
            <a:normAutofit fontScale="92500" lnSpcReduction="20000"/>
          </a:bodyPr>
          <a:lstStyle/>
          <a:p>
            <a:r>
              <a:rPr lang="zh-CN" altLang="en-US" dirty="0"/>
              <a:t>放射工作场所</a:t>
            </a:r>
            <a:endParaRPr lang="en-US" altLang="zh-CN" dirty="0"/>
          </a:p>
          <a:p>
            <a:pPr lvl="1"/>
            <a:r>
              <a:rPr lang="zh-CN" altLang="en-US" dirty="0"/>
              <a:t>前期预防</a:t>
            </a:r>
            <a:endParaRPr lang="en-US" altLang="zh-CN" dirty="0"/>
          </a:p>
          <a:p>
            <a:pPr lvl="2"/>
            <a:r>
              <a:rPr lang="zh-CN" altLang="en-US" dirty="0"/>
              <a:t>预评价</a:t>
            </a:r>
            <a:r>
              <a:rPr lang="en-US" altLang="zh-CN" dirty="0"/>
              <a:t>		</a:t>
            </a:r>
            <a:r>
              <a:rPr lang="zh-CN" altLang="en-US" dirty="0"/>
              <a:t>防护设施设计</a:t>
            </a:r>
            <a:r>
              <a:rPr lang="en-US" altLang="zh-CN" dirty="0"/>
              <a:t>		</a:t>
            </a:r>
            <a:r>
              <a:rPr lang="zh-CN" altLang="en-US" dirty="0"/>
              <a:t>批复</a:t>
            </a:r>
            <a:endParaRPr lang="en-US" altLang="zh-CN" dirty="0"/>
          </a:p>
          <a:p>
            <a:pPr lvl="2"/>
            <a:r>
              <a:rPr lang="zh-CN" altLang="en-US" dirty="0"/>
              <a:t>施工</a:t>
            </a:r>
            <a:endParaRPr lang="en-US" altLang="zh-CN" dirty="0"/>
          </a:p>
          <a:p>
            <a:pPr lvl="2"/>
            <a:r>
              <a:rPr lang="zh-CN" altLang="en-US" dirty="0"/>
              <a:t>控制效果评价</a:t>
            </a:r>
            <a:r>
              <a:rPr lang="en-US" altLang="zh-CN" dirty="0"/>
              <a:t>		</a:t>
            </a:r>
            <a:r>
              <a:rPr lang="zh-CN" altLang="en-US" dirty="0"/>
              <a:t>防护设施竣工验收</a:t>
            </a:r>
            <a:r>
              <a:rPr lang="en-US" altLang="zh-CN" dirty="0"/>
              <a:t>	</a:t>
            </a:r>
            <a:r>
              <a:rPr lang="zh-CN" altLang="en-US" dirty="0"/>
              <a:t>批复</a:t>
            </a:r>
            <a:endParaRPr lang="en-US" altLang="zh-CN" dirty="0"/>
          </a:p>
          <a:p>
            <a:pPr lvl="1"/>
            <a:r>
              <a:rPr lang="zh-CN" altLang="en-US" dirty="0"/>
              <a:t>过程防护</a:t>
            </a:r>
            <a:endParaRPr lang="en-US" altLang="zh-CN" dirty="0"/>
          </a:p>
          <a:p>
            <a:pPr lvl="2"/>
            <a:r>
              <a:rPr lang="zh-CN" altLang="en-US" dirty="0"/>
              <a:t>分区、分级</a:t>
            </a:r>
            <a:endParaRPr lang="en-US" altLang="zh-CN" dirty="0"/>
          </a:p>
          <a:p>
            <a:pPr lvl="2"/>
            <a:r>
              <a:rPr lang="zh-CN" altLang="en-US" dirty="0"/>
              <a:t>应急预案、操作规程、防护制度</a:t>
            </a:r>
            <a:r>
              <a:rPr lang="en-US" altLang="zh-CN" dirty="0"/>
              <a:t>		</a:t>
            </a:r>
            <a:r>
              <a:rPr lang="zh-CN" altLang="en-US" dirty="0"/>
              <a:t>有效运行</a:t>
            </a:r>
            <a:endParaRPr lang="en-US" altLang="zh-CN" dirty="0"/>
          </a:p>
          <a:p>
            <a:pPr lvl="2"/>
            <a:r>
              <a:rPr lang="zh-CN" altLang="en-US" dirty="0"/>
              <a:t>防护设施</a:t>
            </a:r>
            <a:r>
              <a:rPr lang="en-US" altLang="zh-CN" dirty="0"/>
              <a:t>				</a:t>
            </a:r>
            <a:r>
              <a:rPr lang="zh-CN" altLang="en-US" dirty="0"/>
              <a:t>有效运行</a:t>
            </a:r>
            <a:endParaRPr lang="en-US" altLang="zh-CN" dirty="0"/>
          </a:p>
          <a:p>
            <a:pPr lvl="3"/>
            <a:r>
              <a:rPr lang="zh-CN" altLang="en-US" dirty="0"/>
              <a:t>警示标示、个人剂量报警仪、固定报警仪、连锁装置、急停装置、通风装置</a:t>
            </a:r>
            <a:endParaRPr lang="en-US" altLang="zh-CN" dirty="0"/>
          </a:p>
          <a:p>
            <a:pPr lvl="2"/>
            <a:r>
              <a:rPr lang="zh-CN" altLang="en-US" dirty="0"/>
              <a:t>工作场所职业病危害因素检测</a:t>
            </a:r>
            <a:endParaRPr lang="en-US" altLang="zh-CN" dirty="0"/>
          </a:p>
          <a:p>
            <a:pPr lvl="2"/>
            <a:r>
              <a:rPr lang="zh-CN" altLang="en-US" dirty="0"/>
              <a:t>检测范围</a:t>
            </a:r>
            <a:r>
              <a:rPr lang="en-US" altLang="zh-CN" dirty="0"/>
              <a:t>	</a:t>
            </a:r>
            <a:r>
              <a:rPr lang="zh-CN" altLang="en-US" dirty="0"/>
              <a:t>场所边界、场所内物体表面、场所内空气</a:t>
            </a:r>
            <a:endParaRPr lang="en-US" altLang="zh-CN" dirty="0"/>
          </a:p>
          <a:p>
            <a:pPr lvl="2"/>
            <a:r>
              <a:rPr lang="zh-CN" altLang="en-US" dirty="0"/>
              <a:t>检测内容</a:t>
            </a:r>
            <a:r>
              <a:rPr lang="en-US" altLang="zh-CN" dirty="0"/>
              <a:t>/</a:t>
            </a:r>
            <a:r>
              <a:rPr lang="zh-CN" altLang="en-US" dirty="0"/>
              <a:t>项目</a:t>
            </a:r>
            <a:r>
              <a:rPr lang="en-US" altLang="zh-CN" dirty="0"/>
              <a:t>	X/γ</a:t>
            </a:r>
            <a:r>
              <a:rPr lang="zh-CN" altLang="en-US" dirty="0"/>
              <a:t>外照射、中子外照射、</a:t>
            </a:r>
            <a:r>
              <a:rPr lang="en-US" altLang="zh-CN" dirty="0"/>
              <a:t>α/β</a:t>
            </a:r>
            <a:r>
              <a:rPr lang="zh-CN" altLang="en-US" dirty="0"/>
              <a:t>表面污染、放射性气溶胶</a:t>
            </a:r>
            <a:endParaRPr lang="en-US" altLang="zh-CN" dirty="0"/>
          </a:p>
          <a:p>
            <a:pPr marL="914400" lvl="2" indent="0">
              <a:buNone/>
            </a:pPr>
            <a:r>
              <a:rPr lang="en-US" altLang="zh-CN" dirty="0"/>
              <a:t>		</a:t>
            </a:r>
            <a:r>
              <a:rPr lang="zh-CN" altLang="en-US" dirty="0"/>
              <a:t>周围剂量当量率（有效剂量）、表面污染水平、放射性气溶胶活度</a:t>
            </a:r>
            <a:endParaRPr lang="en-US" altLang="zh-CN" dirty="0"/>
          </a:p>
          <a:p>
            <a:pPr lvl="2"/>
            <a:r>
              <a:rPr lang="zh-CN" altLang="en-US" dirty="0"/>
              <a:t>检测结果不合格的处理</a:t>
            </a:r>
            <a:endParaRPr lang="en-US" altLang="zh-CN" dirty="0"/>
          </a:p>
          <a:p>
            <a:pPr lvl="1"/>
            <a:endParaRPr lang="en-US" altLang="zh-CN" dirty="0"/>
          </a:p>
          <a:p>
            <a:pPr lvl="1"/>
            <a:endParaRPr lang="en-US" altLang="zh-CN" dirty="0"/>
          </a:p>
          <a:p>
            <a:endParaRPr lang="zh-CN" altLang="en-US" dirty="0"/>
          </a:p>
        </p:txBody>
      </p:sp>
    </p:spTree>
    <p:extLst>
      <p:ext uri="{BB962C8B-B14F-4D97-AF65-F5344CB8AC3E}">
        <p14:creationId xmlns:p14="http://schemas.microsoft.com/office/powerpoint/2010/main" xmlns="" val="1773270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electromagneticspectrum">
            <a:extLst>
              <a:ext uri="{FF2B5EF4-FFF2-40B4-BE49-F238E27FC236}">
                <a16:creationId xmlns:a16="http://schemas.microsoft.com/office/drawing/2014/main" xmlns="" id="{37C69416-FF53-47A2-854D-C83E544A408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47851" y="549275"/>
            <a:ext cx="7851775" cy="3875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Text Box 3">
            <a:extLst>
              <a:ext uri="{FF2B5EF4-FFF2-40B4-BE49-F238E27FC236}">
                <a16:creationId xmlns:a16="http://schemas.microsoft.com/office/drawing/2014/main" xmlns="" id="{F69189F8-2197-4ED9-9988-6FC7EDDC365F}"/>
              </a:ext>
            </a:extLst>
          </p:cNvPr>
          <p:cNvSpPr txBox="1">
            <a:spLocks noChangeArrowheads="1"/>
          </p:cNvSpPr>
          <p:nvPr/>
        </p:nvSpPr>
        <p:spPr bwMode="auto">
          <a:xfrm>
            <a:off x="1465799" y="4874698"/>
            <a:ext cx="8615877" cy="624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20000"/>
              </a:spcBef>
              <a:spcAft>
                <a:spcPts val="20"/>
              </a:spcAft>
            </a:pPr>
            <a:r>
              <a:rPr lang="zh-CN" altLang="en-US" sz="3200" b="1" dirty="0"/>
              <a:t>光子能量</a:t>
            </a:r>
            <a:r>
              <a:rPr lang="en-US" altLang="zh-CN" sz="3200" b="1" dirty="0"/>
              <a:t>&gt;10/12 eV</a:t>
            </a:r>
            <a:r>
              <a:rPr lang="zh-CN" altLang="en-US" sz="3200" b="1" dirty="0"/>
              <a:t>或波长</a:t>
            </a:r>
            <a:r>
              <a:rPr lang="en-US" altLang="zh-CN" sz="3200" b="1" dirty="0"/>
              <a:t>&lt;1n</a:t>
            </a:r>
            <a:r>
              <a:rPr lang="en-US" altLang="zh-CN" sz="3200" b="1" dirty="0">
                <a:sym typeface="Symbol" panose="05050102010706020507" pitchFamily="18" charset="2"/>
              </a:rPr>
              <a:t>m</a:t>
            </a:r>
            <a:r>
              <a:rPr lang="zh-CN" altLang="en-US" sz="3200" b="1" dirty="0"/>
              <a:t>就是电离辐射</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242E3A1-8E23-43AE-9D32-418FA5829B5B}"/>
              </a:ext>
            </a:extLst>
          </p:cNvPr>
          <p:cNvSpPr>
            <a:spLocks noGrp="1"/>
          </p:cNvSpPr>
          <p:nvPr>
            <p:ph type="title"/>
          </p:nvPr>
        </p:nvSpPr>
        <p:spPr/>
        <p:txBody>
          <a:bodyPr/>
          <a:lstStyle/>
          <a:p>
            <a:r>
              <a:rPr lang="zh-CN" altLang="en-US" dirty="0"/>
              <a:t>职业性放射性危害监督</a:t>
            </a:r>
          </a:p>
        </p:txBody>
      </p:sp>
      <p:sp>
        <p:nvSpPr>
          <p:cNvPr id="3" name="内容占位符 2">
            <a:extLst>
              <a:ext uri="{FF2B5EF4-FFF2-40B4-BE49-F238E27FC236}">
                <a16:creationId xmlns:a16="http://schemas.microsoft.com/office/drawing/2014/main" xmlns="" id="{12836785-0DF5-41C4-9D79-C4BBB69598ED}"/>
              </a:ext>
            </a:extLst>
          </p:cNvPr>
          <p:cNvSpPr>
            <a:spLocks noGrp="1"/>
          </p:cNvSpPr>
          <p:nvPr>
            <p:ph idx="1"/>
          </p:nvPr>
        </p:nvSpPr>
        <p:spPr>
          <a:xfrm>
            <a:off x="838200" y="1825624"/>
            <a:ext cx="10515600" cy="5032375"/>
          </a:xfrm>
        </p:spPr>
        <p:txBody>
          <a:bodyPr>
            <a:normAutofit lnSpcReduction="10000"/>
          </a:bodyPr>
          <a:lstStyle/>
          <a:p>
            <a:r>
              <a:rPr lang="zh-CN" altLang="en-US" dirty="0"/>
              <a:t>放射工作人员</a:t>
            </a:r>
            <a:endParaRPr lang="en-US" altLang="zh-CN" dirty="0"/>
          </a:p>
          <a:p>
            <a:pPr lvl="1"/>
            <a:r>
              <a:rPr lang="zh-CN" altLang="en-US" dirty="0"/>
              <a:t>放射防护知识培训</a:t>
            </a:r>
            <a:endParaRPr lang="en-US" altLang="zh-CN" dirty="0"/>
          </a:p>
          <a:p>
            <a:pPr lvl="2"/>
            <a:r>
              <a:rPr lang="zh-CN" altLang="en-US" sz="1800" dirty="0"/>
              <a:t>上岗前</a:t>
            </a:r>
            <a:r>
              <a:rPr lang="en-US" altLang="zh-CN" sz="1800" dirty="0"/>
              <a:t>	</a:t>
            </a:r>
            <a:r>
              <a:rPr lang="zh-CN" altLang="en-US" sz="1800" dirty="0"/>
              <a:t>在岗期间</a:t>
            </a:r>
            <a:endParaRPr lang="en-US" altLang="zh-CN" sz="1800" dirty="0"/>
          </a:p>
          <a:p>
            <a:pPr lvl="1"/>
            <a:r>
              <a:rPr lang="zh-CN" altLang="en-US" dirty="0"/>
              <a:t>职业健康监护</a:t>
            </a:r>
            <a:endParaRPr lang="en-US" altLang="zh-CN" dirty="0"/>
          </a:p>
          <a:p>
            <a:pPr lvl="2"/>
            <a:r>
              <a:rPr lang="zh-CN" altLang="en-US" sz="1800" dirty="0"/>
              <a:t>职业健康档案</a:t>
            </a:r>
            <a:r>
              <a:rPr lang="en-US" altLang="zh-CN" sz="1800" dirty="0"/>
              <a:t>	</a:t>
            </a:r>
          </a:p>
          <a:p>
            <a:pPr lvl="2"/>
            <a:r>
              <a:rPr lang="zh-CN" altLang="en-US" sz="1800" dirty="0"/>
              <a:t>职业健康检查</a:t>
            </a:r>
            <a:endParaRPr lang="en-US" altLang="zh-CN" sz="1800" dirty="0"/>
          </a:p>
          <a:p>
            <a:pPr lvl="3"/>
            <a:r>
              <a:rPr lang="zh-CN" altLang="en-US" sz="1600" dirty="0"/>
              <a:t>上岗前</a:t>
            </a:r>
            <a:endParaRPr lang="en-US" altLang="zh-CN" sz="1600" dirty="0"/>
          </a:p>
          <a:p>
            <a:pPr lvl="3"/>
            <a:r>
              <a:rPr lang="zh-CN" altLang="en-US" sz="1600" dirty="0"/>
              <a:t>在岗期间 </a:t>
            </a:r>
            <a:r>
              <a:rPr lang="en-US" altLang="zh-CN" sz="1600" dirty="0"/>
              <a:t>	</a:t>
            </a:r>
            <a:r>
              <a:rPr lang="zh-CN" altLang="en-US" sz="1600" dirty="0"/>
              <a:t>复查、职业禁忌、疑似职业病</a:t>
            </a:r>
            <a:endParaRPr lang="en-US" altLang="zh-CN" sz="1600" dirty="0"/>
          </a:p>
          <a:p>
            <a:pPr lvl="3"/>
            <a:r>
              <a:rPr lang="zh-CN" altLang="en-US" sz="1600" dirty="0"/>
              <a:t>离岗时</a:t>
            </a:r>
            <a:r>
              <a:rPr lang="en-US" altLang="zh-CN" sz="1600" dirty="0"/>
              <a:t>	</a:t>
            </a:r>
            <a:r>
              <a:rPr lang="zh-CN" altLang="en-US" sz="1600" dirty="0"/>
              <a:t>疑似职业病</a:t>
            </a:r>
            <a:endParaRPr lang="en-US" altLang="zh-CN" sz="1600" dirty="0"/>
          </a:p>
          <a:p>
            <a:pPr lvl="1"/>
            <a:r>
              <a:rPr lang="zh-CN" altLang="en-US" dirty="0"/>
              <a:t>个人剂量监测</a:t>
            </a:r>
            <a:endParaRPr lang="en-US" altLang="zh-CN" dirty="0"/>
          </a:p>
          <a:p>
            <a:pPr lvl="2"/>
            <a:r>
              <a:rPr lang="zh-CN" altLang="en-US" sz="1800" dirty="0"/>
              <a:t>个人剂量档案</a:t>
            </a:r>
            <a:endParaRPr lang="en-US" altLang="zh-CN" sz="1800" dirty="0"/>
          </a:p>
          <a:p>
            <a:pPr lvl="2"/>
            <a:r>
              <a:rPr lang="zh-CN" altLang="en-US" sz="1800" dirty="0"/>
              <a:t>监测内容</a:t>
            </a:r>
            <a:r>
              <a:rPr lang="en-US" altLang="zh-CN" sz="1800" dirty="0"/>
              <a:t>/</a:t>
            </a:r>
            <a:r>
              <a:rPr lang="zh-CN" altLang="en-US" sz="1800" dirty="0"/>
              <a:t>项目</a:t>
            </a:r>
            <a:endParaRPr lang="en-US" altLang="zh-CN" sz="1800" dirty="0"/>
          </a:p>
          <a:p>
            <a:pPr lvl="3"/>
            <a:r>
              <a:rPr lang="zh-CN" altLang="en-US" sz="1600" dirty="0"/>
              <a:t>外照射：</a:t>
            </a:r>
            <a:r>
              <a:rPr lang="en-US" altLang="zh-CN" sz="1600" dirty="0"/>
              <a:t>X/γ</a:t>
            </a:r>
            <a:r>
              <a:rPr lang="zh-CN" altLang="en-US" sz="1600" dirty="0"/>
              <a:t>、</a:t>
            </a:r>
            <a:r>
              <a:rPr lang="en-US" altLang="zh-CN" sz="1600" dirty="0"/>
              <a:t>β</a:t>
            </a:r>
            <a:r>
              <a:rPr lang="zh-CN" altLang="en-US" sz="1600" dirty="0"/>
              <a:t>、</a:t>
            </a:r>
            <a:r>
              <a:rPr lang="en-US" altLang="zh-CN" sz="1600" dirty="0"/>
              <a:t>n</a:t>
            </a:r>
            <a:r>
              <a:rPr lang="zh-CN" altLang="en-US" sz="1600" dirty="0"/>
              <a:t>；</a:t>
            </a:r>
            <a:r>
              <a:rPr lang="en-US" altLang="zh-CN" sz="1600" i="1" dirty="0"/>
              <a:t>H</a:t>
            </a:r>
            <a:r>
              <a:rPr lang="en-US" altLang="zh-CN" sz="1600" dirty="0"/>
              <a:t>p(10)</a:t>
            </a:r>
            <a:r>
              <a:rPr lang="zh-CN" altLang="en-US" sz="1600" dirty="0"/>
              <a:t>、</a:t>
            </a:r>
            <a:r>
              <a:rPr lang="en-US" altLang="zh-CN" sz="1600" dirty="0"/>
              <a:t> </a:t>
            </a:r>
            <a:r>
              <a:rPr lang="en-US" altLang="zh-CN" sz="1600" i="1" dirty="0"/>
              <a:t>H</a:t>
            </a:r>
            <a:r>
              <a:rPr lang="en-US" altLang="zh-CN" sz="1600" dirty="0"/>
              <a:t>p(3)</a:t>
            </a:r>
            <a:r>
              <a:rPr lang="zh-CN" altLang="en-US" sz="1600" dirty="0"/>
              <a:t>、</a:t>
            </a:r>
            <a:r>
              <a:rPr lang="en-US" altLang="zh-CN" sz="1600" dirty="0"/>
              <a:t> </a:t>
            </a:r>
            <a:r>
              <a:rPr lang="en-US" altLang="zh-CN" sz="1600" i="1" dirty="0"/>
              <a:t>H</a:t>
            </a:r>
            <a:r>
              <a:rPr lang="en-US" altLang="zh-CN" sz="1600" dirty="0"/>
              <a:t>p(0.07)</a:t>
            </a:r>
          </a:p>
          <a:p>
            <a:pPr lvl="3"/>
            <a:r>
              <a:rPr lang="zh-CN" altLang="en-US" sz="1600" dirty="0"/>
              <a:t>内照射：全身</a:t>
            </a:r>
            <a:r>
              <a:rPr lang="en-US" altLang="zh-CN" sz="1600" dirty="0"/>
              <a:t>γ</a:t>
            </a:r>
            <a:r>
              <a:rPr lang="zh-CN" altLang="en-US" sz="1600" dirty="0"/>
              <a:t>计数分析、排泄物或者生物样品放射性核素分析、空气采样分析</a:t>
            </a:r>
            <a:endParaRPr lang="en-US" altLang="zh-CN" sz="1600" dirty="0"/>
          </a:p>
          <a:p>
            <a:pPr lvl="3"/>
            <a:r>
              <a:rPr lang="zh-CN" altLang="en-US" sz="1600" dirty="0"/>
              <a:t>剂量合成</a:t>
            </a:r>
            <a:endParaRPr lang="en-US" altLang="zh-CN" sz="1600" dirty="0"/>
          </a:p>
          <a:p>
            <a:pPr lvl="2"/>
            <a:r>
              <a:rPr lang="zh-CN" altLang="en-US" sz="1800" dirty="0"/>
              <a:t>调查水平剂量核实与处理</a:t>
            </a:r>
            <a:endParaRPr lang="en-US" altLang="zh-CN" sz="1800" dirty="0"/>
          </a:p>
          <a:p>
            <a:pPr lvl="1"/>
            <a:endParaRPr lang="en-US" altLang="zh-CN" dirty="0"/>
          </a:p>
          <a:p>
            <a:endParaRPr lang="zh-CN" altLang="en-US" dirty="0"/>
          </a:p>
        </p:txBody>
      </p:sp>
      <p:sp>
        <p:nvSpPr>
          <p:cNvPr id="4" name="文本框 3">
            <a:extLst>
              <a:ext uri="{FF2B5EF4-FFF2-40B4-BE49-F238E27FC236}">
                <a16:creationId xmlns:a16="http://schemas.microsoft.com/office/drawing/2014/main" xmlns="" id="{D851AFE1-86DF-40A1-A206-5EC6881F5122}"/>
              </a:ext>
            </a:extLst>
          </p:cNvPr>
          <p:cNvSpPr txBox="1"/>
          <p:nvPr/>
        </p:nvSpPr>
        <p:spPr>
          <a:xfrm>
            <a:off x="6977269" y="1825624"/>
            <a:ext cx="2988365" cy="1384995"/>
          </a:xfrm>
          <a:prstGeom prst="rect">
            <a:avLst/>
          </a:prstGeom>
          <a:noFill/>
        </p:spPr>
        <p:txBody>
          <a:bodyPr wrap="square" rtlCol="0">
            <a:spAutoFit/>
          </a:bodyPr>
          <a:lstStyle/>
          <a:p>
            <a:r>
              <a:rPr lang="zh-CN" altLang="en-US" sz="2800" dirty="0"/>
              <a:t>覆盖率：</a:t>
            </a:r>
            <a:endParaRPr lang="en-US" altLang="zh-CN" sz="2800" dirty="0"/>
          </a:p>
          <a:p>
            <a:r>
              <a:rPr lang="zh-CN" altLang="en-US" sz="2800" dirty="0"/>
              <a:t>应</a:t>
            </a:r>
            <a:r>
              <a:rPr lang="en-US" altLang="zh-CN" sz="2800" dirty="0"/>
              <a:t>		</a:t>
            </a:r>
            <a:r>
              <a:rPr lang="zh-CN" altLang="en-US" sz="2800" dirty="0"/>
              <a:t>人</a:t>
            </a:r>
            <a:endParaRPr lang="en-US" altLang="zh-CN" sz="2800" dirty="0"/>
          </a:p>
          <a:p>
            <a:r>
              <a:rPr lang="zh-CN" altLang="en-US" sz="2800" dirty="0"/>
              <a:t>实际</a:t>
            </a:r>
            <a:r>
              <a:rPr lang="en-US" altLang="zh-CN" sz="2800" dirty="0"/>
              <a:t>		</a:t>
            </a:r>
            <a:r>
              <a:rPr lang="zh-CN" altLang="en-US" sz="2800" dirty="0"/>
              <a:t>人</a:t>
            </a:r>
          </a:p>
        </p:txBody>
      </p:sp>
    </p:spTree>
    <p:extLst>
      <p:ext uri="{BB962C8B-B14F-4D97-AF65-F5344CB8AC3E}">
        <p14:creationId xmlns:p14="http://schemas.microsoft.com/office/powerpoint/2010/main" xmlns="" val="212133177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xmlns="" id="{E1CD4855-5D6E-433F-A16F-4D10A0EC213F}"/>
              </a:ext>
            </a:extLst>
          </p:cNvPr>
          <p:cNvSpPr>
            <a:spLocks noGrp="1" noChangeArrowheads="1"/>
          </p:cNvSpPr>
          <p:nvPr>
            <p:ph type="title"/>
          </p:nvPr>
        </p:nvSpPr>
        <p:spPr>
          <a:xfrm>
            <a:off x="1884361" y="404813"/>
            <a:ext cx="3059115" cy="5891212"/>
          </a:xfrm>
        </p:spPr>
        <p:txBody>
          <a:bodyPr/>
          <a:lstStyle/>
          <a:p>
            <a:pPr algn="l" eaLnBrk="1" hangingPunct="1">
              <a:lnSpc>
                <a:spcPct val="120000"/>
              </a:lnSpc>
              <a:spcBef>
                <a:spcPct val="20000"/>
              </a:spcBef>
              <a:spcAft>
                <a:spcPts val="20"/>
              </a:spcAft>
            </a:pPr>
            <a:r>
              <a:rPr lang="zh-CN" altLang="en-US" b="1" dirty="0">
                <a:latin typeface="Times New Roman" panose="02020603050405020304" pitchFamily="18" charset="0"/>
                <a:ea typeface="等线" panose="02010600030101010101" pitchFamily="2" charset="-122"/>
                <a:sym typeface="Times New Roman" panose="02020603050405020304" pitchFamily="18" charset="0"/>
              </a:rPr>
              <a:t>外照射防护三原则：</a:t>
            </a:r>
            <a:r>
              <a:rPr lang="zh-CN" altLang="en-US" sz="3600" b="1" dirty="0">
                <a:latin typeface="Times New Roman" panose="02020603050405020304" pitchFamily="18" charset="0"/>
                <a:ea typeface="等线" panose="02010600030101010101" pitchFamily="2" charset="-122"/>
                <a:sym typeface="Times New Roman" panose="02020603050405020304" pitchFamily="18" charset="0"/>
              </a:rPr>
              <a:t/>
            </a:r>
            <a:br>
              <a:rPr lang="zh-CN" altLang="en-US" sz="3600" b="1" dirty="0">
                <a:latin typeface="Times New Roman" panose="02020603050405020304" pitchFamily="18" charset="0"/>
                <a:ea typeface="等线" panose="02010600030101010101" pitchFamily="2" charset="-122"/>
                <a:sym typeface="Times New Roman" panose="02020603050405020304" pitchFamily="18" charset="0"/>
              </a:rPr>
            </a:br>
            <a:r>
              <a:rPr lang="zh-CN" altLang="en-US" sz="3600" b="1" dirty="0">
                <a:latin typeface="Times New Roman" panose="02020603050405020304" pitchFamily="18" charset="0"/>
                <a:ea typeface="等线" panose="02010600030101010101" pitchFamily="2" charset="-122"/>
                <a:sym typeface="Times New Roman" panose="02020603050405020304" pitchFamily="18" charset="0"/>
              </a:rPr>
              <a:t/>
            </a:r>
            <a:br>
              <a:rPr lang="zh-CN" altLang="en-US" sz="3600" b="1" dirty="0">
                <a:latin typeface="Times New Roman" panose="02020603050405020304" pitchFamily="18" charset="0"/>
                <a:ea typeface="等线" panose="02010600030101010101" pitchFamily="2" charset="-122"/>
                <a:sym typeface="Times New Roman" panose="02020603050405020304" pitchFamily="18" charset="0"/>
              </a:rPr>
            </a:br>
            <a:r>
              <a:rPr lang="en-US" altLang="zh-CN" sz="3600" b="1" dirty="0">
                <a:latin typeface="Times New Roman" panose="02020603050405020304" pitchFamily="18" charset="0"/>
                <a:ea typeface="等线" panose="02010600030101010101" pitchFamily="2" charset="-122"/>
                <a:sym typeface="Times New Roman" panose="02020603050405020304" pitchFamily="18" charset="0"/>
              </a:rPr>
              <a:t>1</a:t>
            </a:r>
            <a:r>
              <a:rPr lang="zh-CN" altLang="en-US" sz="3600" b="1" dirty="0">
                <a:latin typeface="Times New Roman" panose="02020603050405020304" pitchFamily="18" charset="0"/>
                <a:ea typeface="等线" panose="02010600030101010101" pitchFamily="2" charset="-122"/>
                <a:sym typeface="Times New Roman" panose="02020603050405020304" pitchFamily="18" charset="0"/>
              </a:rPr>
              <a:t>、时间</a:t>
            </a:r>
            <a:br>
              <a:rPr lang="zh-CN" altLang="en-US" sz="3600" b="1" dirty="0">
                <a:latin typeface="Times New Roman" panose="02020603050405020304" pitchFamily="18" charset="0"/>
                <a:ea typeface="等线" panose="02010600030101010101" pitchFamily="2" charset="-122"/>
                <a:sym typeface="Times New Roman" panose="02020603050405020304" pitchFamily="18" charset="0"/>
              </a:rPr>
            </a:br>
            <a:r>
              <a:rPr lang="en-US" altLang="zh-CN" sz="3600" b="1" dirty="0">
                <a:latin typeface="Times New Roman" panose="02020603050405020304" pitchFamily="18" charset="0"/>
                <a:ea typeface="等线" panose="02010600030101010101" pitchFamily="2" charset="-122"/>
                <a:sym typeface="Times New Roman" panose="02020603050405020304" pitchFamily="18" charset="0"/>
              </a:rPr>
              <a:t>2</a:t>
            </a:r>
            <a:r>
              <a:rPr lang="zh-CN" altLang="en-US" sz="3600" b="1" dirty="0">
                <a:latin typeface="Times New Roman" panose="02020603050405020304" pitchFamily="18" charset="0"/>
                <a:ea typeface="等线" panose="02010600030101010101" pitchFamily="2" charset="-122"/>
                <a:sym typeface="Times New Roman" panose="02020603050405020304" pitchFamily="18" charset="0"/>
              </a:rPr>
              <a:t>、距离</a:t>
            </a:r>
            <a:br>
              <a:rPr lang="zh-CN" altLang="en-US" sz="3600" b="1" dirty="0">
                <a:latin typeface="Times New Roman" panose="02020603050405020304" pitchFamily="18" charset="0"/>
                <a:ea typeface="等线" panose="02010600030101010101" pitchFamily="2" charset="-122"/>
                <a:sym typeface="Times New Roman" panose="02020603050405020304" pitchFamily="18" charset="0"/>
              </a:rPr>
            </a:br>
            <a:r>
              <a:rPr lang="en-US" altLang="zh-CN" sz="3600" b="1" dirty="0">
                <a:latin typeface="Times New Roman" panose="02020603050405020304" pitchFamily="18" charset="0"/>
                <a:ea typeface="等线" panose="02010600030101010101" pitchFamily="2" charset="-122"/>
                <a:sym typeface="Times New Roman" panose="02020603050405020304" pitchFamily="18" charset="0"/>
              </a:rPr>
              <a:t>3</a:t>
            </a:r>
            <a:r>
              <a:rPr lang="zh-CN" altLang="en-US" sz="3600" b="1" dirty="0">
                <a:latin typeface="Times New Roman" panose="02020603050405020304" pitchFamily="18" charset="0"/>
                <a:ea typeface="等线" panose="02010600030101010101" pitchFamily="2" charset="-122"/>
                <a:sym typeface="Times New Roman" panose="02020603050405020304" pitchFamily="18" charset="0"/>
              </a:rPr>
              <a:t>、</a:t>
            </a:r>
            <a:r>
              <a:rPr lang="zh-CN" altLang="en-US" sz="3600" b="1" dirty="0">
                <a:solidFill>
                  <a:srgbClr val="FF3300"/>
                </a:solidFill>
                <a:latin typeface="Times New Roman" panose="02020603050405020304" pitchFamily="18" charset="0"/>
                <a:ea typeface="等线" panose="02010600030101010101" pitchFamily="2" charset="-122"/>
                <a:sym typeface="Times New Roman" panose="02020603050405020304" pitchFamily="18" charset="0"/>
              </a:rPr>
              <a:t>屏蔽</a:t>
            </a:r>
            <a:r>
              <a:rPr lang="en-US" altLang="zh-CN" sz="3600" b="1" dirty="0">
                <a:solidFill>
                  <a:srgbClr val="FF3300"/>
                </a:solidFill>
                <a:latin typeface="Times New Roman" panose="02020603050405020304" pitchFamily="18" charset="0"/>
                <a:ea typeface="等线" panose="02010600030101010101" pitchFamily="2" charset="-122"/>
                <a:sym typeface="Times New Roman" panose="02020603050405020304" pitchFamily="18" charset="0"/>
              </a:rPr>
              <a:t/>
            </a:r>
            <a:br>
              <a:rPr lang="en-US" altLang="zh-CN" sz="3600" b="1" dirty="0">
                <a:solidFill>
                  <a:srgbClr val="FF3300"/>
                </a:solidFill>
                <a:latin typeface="Times New Roman" panose="02020603050405020304" pitchFamily="18" charset="0"/>
                <a:ea typeface="等线" panose="02010600030101010101" pitchFamily="2" charset="-122"/>
                <a:sym typeface="Times New Roman" panose="02020603050405020304" pitchFamily="18" charset="0"/>
              </a:rPr>
            </a:br>
            <a:r>
              <a:rPr lang="en-US" altLang="zh-CN" sz="3600" b="1" dirty="0">
                <a:latin typeface="Times New Roman" panose="02020603050405020304" pitchFamily="18" charset="0"/>
                <a:ea typeface="等线" panose="02010600030101010101" pitchFamily="2" charset="-122"/>
                <a:sym typeface="Times New Roman" panose="02020603050405020304" pitchFamily="18" charset="0"/>
              </a:rPr>
              <a:t>4</a:t>
            </a:r>
            <a:r>
              <a:rPr lang="zh-CN" altLang="en-US" sz="3600" b="1" dirty="0">
                <a:latin typeface="Times New Roman" panose="02020603050405020304" pitchFamily="18" charset="0"/>
                <a:ea typeface="等线" panose="02010600030101010101" pitchFamily="2" charset="-122"/>
                <a:sym typeface="Times New Roman" panose="02020603050405020304" pitchFamily="18" charset="0"/>
              </a:rPr>
              <a:t>、控源</a:t>
            </a:r>
            <a:endParaRPr lang="zh-CN" altLang="en-US" sz="4000" dirty="0">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46083" name="Picture 3" descr="fig_8_e_th">
            <a:extLst>
              <a:ext uri="{FF2B5EF4-FFF2-40B4-BE49-F238E27FC236}">
                <a16:creationId xmlns:a16="http://schemas.microsoft.com/office/drawing/2014/main" xmlns="" id="{46F09D64-1610-4D0A-84E4-C390ECD3771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43476" y="1"/>
            <a:ext cx="5364163" cy="652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xmlns="" id="{E1CD4855-5D6E-433F-A16F-4D10A0EC213F}"/>
              </a:ext>
            </a:extLst>
          </p:cNvPr>
          <p:cNvSpPr>
            <a:spLocks noGrp="1" noChangeArrowheads="1"/>
          </p:cNvSpPr>
          <p:nvPr>
            <p:ph type="title"/>
          </p:nvPr>
        </p:nvSpPr>
        <p:spPr>
          <a:xfrm>
            <a:off x="1394031" y="1226448"/>
            <a:ext cx="3059115" cy="4328964"/>
          </a:xfrm>
        </p:spPr>
        <p:txBody>
          <a:bodyPr/>
          <a:lstStyle/>
          <a:p>
            <a:pPr algn="l" eaLnBrk="1" hangingPunct="1">
              <a:lnSpc>
                <a:spcPct val="120000"/>
              </a:lnSpc>
              <a:spcBef>
                <a:spcPct val="20000"/>
              </a:spcBef>
              <a:spcAft>
                <a:spcPts val="20"/>
              </a:spcAft>
            </a:pPr>
            <a:r>
              <a:rPr lang="zh-CN" altLang="en-US" b="1" dirty="0">
                <a:latin typeface="Times New Roman" panose="02020603050405020304" pitchFamily="18" charset="0"/>
                <a:ea typeface="等线" panose="02010600030101010101" pitchFamily="2" charset="-122"/>
                <a:sym typeface="Times New Roman" panose="02020603050405020304" pitchFamily="18" charset="0"/>
              </a:rPr>
              <a:t>内照射防护原则：</a:t>
            </a:r>
            <a:r>
              <a:rPr lang="zh-CN" altLang="en-US" sz="3600" b="1" dirty="0">
                <a:latin typeface="Times New Roman" panose="02020603050405020304" pitchFamily="18" charset="0"/>
                <a:ea typeface="等线" panose="02010600030101010101" pitchFamily="2" charset="-122"/>
                <a:sym typeface="Times New Roman" panose="02020603050405020304" pitchFamily="18" charset="0"/>
              </a:rPr>
              <a:t/>
            </a:r>
            <a:br>
              <a:rPr lang="zh-CN" altLang="en-US" sz="3600" b="1" dirty="0">
                <a:latin typeface="Times New Roman" panose="02020603050405020304" pitchFamily="18" charset="0"/>
                <a:ea typeface="等线" panose="02010600030101010101" pitchFamily="2" charset="-122"/>
                <a:sym typeface="Times New Roman" panose="02020603050405020304" pitchFamily="18" charset="0"/>
              </a:rPr>
            </a:br>
            <a:r>
              <a:rPr lang="zh-CN" altLang="en-US" sz="3600" b="1" dirty="0">
                <a:latin typeface="Times New Roman" panose="02020603050405020304" pitchFamily="18" charset="0"/>
                <a:ea typeface="等线" panose="02010600030101010101" pitchFamily="2" charset="-122"/>
                <a:sym typeface="Times New Roman" panose="02020603050405020304" pitchFamily="18" charset="0"/>
              </a:rPr>
              <a:t/>
            </a:r>
            <a:br>
              <a:rPr lang="zh-CN" altLang="en-US" sz="3600" b="1" dirty="0">
                <a:latin typeface="Times New Roman" panose="02020603050405020304" pitchFamily="18" charset="0"/>
                <a:ea typeface="等线" panose="02010600030101010101" pitchFamily="2" charset="-122"/>
                <a:sym typeface="Times New Roman" panose="02020603050405020304" pitchFamily="18" charset="0"/>
              </a:rPr>
            </a:br>
            <a:r>
              <a:rPr lang="en-US" altLang="zh-CN" sz="3600" b="1" dirty="0">
                <a:latin typeface="Times New Roman" panose="02020603050405020304" pitchFamily="18" charset="0"/>
                <a:ea typeface="等线" panose="02010600030101010101" pitchFamily="2" charset="-122"/>
                <a:sym typeface="Times New Roman" panose="02020603050405020304" pitchFamily="18" charset="0"/>
              </a:rPr>
              <a:t>1</a:t>
            </a:r>
            <a:r>
              <a:rPr lang="zh-CN" altLang="en-US" sz="3600" b="1" dirty="0">
                <a:latin typeface="Times New Roman" panose="02020603050405020304" pitchFamily="18" charset="0"/>
                <a:ea typeface="等线" panose="02010600030101010101" pitchFamily="2" charset="-122"/>
                <a:sym typeface="Times New Roman" panose="02020603050405020304" pitchFamily="18" charset="0"/>
              </a:rPr>
              <a:t>、隔离</a:t>
            </a:r>
            <a:br>
              <a:rPr lang="zh-CN" altLang="en-US" sz="3600" b="1" dirty="0">
                <a:latin typeface="Times New Roman" panose="02020603050405020304" pitchFamily="18" charset="0"/>
                <a:ea typeface="等线" panose="02010600030101010101" pitchFamily="2" charset="-122"/>
                <a:sym typeface="Times New Roman" panose="02020603050405020304" pitchFamily="18" charset="0"/>
              </a:rPr>
            </a:br>
            <a:r>
              <a:rPr lang="en-US" altLang="zh-CN" sz="3600" b="1" dirty="0">
                <a:latin typeface="Times New Roman" panose="02020603050405020304" pitchFamily="18" charset="0"/>
                <a:ea typeface="等线" panose="02010600030101010101" pitchFamily="2" charset="-122"/>
                <a:sym typeface="Times New Roman" panose="02020603050405020304" pitchFamily="18" charset="0"/>
              </a:rPr>
              <a:t>2</a:t>
            </a:r>
            <a:r>
              <a:rPr lang="zh-CN" altLang="en-US" sz="3600" b="1" dirty="0">
                <a:latin typeface="Times New Roman" panose="02020603050405020304" pitchFamily="18" charset="0"/>
                <a:ea typeface="等线" panose="02010600030101010101" pitchFamily="2" charset="-122"/>
                <a:sym typeface="Times New Roman" panose="02020603050405020304" pitchFamily="18" charset="0"/>
              </a:rPr>
              <a:t>、稀释</a:t>
            </a:r>
            <a:endParaRPr lang="zh-CN" altLang="en-US" sz="4000" dirty="0">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3" name="图片 2">
            <a:extLst>
              <a:ext uri="{FF2B5EF4-FFF2-40B4-BE49-F238E27FC236}">
                <a16:creationId xmlns:a16="http://schemas.microsoft.com/office/drawing/2014/main" xmlns="" id="{E6E665E5-B835-4DE2-91BA-7CCF4C31B002}"/>
              </a:ext>
            </a:extLst>
          </p:cNvPr>
          <p:cNvPicPr>
            <a:picLocks noChangeAspect="1"/>
          </p:cNvPicPr>
          <p:nvPr/>
        </p:nvPicPr>
        <p:blipFill>
          <a:blip r:embed="rId3"/>
          <a:stretch>
            <a:fillRect/>
          </a:stretch>
        </p:blipFill>
        <p:spPr>
          <a:xfrm>
            <a:off x="4218835" y="1060174"/>
            <a:ext cx="7323809" cy="4495238"/>
          </a:xfrm>
          <a:prstGeom prst="rect">
            <a:avLst/>
          </a:prstGeom>
        </p:spPr>
      </p:pic>
    </p:spTree>
    <p:extLst>
      <p:ext uri="{BB962C8B-B14F-4D97-AF65-F5344CB8AC3E}">
        <p14:creationId xmlns:p14="http://schemas.microsoft.com/office/powerpoint/2010/main" xmlns="" val="24696665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437E4F-1D31-4EE7-99B6-574CA7AC32C1}"/>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xmlns="" id="{AB11B920-FB5A-4F36-BA97-73509F031393}"/>
              </a:ext>
            </a:extLst>
          </p:cNvPr>
          <p:cNvSpPr>
            <a:spLocks noGrp="1"/>
          </p:cNvSpPr>
          <p:nvPr>
            <p:ph idx="1"/>
          </p:nvPr>
        </p:nvSpPr>
        <p:spPr/>
        <p:txBody>
          <a:bodyPr/>
          <a:lstStyle/>
          <a:p>
            <a:r>
              <a:rPr lang="en-US" altLang="zh-CN" dirty="0"/>
              <a:t>GBZ/T 220.1-2014 </a:t>
            </a:r>
            <a:r>
              <a:rPr lang="zh-CN" altLang="en-US" dirty="0"/>
              <a:t>建设项目职业病危害放射防护评价规范 第</a:t>
            </a:r>
            <a:r>
              <a:rPr lang="en-US" altLang="zh-CN" dirty="0"/>
              <a:t>1</a:t>
            </a:r>
            <a:r>
              <a:rPr lang="zh-CN" altLang="en-US" dirty="0"/>
              <a:t>部分：核电厂</a:t>
            </a:r>
          </a:p>
          <a:p>
            <a:endParaRPr lang="zh-CN" altLang="en-US" dirty="0"/>
          </a:p>
          <a:p>
            <a:endParaRPr lang="zh-CN" altLang="en-US" dirty="0"/>
          </a:p>
        </p:txBody>
      </p:sp>
    </p:spTree>
    <p:extLst>
      <p:ext uri="{BB962C8B-B14F-4D97-AF65-F5344CB8AC3E}">
        <p14:creationId xmlns:p14="http://schemas.microsoft.com/office/powerpoint/2010/main" xmlns="" val="137810085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506DD18-C224-4295-86B5-8C8DD8C873F2}"/>
              </a:ext>
            </a:extLst>
          </p:cNvPr>
          <p:cNvSpPr>
            <a:spLocks noGrp="1"/>
          </p:cNvSpPr>
          <p:nvPr>
            <p:ph type="title"/>
          </p:nvPr>
        </p:nvSpPr>
        <p:spPr/>
        <p:txBody>
          <a:bodyPr/>
          <a:lstStyle/>
          <a:p>
            <a:endParaRPr lang="zh-CN" altLang="en-US" dirty="0"/>
          </a:p>
        </p:txBody>
      </p:sp>
      <p:sp>
        <p:nvSpPr>
          <p:cNvPr id="3" name="内容占位符 2">
            <a:extLst>
              <a:ext uri="{FF2B5EF4-FFF2-40B4-BE49-F238E27FC236}">
                <a16:creationId xmlns:a16="http://schemas.microsoft.com/office/drawing/2014/main" xmlns="" id="{36FE2AFF-DF36-4CC3-B004-846CFB5DEBC1}"/>
              </a:ext>
            </a:extLst>
          </p:cNvPr>
          <p:cNvSpPr>
            <a:spLocks noGrp="1"/>
          </p:cNvSpPr>
          <p:nvPr>
            <p:ph idx="1"/>
          </p:nvPr>
        </p:nvSpPr>
        <p:spPr/>
        <p:txBody>
          <a:bodyPr>
            <a:normAutofit lnSpcReduction="10000"/>
          </a:bodyPr>
          <a:lstStyle/>
          <a:p>
            <a:r>
              <a:rPr lang="en-US" altLang="zh-CN" sz="2000" dirty="0"/>
              <a:t>GBZ 130-2020 </a:t>
            </a:r>
            <a:r>
              <a:rPr lang="zh-CN" altLang="en-US" sz="2000" dirty="0"/>
              <a:t>放射诊断放射防护要求</a:t>
            </a:r>
            <a:endParaRPr lang="en-US" altLang="zh-CN" sz="2000" dirty="0"/>
          </a:p>
          <a:p>
            <a:endParaRPr lang="en-US" altLang="zh-CN" sz="2000" dirty="0"/>
          </a:p>
          <a:p>
            <a:r>
              <a:rPr lang="en-US" altLang="zh-CN" sz="2000" dirty="0"/>
              <a:t>GBZ 120-2020 </a:t>
            </a:r>
            <a:r>
              <a:rPr lang="zh-CN" altLang="en-US" sz="2000" dirty="0"/>
              <a:t>核医学放射防护要求</a:t>
            </a:r>
            <a:endParaRPr lang="en-US" altLang="zh-CN" sz="2000" dirty="0"/>
          </a:p>
          <a:p>
            <a:endParaRPr lang="en-US" altLang="zh-CN" sz="2000" dirty="0"/>
          </a:p>
          <a:p>
            <a:r>
              <a:rPr lang="en-US" altLang="zh-CN" sz="2000" dirty="0"/>
              <a:t>GBZ/T 220.2-2009 </a:t>
            </a:r>
            <a:r>
              <a:rPr lang="zh-CN" altLang="en-US" sz="2000" dirty="0"/>
              <a:t>建设项目职业病危害放射防护评价规范 第</a:t>
            </a:r>
            <a:r>
              <a:rPr lang="en-US" altLang="zh-CN" sz="2000" dirty="0"/>
              <a:t>2</a:t>
            </a:r>
            <a:r>
              <a:rPr lang="zh-CN" altLang="en-US" sz="2000" dirty="0"/>
              <a:t>部分：放射治疗装置</a:t>
            </a:r>
          </a:p>
          <a:p>
            <a:r>
              <a:rPr lang="en-US" altLang="zh-CN" sz="2000" dirty="0"/>
              <a:t>GBZ 121-2020 </a:t>
            </a:r>
            <a:r>
              <a:rPr lang="zh-CN" altLang="en-US" sz="2000" dirty="0"/>
              <a:t>放射治疗放射防护要求</a:t>
            </a:r>
            <a:endParaRPr lang="en-US" altLang="zh-CN" sz="2000" dirty="0"/>
          </a:p>
          <a:p>
            <a:r>
              <a:rPr lang="en-US" altLang="zh-CN" sz="2000" dirty="0"/>
              <a:t>GBZ/T 201.1-2007 </a:t>
            </a:r>
            <a:r>
              <a:rPr lang="zh-CN" altLang="en-US" sz="2000" dirty="0"/>
              <a:t>放射治疗机房的辐射屏蔽规范 第</a:t>
            </a:r>
            <a:r>
              <a:rPr lang="en-US" altLang="zh-CN" sz="2000" dirty="0"/>
              <a:t>1</a:t>
            </a:r>
            <a:r>
              <a:rPr lang="zh-CN" altLang="en-US" sz="2000" dirty="0"/>
              <a:t>部分：一般原则</a:t>
            </a:r>
          </a:p>
          <a:p>
            <a:r>
              <a:rPr lang="en-US" altLang="zh-CN" sz="2000" dirty="0"/>
              <a:t>GBZ/T 201.2-2011 </a:t>
            </a:r>
            <a:r>
              <a:rPr lang="zh-CN" altLang="en-US" sz="2000" dirty="0"/>
              <a:t>放射治疗机房的辐射屏蔽规范 第</a:t>
            </a:r>
            <a:r>
              <a:rPr lang="en-US" altLang="zh-CN" sz="2000" dirty="0"/>
              <a:t>2</a:t>
            </a:r>
            <a:r>
              <a:rPr lang="zh-CN" altLang="en-US" sz="2000" dirty="0"/>
              <a:t>部分：电子直线加速器放射治疗机房</a:t>
            </a:r>
          </a:p>
          <a:p>
            <a:r>
              <a:rPr lang="en-US" altLang="zh-CN" sz="2000" dirty="0"/>
              <a:t>GBZ/T 201.3-2014 </a:t>
            </a:r>
            <a:r>
              <a:rPr lang="zh-CN" altLang="en-US" sz="2000" dirty="0"/>
              <a:t>放射治疗机房的辐射屏蔽规范 第</a:t>
            </a:r>
            <a:r>
              <a:rPr lang="en-US" altLang="zh-CN" sz="2000" dirty="0"/>
              <a:t>3</a:t>
            </a:r>
            <a:r>
              <a:rPr lang="zh-CN" altLang="en-US" sz="2000" dirty="0"/>
              <a:t>部分：</a:t>
            </a:r>
            <a:r>
              <a:rPr lang="en-US" altLang="zh-CN" sz="2000" dirty="0"/>
              <a:t>γ</a:t>
            </a:r>
            <a:r>
              <a:rPr lang="zh-CN" altLang="en-US" sz="2000" dirty="0"/>
              <a:t>射线源放射治疗机房</a:t>
            </a:r>
          </a:p>
          <a:p>
            <a:r>
              <a:rPr lang="en-US" altLang="zh-CN" sz="2000" dirty="0"/>
              <a:t>GBZ/T 201.4-2015 </a:t>
            </a:r>
            <a:r>
              <a:rPr lang="zh-CN" altLang="en-US" sz="2000" dirty="0"/>
              <a:t>放射治疗机房的辐射屏蔽规范 第</a:t>
            </a:r>
            <a:r>
              <a:rPr lang="en-US" altLang="zh-CN" sz="2000" dirty="0"/>
              <a:t>4</a:t>
            </a:r>
            <a:r>
              <a:rPr lang="zh-CN" altLang="en-US" sz="2000" dirty="0"/>
              <a:t>部分：锎</a:t>
            </a:r>
            <a:r>
              <a:rPr lang="en-US" altLang="zh-CN" sz="2000" dirty="0"/>
              <a:t>-252</a:t>
            </a:r>
            <a:r>
              <a:rPr lang="zh-CN" altLang="en-US" sz="2000" dirty="0"/>
              <a:t>中子后装放射治疗机房</a:t>
            </a:r>
          </a:p>
          <a:p>
            <a:r>
              <a:rPr lang="en-US" altLang="zh-CN" sz="2000" dirty="0"/>
              <a:t>GBZ/T 201.5-2015 </a:t>
            </a:r>
            <a:r>
              <a:rPr lang="zh-CN" altLang="en-US" sz="2000" dirty="0"/>
              <a:t>放射治疗机房的辐射屏蔽规范 第</a:t>
            </a:r>
            <a:r>
              <a:rPr lang="en-US" altLang="zh-CN" sz="2000" dirty="0"/>
              <a:t>5</a:t>
            </a:r>
            <a:r>
              <a:rPr lang="zh-CN" altLang="en-US" sz="2000" dirty="0"/>
              <a:t>部分：质子加速器放射治疗机房</a:t>
            </a:r>
          </a:p>
        </p:txBody>
      </p:sp>
    </p:spTree>
    <p:extLst>
      <p:ext uri="{BB962C8B-B14F-4D97-AF65-F5344CB8AC3E}">
        <p14:creationId xmlns:p14="http://schemas.microsoft.com/office/powerpoint/2010/main" xmlns="" val="52060911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1E594FF-CD08-41F2-B7D6-145E4043586D}"/>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xmlns="" id="{AD844F98-636F-4F1A-B5FA-B17DF6DA3A5E}"/>
              </a:ext>
            </a:extLst>
          </p:cNvPr>
          <p:cNvSpPr>
            <a:spLocks noGrp="1"/>
          </p:cNvSpPr>
          <p:nvPr>
            <p:ph idx="1"/>
          </p:nvPr>
        </p:nvSpPr>
        <p:spPr/>
        <p:txBody>
          <a:bodyPr>
            <a:normAutofit/>
          </a:bodyPr>
          <a:lstStyle/>
          <a:p>
            <a:r>
              <a:rPr lang="en-US" altLang="zh-CN" sz="2400" dirty="0"/>
              <a:t>GBZ/T 220.3-2015 </a:t>
            </a:r>
            <a:r>
              <a:rPr lang="zh-CN" altLang="en-US" sz="2400" dirty="0"/>
              <a:t>建设项目职业病危害放射防护评价规范 第</a:t>
            </a:r>
            <a:r>
              <a:rPr lang="en-US" altLang="zh-CN" sz="2400" dirty="0"/>
              <a:t>3</a:t>
            </a:r>
            <a:r>
              <a:rPr lang="zh-CN" altLang="en-US" sz="2400" dirty="0"/>
              <a:t>部分：</a:t>
            </a:r>
            <a:r>
              <a:rPr lang="en-US" altLang="zh-CN" sz="2400" dirty="0"/>
              <a:t>γ</a:t>
            </a:r>
            <a:r>
              <a:rPr lang="zh-CN" altLang="en-US" sz="2400" dirty="0"/>
              <a:t>辐照加工装置、中高能加速器</a:t>
            </a:r>
            <a:endParaRPr lang="en-US" altLang="zh-CN" sz="2400" dirty="0"/>
          </a:p>
          <a:p>
            <a:r>
              <a:rPr lang="en-US" altLang="zh-CN" sz="2400" dirty="0"/>
              <a:t>GB 10252-2009 γ</a:t>
            </a:r>
            <a:r>
              <a:rPr lang="zh-CN" altLang="en-US" sz="2400" dirty="0"/>
              <a:t>辐照装置的辐射防护与安全规范</a:t>
            </a:r>
            <a:endParaRPr lang="en-US" altLang="zh-CN" sz="2400" dirty="0"/>
          </a:p>
          <a:p>
            <a:r>
              <a:rPr lang="en-US" altLang="zh-CN" sz="2400" dirty="0"/>
              <a:t>GBZ/T 141-2002 γ</a:t>
            </a:r>
            <a:r>
              <a:rPr lang="zh-CN" altLang="en-US" sz="2400" dirty="0"/>
              <a:t>射线和电子束辐照装置防护检测规范</a:t>
            </a:r>
            <a:endParaRPr lang="en-US" altLang="zh-CN" sz="2400" dirty="0"/>
          </a:p>
          <a:p>
            <a:endParaRPr lang="en-US" altLang="zh-CN" sz="2400" dirty="0"/>
          </a:p>
          <a:p>
            <a:r>
              <a:rPr lang="en-US" altLang="zh-CN" sz="2400" dirty="0"/>
              <a:t>GBZ 117-2015 </a:t>
            </a:r>
            <a:r>
              <a:rPr lang="zh-CN" altLang="en-US" sz="2400" dirty="0"/>
              <a:t>工业</a:t>
            </a:r>
            <a:r>
              <a:rPr lang="en-US" altLang="zh-CN" sz="2400" dirty="0"/>
              <a:t>X</a:t>
            </a:r>
            <a:r>
              <a:rPr lang="zh-CN" altLang="en-US" sz="2400" dirty="0"/>
              <a:t>射线探伤放射防护要求</a:t>
            </a:r>
            <a:endParaRPr lang="en-US" altLang="zh-CN" sz="2400" dirty="0"/>
          </a:p>
          <a:p>
            <a:r>
              <a:rPr lang="en-US" altLang="zh-CN" sz="2400" dirty="0"/>
              <a:t>GBZ 132-2008 </a:t>
            </a:r>
            <a:r>
              <a:rPr lang="zh-CN" altLang="en-US" sz="2400" dirty="0"/>
              <a:t>工业</a:t>
            </a:r>
            <a:r>
              <a:rPr lang="en-US" altLang="zh-CN" sz="2400" dirty="0"/>
              <a:t>γ</a:t>
            </a:r>
            <a:r>
              <a:rPr lang="zh-CN" altLang="en-US" sz="2400" dirty="0"/>
              <a:t>射线探伤放射防护标准</a:t>
            </a:r>
            <a:endParaRPr lang="en-US" altLang="zh-CN" sz="2400" dirty="0"/>
          </a:p>
          <a:p>
            <a:r>
              <a:rPr lang="en-US" altLang="zh-CN" sz="2400" dirty="0"/>
              <a:t>GBZ 175-2006 γ</a:t>
            </a:r>
            <a:r>
              <a:rPr lang="zh-CN" altLang="en-US" sz="2400" dirty="0"/>
              <a:t>射线工业</a:t>
            </a:r>
            <a:r>
              <a:rPr lang="en-US" altLang="zh-CN" sz="2400" dirty="0"/>
              <a:t>CT</a:t>
            </a:r>
            <a:r>
              <a:rPr lang="zh-CN" altLang="en-US" sz="2400" dirty="0"/>
              <a:t>放射卫生防护标准</a:t>
            </a:r>
            <a:endParaRPr lang="en-US" altLang="zh-CN" sz="2400" dirty="0"/>
          </a:p>
          <a:p>
            <a:r>
              <a:rPr lang="en-US" altLang="zh-CN" sz="2400" dirty="0"/>
              <a:t>GBZ/T 250-2014 </a:t>
            </a:r>
            <a:r>
              <a:rPr lang="zh-CN" altLang="en-US" sz="2400" dirty="0"/>
              <a:t>工业</a:t>
            </a:r>
            <a:r>
              <a:rPr lang="en-US" altLang="zh-CN" sz="2400" dirty="0"/>
              <a:t>X</a:t>
            </a:r>
            <a:r>
              <a:rPr lang="zh-CN" altLang="en-US" sz="2400" dirty="0"/>
              <a:t>射线探伤室辐射屏蔽规范</a:t>
            </a:r>
            <a:endParaRPr lang="en-US" altLang="zh-CN" sz="2400" dirty="0"/>
          </a:p>
          <a:p>
            <a:endParaRPr lang="en-US" altLang="zh-CN" sz="2400" dirty="0"/>
          </a:p>
          <a:p>
            <a:endParaRPr lang="en-US" altLang="zh-CN" sz="2400" dirty="0"/>
          </a:p>
          <a:p>
            <a:endParaRPr lang="zh-CN" altLang="en-US" sz="2400" dirty="0"/>
          </a:p>
          <a:p>
            <a:endParaRPr lang="zh-CN" altLang="en-US" sz="2400" dirty="0"/>
          </a:p>
          <a:p>
            <a:endParaRPr lang="zh-CN" altLang="en-US" sz="2400" dirty="0"/>
          </a:p>
        </p:txBody>
      </p:sp>
    </p:spTree>
    <p:extLst>
      <p:ext uri="{BB962C8B-B14F-4D97-AF65-F5344CB8AC3E}">
        <p14:creationId xmlns:p14="http://schemas.microsoft.com/office/powerpoint/2010/main" xmlns="" val="20704124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06DD1D0-4F49-4884-89DE-32644EFBD33D}"/>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xmlns="" id="{46AB6861-5E7C-486C-855E-0C592128F0EA}"/>
              </a:ext>
            </a:extLst>
          </p:cNvPr>
          <p:cNvSpPr>
            <a:spLocks noGrp="1"/>
          </p:cNvSpPr>
          <p:nvPr>
            <p:ph idx="1"/>
          </p:nvPr>
        </p:nvSpPr>
        <p:spPr/>
        <p:txBody>
          <a:bodyPr>
            <a:normAutofit lnSpcReduction="10000"/>
          </a:bodyPr>
          <a:lstStyle/>
          <a:p>
            <a:r>
              <a:rPr lang="en-US" altLang="zh-CN" sz="2400" dirty="0"/>
              <a:t>GBZ 119-2006 </a:t>
            </a:r>
            <a:r>
              <a:rPr lang="zh-CN" altLang="en-US" sz="2400" dirty="0"/>
              <a:t>放射性发光涂料卫生防护标准</a:t>
            </a:r>
            <a:endParaRPr lang="en-US" altLang="zh-CN" sz="2400" dirty="0"/>
          </a:p>
          <a:p>
            <a:endParaRPr lang="en-US" altLang="zh-CN" sz="2400" dirty="0"/>
          </a:p>
          <a:p>
            <a:r>
              <a:rPr lang="en-US" altLang="zh-CN" sz="2400" dirty="0"/>
              <a:t>GBZ 118-2020 </a:t>
            </a:r>
            <a:r>
              <a:rPr lang="zh-CN" altLang="en-US" sz="2400" dirty="0"/>
              <a:t>油气田测井放射防护要求</a:t>
            </a:r>
          </a:p>
          <a:p>
            <a:endParaRPr lang="en-US" altLang="zh-CN" sz="2400" dirty="0"/>
          </a:p>
          <a:p>
            <a:r>
              <a:rPr lang="en-US" altLang="zh-CN" sz="2400" dirty="0"/>
              <a:t>GBZ 114-2006 </a:t>
            </a:r>
            <a:r>
              <a:rPr lang="zh-CN" altLang="en-US" sz="2400" dirty="0"/>
              <a:t>密封放射源及密封</a:t>
            </a:r>
            <a:r>
              <a:rPr lang="en-US" altLang="zh-CN" sz="2400" dirty="0"/>
              <a:t>γ</a:t>
            </a:r>
            <a:r>
              <a:rPr lang="zh-CN" altLang="en-US" sz="2400" dirty="0"/>
              <a:t>放射源容器的放射卫生防护标准</a:t>
            </a:r>
          </a:p>
          <a:p>
            <a:r>
              <a:rPr lang="en-US" altLang="zh-CN" sz="2400" dirty="0"/>
              <a:t>GBZ 115-2002 X</a:t>
            </a:r>
            <a:r>
              <a:rPr lang="zh-CN" altLang="en-US" sz="2400" dirty="0"/>
              <a:t>射线衍射仪和荧光分析仪卫生防护标准</a:t>
            </a:r>
          </a:p>
          <a:p>
            <a:r>
              <a:rPr lang="en-US" altLang="zh-CN" sz="2400" dirty="0"/>
              <a:t>GBZ 125-2009 </a:t>
            </a:r>
            <a:r>
              <a:rPr lang="zh-CN" altLang="en-US" sz="2400" dirty="0"/>
              <a:t>含密封源仪表的放射卫生防护要求</a:t>
            </a:r>
            <a:endParaRPr lang="en-US" altLang="zh-CN" sz="2400" dirty="0"/>
          </a:p>
          <a:p>
            <a:endParaRPr lang="en-US" altLang="zh-CN" sz="2400" dirty="0"/>
          </a:p>
          <a:p>
            <a:r>
              <a:rPr lang="en-US" altLang="zh-CN" sz="2400" dirty="0"/>
              <a:t>GBZ 127-2002 X</a:t>
            </a:r>
            <a:r>
              <a:rPr lang="zh-CN" altLang="en-US" sz="2400" dirty="0"/>
              <a:t>射线行李包检查系统卫生防护标准</a:t>
            </a:r>
            <a:endParaRPr lang="en-US" altLang="zh-CN" sz="2400" dirty="0"/>
          </a:p>
          <a:p>
            <a:r>
              <a:rPr lang="en-US" altLang="zh-CN" sz="2400" dirty="0"/>
              <a:t>GBZ 143-2015 </a:t>
            </a:r>
            <a:r>
              <a:rPr lang="zh-CN" altLang="en-US" sz="2400" dirty="0"/>
              <a:t>货物</a:t>
            </a:r>
            <a:r>
              <a:rPr lang="en-US" altLang="zh-CN" sz="2400" dirty="0"/>
              <a:t>/</a:t>
            </a:r>
            <a:r>
              <a:rPr lang="zh-CN" altLang="en-US" sz="2400" dirty="0"/>
              <a:t>车辆辐射检查系统的放射防护要求</a:t>
            </a:r>
          </a:p>
        </p:txBody>
      </p:sp>
    </p:spTree>
    <p:extLst>
      <p:ext uri="{BB962C8B-B14F-4D97-AF65-F5344CB8AC3E}">
        <p14:creationId xmlns:p14="http://schemas.microsoft.com/office/powerpoint/2010/main" xmlns="" val="331907129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D5D157D-B6C4-460A-9DA8-02E49B8D4153}"/>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xmlns="" id="{602C71F0-FFB1-4BF5-B184-9D5A925AD68A}"/>
              </a:ext>
            </a:extLst>
          </p:cNvPr>
          <p:cNvSpPr>
            <a:spLocks noGrp="1"/>
          </p:cNvSpPr>
          <p:nvPr>
            <p:ph idx="1"/>
          </p:nvPr>
        </p:nvSpPr>
        <p:spPr/>
        <p:txBody>
          <a:bodyPr>
            <a:normAutofit/>
          </a:bodyPr>
          <a:lstStyle/>
          <a:p>
            <a:r>
              <a:rPr lang="en-US" altLang="zh-CN" sz="2400" dirty="0"/>
              <a:t>GBZ 140-2002 </a:t>
            </a:r>
            <a:r>
              <a:rPr lang="zh-CN" altLang="en-US" sz="2400" dirty="0"/>
              <a:t>空勤人员宇宙辐射控制标准</a:t>
            </a:r>
            <a:endParaRPr lang="en-US" altLang="zh-CN" sz="2400" dirty="0"/>
          </a:p>
          <a:p>
            <a:endParaRPr lang="en-US" altLang="zh-CN" sz="2400" dirty="0"/>
          </a:p>
          <a:p>
            <a:r>
              <a:rPr lang="en-US" altLang="zh-CN" sz="2400" dirty="0"/>
              <a:t>GBZ 139-2019 </a:t>
            </a:r>
            <a:r>
              <a:rPr lang="zh-CN" altLang="en-US" sz="2400" dirty="0"/>
              <a:t>稀土生产场所放射防护要求</a:t>
            </a:r>
          </a:p>
          <a:p>
            <a:r>
              <a:rPr lang="en-US" altLang="zh-CN" sz="2400" dirty="0"/>
              <a:t>GBZ/T 233-2010 </a:t>
            </a:r>
            <a:r>
              <a:rPr lang="zh-CN" altLang="en-US" sz="2400" dirty="0"/>
              <a:t>锡矿山工作场所放射卫生防护标准</a:t>
            </a:r>
            <a:endParaRPr lang="en-US" altLang="zh-CN" sz="2400" dirty="0"/>
          </a:p>
          <a:p>
            <a:r>
              <a:rPr lang="en-US" altLang="zh-CN" sz="2400" dirty="0"/>
              <a:t>GBZ/T 256-2014 </a:t>
            </a:r>
            <a:r>
              <a:rPr lang="zh-CN" altLang="en-US" sz="2400" dirty="0"/>
              <a:t>非铀矿山开采中氡的放射防护要求</a:t>
            </a:r>
            <a:endParaRPr lang="en-US" altLang="zh-CN" sz="2400" dirty="0"/>
          </a:p>
          <a:p>
            <a:endParaRPr lang="en-US" altLang="zh-CN" sz="2400" dirty="0"/>
          </a:p>
          <a:p>
            <a:r>
              <a:rPr lang="en-US" altLang="zh-CN" sz="2400" dirty="0"/>
              <a:t>GB/T 16146-2015 </a:t>
            </a:r>
            <a:r>
              <a:rPr lang="zh-CN" altLang="en-US" sz="2400" dirty="0"/>
              <a:t>室内氡及其子体控制要求</a:t>
            </a:r>
            <a:endParaRPr lang="en-US" altLang="zh-CN" sz="2400" dirty="0"/>
          </a:p>
          <a:p>
            <a:r>
              <a:rPr lang="en-US" altLang="zh-CN" sz="2400" dirty="0"/>
              <a:t>WS/T 668-2019 </a:t>
            </a:r>
            <a:r>
              <a:rPr lang="zh-CN" altLang="en-US" sz="2400" dirty="0"/>
              <a:t>公共地下建筑及地热水应用中氡的放射防护要求</a:t>
            </a:r>
            <a:endParaRPr lang="en-US" altLang="zh-CN" sz="2400" dirty="0"/>
          </a:p>
          <a:p>
            <a:endParaRPr lang="en-US" altLang="zh-CN" sz="2400" dirty="0"/>
          </a:p>
          <a:p>
            <a:endParaRPr lang="zh-CN" altLang="en-US" sz="2400" dirty="0"/>
          </a:p>
        </p:txBody>
      </p:sp>
    </p:spTree>
    <p:extLst>
      <p:ext uri="{BB962C8B-B14F-4D97-AF65-F5344CB8AC3E}">
        <p14:creationId xmlns:p14="http://schemas.microsoft.com/office/powerpoint/2010/main" xmlns="" val="390388975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661C9C-BAB4-4145-A2BD-0702ABBA5182}"/>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xmlns="" id="{A737C20D-293C-45A5-A4D1-EDF7B637A281}"/>
              </a:ext>
            </a:extLst>
          </p:cNvPr>
          <p:cNvSpPr>
            <a:spLocks noGrp="1"/>
          </p:cNvSpPr>
          <p:nvPr>
            <p:ph idx="1"/>
          </p:nvPr>
        </p:nvSpPr>
        <p:spPr/>
        <p:txBody>
          <a:bodyPr>
            <a:normAutofit fontScale="85000" lnSpcReduction="20000"/>
          </a:bodyPr>
          <a:lstStyle/>
          <a:p>
            <a:r>
              <a:rPr lang="en-US" altLang="zh-CN" dirty="0"/>
              <a:t>GBZ/T 149-2015 </a:t>
            </a:r>
            <a:r>
              <a:rPr lang="zh-CN" altLang="en-US" dirty="0"/>
              <a:t>医学放射工作人员放射防护培训规范</a:t>
            </a:r>
            <a:endParaRPr lang="en-US" altLang="zh-CN" dirty="0"/>
          </a:p>
          <a:p>
            <a:endParaRPr lang="en-US" altLang="zh-CN" dirty="0"/>
          </a:p>
          <a:p>
            <a:r>
              <a:rPr lang="en-US" altLang="zh-CN" dirty="0"/>
              <a:t>GBZ 128-2019 </a:t>
            </a:r>
            <a:r>
              <a:rPr lang="zh-CN" altLang="en-US" dirty="0"/>
              <a:t>职业性外照射个人监测规范</a:t>
            </a:r>
          </a:p>
          <a:p>
            <a:r>
              <a:rPr lang="en-US" altLang="zh-CN" dirty="0"/>
              <a:t>GBZ 129-2016 </a:t>
            </a:r>
            <a:r>
              <a:rPr lang="zh-CN" altLang="en-US" dirty="0"/>
              <a:t>职业性内照射个人监测规范</a:t>
            </a:r>
            <a:endParaRPr lang="en-US" altLang="zh-CN" dirty="0"/>
          </a:p>
          <a:p>
            <a:r>
              <a:rPr lang="en-US" altLang="zh-CN" dirty="0"/>
              <a:t>GBZ 166-2005 </a:t>
            </a:r>
            <a:r>
              <a:rPr lang="zh-CN" altLang="en-US" dirty="0"/>
              <a:t>职业性皮肤放射性污染个人监测规范</a:t>
            </a:r>
            <a:endParaRPr lang="en-US" altLang="zh-CN" dirty="0"/>
          </a:p>
          <a:p>
            <a:r>
              <a:rPr lang="en-US" altLang="zh-CN" dirty="0"/>
              <a:t>GBZ/T 269-2016 </a:t>
            </a:r>
            <a:r>
              <a:rPr lang="zh-CN" altLang="en-US" dirty="0"/>
              <a:t>尿样中总</a:t>
            </a:r>
            <a:r>
              <a:rPr lang="en-US" altLang="zh-CN" dirty="0"/>
              <a:t>α</a:t>
            </a:r>
            <a:r>
              <a:rPr lang="zh-CN" altLang="en-US" dirty="0"/>
              <a:t>和总</a:t>
            </a:r>
            <a:r>
              <a:rPr lang="en-US" altLang="zh-CN" dirty="0"/>
              <a:t>β</a:t>
            </a:r>
            <a:r>
              <a:rPr lang="zh-CN" altLang="en-US" dirty="0"/>
              <a:t>放射性检测规范</a:t>
            </a:r>
            <a:endParaRPr lang="en-US" altLang="zh-CN" dirty="0"/>
          </a:p>
          <a:p>
            <a:r>
              <a:rPr lang="en-US" altLang="zh-CN" dirty="0"/>
              <a:t>GBZ/T 270-2016 </a:t>
            </a:r>
            <a:r>
              <a:rPr lang="zh-CN" altLang="en-US" dirty="0"/>
              <a:t>矿工氡子体个人累积暴露量估算规范</a:t>
            </a:r>
            <a:endParaRPr lang="en-US" altLang="zh-CN" dirty="0"/>
          </a:p>
          <a:p>
            <a:r>
              <a:rPr lang="en-US" altLang="zh-CN" dirty="0"/>
              <a:t>WS/T 584-2017 </a:t>
            </a:r>
            <a:r>
              <a:rPr lang="zh-CN" altLang="en-US" dirty="0"/>
              <a:t>人体内放射性核素全身计数测量方法</a:t>
            </a:r>
            <a:endParaRPr lang="en-US" altLang="zh-CN" dirty="0"/>
          </a:p>
          <a:p>
            <a:r>
              <a:rPr lang="en-US" altLang="zh-CN" dirty="0"/>
              <a:t>WS 675-2020 </a:t>
            </a:r>
            <a:r>
              <a:rPr lang="zh-CN" altLang="en-US" dirty="0"/>
              <a:t>氡及其子体个人剂量监测方法</a:t>
            </a:r>
            <a:endParaRPr lang="en-US" altLang="zh-CN" dirty="0"/>
          </a:p>
          <a:p>
            <a:endParaRPr lang="en-US" altLang="zh-CN" dirty="0"/>
          </a:p>
          <a:p>
            <a:r>
              <a:rPr lang="en-US" altLang="zh-CN" dirty="0"/>
              <a:t>GBZ 98-2020 </a:t>
            </a:r>
            <a:r>
              <a:rPr lang="zh-CN" altLang="en-US" dirty="0"/>
              <a:t>放射工作人员健康要求及监护规范</a:t>
            </a:r>
          </a:p>
        </p:txBody>
      </p:sp>
    </p:spTree>
    <p:extLst>
      <p:ext uri="{BB962C8B-B14F-4D97-AF65-F5344CB8AC3E}">
        <p14:creationId xmlns:p14="http://schemas.microsoft.com/office/powerpoint/2010/main" xmlns="" val="865140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xmlns="" id="{26099D23-2F90-4E63-892B-300AB447DAB8}"/>
              </a:ext>
            </a:extLst>
          </p:cNvPr>
          <p:cNvSpPr>
            <a:spLocks noGrp="1" noChangeArrowheads="1"/>
          </p:cNvSpPr>
          <p:nvPr>
            <p:ph type="title"/>
          </p:nvPr>
        </p:nvSpPr>
        <p:spPr/>
        <p:txBody>
          <a:bodyPr/>
          <a:lstStyle/>
          <a:p>
            <a:pPr eaLnBrk="1" hangingPunct="1">
              <a:lnSpc>
                <a:spcPct val="120000"/>
              </a:lnSpc>
              <a:spcBef>
                <a:spcPct val="20000"/>
              </a:spcBef>
              <a:spcAft>
                <a:spcPts val="20"/>
              </a:spcAft>
            </a:pPr>
            <a:r>
              <a:rPr lang="zh-CN" altLang="en-US"/>
              <a:t>电离辐射的种类</a:t>
            </a:r>
          </a:p>
        </p:txBody>
      </p:sp>
      <p:sp>
        <p:nvSpPr>
          <p:cNvPr id="21507" name="Rectangle 3">
            <a:extLst>
              <a:ext uri="{FF2B5EF4-FFF2-40B4-BE49-F238E27FC236}">
                <a16:creationId xmlns:a16="http://schemas.microsoft.com/office/drawing/2014/main" xmlns="" id="{E475A8A6-486A-41CD-9864-4BFEEE43E1C2}"/>
              </a:ext>
            </a:extLst>
          </p:cNvPr>
          <p:cNvSpPr>
            <a:spLocks noGrp="1" noChangeArrowheads="1"/>
          </p:cNvSpPr>
          <p:nvPr>
            <p:ph type="body" sz="half" idx="1"/>
          </p:nvPr>
        </p:nvSpPr>
        <p:spPr/>
        <p:txBody>
          <a:bodyPr/>
          <a:lstStyle/>
          <a:p>
            <a:pPr eaLnBrk="1" hangingPunct="1">
              <a:lnSpc>
                <a:spcPct val="120000"/>
              </a:lnSpc>
              <a:spcBef>
                <a:spcPct val="20000"/>
              </a:spcBef>
              <a:spcAft>
                <a:spcPts val="20"/>
              </a:spcAft>
            </a:pPr>
            <a:r>
              <a:rPr lang="en-US" altLang="zh-CN" sz="2400" b="1" dirty="0"/>
              <a:t>X</a:t>
            </a:r>
            <a:r>
              <a:rPr lang="zh-CN" altLang="en-US" sz="2400" b="1" dirty="0"/>
              <a:t>射线</a:t>
            </a:r>
          </a:p>
          <a:p>
            <a:pPr lvl="1" eaLnBrk="1" hangingPunct="1">
              <a:lnSpc>
                <a:spcPct val="120000"/>
              </a:lnSpc>
              <a:spcBef>
                <a:spcPct val="20000"/>
              </a:spcBef>
              <a:spcAft>
                <a:spcPts val="20"/>
              </a:spcAft>
            </a:pPr>
            <a:r>
              <a:rPr lang="zh-CN" altLang="en-US" sz="2000" dirty="0"/>
              <a:t>高速运动的电子束撞击真空玻璃管内的金属靶产生的电磁辐射。</a:t>
            </a:r>
          </a:p>
          <a:p>
            <a:pPr lvl="1" eaLnBrk="1" hangingPunct="1">
              <a:lnSpc>
                <a:spcPct val="120000"/>
              </a:lnSpc>
              <a:spcBef>
                <a:spcPct val="20000"/>
              </a:spcBef>
              <a:spcAft>
                <a:spcPts val="20"/>
              </a:spcAft>
            </a:pPr>
            <a:r>
              <a:rPr lang="zh-CN" altLang="en-US" sz="2000" dirty="0"/>
              <a:t>频率很高：</a:t>
            </a:r>
            <a:r>
              <a:rPr lang="en-US" altLang="zh-CN" sz="2000" dirty="0"/>
              <a:t>0.3-30 </a:t>
            </a:r>
            <a:r>
              <a:rPr lang="en-US" altLang="zh-CN" sz="2000" dirty="0" err="1"/>
              <a:t>Ehz</a:t>
            </a:r>
            <a:r>
              <a:rPr lang="en-US" altLang="zh-CN" sz="2000" dirty="0"/>
              <a:t> (10</a:t>
            </a:r>
            <a:r>
              <a:rPr lang="en-US" altLang="zh-CN" sz="2000" baseline="30000" dirty="0"/>
              <a:t>15</a:t>
            </a:r>
            <a:r>
              <a:rPr lang="en-US" altLang="zh-CN" sz="2000" dirty="0"/>
              <a:t>hz</a:t>
            </a:r>
            <a:r>
              <a:rPr lang="zh-CN" altLang="en-US" sz="2000" dirty="0"/>
              <a:t>，</a:t>
            </a:r>
            <a:r>
              <a:rPr lang="en-US" altLang="zh-CN" sz="2000" dirty="0"/>
              <a:t>100</a:t>
            </a:r>
            <a:r>
              <a:rPr lang="zh-CN" altLang="en-US" sz="2000" dirty="0"/>
              <a:t>万</a:t>
            </a:r>
            <a:r>
              <a:rPr lang="en-US" altLang="zh-CN" sz="2000" dirty="0" err="1"/>
              <a:t>Ghz</a:t>
            </a:r>
            <a:r>
              <a:rPr lang="en-US" altLang="zh-CN" sz="2000" dirty="0"/>
              <a:t>)</a:t>
            </a:r>
            <a:r>
              <a:rPr lang="zh-CN" altLang="en-US" sz="2000" dirty="0"/>
              <a:t>。</a:t>
            </a:r>
            <a:r>
              <a:rPr lang="en-US" altLang="zh-CN" sz="2000" dirty="0"/>
              <a:t>FM</a:t>
            </a:r>
            <a:r>
              <a:rPr lang="zh-CN" altLang="en-US" sz="2000" dirty="0"/>
              <a:t>的频率是</a:t>
            </a:r>
            <a:r>
              <a:rPr lang="en-US" altLang="zh-CN" sz="2000" dirty="0"/>
              <a:t>100 </a:t>
            </a:r>
            <a:r>
              <a:rPr lang="en-US" altLang="zh-CN" sz="2000" dirty="0" err="1"/>
              <a:t>Mhz</a:t>
            </a:r>
            <a:r>
              <a:rPr lang="zh-CN" altLang="en-US" sz="2000" dirty="0"/>
              <a:t>或</a:t>
            </a:r>
            <a:r>
              <a:rPr lang="en-US" altLang="zh-CN" sz="2000" dirty="0"/>
              <a:t>0.1Ghz</a:t>
            </a:r>
          </a:p>
          <a:p>
            <a:pPr eaLnBrk="1" hangingPunct="1">
              <a:lnSpc>
                <a:spcPct val="120000"/>
              </a:lnSpc>
              <a:spcBef>
                <a:spcPct val="20000"/>
              </a:spcBef>
              <a:spcAft>
                <a:spcPts val="20"/>
              </a:spcAft>
            </a:pPr>
            <a:r>
              <a:rPr lang="en-US" altLang="zh-CN" sz="2400" b="1" dirty="0">
                <a:sym typeface="Symbol" panose="05050102010706020507" pitchFamily="18" charset="2"/>
              </a:rPr>
              <a:t></a:t>
            </a:r>
            <a:r>
              <a:rPr lang="zh-CN" altLang="en-US" sz="2400" b="1" dirty="0">
                <a:sym typeface="Symbol" panose="05050102010706020507" pitchFamily="18" charset="2"/>
              </a:rPr>
              <a:t>，</a:t>
            </a:r>
            <a:r>
              <a:rPr lang="zh-CN" altLang="en-US" sz="2400" b="1" dirty="0"/>
              <a:t>伽玛射线</a:t>
            </a:r>
          </a:p>
          <a:p>
            <a:pPr eaLnBrk="1" hangingPunct="1">
              <a:lnSpc>
                <a:spcPct val="120000"/>
              </a:lnSpc>
              <a:spcBef>
                <a:spcPct val="20000"/>
              </a:spcBef>
              <a:spcAft>
                <a:spcPts val="20"/>
              </a:spcAft>
            </a:pPr>
            <a:r>
              <a:rPr lang="zh-CN" altLang="en-US" sz="2400" b="1" dirty="0">
                <a:sym typeface="Symbol" panose="05050102010706020507" pitchFamily="18" charset="2"/>
              </a:rPr>
              <a:t>，</a:t>
            </a:r>
            <a:r>
              <a:rPr lang="zh-CN" altLang="en-US" sz="2400" b="1" dirty="0"/>
              <a:t>阿尔法粒子 </a:t>
            </a:r>
          </a:p>
          <a:p>
            <a:pPr eaLnBrk="1" hangingPunct="1">
              <a:lnSpc>
                <a:spcPct val="120000"/>
              </a:lnSpc>
              <a:spcBef>
                <a:spcPct val="20000"/>
              </a:spcBef>
              <a:spcAft>
                <a:spcPts val="20"/>
              </a:spcAft>
            </a:pPr>
            <a:r>
              <a:rPr lang="zh-CN" altLang="en-US" sz="2400" b="1" dirty="0">
                <a:sym typeface="Symbol" panose="05050102010706020507" pitchFamily="18" charset="2"/>
              </a:rPr>
              <a:t>，</a:t>
            </a:r>
            <a:r>
              <a:rPr lang="zh-CN" altLang="en-US" sz="2400" b="1" dirty="0"/>
              <a:t>贝塔粒子 </a:t>
            </a:r>
          </a:p>
          <a:p>
            <a:pPr eaLnBrk="1" hangingPunct="1">
              <a:lnSpc>
                <a:spcPct val="120000"/>
              </a:lnSpc>
              <a:spcBef>
                <a:spcPct val="20000"/>
              </a:spcBef>
              <a:spcAft>
                <a:spcPts val="20"/>
              </a:spcAft>
            </a:pPr>
            <a:r>
              <a:rPr lang="zh-CN" altLang="en-US" sz="2400" b="1" dirty="0"/>
              <a:t>中子</a:t>
            </a:r>
          </a:p>
          <a:p>
            <a:pPr eaLnBrk="1" hangingPunct="1">
              <a:lnSpc>
                <a:spcPct val="120000"/>
              </a:lnSpc>
              <a:spcBef>
                <a:spcPct val="20000"/>
              </a:spcBef>
              <a:spcAft>
                <a:spcPts val="20"/>
              </a:spcAft>
            </a:pPr>
            <a:endParaRPr lang="en-US" altLang="zh-CN" sz="2400" b="1" dirty="0"/>
          </a:p>
        </p:txBody>
      </p:sp>
      <p:pic>
        <p:nvPicPr>
          <p:cNvPr id="21508" name="Picture 4" descr="Anna_Berthe_Roentgen">
            <a:hlinkClick r:id="rId2"/>
            <a:extLst>
              <a:ext uri="{FF2B5EF4-FFF2-40B4-BE49-F238E27FC236}">
                <a16:creationId xmlns:a16="http://schemas.microsoft.com/office/drawing/2014/main" xmlns="" id="{6A7FCFBC-8C54-4CA3-8BFA-5AB334A2984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51538" y="3357563"/>
            <a:ext cx="219075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9" name="Picture 5">
            <a:extLst>
              <a:ext uri="{FF2B5EF4-FFF2-40B4-BE49-F238E27FC236}">
                <a16:creationId xmlns:a16="http://schemas.microsoft.com/office/drawing/2014/main" xmlns="" id="{4B8BBB6B-9D1F-4B3F-8821-0187C4B605BF}"/>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951538" y="1412875"/>
            <a:ext cx="4500562" cy="1887538"/>
          </a:xfrm>
          <a:prstGeom prst="rect">
            <a:avLst/>
          </a:prstGeom>
          <a:noFill/>
          <a:ln w="9525">
            <a:solidFill>
              <a:srgbClr val="800000"/>
            </a:solidFill>
            <a:miter lim="800000"/>
            <a:headEnd/>
            <a:tailEnd/>
          </a:ln>
          <a:extLst>
            <a:ext uri="{909E8E84-426E-40DD-AFC4-6F175D3DCCD1}">
              <a14:hiddenFill xmlns:a14="http://schemas.microsoft.com/office/drawing/2010/main" xmlns="">
                <a:solidFill>
                  <a:srgbClr val="FFFFFF"/>
                </a:solidFill>
              </a14:hiddenFill>
            </a:ext>
          </a:extLst>
        </p:spPr>
      </p:pic>
      <p:sp>
        <p:nvSpPr>
          <p:cNvPr id="21510" name="Text Box 6">
            <a:extLst>
              <a:ext uri="{FF2B5EF4-FFF2-40B4-BE49-F238E27FC236}">
                <a16:creationId xmlns:a16="http://schemas.microsoft.com/office/drawing/2014/main" xmlns="" id="{BBBBD1DE-C2E5-4D4C-BFA8-1E6D6F49B297}"/>
              </a:ext>
            </a:extLst>
          </p:cNvPr>
          <p:cNvSpPr txBox="1">
            <a:spLocks noChangeArrowheads="1"/>
          </p:cNvSpPr>
          <p:nvPr/>
        </p:nvSpPr>
        <p:spPr bwMode="auto">
          <a:xfrm>
            <a:off x="8401051" y="3573464"/>
            <a:ext cx="1979613" cy="291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20000"/>
              </a:spcBef>
              <a:spcAft>
                <a:spcPts val="20"/>
              </a:spcAft>
            </a:pPr>
            <a:r>
              <a:rPr lang="en-US" altLang="zh-CN" sz="1400" i="1" dirty="0"/>
              <a:t>Hand </a:t>
            </a:r>
            <a:r>
              <a:rPr lang="en-US" altLang="zh-CN" sz="1400" i="1" dirty="0" err="1"/>
              <a:t>mit</a:t>
            </a:r>
            <a:r>
              <a:rPr lang="en-US" altLang="zh-CN" sz="1400" i="1" dirty="0"/>
              <a:t> </a:t>
            </a:r>
            <a:r>
              <a:rPr lang="en-US" altLang="zh-CN" sz="1400" i="1" dirty="0" err="1"/>
              <a:t>Ringen</a:t>
            </a:r>
            <a:r>
              <a:rPr lang="en-US" altLang="zh-CN" sz="1400" dirty="0"/>
              <a:t>: print of Wilhelm </a:t>
            </a:r>
            <a:r>
              <a:rPr lang="en-US" altLang="zh-CN" sz="1400" dirty="0" err="1"/>
              <a:t>Röntgen's</a:t>
            </a:r>
            <a:r>
              <a:rPr lang="en-US" altLang="zh-CN" sz="1400" dirty="0"/>
              <a:t> first "medical" x-ray, of his wife's hand, taken on 22 December 1895 and presented to </a:t>
            </a:r>
            <a:r>
              <a:rPr lang="en-US" altLang="zh-CN" sz="1400" dirty="0">
                <a:hlinkClick r:id="rId5" tooltip="Ludwig Zehnder"/>
              </a:rPr>
              <a:t>Professor Ludwig Zehnder</a:t>
            </a:r>
            <a:r>
              <a:rPr lang="en-US" altLang="zh-CN" sz="1400" dirty="0"/>
              <a:t> of the </a:t>
            </a:r>
            <a:r>
              <a:rPr lang="en-US" altLang="zh-CN" sz="1400" dirty="0" err="1"/>
              <a:t>Physik</a:t>
            </a:r>
            <a:r>
              <a:rPr lang="en-US" altLang="zh-CN" sz="1400" dirty="0"/>
              <a:t> </a:t>
            </a:r>
            <a:r>
              <a:rPr lang="en-US" altLang="zh-CN" sz="1400" dirty="0" err="1"/>
              <a:t>Institut</a:t>
            </a:r>
            <a:r>
              <a:rPr lang="en-US" altLang="zh-CN" sz="1400" dirty="0"/>
              <a:t>, University of Freiburg, on 1 January 1896</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xmlns="" id="{25348634-FC63-416A-B3A9-C57AED0655C0}"/>
              </a:ext>
            </a:extLst>
          </p:cNvPr>
          <p:cNvSpPr>
            <a:spLocks noGrp="1" noChangeArrowheads="1"/>
          </p:cNvSpPr>
          <p:nvPr>
            <p:ph type="title"/>
          </p:nvPr>
        </p:nvSpPr>
        <p:spPr/>
        <p:txBody>
          <a:bodyPr/>
          <a:lstStyle/>
          <a:p>
            <a:pPr eaLnBrk="1" hangingPunct="1">
              <a:lnSpc>
                <a:spcPct val="120000"/>
              </a:lnSpc>
              <a:spcBef>
                <a:spcPct val="20000"/>
              </a:spcBef>
              <a:spcAft>
                <a:spcPts val="20"/>
              </a:spcAft>
            </a:pPr>
            <a:r>
              <a:rPr lang="zh-CN" altLang="en-US"/>
              <a:t>放射性</a:t>
            </a:r>
            <a:r>
              <a:rPr lang="en-US" altLang="zh-CN"/>
              <a:t>radioactivity</a:t>
            </a:r>
          </a:p>
        </p:txBody>
      </p:sp>
      <p:sp>
        <p:nvSpPr>
          <p:cNvPr id="22531" name="Rectangle 3">
            <a:extLst>
              <a:ext uri="{FF2B5EF4-FFF2-40B4-BE49-F238E27FC236}">
                <a16:creationId xmlns:a16="http://schemas.microsoft.com/office/drawing/2014/main" xmlns="" id="{812D6954-7A30-4AAA-ABCD-76DAD3B9D41A}"/>
              </a:ext>
            </a:extLst>
          </p:cNvPr>
          <p:cNvSpPr>
            <a:spLocks noGrp="1" noChangeArrowheads="1"/>
          </p:cNvSpPr>
          <p:nvPr>
            <p:ph type="body" idx="1"/>
          </p:nvPr>
        </p:nvSpPr>
        <p:spPr/>
        <p:txBody>
          <a:bodyPr/>
          <a:lstStyle/>
          <a:p>
            <a:pPr eaLnBrk="1" hangingPunct="1">
              <a:lnSpc>
                <a:spcPct val="120000"/>
              </a:lnSpc>
              <a:spcBef>
                <a:spcPts val="20"/>
              </a:spcBef>
              <a:spcAft>
                <a:spcPts val="20"/>
              </a:spcAft>
            </a:pPr>
            <a:r>
              <a:rPr lang="zh-CN" altLang="en-US"/>
              <a:t>有些物质如铀，具有放射性，也就是说它能够自发的发出粒子或伽玛射线，或发生裂变。</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xmlns="" id="{00B54740-A183-44C8-ADAC-42538EA4C5EC}"/>
              </a:ext>
            </a:extLst>
          </p:cNvPr>
          <p:cNvSpPr>
            <a:spLocks noGrp="1" noChangeArrowheads="1"/>
          </p:cNvSpPr>
          <p:nvPr>
            <p:ph type="title"/>
          </p:nvPr>
        </p:nvSpPr>
        <p:spPr/>
        <p:txBody>
          <a:bodyPr/>
          <a:lstStyle/>
          <a:p>
            <a:pPr eaLnBrk="1" hangingPunct="1">
              <a:lnSpc>
                <a:spcPct val="120000"/>
              </a:lnSpc>
              <a:spcBef>
                <a:spcPct val="20000"/>
              </a:spcBef>
              <a:spcAft>
                <a:spcPts val="20"/>
              </a:spcAft>
            </a:pPr>
            <a:r>
              <a:rPr lang="zh-CN" altLang="en-US" b="1"/>
              <a:t>衰变种类</a:t>
            </a:r>
          </a:p>
        </p:txBody>
      </p:sp>
      <p:sp>
        <p:nvSpPr>
          <p:cNvPr id="23555" name="Rectangle 3">
            <a:extLst>
              <a:ext uri="{FF2B5EF4-FFF2-40B4-BE49-F238E27FC236}">
                <a16:creationId xmlns:a16="http://schemas.microsoft.com/office/drawing/2014/main" xmlns="" id="{C3C44099-CF22-4E79-B4C4-E1A2D02F5F25}"/>
              </a:ext>
            </a:extLst>
          </p:cNvPr>
          <p:cNvSpPr>
            <a:spLocks noGrp="1" noChangeArrowheads="1"/>
          </p:cNvSpPr>
          <p:nvPr>
            <p:ph type="body" idx="1"/>
          </p:nvPr>
        </p:nvSpPr>
        <p:spPr>
          <a:xfrm>
            <a:off x="965915" y="1600202"/>
            <a:ext cx="5718220" cy="2521038"/>
          </a:xfrm>
        </p:spPr>
        <p:txBody>
          <a:bodyPr/>
          <a:lstStyle/>
          <a:p>
            <a:pPr eaLnBrk="1" hangingPunct="1">
              <a:lnSpc>
                <a:spcPct val="120000"/>
              </a:lnSpc>
              <a:spcBef>
                <a:spcPct val="20000"/>
              </a:spcBef>
              <a:spcAft>
                <a:spcPts val="20"/>
              </a:spcAft>
            </a:pPr>
            <a:r>
              <a:rPr lang="en-US" altLang="zh-CN" b="1" dirty="0"/>
              <a:t>α</a:t>
            </a:r>
            <a:r>
              <a:rPr lang="zh-CN" altLang="en-US" b="1" dirty="0"/>
              <a:t>衰变：（</a:t>
            </a:r>
            <a:r>
              <a:rPr lang="en-US" altLang="zh-CN" dirty="0"/>
              <a:t>2</a:t>
            </a:r>
            <a:r>
              <a:rPr lang="zh-CN" altLang="en-US" dirty="0"/>
              <a:t>个质子</a:t>
            </a:r>
            <a:r>
              <a:rPr lang="en-US" altLang="zh-CN" dirty="0"/>
              <a:t>+2</a:t>
            </a:r>
            <a:r>
              <a:rPr lang="zh-CN" altLang="en-US" dirty="0"/>
              <a:t>个中子）</a:t>
            </a:r>
            <a:r>
              <a:rPr lang="en-US" altLang="zh-CN" dirty="0"/>
              <a:t>α</a:t>
            </a:r>
            <a:r>
              <a:rPr lang="zh-CN" altLang="en-US" dirty="0"/>
              <a:t>粒子</a:t>
            </a:r>
          </a:p>
          <a:p>
            <a:pPr lvl="1" eaLnBrk="1" hangingPunct="1">
              <a:lnSpc>
                <a:spcPct val="120000"/>
              </a:lnSpc>
              <a:spcBef>
                <a:spcPct val="20000"/>
              </a:spcBef>
              <a:spcAft>
                <a:spcPts val="20"/>
              </a:spcAft>
            </a:pPr>
            <a:r>
              <a:rPr lang="zh-CN" altLang="en-US" dirty="0"/>
              <a:t>质量数（</a:t>
            </a:r>
            <a:r>
              <a:rPr lang="en-US" altLang="zh-CN" dirty="0"/>
              <a:t>A</a:t>
            </a:r>
            <a:r>
              <a:rPr lang="zh-CN" altLang="en-US" dirty="0"/>
              <a:t>）</a:t>
            </a:r>
            <a:r>
              <a:rPr lang="en-US" altLang="zh-CN" dirty="0"/>
              <a:t>-4</a:t>
            </a:r>
            <a:r>
              <a:rPr lang="zh-CN" altLang="en-US" dirty="0"/>
              <a:t>，</a:t>
            </a:r>
          </a:p>
          <a:p>
            <a:pPr lvl="1" eaLnBrk="1" hangingPunct="1">
              <a:lnSpc>
                <a:spcPct val="120000"/>
              </a:lnSpc>
              <a:spcBef>
                <a:spcPct val="20000"/>
              </a:spcBef>
              <a:spcAft>
                <a:spcPts val="20"/>
              </a:spcAft>
            </a:pPr>
            <a:r>
              <a:rPr lang="en-US" altLang="zh-CN" dirty="0"/>
              <a:t>Ra-226</a:t>
            </a:r>
            <a:r>
              <a:rPr lang="zh-CN" altLang="en-US" dirty="0"/>
              <a:t>、</a:t>
            </a:r>
            <a:r>
              <a:rPr lang="en-US" altLang="zh-CN" dirty="0"/>
              <a:t>Po-210</a:t>
            </a:r>
            <a:r>
              <a:rPr lang="zh-CN" altLang="en-US" dirty="0"/>
              <a:t>、</a:t>
            </a:r>
            <a:r>
              <a:rPr lang="en-US" altLang="zh-CN" dirty="0"/>
              <a:t>U-235</a:t>
            </a:r>
            <a:r>
              <a:rPr lang="en-US" altLang="zh-CN" u="sng" dirty="0"/>
              <a:t> </a:t>
            </a:r>
          </a:p>
          <a:p>
            <a:pPr eaLnBrk="1" hangingPunct="1">
              <a:lnSpc>
                <a:spcPct val="120000"/>
              </a:lnSpc>
              <a:spcBef>
                <a:spcPct val="20000"/>
              </a:spcBef>
              <a:spcAft>
                <a:spcPts val="20"/>
              </a:spcAft>
            </a:pPr>
            <a:endParaRPr lang="en-US" altLang="zh-CN" dirty="0"/>
          </a:p>
        </p:txBody>
      </p:sp>
      <p:pic>
        <p:nvPicPr>
          <p:cNvPr id="23556" name="Picture 4" descr="alpha">
            <a:extLst>
              <a:ext uri="{FF2B5EF4-FFF2-40B4-BE49-F238E27FC236}">
                <a16:creationId xmlns:a16="http://schemas.microsoft.com/office/drawing/2014/main" xmlns="" id="{284958D1-FE49-4887-ADF7-B372E5760ED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032625" y="1526148"/>
            <a:ext cx="4321175" cy="324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xmlns="" id="{EF6521E7-8B51-4723-831C-605BD7709122}"/>
              </a:ext>
            </a:extLst>
          </p:cNvPr>
          <p:cNvSpPr>
            <a:spLocks noGrp="1" noChangeArrowheads="1"/>
          </p:cNvSpPr>
          <p:nvPr>
            <p:ph type="body" sz="half" idx="1"/>
          </p:nvPr>
        </p:nvSpPr>
        <p:spPr>
          <a:xfrm>
            <a:off x="862885" y="1007326"/>
            <a:ext cx="5692462" cy="4157103"/>
          </a:xfrm>
        </p:spPr>
        <p:txBody>
          <a:bodyPr>
            <a:normAutofit fontScale="92500" lnSpcReduction="20000"/>
          </a:bodyPr>
          <a:lstStyle/>
          <a:p>
            <a:pPr eaLnBrk="1" hangingPunct="1">
              <a:lnSpc>
                <a:spcPct val="120000"/>
              </a:lnSpc>
              <a:spcBef>
                <a:spcPct val="20000"/>
              </a:spcBef>
              <a:spcAft>
                <a:spcPts val="20"/>
              </a:spcAft>
            </a:pPr>
            <a:r>
              <a:rPr lang="en-US" altLang="zh-CN" b="1" dirty="0"/>
              <a:t>β </a:t>
            </a:r>
            <a:r>
              <a:rPr lang="en-US" altLang="zh-CN" b="1" baseline="30000" dirty="0"/>
              <a:t>-</a:t>
            </a:r>
            <a:r>
              <a:rPr lang="zh-CN" altLang="en-US" b="1" dirty="0"/>
              <a:t>衰变：</a:t>
            </a:r>
            <a:r>
              <a:rPr lang="zh-CN" altLang="en-US" u="sng" dirty="0"/>
              <a:t> </a:t>
            </a:r>
            <a:endParaRPr lang="zh-CN" altLang="en-US" dirty="0"/>
          </a:p>
          <a:p>
            <a:pPr lvl="1" eaLnBrk="1" hangingPunct="1">
              <a:lnSpc>
                <a:spcPct val="120000"/>
              </a:lnSpc>
              <a:spcBef>
                <a:spcPct val="20000"/>
              </a:spcBef>
              <a:spcAft>
                <a:spcPts val="20"/>
              </a:spcAft>
            </a:pPr>
            <a:r>
              <a:rPr lang="en-US" altLang="zh-CN" dirty="0"/>
              <a:t>K-40</a:t>
            </a:r>
            <a:r>
              <a:rPr lang="zh-CN" altLang="en-US" dirty="0"/>
              <a:t>、</a:t>
            </a:r>
            <a:r>
              <a:rPr lang="en-US" altLang="zh-CN" dirty="0"/>
              <a:t>C-14</a:t>
            </a:r>
            <a:r>
              <a:rPr lang="zh-CN" altLang="en-US" dirty="0"/>
              <a:t>、</a:t>
            </a:r>
            <a:r>
              <a:rPr lang="en-US" altLang="zh-CN" dirty="0"/>
              <a:t>P-32</a:t>
            </a:r>
            <a:r>
              <a:rPr lang="zh-CN" altLang="en-US" dirty="0"/>
              <a:t>、</a:t>
            </a:r>
            <a:r>
              <a:rPr lang="en-US" altLang="zh-CN" dirty="0"/>
              <a:t>S-35 , Cs-137</a:t>
            </a:r>
            <a:r>
              <a:rPr lang="zh-CN" altLang="en-US" dirty="0"/>
              <a:t>、</a:t>
            </a:r>
            <a:r>
              <a:rPr lang="en-US" altLang="zh-CN" dirty="0"/>
              <a:t>I-131</a:t>
            </a:r>
            <a:r>
              <a:rPr lang="zh-CN" altLang="en-US" dirty="0"/>
              <a:t>、</a:t>
            </a:r>
            <a:r>
              <a:rPr lang="en-US" altLang="zh-CN" dirty="0"/>
              <a:t>Co-60</a:t>
            </a:r>
          </a:p>
          <a:p>
            <a:pPr lvl="1" eaLnBrk="1" hangingPunct="1">
              <a:lnSpc>
                <a:spcPct val="120000"/>
              </a:lnSpc>
              <a:spcBef>
                <a:spcPct val="20000"/>
              </a:spcBef>
              <a:spcAft>
                <a:spcPts val="20"/>
              </a:spcAft>
            </a:pPr>
            <a:r>
              <a:rPr lang="zh-CN" altLang="en-US" dirty="0"/>
              <a:t>中子变成质子的过程中，产生的。</a:t>
            </a:r>
          </a:p>
          <a:p>
            <a:pPr lvl="1" eaLnBrk="1" hangingPunct="1">
              <a:lnSpc>
                <a:spcPct val="120000"/>
              </a:lnSpc>
              <a:spcBef>
                <a:spcPct val="20000"/>
              </a:spcBef>
              <a:spcAft>
                <a:spcPts val="20"/>
              </a:spcAft>
            </a:pPr>
            <a:r>
              <a:rPr lang="zh-CN" altLang="en-US" dirty="0"/>
              <a:t>质量数</a:t>
            </a:r>
            <a:r>
              <a:rPr lang="en-US" altLang="zh-CN" dirty="0"/>
              <a:t>A</a:t>
            </a:r>
            <a:r>
              <a:rPr lang="zh-CN" altLang="en-US" dirty="0"/>
              <a:t>不变，质子数</a:t>
            </a:r>
            <a:r>
              <a:rPr lang="en-US" altLang="zh-CN" dirty="0"/>
              <a:t>Z+1</a:t>
            </a:r>
            <a:r>
              <a:rPr lang="zh-CN" altLang="en-US" dirty="0"/>
              <a:t>。</a:t>
            </a:r>
          </a:p>
          <a:p>
            <a:pPr eaLnBrk="1" hangingPunct="1">
              <a:lnSpc>
                <a:spcPct val="120000"/>
              </a:lnSpc>
              <a:spcBef>
                <a:spcPct val="20000"/>
              </a:spcBef>
              <a:spcAft>
                <a:spcPts val="20"/>
              </a:spcAft>
            </a:pPr>
            <a:r>
              <a:rPr lang="en-US" altLang="zh-CN" b="1" dirty="0"/>
              <a:t>β</a:t>
            </a:r>
            <a:r>
              <a:rPr lang="en-US" altLang="zh-CN" b="1" baseline="30000" dirty="0"/>
              <a:t>+</a:t>
            </a:r>
            <a:r>
              <a:rPr lang="en-US" altLang="zh-CN" b="1" dirty="0"/>
              <a:t> </a:t>
            </a:r>
            <a:r>
              <a:rPr lang="zh-CN" altLang="en-US" b="1" dirty="0"/>
              <a:t>衰变</a:t>
            </a:r>
          </a:p>
          <a:p>
            <a:pPr lvl="1" eaLnBrk="1" hangingPunct="1">
              <a:lnSpc>
                <a:spcPct val="120000"/>
              </a:lnSpc>
              <a:spcBef>
                <a:spcPct val="20000"/>
              </a:spcBef>
              <a:spcAft>
                <a:spcPts val="20"/>
              </a:spcAft>
            </a:pPr>
            <a:r>
              <a:rPr lang="en-US" altLang="zh-CN" dirty="0"/>
              <a:t>Na-22</a:t>
            </a:r>
          </a:p>
          <a:p>
            <a:pPr lvl="1" eaLnBrk="1" hangingPunct="1">
              <a:lnSpc>
                <a:spcPct val="120000"/>
              </a:lnSpc>
              <a:spcBef>
                <a:spcPct val="20000"/>
              </a:spcBef>
              <a:spcAft>
                <a:spcPts val="20"/>
              </a:spcAft>
            </a:pPr>
            <a:r>
              <a:rPr lang="zh-CN" altLang="en-US" dirty="0"/>
              <a:t>放射出正电子和中微子</a:t>
            </a:r>
          </a:p>
          <a:p>
            <a:pPr lvl="1" eaLnBrk="1" hangingPunct="1">
              <a:lnSpc>
                <a:spcPct val="120000"/>
              </a:lnSpc>
              <a:spcBef>
                <a:spcPct val="20000"/>
              </a:spcBef>
              <a:spcAft>
                <a:spcPts val="20"/>
              </a:spcAft>
            </a:pPr>
            <a:r>
              <a:rPr lang="zh-CN" altLang="en-US" dirty="0"/>
              <a:t>质子变成中子的过程中产生的。</a:t>
            </a:r>
          </a:p>
          <a:p>
            <a:pPr lvl="1" eaLnBrk="1" hangingPunct="1">
              <a:lnSpc>
                <a:spcPct val="120000"/>
              </a:lnSpc>
              <a:spcBef>
                <a:spcPct val="20000"/>
              </a:spcBef>
              <a:spcAft>
                <a:spcPts val="20"/>
              </a:spcAft>
            </a:pPr>
            <a:r>
              <a:rPr lang="en-US" altLang="zh-CN" dirty="0"/>
              <a:t>A</a:t>
            </a:r>
            <a:r>
              <a:rPr lang="zh-CN" altLang="en-US" dirty="0"/>
              <a:t>不变，</a:t>
            </a:r>
            <a:r>
              <a:rPr lang="en-US" altLang="zh-CN" dirty="0"/>
              <a:t>Z-1</a:t>
            </a:r>
            <a:r>
              <a:rPr lang="zh-CN" altLang="en-US" dirty="0"/>
              <a:t>。</a:t>
            </a:r>
          </a:p>
        </p:txBody>
      </p:sp>
      <p:pic>
        <p:nvPicPr>
          <p:cNvPr id="24579" name="Picture 4" descr="beta">
            <a:extLst>
              <a:ext uri="{FF2B5EF4-FFF2-40B4-BE49-F238E27FC236}">
                <a16:creationId xmlns:a16="http://schemas.microsoft.com/office/drawing/2014/main" xmlns="" id="{792E824A-30D6-4424-9650-FBB17DD7EEEE}"/>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223840" y="1549971"/>
            <a:ext cx="4105275" cy="307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a:extLst>
              <a:ext uri="{FF2B5EF4-FFF2-40B4-BE49-F238E27FC236}">
                <a16:creationId xmlns:a16="http://schemas.microsoft.com/office/drawing/2014/main" xmlns="" id="{48AD4B1B-65EB-4AC1-BFA9-3277A672E3ED}"/>
              </a:ext>
            </a:extLst>
          </p:cNvPr>
          <p:cNvSpPr>
            <a:spLocks noGrp="1" noChangeArrowheads="1"/>
          </p:cNvSpPr>
          <p:nvPr>
            <p:ph type="body" sz="half" idx="1"/>
          </p:nvPr>
        </p:nvSpPr>
        <p:spPr>
          <a:xfrm>
            <a:off x="1981200" y="476251"/>
            <a:ext cx="4355206" cy="5649913"/>
          </a:xfrm>
        </p:spPr>
        <p:txBody>
          <a:bodyPr/>
          <a:lstStyle/>
          <a:p>
            <a:pPr eaLnBrk="1" hangingPunct="1">
              <a:lnSpc>
                <a:spcPct val="120000"/>
              </a:lnSpc>
              <a:spcBef>
                <a:spcPct val="20000"/>
              </a:spcBef>
              <a:spcAft>
                <a:spcPts val="20"/>
              </a:spcAft>
            </a:pPr>
            <a:r>
              <a:rPr lang="zh-CN" altLang="en-US" b="1" dirty="0"/>
              <a:t>伽玛线发射</a:t>
            </a:r>
          </a:p>
          <a:p>
            <a:pPr lvl="1" eaLnBrk="1" hangingPunct="1">
              <a:lnSpc>
                <a:spcPct val="120000"/>
              </a:lnSpc>
              <a:spcBef>
                <a:spcPct val="20000"/>
              </a:spcBef>
              <a:spcAft>
                <a:spcPts val="20"/>
              </a:spcAft>
            </a:pPr>
            <a:r>
              <a:rPr lang="en-US" altLang="zh-CN" dirty="0"/>
              <a:t>Co-60</a:t>
            </a:r>
            <a:r>
              <a:rPr lang="zh-CN" altLang="en-US" dirty="0"/>
              <a:t>、</a:t>
            </a:r>
            <a:r>
              <a:rPr lang="en-US" altLang="zh-CN" dirty="0"/>
              <a:t>Tc-99m</a:t>
            </a:r>
          </a:p>
          <a:p>
            <a:pPr lvl="1" eaLnBrk="1" hangingPunct="1">
              <a:lnSpc>
                <a:spcPct val="120000"/>
              </a:lnSpc>
              <a:spcBef>
                <a:spcPct val="20000"/>
              </a:spcBef>
              <a:spcAft>
                <a:spcPts val="20"/>
              </a:spcAft>
            </a:pPr>
            <a:r>
              <a:rPr lang="zh-CN" altLang="en-US" dirty="0"/>
              <a:t>往往伴有其他衰变</a:t>
            </a:r>
          </a:p>
          <a:p>
            <a:pPr eaLnBrk="1" hangingPunct="1">
              <a:lnSpc>
                <a:spcPct val="120000"/>
              </a:lnSpc>
              <a:spcBef>
                <a:spcPct val="20000"/>
              </a:spcBef>
              <a:spcAft>
                <a:spcPts val="20"/>
              </a:spcAft>
            </a:pPr>
            <a:r>
              <a:rPr lang="zh-CN" altLang="en-US" b="1" dirty="0"/>
              <a:t>轨道电子俘获</a:t>
            </a:r>
          </a:p>
          <a:p>
            <a:pPr lvl="1" eaLnBrk="1" hangingPunct="1">
              <a:lnSpc>
                <a:spcPct val="120000"/>
              </a:lnSpc>
              <a:spcBef>
                <a:spcPct val="20000"/>
              </a:spcBef>
              <a:spcAft>
                <a:spcPts val="20"/>
              </a:spcAft>
            </a:pPr>
            <a:r>
              <a:rPr lang="zh-CN" altLang="en-US" dirty="0"/>
              <a:t>放射出中微子</a:t>
            </a:r>
          </a:p>
          <a:p>
            <a:pPr eaLnBrk="1" hangingPunct="1">
              <a:lnSpc>
                <a:spcPct val="120000"/>
              </a:lnSpc>
              <a:spcBef>
                <a:spcPct val="20000"/>
              </a:spcBef>
              <a:spcAft>
                <a:spcPts val="20"/>
              </a:spcAft>
            </a:pPr>
            <a:r>
              <a:rPr lang="zh-CN" altLang="en-US" b="1" dirty="0"/>
              <a:t>内转换</a:t>
            </a:r>
          </a:p>
          <a:p>
            <a:pPr lvl="1" eaLnBrk="1" hangingPunct="1">
              <a:lnSpc>
                <a:spcPct val="120000"/>
              </a:lnSpc>
              <a:spcBef>
                <a:spcPct val="20000"/>
              </a:spcBef>
              <a:spcAft>
                <a:spcPts val="20"/>
              </a:spcAft>
            </a:pPr>
            <a:r>
              <a:rPr lang="zh-CN" altLang="en-US" dirty="0"/>
              <a:t>原子核状态跃迁时，不发射光子，而是把能量交给原子的壳层电子使其发射出来 </a:t>
            </a:r>
          </a:p>
        </p:txBody>
      </p:sp>
      <p:pic>
        <p:nvPicPr>
          <p:cNvPr id="25603" name="Picture 4" descr="gamma">
            <a:extLst>
              <a:ext uri="{FF2B5EF4-FFF2-40B4-BE49-F238E27FC236}">
                <a16:creationId xmlns:a16="http://schemas.microsoft.com/office/drawing/2014/main" xmlns="" id="{F4B5F24F-23B5-4294-AC87-26FFE9D600D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763154" y="665432"/>
            <a:ext cx="4543425" cy="332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a:extLst>
              <a:ext uri="{FF2B5EF4-FFF2-40B4-BE49-F238E27FC236}">
                <a16:creationId xmlns:a16="http://schemas.microsoft.com/office/drawing/2014/main" xmlns="" id="{B9FB20D1-2669-4DE8-B26A-257C3562E912}"/>
              </a:ext>
            </a:extLst>
          </p:cNvPr>
          <p:cNvSpPr>
            <a:spLocks noGrp="1" noChangeArrowheads="1"/>
          </p:cNvSpPr>
          <p:nvPr>
            <p:ph type="title"/>
          </p:nvPr>
        </p:nvSpPr>
        <p:spPr/>
        <p:txBody>
          <a:bodyPr/>
          <a:lstStyle/>
          <a:p>
            <a:pPr eaLnBrk="1" hangingPunct="1">
              <a:lnSpc>
                <a:spcPct val="120000"/>
              </a:lnSpc>
              <a:spcBef>
                <a:spcPct val="20000"/>
              </a:spcBef>
              <a:spcAft>
                <a:spcPts val="20"/>
              </a:spcAft>
            </a:pPr>
            <a:endParaRPr lang="zh-CN" altLang="zh-CN"/>
          </a:p>
        </p:txBody>
      </p:sp>
      <p:sp>
        <p:nvSpPr>
          <p:cNvPr id="26627" name="Rectangle 3">
            <a:extLst>
              <a:ext uri="{FF2B5EF4-FFF2-40B4-BE49-F238E27FC236}">
                <a16:creationId xmlns:a16="http://schemas.microsoft.com/office/drawing/2014/main" xmlns="" id="{6620219E-8FE3-4440-A763-AD4ADA47F5D2}"/>
              </a:ext>
            </a:extLst>
          </p:cNvPr>
          <p:cNvSpPr>
            <a:spLocks noGrp="1" noChangeArrowheads="1"/>
          </p:cNvSpPr>
          <p:nvPr>
            <p:ph type="body" sz="half" idx="1"/>
          </p:nvPr>
        </p:nvSpPr>
        <p:spPr/>
        <p:txBody>
          <a:bodyPr>
            <a:normAutofit fontScale="92500" lnSpcReduction="20000"/>
          </a:bodyPr>
          <a:lstStyle/>
          <a:p>
            <a:pPr eaLnBrk="1" hangingPunct="1">
              <a:lnSpc>
                <a:spcPct val="120000"/>
              </a:lnSpc>
              <a:spcBef>
                <a:spcPct val="20000"/>
              </a:spcBef>
              <a:spcAft>
                <a:spcPts val="20"/>
              </a:spcAft>
            </a:pPr>
            <a:r>
              <a:rPr lang="zh-CN" altLang="en-US" sz="2400" dirty="0"/>
              <a:t>有一定的半衰期：一定量核素的原子核数衰变到原来的一半时所需要的时间，用符号</a:t>
            </a:r>
            <a:r>
              <a:rPr lang="en-US" altLang="zh-CN" sz="2400" dirty="0"/>
              <a:t>T</a:t>
            </a:r>
            <a:r>
              <a:rPr lang="en-US" altLang="zh-CN" sz="2400" baseline="-25000" dirty="0"/>
              <a:t>1/2</a:t>
            </a:r>
            <a:r>
              <a:rPr lang="en-US" altLang="zh-CN" sz="2400" dirty="0"/>
              <a:t> </a:t>
            </a:r>
            <a:r>
              <a:rPr lang="zh-CN" altLang="en-US" sz="2400" dirty="0"/>
              <a:t>表示。</a:t>
            </a:r>
          </a:p>
          <a:p>
            <a:pPr lvl="1" eaLnBrk="1" hangingPunct="1">
              <a:lnSpc>
                <a:spcPct val="120000"/>
              </a:lnSpc>
              <a:spcBef>
                <a:spcPct val="20000"/>
              </a:spcBef>
              <a:spcAft>
                <a:spcPts val="20"/>
              </a:spcAft>
            </a:pPr>
            <a:r>
              <a:rPr lang="en-US" altLang="zh-CN" sz="2000" dirty="0"/>
              <a:t>Co-60 	5.3a</a:t>
            </a:r>
          </a:p>
          <a:p>
            <a:pPr lvl="1" eaLnBrk="1" hangingPunct="1">
              <a:lnSpc>
                <a:spcPct val="120000"/>
              </a:lnSpc>
              <a:spcBef>
                <a:spcPct val="20000"/>
              </a:spcBef>
              <a:spcAft>
                <a:spcPts val="20"/>
              </a:spcAft>
            </a:pPr>
            <a:r>
              <a:rPr lang="en-US" altLang="zh-CN" sz="2000" dirty="0"/>
              <a:t>Cs-137 	30a</a:t>
            </a:r>
          </a:p>
          <a:p>
            <a:pPr lvl="1" eaLnBrk="1" hangingPunct="1">
              <a:lnSpc>
                <a:spcPct val="120000"/>
              </a:lnSpc>
              <a:spcBef>
                <a:spcPct val="20000"/>
              </a:spcBef>
              <a:spcAft>
                <a:spcPts val="20"/>
              </a:spcAft>
            </a:pPr>
            <a:r>
              <a:rPr lang="en-US" altLang="zh-CN" sz="2000" dirty="0"/>
              <a:t>Ir-192	7.4d</a:t>
            </a:r>
          </a:p>
          <a:p>
            <a:pPr lvl="1" eaLnBrk="1" hangingPunct="1">
              <a:lnSpc>
                <a:spcPct val="120000"/>
              </a:lnSpc>
              <a:spcBef>
                <a:spcPct val="20000"/>
              </a:spcBef>
              <a:spcAft>
                <a:spcPts val="20"/>
              </a:spcAft>
            </a:pPr>
            <a:r>
              <a:rPr lang="en-US" altLang="zh-CN" sz="2000" dirty="0"/>
              <a:t>I-125  	60d</a:t>
            </a:r>
          </a:p>
          <a:p>
            <a:pPr lvl="1" eaLnBrk="1" hangingPunct="1">
              <a:lnSpc>
                <a:spcPct val="120000"/>
              </a:lnSpc>
              <a:spcBef>
                <a:spcPct val="20000"/>
              </a:spcBef>
              <a:spcAft>
                <a:spcPts val="20"/>
              </a:spcAft>
            </a:pPr>
            <a:r>
              <a:rPr lang="en-US" altLang="zh-CN" sz="2000" dirty="0"/>
              <a:t>I-131 	8d</a:t>
            </a:r>
          </a:p>
          <a:p>
            <a:pPr lvl="1" eaLnBrk="1" hangingPunct="1">
              <a:lnSpc>
                <a:spcPct val="120000"/>
              </a:lnSpc>
              <a:spcBef>
                <a:spcPct val="20000"/>
              </a:spcBef>
              <a:spcAft>
                <a:spcPts val="20"/>
              </a:spcAft>
            </a:pPr>
            <a:r>
              <a:rPr lang="en-US" altLang="zh-CN" sz="2000" dirty="0"/>
              <a:t>Tc-99m 	6h</a:t>
            </a:r>
          </a:p>
          <a:p>
            <a:pPr lvl="1" eaLnBrk="1" hangingPunct="1">
              <a:lnSpc>
                <a:spcPct val="120000"/>
              </a:lnSpc>
              <a:spcBef>
                <a:spcPct val="20000"/>
              </a:spcBef>
              <a:spcAft>
                <a:spcPts val="20"/>
              </a:spcAft>
            </a:pPr>
            <a:r>
              <a:rPr lang="en-US" altLang="zh-CN" sz="2000" dirty="0"/>
              <a:t>U-235 	7.038 10</a:t>
            </a:r>
            <a:r>
              <a:rPr lang="en-US" altLang="zh-CN" sz="2000" baseline="30000" dirty="0"/>
              <a:t>8</a:t>
            </a:r>
            <a:r>
              <a:rPr lang="en-US" altLang="zh-CN" sz="2000" dirty="0"/>
              <a:t>yr</a:t>
            </a:r>
          </a:p>
          <a:p>
            <a:pPr lvl="1" eaLnBrk="1" hangingPunct="1">
              <a:lnSpc>
                <a:spcPct val="120000"/>
              </a:lnSpc>
              <a:spcBef>
                <a:spcPct val="20000"/>
              </a:spcBef>
              <a:spcAft>
                <a:spcPts val="20"/>
              </a:spcAft>
            </a:pPr>
            <a:r>
              <a:rPr lang="en-US" altLang="zh-CN" sz="2000" dirty="0"/>
              <a:t>Th-232 	1.4050 10</a:t>
            </a:r>
            <a:r>
              <a:rPr lang="en-US" altLang="zh-CN" sz="2000" baseline="30000" dirty="0"/>
              <a:t>10</a:t>
            </a:r>
            <a:r>
              <a:rPr lang="en-US" altLang="zh-CN" sz="2000" dirty="0"/>
              <a:t>yr</a:t>
            </a:r>
          </a:p>
          <a:p>
            <a:pPr lvl="1" eaLnBrk="1" hangingPunct="1">
              <a:lnSpc>
                <a:spcPct val="120000"/>
              </a:lnSpc>
              <a:spcBef>
                <a:spcPct val="20000"/>
              </a:spcBef>
              <a:spcAft>
                <a:spcPts val="20"/>
              </a:spcAft>
            </a:pPr>
            <a:r>
              <a:rPr lang="en-US" altLang="zh-CN" sz="2000" dirty="0"/>
              <a:t>Pu-239 	2.4131</a:t>
            </a:r>
            <a:r>
              <a:rPr lang="zh-CN" altLang="en-US" sz="2000" dirty="0"/>
              <a:t>万年</a:t>
            </a:r>
          </a:p>
        </p:txBody>
      </p:sp>
      <p:pic>
        <p:nvPicPr>
          <p:cNvPr id="26628" name="Picture 6">
            <a:extLst>
              <a:ext uri="{FF2B5EF4-FFF2-40B4-BE49-F238E27FC236}">
                <a16:creationId xmlns:a16="http://schemas.microsoft.com/office/drawing/2014/main" xmlns="" id="{16118766-86D2-4FEB-AE3A-949B5F980B2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735639" y="2781301"/>
            <a:ext cx="4105275" cy="1266825"/>
          </a:xfrm>
          <a:prstGeom prst="rect">
            <a:avLst/>
          </a:prstGeom>
          <a:noFill/>
          <a:ln w="127000" cap="rnd">
            <a:solidFill>
              <a:srgbClr val="800000"/>
            </a:solidFill>
            <a:prstDash val="sysDot"/>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xmlns="" id="{8677DE58-A1D2-48A0-975E-8B7D10FFB570}"/>
              </a:ext>
            </a:extLst>
          </p:cNvPr>
          <p:cNvSpPr>
            <a:spLocks noGrp="1" noChangeArrowheads="1"/>
          </p:cNvSpPr>
          <p:nvPr>
            <p:ph type="title"/>
          </p:nvPr>
        </p:nvSpPr>
        <p:spPr/>
        <p:txBody>
          <a:bodyPr/>
          <a:lstStyle/>
          <a:p>
            <a:pPr eaLnBrk="1" hangingPunct="1">
              <a:lnSpc>
                <a:spcPct val="120000"/>
              </a:lnSpc>
              <a:spcBef>
                <a:spcPct val="20000"/>
              </a:spcBef>
              <a:spcAft>
                <a:spcPts val="20"/>
              </a:spcAft>
            </a:pPr>
            <a:r>
              <a:rPr lang="zh-CN" altLang="en-US"/>
              <a:t>核辐射是哪种辐射？</a:t>
            </a:r>
          </a:p>
        </p:txBody>
      </p:sp>
      <p:sp>
        <p:nvSpPr>
          <p:cNvPr id="27651" name="Rectangle 3">
            <a:extLst>
              <a:ext uri="{FF2B5EF4-FFF2-40B4-BE49-F238E27FC236}">
                <a16:creationId xmlns:a16="http://schemas.microsoft.com/office/drawing/2014/main" xmlns="" id="{2B3056D4-ACD9-4089-94F4-A1769AFB4E21}"/>
              </a:ext>
            </a:extLst>
          </p:cNvPr>
          <p:cNvSpPr>
            <a:spLocks noGrp="1" noChangeArrowheads="1"/>
          </p:cNvSpPr>
          <p:nvPr>
            <p:ph type="body" idx="1"/>
          </p:nvPr>
        </p:nvSpPr>
        <p:spPr/>
        <p:txBody>
          <a:bodyPr/>
          <a:lstStyle/>
          <a:p>
            <a:pPr eaLnBrk="1" hangingPunct="1">
              <a:lnSpc>
                <a:spcPct val="120000"/>
              </a:lnSpc>
              <a:spcBef>
                <a:spcPct val="20000"/>
              </a:spcBef>
              <a:spcAft>
                <a:spcPts val="20"/>
              </a:spcAft>
            </a:pPr>
            <a:r>
              <a:rPr lang="zh-CN" altLang="en-US"/>
              <a:t>核辐射是</a:t>
            </a:r>
            <a:r>
              <a:rPr lang="zh-CN" altLang="en-US">
                <a:hlinkClick r:id="rId2"/>
              </a:rPr>
              <a:t>原子核</a:t>
            </a:r>
            <a:r>
              <a:rPr lang="zh-CN" altLang="en-US"/>
              <a:t>从一种结构或一种</a:t>
            </a:r>
            <a:r>
              <a:rPr lang="zh-CN" altLang="en-US">
                <a:hlinkClick r:id="rId3"/>
              </a:rPr>
              <a:t>能量</a:t>
            </a:r>
            <a:r>
              <a:rPr lang="zh-CN" altLang="en-US"/>
              <a:t>状态转变为另一种结构或另一种能量状态过程中所释放出来的粒子和辐射。</a:t>
            </a:r>
          </a:p>
          <a:p>
            <a:pPr eaLnBrk="1" hangingPunct="1">
              <a:lnSpc>
                <a:spcPct val="120000"/>
              </a:lnSpc>
              <a:spcBef>
                <a:spcPct val="20000"/>
              </a:spcBef>
              <a:spcAft>
                <a:spcPts val="20"/>
              </a:spcAft>
            </a:pPr>
            <a:r>
              <a:rPr lang="zh-CN" altLang="en-US"/>
              <a:t>所有的核辐射都是电离辐射，但电离辐射不一定是核辐射，比如</a:t>
            </a:r>
            <a:r>
              <a:rPr lang="en-US" altLang="zh-CN"/>
              <a:t>X</a:t>
            </a:r>
            <a:r>
              <a:rPr lang="zh-CN" altLang="en-US"/>
              <a:t>射线。</a:t>
            </a:r>
          </a:p>
          <a:p>
            <a:pPr lvl="1" eaLnBrk="1" hangingPunct="1">
              <a:lnSpc>
                <a:spcPct val="120000"/>
              </a:lnSpc>
              <a:spcBef>
                <a:spcPct val="20000"/>
              </a:spcBef>
              <a:spcAft>
                <a:spcPts val="20"/>
              </a:spcAft>
              <a:buFontTx/>
              <a:buNone/>
            </a:pPr>
            <a:endParaRPr lang="en-US" altLang="zh-C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C1FA502-E2DE-4AD1-B607-55B8E7B485AB}"/>
              </a:ext>
            </a:extLst>
          </p:cNvPr>
          <p:cNvSpPr>
            <a:spLocks noGrp="1"/>
          </p:cNvSpPr>
          <p:nvPr>
            <p:ph type="title"/>
          </p:nvPr>
        </p:nvSpPr>
        <p:spPr/>
        <p:txBody>
          <a:bodyPr/>
          <a:lstStyle/>
          <a:p>
            <a:pPr>
              <a:lnSpc>
                <a:spcPct val="120000"/>
              </a:lnSpc>
              <a:spcBef>
                <a:spcPct val="20000"/>
              </a:spcBef>
              <a:spcAft>
                <a:spcPts val="20"/>
              </a:spcAft>
            </a:pPr>
            <a:endParaRPr lang="zh-CN" altLang="en-US"/>
          </a:p>
        </p:txBody>
      </p:sp>
      <p:sp>
        <p:nvSpPr>
          <p:cNvPr id="3" name="内容占位符 2">
            <a:extLst>
              <a:ext uri="{FF2B5EF4-FFF2-40B4-BE49-F238E27FC236}">
                <a16:creationId xmlns:a16="http://schemas.microsoft.com/office/drawing/2014/main" xmlns="" id="{ABAA3700-F951-4795-B2BE-9855D700065A}"/>
              </a:ext>
            </a:extLst>
          </p:cNvPr>
          <p:cNvSpPr>
            <a:spLocks noGrp="1"/>
          </p:cNvSpPr>
          <p:nvPr>
            <p:ph idx="1"/>
          </p:nvPr>
        </p:nvSpPr>
        <p:spPr/>
        <p:txBody>
          <a:bodyPr/>
          <a:lstStyle/>
          <a:p>
            <a:pPr>
              <a:lnSpc>
                <a:spcPct val="120000"/>
              </a:lnSpc>
              <a:spcBef>
                <a:spcPts val="20"/>
              </a:spcBef>
              <a:spcAft>
                <a:spcPts val="20"/>
              </a:spcAft>
            </a:pPr>
            <a:endParaRPr lang="zh-CN" altLang="en-US"/>
          </a:p>
        </p:txBody>
      </p:sp>
      <p:pic>
        <p:nvPicPr>
          <p:cNvPr id="4" name="图片 3">
            <a:extLst>
              <a:ext uri="{FF2B5EF4-FFF2-40B4-BE49-F238E27FC236}">
                <a16:creationId xmlns:a16="http://schemas.microsoft.com/office/drawing/2014/main" xmlns="" id="{D4A29268-F77F-4D24-9F61-935CFA1AEAAF}"/>
              </a:ext>
            </a:extLst>
          </p:cNvPr>
          <p:cNvPicPr>
            <a:picLocks noChangeAspect="1"/>
          </p:cNvPicPr>
          <p:nvPr/>
        </p:nvPicPr>
        <p:blipFill>
          <a:blip r:embed="rId2"/>
          <a:stretch>
            <a:fillRect/>
          </a:stretch>
        </p:blipFill>
        <p:spPr>
          <a:xfrm>
            <a:off x="1429537" y="0"/>
            <a:ext cx="9332925" cy="6858000"/>
          </a:xfrm>
          <a:prstGeom prst="rect">
            <a:avLst/>
          </a:prstGeom>
        </p:spPr>
      </p:pic>
    </p:spTree>
    <p:extLst>
      <p:ext uri="{BB962C8B-B14F-4D97-AF65-F5344CB8AC3E}">
        <p14:creationId xmlns:p14="http://schemas.microsoft.com/office/powerpoint/2010/main" xmlns="" val="4140999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xmlns="" id="{31876343-65E3-42CD-BA51-110DB5167379}"/>
              </a:ext>
            </a:extLst>
          </p:cNvPr>
          <p:cNvSpPr>
            <a:spLocks noGrp="1" noChangeArrowheads="1"/>
          </p:cNvSpPr>
          <p:nvPr>
            <p:ph type="title"/>
          </p:nvPr>
        </p:nvSpPr>
        <p:spPr/>
        <p:txBody>
          <a:bodyPr/>
          <a:lstStyle/>
          <a:p>
            <a:pPr eaLnBrk="1" hangingPunct="1">
              <a:lnSpc>
                <a:spcPct val="120000"/>
              </a:lnSpc>
              <a:spcBef>
                <a:spcPct val="20000"/>
              </a:spcBef>
              <a:spcAft>
                <a:spcPts val="20"/>
              </a:spcAft>
            </a:pPr>
            <a:r>
              <a:rPr lang="zh-CN" altLang="en-US"/>
              <a:t>电离辐射与物质相互作用</a:t>
            </a:r>
          </a:p>
        </p:txBody>
      </p:sp>
      <p:sp>
        <p:nvSpPr>
          <p:cNvPr id="28675" name="Rectangle 3">
            <a:extLst>
              <a:ext uri="{FF2B5EF4-FFF2-40B4-BE49-F238E27FC236}">
                <a16:creationId xmlns:a16="http://schemas.microsoft.com/office/drawing/2014/main" xmlns="" id="{74597AD3-3F9C-4505-B9D2-55267A6FD4D4}"/>
              </a:ext>
            </a:extLst>
          </p:cNvPr>
          <p:cNvSpPr>
            <a:spLocks noGrp="1" noChangeArrowheads="1"/>
          </p:cNvSpPr>
          <p:nvPr>
            <p:ph type="body" sz="half" idx="1"/>
          </p:nvPr>
        </p:nvSpPr>
        <p:spPr>
          <a:xfrm>
            <a:off x="609600" y="1484313"/>
            <a:ext cx="6370749" cy="5040312"/>
          </a:xfrm>
        </p:spPr>
        <p:txBody>
          <a:bodyPr>
            <a:normAutofit fontScale="92500" lnSpcReduction="20000"/>
          </a:bodyPr>
          <a:lstStyle/>
          <a:p>
            <a:pPr eaLnBrk="1" hangingPunct="1">
              <a:lnSpc>
                <a:spcPct val="120000"/>
              </a:lnSpc>
              <a:spcBef>
                <a:spcPct val="20000"/>
              </a:spcBef>
              <a:spcAft>
                <a:spcPts val="20"/>
              </a:spcAft>
            </a:pPr>
            <a:r>
              <a:rPr lang="zh-CN" altLang="en-US" sz="2000" b="1" dirty="0">
                <a:solidFill>
                  <a:srgbClr val="FF3300"/>
                </a:solidFill>
              </a:rPr>
              <a:t>伽玛与</a:t>
            </a:r>
            <a:r>
              <a:rPr lang="en-US" altLang="zh-CN" sz="2000" b="1" dirty="0">
                <a:solidFill>
                  <a:srgbClr val="FF3300"/>
                </a:solidFill>
              </a:rPr>
              <a:t>X</a:t>
            </a:r>
            <a:r>
              <a:rPr lang="zh-CN" altLang="en-US" sz="2000" b="1" dirty="0">
                <a:solidFill>
                  <a:srgbClr val="FF3300"/>
                </a:solidFill>
              </a:rPr>
              <a:t>射线（光子）：或被吸收而消失，或被散射改变运动方向，损失或不损失能量。</a:t>
            </a:r>
          </a:p>
          <a:p>
            <a:pPr lvl="1" eaLnBrk="1" hangingPunct="1">
              <a:lnSpc>
                <a:spcPct val="120000"/>
              </a:lnSpc>
              <a:spcBef>
                <a:spcPct val="20000"/>
              </a:spcBef>
              <a:spcAft>
                <a:spcPts val="20"/>
              </a:spcAft>
            </a:pPr>
            <a:r>
              <a:rPr lang="zh-CN" altLang="en-US" sz="2000" b="1" dirty="0"/>
              <a:t>光电效应</a:t>
            </a:r>
            <a:r>
              <a:rPr lang="zh-CN" altLang="en-US" sz="2000" dirty="0"/>
              <a:t>：光子作用于原子的内壳层电子，把全部能量交给该电子，使其克服结合能而离开原子，称为光电子，而光子自身消失。</a:t>
            </a:r>
          </a:p>
          <a:p>
            <a:pPr lvl="1" eaLnBrk="1" hangingPunct="1">
              <a:lnSpc>
                <a:spcPct val="120000"/>
              </a:lnSpc>
              <a:spcBef>
                <a:spcPct val="20000"/>
              </a:spcBef>
              <a:spcAft>
                <a:spcPts val="20"/>
              </a:spcAft>
            </a:pPr>
            <a:r>
              <a:rPr lang="zh-CN" altLang="en-US" sz="2000" b="1" dirty="0"/>
              <a:t>康普顿散射</a:t>
            </a:r>
            <a:r>
              <a:rPr lang="zh-CN" altLang="en-US" sz="2000" dirty="0"/>
              <a:t>：入射光子作用于能量很小的原子外壳层电子（自由电子），自身一部分能量转移给电子，运动方向偏转，成为散射光子。</a:t>
            </a:r>
          </a:p>
          <a:p>
            <a:pPr lvl="1" eaLnBrk="1" hangingPunct="1">
              <a:lnSpc>
                <a:spcPct val="120000"/>
              </a:lnSpc>
              <a:spcBef>
                <a:spcPct val="20000"/>
              </a:spcBef>
              <a:spcAft>
                <a:spcPts val="20"/>
              </a:spcAft>
            </a:pPr>
            <a:r>
              <a:rPr lang="zh-CN" altLang="en-US" sz="2000" b="1" dirty="0"/>
              <a:t>电子对生成</a:t>
            </a:r>
            <a:r>
              <a:rPr lang="zh-CN" altLang="en-US" sz="2000" dirty="0"/>
              <a:t>：一个能量大于</a:t>
            </a:r>
            <a:r>
              <a:rPr lang="en-US" altLang="zh-CN" sz="2000" dirty="0"/>
              <a:t>1.022MeV</a:t>
            </a:r>
            <a:r>
              <a:rPr lang="zh-CN" altLang="en-US" sz="2000" dirty="0"/>
              <a:t>的光子</a:t>
            </a:r>
            <a:r>
              <a:rPr lang="en-US" altLang="zh-CN" sz="2000" dirty="0"/>
              <a:t>,</a:t>
            </a:r>
            <a:r>
              <a:rPr lang="zh-CN" altLang="en-US" sz="2000" dirty="0"/>
              <a:t>在接近被照射物质的原子核时</a:t>
            </a:r>
            <a:r>
              <a:rPr lang="en-US" altLang="zh-CN" sz="2000" dirty="0"/>
              <a:t>, </a:t>
            </a:r>
            <a:r>
              <a:rPr lang="zh-CN" altLang="en-US" sz="2000" dirty="0"/>
              <a:t>在原子核的库仑场的作用下</a:t>
            </a:r>
            <a:r>
              <a:rPr lang="en-US" altLang="zh-CN" sz="2000" dirty="0"/>
              <a:t>,</a:t>
            </a:r>
            <a:r>
              <a:rPr lang="zh-CN" altLang="en-US" sz="2000" dirty="0"/>
              <a:t>其能量转化为一个正电子和一个负电子，自身消失</a:t>
            </a:r>
          </a:p>
          <a:p>
            <a:pPr lvl="1" eaLnBrk="1" hangingPunct="1">
              <a:lnSpc>
                <a:spcPct val="120000"/>
              </a:lnSpc>
              <a:spcBef>
                <a:spcPct val="20000"/>
              </a:spcBef>
              <a:spcAft>
                <a:spcPts val="20"/>
              </a:spcAft>
            </a:pPr>
            <a:r>
              <a:rPr lang="zh-CN" altLang="en-US" sz="2000" b="1" dirty="0"/>
              <a:t>光核反应：</a:t>
            </a:r>
            <a:r>
              <a:rPr lang="zh-CN" altLang="en-US" sz="2000" dirty="0"/>
              <a:t>能量大一些的光子（比如说</a:t>
            </a:r>
            <a:r>
              <a:rPr lang="en-US" altLang="zh-CN" sz="2000" dirty="0"/>
              <a:t>&gt;5 MeV</a:t>
            </a:r>
            <a:r>
              <a:rPr lang="zh-CN" altLang="en-US" sz="2000" dirty="0"/>
              <a:t>）能将核激发到更高能级，放出中子、质子、</a:t>
            </a:r>
            <a:r>
              <a:rPr lang="en-US" altLang="zh-CN" sz="2000" dirty="0"/>
              <a:t>α </a:t>
            </a:r>
            <a:r>
              <a:rPr lang="zh-CN" altLang="en-US" sz="2000" dirty="0"/>
              <a:t>粒子或引起重核的光致裂变</a:t>
            </a:r>
          </a:p>
        </p:txBody>
      </p:sp>
      <p:pic>
        <p:nvPicPr>
          <p:cNvPr id="28676" name="Picture 4">
            <a:extLst>
              <a:ext uri="{FF2B5EF4-FFF2-40B4-BE49-F238E27FC236}">
                <a16:creationId xmlns:a16="http://schemas.microsoft.com/office/drawing/2014/main" xmlns="" id="{513207D6-4179-4E07-AF72-07B21E062E9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278062" y="2094964"/>
            <a:ext cx="4462462" cy="2976563"/>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a:extLst>
              <a:ext uri="{FF2B5EF4-FFF2-40B4-BE49-F238E27FC236}">
                <a16:creationId xmlns:a16="http://schemas.microsoft.com/office/drawing/2014/main" xmlns="" id="{175EF10A-DD37-4D37-BBE4-03797B7BD631}"/>
              </a:ext>
            </a:extLst>
          </p:cNvPr>
          <p:cNvSpPr>
            <a:spLocks noGrp="1" noChangeArrowheads="1"/>
          </p:cNvSpPr>
          <p:nvPr>
            <p:ph type="body" idx="1"/>
          </p:nvPr>
        </p:nvSpPr>
        <p:spPr>
          <a:xfrm>
            <a:off x="1094703" y="522288"/>
            <a:ext cx="10187189" cy="5556540"/>
          </a:xfrm>
        </p:spPr>
        <p:txBody>
          <a:bodyPr>
            <a:normAutofit fontScale="85000" lnSpcReduction="10000"/>
          </a:bodyPr>
          <a:lstStyle/>
          <a:p>
            <a:pPr eaLnBrk="1" hangingPunct="1">
              <a:lnSpc>
                <a:spcPct val="120000"/>
              </a:lnSpc>
              <a:spcBef>
                <a:spcPct val="20000"/>
              </a:spcBef>
              <a:spcAft>
                <a:spcPts val="20"/>
              </a:spcAft>
            </a:pPr>
            <a:r>
              <a:rPr lang="zh-CN" altLang="en-US" dirty="0">
                <a:solidFill>
                  <a:srgbClr val="FF3300"/>
                </a:solidFill>
              </a:rPr>
              <a:t>中子与物质的相互作用</a:t>
            </a:r>
          </a:p>
          <a:p>
            <a:pPr lvl="1" eaLnBrk="1" hangingPunct="1">
              <a:lnSpc>
                <a:spcPct val="120000"/>
              </a:lnSpc>
              <a:spcBef>
                <a:spcPct val="20000"/>
              </a:spcBef>
              <a:spcAft>
                <a:spcPts val="20"/>
              </a:spcAft>
            </a:pPr>
            <a:r>
              <a:rPr lang="zh-CN" altLang="en-US" dirty="0"/>
              <a:t>中子与物质相互作用的主要过程是弹性散射（</a:t>
            </a:r>
            <a:r>
              <a:rPr lang="en-US" altLang="zh-CN" dirty="0"/>
              <a:t>elastic scattering</a:t>
            </a:r>
            <a:r>
              <a:rPr lang="zh-CN" altLang="en-US" dirty="0"/>
              <a:t>，总动能保持不变，中子失去的动能等于反冲核获得的动能。）、非弹性散射（</a:t>
            </a:r>
            <a:r>
              <a:rPr lang="en-US" altLang="zh-CN" dirty="0" err="1"/>
              <a:t>ielastic</a:t>
            </a:r>
            <a:r>
              <a:rPr lang="en-US" altLang="zh-CN" dirty="0"/>
              <a:t> scattering</a:t>
            </a:r>
            <a:r>
              <a:rPr lang="zh-CN" altLang="en-US" dirty="0"/>
              <a:t>，核内部吸收一些能量，而处于激发态。）、核反应与俘获。</a:t>
            </a:r>
          </a:p>
          <a:p>
            <a:pPr lvl="1" eaLnBrk="1" hangingPunct="1">
              <a:lnSpc>
                <a:spcPct val="120000"/>
              </a:lnSpc>
              <a:spcBef>
                <a:spcPct val="20000"/>
              </a:spcBef>
              <a:spcAft>
                <a:spcPts val="20"/>
              </a:spcAft>
            </a:pPr>
            <a:r>
              <a:rPr lang="zh-CN" altLang="en-US" dirty="0"/>
              <a:t>发生作用的具体过程强烈地依赖于中子能量与核的性质。</a:t>
            </a:r>
          </a:p>
          <a:p>
            <a:pPr lvl="1" eaLnBrk="1" hangingPunct="1">
              <a:lnSpc>
                <a:spcPct val="120000"/>
              </a:lnSpc>
              <a:spcBef>
                <a:spcPct val="20000"/>
              </a:spcBef>
              <a:spcAft>
                <a:spcPts val="20"/>
              </a:spcAft>
            </a:pPr>
            <a:r>
              <a:rPr lang="zh-CN" altLang="en-US" dirty="0"/>
              <a:t>作用后可以生成多种次级粒子，如质子、</a:t>
            </a:r>
            <a:r>
              <a:rPr lang="en-US" altLang="zh-CN" dirty="0"/>
              <a:t>α</a:t>
            </a:r>
            <a:r>
              <a:rPr lang="zh-CN" altLang="en-US" dirty="0"/>
              <a:t>粒子、重反冲核、</a:t>
            </a:r>
            <a:r>
              <a:rPr lang="en-US" altLang="zh-CN" dirty="0"/>
              <a:t>γ</a:t>
            </a:r>
            <a:r>
              <a:rPr lang="zh-CN" altLang="en-US" dirty="0"/>
              <a:t>光子等。</a:t>
            </a:r>
          </a:p>
          <a:p>
            <a:pPr eaLnBrk="1" hangingPunct="1">
              <a:lnSpc>
                <a:spcPct val="120000"/>
              </a:lnSpc>
              <a:spcBef>
                <a:spcPct val="20000"/>
              </a:spcBef>
              <a:spcAft>
                <a:spcPts val="20"/>
              </a:spcAft>
            </a:pPr>
            <a:r>
              <a:rPr lang="zh-CN" altLang="en-US" dirty="0"/>
              <a:t>中子的分类</a:t>
            </a:r>
          </a:p>
          <a:p>
            <a:pPr lvl="1" eaLnBrk="1" hangingPunct="1">
              <a:lnSpc>
                <a:spcPct val="120000"/>
              </a:lnSpc>
              <a:spcBef>
                <a:spcPct val="20000"/>
              </a:spcBef>
              <a:spcAft>
                <a:spcPts val="20"/>
              </a:spcAft>
            </a:pPr>
            <a:r>
              <a:rPr lang="zh-CN" altLang="en-US" dirty="0"/>
              <a:t>热中子：</a:t>
            </a:r>
            <a:r>
              <a:rPr lang="en-US" altLang="zh-CN" dirty="0"/>
              <a:t>0.025 eV</a:t>
            </a:r>
          </a:p>
          <a:p>
            <a:pPr lvl="1" eaLnBrk="1" hangingPunct="1">
              <a:lnSpc>
                <a:spcPct val="120000"/>
              </a:lnSpc>
              <a:spcBef>
                <a:spcPct val="20000"/>
              </a:spcBef>
              <a:spcAft>
                <a:spcPts val="20"/>
              </a:spcAft>
            </a:pPr>
            <a:r>
              <a:rPr lang="zh-CN" altLang="en-US" dirty="0"/>
              <a:t>慢中子：</a:t>
            </a:r>
            <a:r>
              <a:rPr lang="en-US" altLang="zh-CN" dirty="0"/>
              <a:t>~0.01-0.1 MeV</a:t>
            </a:r>
          </a:p>
          <a:p>
            <a:pPr lvl="1" eaLnBrk="1" hangingPunct="1">
              <a:lnSpc>
                <a:spcPct val="120000"/>
              </a:lnSpc>
              <a:spcBef>
                <a:spcPct val="20000"/>
              </a:spcBef>
              <a:spcAft>
                <a:spcPts val="20"/>
              </a:spcAft>
            </a:pPr>
            <a:r>
              <a:rPr lang="zh-CN" altLang="en-US" dirty="0"/>
              <a:t>快中子：</a:t>
            </a:r>
            <a:r>
              <a:rPr lang="en-US" altLang="zh-CN" dirty="0"/>
              <a:t>~10 MeV-20 MeV</a:t>
            </a:r>
          </a:p>
          <a:p>
            <a:pPr lvl="1" eaLnBrk="1" hangingPunct="1">
              <a:lnSpc>
                <a:spcPct val="120000"/>
              </a:lnSpc>
              <a:spcBef>
                <a:spcPct val="20000"/>
              </a:spcBef>
              <a:spcAft>
                <a:spcPts val="20"/>
              </a:spcAft>
            </a:pPr>
            <a:r>
              <a:rPr lang="en-US" altLang="zh-CN" dirty="0"/>
              <a:t>Relativistic</a:t>
            </a:r>
            <a:r>
              <a:rPr lang="zh-CN" altLang="en-US" dirty="0"/>
              <a:t>中子：能量更高的中子。</a:t>
            </a:r>
          </a:p>
          <a:p>
            <a:pPr eaLnBrk="1" hangingPunct="1">
              <a:lnSpc>
                <a:spcPct val="120000"/>
              </a:lnSpc>
              <a:spcBef>
                <a:spcPct val="20000"/>
              </a:spcBef>
              <a:spcAft>
                <a:spcPts val="20"/>
              </a:spcAft>
            </a:pPr>
            <a:r>
              <a:rPr lang="zh-CN" altLang="en-US" dirty="0">
                <a:solidFill>
                  <a:srgbClr val="FF3300"/>
                </a:solidFill>
              </a:rPr>
              <a:t>高能中子以弹性散射为主损失能量，这一过程叫做慢化（</a:t>
            </a:r>
            <a:r>
              <a:rPr lang="en-US" altLang="zh-CN" dirty="0">
                <a:solidFill>
                  <a:srgbClr val="FF3300"/>
                </a:solidFill>
              </a:rPr>
              <a:t>moderation</a:t>
            </a:r>
            <a:r>
              <a:rPr lang="zh-CN" altLang="en-US" dirty="0">
                <a:solidFill>
                  <a:srgbClr val="FF3300"/>
                </a:solidFill>
              </a:rPr>
              <a:t>）；随着能量的减少，核反应俘获的概率增大；热中子随机碰撞并被核吸收。</a:t>
            </a:r>
            <a:endParaRPr lang="zh-CN"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a:extLst>
              <a:ext uri="{FF2B5EF4-FFF2-40B4-BE49-F238E27FC236}">
                <a16:creationId xmlns:a16="http://schemas.microsoft.com/office/drawing/2014/main" xmlns="" id="{C3311143-E2F7-47CA-8608-D802CFE5AB49}"/>
              </a:ext>
            </a:extLst>
          </p:cNvPr>
          <p:cNvSpPr>
            <a:spLocks noGrp="1" noChangeArrowheads="1"/>
          </p:cNvSpPr>
          <p:nvPr>
            <p:ph type="body" sz="half" idx="1"/>
          </p:nvPr>
        </p:nvSpPr>
        <p:spPr>
          <a:xfrm>
            <a:off x="463638" y="260351"/>
            <a:ext cx="7199291" cy="5865813"/>
          </a:xfrm>
        </p:spPr>
        <p:txBody>
          <a:bodyPr>
            <a:normAutofit fontScale="77500" lnSpcReduction="20000"/>
          </a:bodyPr>
          <a:lstStyle/>
          <a:p>
            <a:pPr eaLnBrk="1" hangingPunct="1">
              <a:lnSpc>
                <a:spcPct val="130000"/>
              </a:lnSpc>
              <a:spcBef>
                <a:spcPct val="20000"/>
              </a:spcBef>
              <a:spcAft>
                <a:spcPts val="20"/>
              </a:spcAft>
            </a:pPr>
            <a:r>
              <a:rPr lang="zh-CN" altLang="en-US" sz="2400" dirty="0">
                <a:solidFill>
                  <a:srgbClr val="FF3300"/>
                </a:solidFill>
              </a:rPr>
              <a:t>重带电粒子（不含电子）与物质的相互作用</a:t>
            </a:r>
          </a:p>
          <a:p>
            <a:pPr lvl="1" eaLnBrk="1" hangingPunct="1">
              <a:lnSpc>
                <a:spcPct val="130000"/>
              </a:lnSpc>
              <a:spcBef>
                <a:spcPct val="20000"/>
              </a:spcBef>
              <a:spcAft>
                <a:spcPts val="20"/>
              </a:spcAft>
            </a:pPr>
            <a:r>
              <a:rPr lang="zh-CN" altLang="en-US" dirty="0"/>
              <a:t>主要通过电离与激发损失能量。但低速时，通过核碰撞，几乎不损失能量。</a:t>
            </a:r>
          </a:p>
          <a:p>
            <a:pPr lvl="1" eaLnBrk="1" hangingPunct="1">
              <a:lnSpc>
                <a:spcPct val="130000"/>
              </a:lnSpc>
              <a:spcBef>
                <a:spcPct val="20000"/>
              </a:spcBef>
              <a:spcAft>
                <a:spcPts val="20"/>
              </a:spcAft>
            </a:pPr>
            <a:r>
              <a:rPr lang="zh-CN" altLang="en-US" dirty="0"/>
              <a:t>通过电磁力作用于轨道电子授予其能量，使其电离或激发。</a:t>
            </a:r>
            <a:r>
              <a:rPr lang="zh-CN" altLang="en-US" dirty="0">
                <a:solidFill>
                  <a:srgbClr val="FF3300"/>
                </a:solidFill>
              </a:rPr>
              <a:t>一次碰撞的能量转移很小，粒子几乎不偏转。径迹呈直线。</a:t>
            </a:r>
          </a:p>
          <a:p>
            <a:pPr lvl="1" eaLnBrk="1" hangingPunct="1">
              <a:lnSpc>
                <a:spcPct val="130000"/>
              </a:lnSpc>
              <a:spcBef>
                <a:spcPct val="20000"/>
              </a:spcBef>
              <a:spcAft>
                <a:spcPts val="20"/>
              </a:spcAft>
            </a:pPr>
            <a:r>
              <a:rPr lang="zh-CN" altLang="en-US" dirty="0"/>
              <a:t>偶尔会与原子核发生弹性散射，发生明显偏转。如</a:t>
            </a:r>
            <a:r>
              <a:rPr lang="en-US" altLang="zh-CN" dirty="0" err="1"/>
              <a:t>Ruthford</a:t>
            </a:r>
            <a:r>
              <a:rPr lang="zh-CN" altLang="en-US" dirty="0"/>
              <a:t>实验（</a:t>
            </a:r>
            <a:r>
              <a:rPr lang="zh-CN" altLang="en-US" dirty="0">
                <a:sym typeface="Symbol" panose="05050102010706020507" pitchFamily="18" charset="2"/>
              </a:rPr>
              <a:t>粒子轰击金箔</a:t>
            </a:r>
            <a:r>
              <a:rPr lang="zh-CN" altLang="en-US" dirty="0"/>
              <a:t>）。</a:t>
            </a:r>
          </a:p>
          <a:p>
            <a:pPr eaLnBrk="1" hangingPunct="1">
              <a:lnSpc>
                <a:spcPct val="130000"/>
              </a:lnSpc>
              <a:spcBef>
                <a:spcPct val="20000"/>
              </a:spcBef>
              <a:spcAft>
                <a:spcPts val="20"/>
              </a:spcAft>
            </a:pPr>
            <a:r>
              <a:rPr lang="zh-CN" altLang="en-US" sz="2400" dirty="0">
                <a:solidFill>
                  <a:srgbClr val="FF3300"/>
                </a:solidFill>
              </a:rPr>
              <a:t>电子（含正电子）与物质的相互作用</a:t>
            </a:r>
          </a:p>
          <a:p>
            <a:pPr lvl="1" eaLnBrk="1" hangingPunct="1">
              <a:lnSpc>
                <a:spcPct val="130000"/>
              </a:lnSpc>
              <a:spcBef>
                <a:spcPct val="20000"/>
              </a:spcBef>
              <a:spcAft>
                <a:spcPts val="20"/>
              </a:spcAft>
            </a:pPr>
            <a:r>
              <a:rPr lang="zh-CN" altLang="en-US" dirty="0"/>
              <a:t>主要通过电离与激发损失能量。</a:t>
            </a:r>
          </a:p>
          <a:p>
            <a:pPr lvl="1" eaLnBrk="1" hangingPunct="1">
              <a:lnSpc>
                <a:spcPct val="130000"/>
              </a:lnSpc>
              <a:spcBef>
                <a:spcPct val="20000"/>
              </a:spcBef>
              <a:spcAft>
                <a:spcPts val="20"/>
              </a:spcAft>
            </a:pPr>
            <a:r>
              <a:rPr lang="zh-CN" altLang="en-US" dirty="0">
                <a:solidFill>
                  <a:srgbClr val="FF3300"/>
                </a:solidFill>
              </a:rPr>
              <a:t>单次碰撞可以损失大部分能量，发生明显的偏转。径迹不是直的。</a:t>
            </a:r>
          </a:p>
          <a:p>
            <a:pPr lvl="1" eaLnBrk="1" hangingPunct="1">
              <a:lnSpc>
                <a:spcPct val="130000"/>
              </a:lnSpc>
              <a:spcBef>
                <a:spcPct val="20000"/>
              </a:spcBef>
              <a:spcAft>
                <a:spcPts val="20"/>
              </a:spcAft>
            </a:pPr>
            <a:r>
              <a:rPr lang="zh-CN" altLang="en-US" dirty="0"/>
              <a:t>轫致辐射（</a:t>
            </a:r>
            <a:r>
              <a:rPr lang="en-US" altLang="zh-CN" dirty="0"/>
              <a:t>bremsstrahlung</a:t>
            </a:r>
            <a:r>
              <a:rPr lang="zh-CN" altLang="en-US" dirty="0"/>
              <a:t>，</a:t>
            </a:r>
            <a:r>
              <a:rPr lang="en-US" altLang="zh-CN" dirty="0"/>
              <a:t>braking radiation,</a:t>
            </a:r>
            <a:r>
              <a:rPr lang="zh-CN" altLang="en-US" dirty="0"/>
              <a:t>刹车辐射）：高速运动的电子在原子核的电场中掠过时，由于电子和原子核的库仑场间的相互作用，电子突然减速，同时将一部分能量转化为电磁辐射，以</a:t>
            </a:r>
            <a:r>
              <a:rPr lang="en-US" altLang="zh-CN" dirty="0"/>
              <a:t>X</a:t>
            </a:r>
            <a:r>
              <a:rPr lang="zh-CN" altLang="en-US" dirty="0"/>
              <a:t>射线的形式放出。</a:t>
            </a:r>
          </a:p>
          <a:p>
            <a:pPr lvl="1" eaLnBrk="1" hangingPunct="1">
              <a:lnSpc>
                <a:spcPct val="130000"/>
              </a:lnSpc>
              <a:spcBef>
                <a:spcPct val="20000"/>
              </a:spcBef>
              <a:spcAft>
                <a:spcPts val="20"/>
              </a:spcAft>
            </a:pPr>
            <a:r>
              <a:rPr lang="zh-CN" altLang="en-US" dirty="0"/>
              <a:t>低能时，以与轨道电子的弹性碰撞为主。</a:t>
            </a:r>
          </a:p>
        </p:txBody>
      </p:sp>
      <p:pic>
        <p:nvPicPr>
          <p:cNvPr id="30723" name="Picture 7" descr="IMAG0227">
            <a:extLst>
              <a:ext uri="{FF2B5EF4-FFF2-40B4-BE49-F238E27FC236}">
                <a16:creationId xmlns:a16="http://schemas.microsoft.com/office/drawing/2014/main" xmlns="" id="{AC8E865B-3A84-4322-A719-B85ADEA799A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024300" y="112713"/>
            <a:ext cx="3370263" cy="647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4" name="Text Box 8">
            <a:extLst>
              <a:ext uri="{FF2B5EF4-FFF2-40B4-BE49-F238E27FC236}">
                <a16:creationId xmlns:a16="http://schemas.microsoft.com/office/drawing/2014/main" xmlns="" id="{84BC6B2E-4959-4454-805C-B120D2E44267}"/>
              </a:ext>
            </a:extLst>
          </p:cNvPr>
          <p:cNvSpPr txBox="1">
            <a:spLocks noChangeArrowheads="1"/>
          </p:cNvSpPr>
          <p:nvPr/>
        </p:nvSpPr>
        <p:spPr bwMode="auto">
          <a:xfrm>
            <a:off x="8873613" y="6542442"/>
            <a:ext cx="2520950" cy="29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0">
                <a:solidFill>
                  <a:srgbClr val="000000"/>
                </a:solidFill>
                <a:prstDash val="sysDot"/>
                <a:miter lim="800000"/>
                <a:headEnd/>
                <a:tailEnd/>
              </a14:hiddenLine>
            </a:ext>
          </a:extLst>
        </p:spPr>
        <p:txBody>
          <a:bodyPr lIns="90000" tIns="46800" rIns="90000" bIns="4680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20000"/>
              </a:spcBef>
              <a:spcAft>
                <a:spcPts val="20"/>
              </a:spcAft>
            </a:pPr>
            <a:r>
              <a:rPr lang="en-US" altLang="zh-CN" sz="1200"/>
              <a:t>JE Turner, 2007, P110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xmlns="" id="{74F5C832-84D0-4B82-B531-57E0685FA82E}"/>
              </a:ext>
            </a:extLst>
          </p:cNvPr>
          <p:cNvSpPr>
            <a:spLocks noGrp="1" noChangeArrowheads="1"/>
          </p:cNvSpPr>
          <p:nvPr>
            <p:ph type="title"/>
          </p:nvPr>
        </p:nvSpPr>
        <p:spPr>
          <a:xfrm>
            <a:off x="1981200" y="274638"/>
            <a:ext cx="8229600" cy="850900"/>
          </a:xfrm>
        </p:spPr>
        <p:txBody>
          <a:bodyPr>
            <a:normAutofit fontScale="90000"/>
          </a:bodyPr>
          <a:lstStyle/>
          <a:p>
            <a:pPr eaLnBrk="1" hangingPunct="1">
              <a:lnSpc>
                <a:spcPct val="120000"/>
              </a:lnSpc>
              <a:spcBef>
                <a:spcPct val="20000"/>
              </a:spcBef>
              <a:spcAft>
                <a:spcPts val="20"/>
              </a:spcAft>
            </a:pPr>
            <a:r>
              <a:rPr lang="zh-CN" altLang="en-US"/>
              <a:t>电离辐射照射的分类</a:t>
            </a:r>
          </a:p>
        </p:txBody>
      </p:sp>
      <p:sp>
        <p:nvSpPr>
          <p:cNvPr id="58371" name="Rectangle 3">
            <a:extLst>
              <a:ext uri="{FF2B5EF4-FFF2-40B4-BE49-F238E27FC236}">
                <a16:creationId xmlns:a16="http://schemas.microsoft.com/office/drawing/2014/main" xmlns="" id="{239D1D68-770B-46DE-A608-EB31F99D75CD}"/>
              </a:ext>
            </a:extLst>
          </p:cNvPr>
          <p:cNvSpPr>
            <a:spLocks noGrp="1" noChangeArrowheads="1"/>
          </p:cNvSpPr>
          <p:nvPr>
            <p:ph type="body" idx="4294967295"/>
          </p:nvPr>
        </p:nvSpPr>
        <p:spPr>
          <a:xfrm>
            <a:off x="875763" y="1196976"/>
            <a:ext cx="10496282" cy="5256213"/>
          </a:xfrm>
        </p:spPr>
        <p:txBody>
          <a:bodyPr>
            <a:normAutofit fontScale="92500" lnSpcReduction="10000"/>
          </a:bodyPr>
          <a:lstStyle/>
          <a:p>
            <a:pPr eaLnBrk="1" hangingPunct="1">
              <a:lnSpc>
                <a:spcPct val="120000"/>
              </a:lnSpc>
              <a:spcBef>
                <a:spcPct val="20000"/>
              </a:spcBef>
              <a:spcAft>
                <a:spcPts val="20"/>
              </a:spcAft>
            </a:pPr>
            <a:r>
              <a:rPr lang="zh-CN" altLang="en-US" sz="2400" dirty="0"/>
              <a:t>按照照射区域的相对大小</a:t>
            </a:r>
          </a:p>
          <a:p>
            <a:pPr lvl="1" eaLnBrk="1" hangingPunct="1">
              <a:lnSpc>
                <a:spcPct val="120000"/>
              </a:lnSpc>
              <a:spcBef>
                <a:spcPct val="20000"/>
              </a:spcBef>
              <a:spcAft>
                <a:spcPts val="20"/>
              </a:spcAft>
            </a:pPr>
            <a:r>
              <a:rPr lang="zh-CN" altLang="en-US" sz="2000" dirty="0"/>
              <a:t>全身照射：辐射致癌、急性放射病</a:t>
            </a:r>
          </a:p>
          <a:p>
            <a:pPr lvl="1" eaLnBrk="1" hangingPunct="1">
              <a:lnSpc>
                <a:spcPct val="120000"/>
              </a:lnSpc>
              <a:spcBef>
                <a:spcPct val="20000"/>
              </a:spcBef>
              <a:spcAft>
                <a:spcPts val="20"/>
              </a:spcAft>
            </a:pPr>
            <a:r>
              <a:rPr lang="zh-CN" altLang="en-US" sz="2000" dirty="0"/>
              <a:t>局部照射：主要表现为确定性效应，但也有辐射致癌效应</a:t>
            </a:r>
          </a:p>
          <a:p>
            <a:pPr eaLnBrk="1" hangingPunct="1">
              <a:lnSpc>
                <a:spcPct val="120000"/>
              </a:lnSpc>
              <a:spcBef>
                <a:spcPct val="20000"/>
              </a:spcBef>
              <a:spcAft>
                <a:spcPts val="20"/>
              </a:spcAft>
            </a:pPr>
            <a:r>
              <a:rPr lang="zh-CN" altLang="en-US" sz="2400" dirty="0"/>
              <a:t>按照放射源与人体的相对位置</a:t>
            </a:r>
          </a:p>
          <a:p>
            <a:pPr lvl="1" eaLnBrk="1" hangingPunct="1">
              <a:lnSpc>
                <a:spcPct val="120000"/>
              </a:lnSpc>
              <a:spcBef>
                <a:spcPct val="20000"/>
              </a:spcBef>
              <a:spcAft>
                <a:spcPts val="20"/>
              </a:spcAft>
            </a:pPr>
            <a:r>
              <a:rPr lang="zh-CN" altLang="en-US" sz="2000" dirty="0"/>
              <a:t>外照射</a:t>
            </a:r>
          </a:p>
          <a:p>
            <a:pPr lvl="1" eaLnBrk="1" hangingPunct="1">
              <a:lnSpc>
                <a:spcPct val="120000"/>
              </a:lnSpc>
              <a:spcBef>
                <a:spcPct val="20000"/>
              </a:spcBef>
              <a:spcAft>
                <a:spcPts val="20"/>
              </a:spcAft>
            </a:pPr>
            <a:r>
              <a:rPr lang="zh-CN" altLang="en-US" sz="2000" dirty="0"/>
              <a:t>内照射</a:t>
            </a:r>
          </a:p>
          <a:p>
            <a:pPr lvl="1" eaLnBrk="1" hangingPunct="1">
              <a:lnSpc>
                <a:spcPct val="120000"/>
              </a:lnSpc>
              <a:spcBef>
                <a:spcPct val="20000"/>
              </a:spcBef>
              <a:spcAft>
                <a:spcPts val="20"/>
              </a:spcAft>
            </a:pPr>
            <a:r>
              <a:rPr lang="zh-CN" altLang="en-US" sz="2000" dirty="0"/>
              <a:t>浸没（浸入）照射</a:t>
            </a:r>
          </a:p>
          <a:p>
            <a:pPr eaLnBrk="1" hangingPunct="1">
              <a:lnSpc>
                <a:spcPct val="120000"/>
              </a:lnSpc>
              <a:spcBef>
                <a:spcPct val="20000"/>
              </a:spcBef>
              <a:spcAft>
                <a:spcPts val="20"/>
              </a:spcAft>
            </a:pPr>
            <a:r>
              <a:rPr lang="zh-CN" altLang="en-US" sz="2400" dirty="0"/>
              <a:t>按照受照区域的剂量分布</a:t>
            </a:r>
          </a:p>
          <a:p>
            <a:pPr lvl="1" eaLnBrk="1" hangingPunct="1">
              <a:lnSpc>
                <a:spcPct val="120000"/>
              </a:lnSpc>
              <a:spcBef>
                <a:spcPct val="20000"/>
              </a:spcBef>
              <a:spcAft>
                <a:spcPts val="20"/>
              </a:spcAft>
            </a:pPr>
            <a:r>
              <a:rPr lang="zh-CN" altLang="en-US" sz="2000" dirty="0"/>
              <a:t>均匀照射：机体各组织和器官吸收剂量相差不大的照射。</a:t>
            </a:r>
          </a:p>
          <a:p>
            <a:pPr lvl="1" eaLnBrk="1" hangingPunct="1">
              <a:lnSpc>
                <a:spcPct val="120000"/>
              </a:lnSpc>
              <a:spcBef>
                <a:spcPct val="20000"/>
              </a:spcBef>
              <a:spcAft>
                <a:spcPts val="20"/>
              </a:spcAft>
            </a:pPr>
            <a:r>
              <a:rPr lang="zh-CN" altLang="en-US" sz="2000" dirty="0"/>
              <a:t>非均匀照射：机体各组织和器官吸收剂量相差较大（剂量差别</a:t>
            </a:r>
            <a:r>
              <a:rPr lang="en-US" altLang="zh-CN" sz="2000" dirty="0"/>
              <a:t>3</a:t>
            </a:r>
            <a:r>
              <a:rPr lang="zh-CN" altLang="en-US" sz="2000" dirty="0"/>
              <a:t>倍及以上）的照射。</a:t>
            </a:r>
          </a:p>
          <a:p>
            <a:pPr eaLnBrk="1" hangingPunct="1">
              <a:lnSpc>
                <a:spcPct val="120000"/>
              </a:lnSpc>
              <a:spcBef>
                <a:spcPct val="20000"/>
              </a:spcBef>
              <a:spcAft>
                <a:spcPts val="20"/>
              </a:spcAft>
            </a:pPr>
            <a:r>
              <a:rPr lang="zh-CN" altLang="en-US" sz="2400" dirty="0"/>
              <a:t>按照照射持续时间的长短</a:t>
            </a:r>
          </a:p>
          <a:p>
            <a:pPr lvl="1" eaLnBrk="1" hangingPunct="1">
              <a:lnSpc>
                <a:spcPct val="120000"/>
              </a:lnSpc>
              <a:spcBef>
                <a:spcPct val="20000"/>
              </a:spcBef>
              <a:spcAft>
                <a:spcPts val="20"/>
              </a:spcAft>
            </a:pPr>
            <a:r>
              <a:rPr lang="zh-CN" altLang="en-US" sz="2000" dirty="0"/>
              <a:t>急性照射：短时间内（小于</a:t>
            </a:r>
            <a:r>
              <a:rPr lang="en-US" altLang="zh-CN" sz="2000" dirty="0"/>
              <a:t>1</a:t>
            </a:r>
            <a:r>
              <a:rPr lang="zh-CN" altLang="en-US" sz="2000" dirty="0"/>
              <a:t>小时）接受的照射。 </a:t>
            </a:r>
          </a:p>
          <a:p>
            <a:pPr lvl="1" eaLnBrk="1" hangingPunct="1">
              <a:lnSpc>
                <a:spcPct val="120000"/>
              </a:lnSpc>
              <a:spcBef>
                <a:spcPct val="20000"/>
              </a:spcBef>
              <a:spcAft>
                <a:spcPts val="20"/>
              </a:spcAft>
            </a:pPr>
            <a:r>
              <a:rPr lang="zh-CN" altLang="en-US" sz="2000" dirty="0"/>
              <a:t>慢性照射：多指环境中长寿命核素造成的持续（例如数年以上）照射。</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0559" name="Group 383">
            <a:extLst>
              <a:ext uri="{FF2B5EF4-FFF2-40B4-BE49-F238E27FC236}">
                <a16:creationId xmlns:a16="http://schemas.microsoft.com/office/drawing/2014/main" xmlns="" id="{D60EC8B1-65FF-46F4-9F6C-57BDB1FFDE0F}"/>
              </a:ext>
            </a:extLst>
          </p:cNvPr>
          <p:cNvGraphicFramePr>
            <a:graphicFrameLocks noGrp="1"/>
          </p:cNvGraphicFramePr>
          <p:nvPr>
            <p:extLst>
              <p:ext uri="{D42A27DB-BD31-4B8C-83A1-F6EECF244321}">
                <p14:modId xmlns:p14="http://schemas.microsoft.com/office/powerpoint/2010/main" xmlns="" val="2853249556"/>
              </p:ext>
            </p:extLst>
          </p:nvPr>
        </p:nvGraphicFramePr>
        <p:xfrm>
          <a:off x="317307" y="0"/>
          <a:ext cx="11557386" cy="7297122"/>
        </p:xfrm>
        <a:graphic>
          <a:graphicData uri="http://schemas.openxmlformats.org/drawingml/2006/table">
            <a:tbl>
              <a:tblPr/>
              <a:tblGrid>
                <a:gridCol w="1218488">
                  <a:extLst>
                    <a:ext uri="{9D8B030D-6E8A-4147-A177-3AD203B41FA5}">
                      <a16:colId xmlns:a16="http://schemas.microsoft.com/office/drawing/2014/main" xmlns="" val="20000"/>
                    </a:ext>
                  </a:extLst>
                </a:gridCol>
                <a:gridCol w="1282024">
                  <a:extLst>
                    <a:ext uri="{9D8B030D-6E8A-4147-A177-3AD203B41FA5}">
                      <a16:colId xmlns:a16="http://schemas.microsoft.com/office/drawing/2014/main" xmlns="" val="20001"/>
                    </a:ext>
                  </a:extLst>
                </a:gridCol>
                <a:gridCol w="9056874">
                  <a:extLst>
                    <a:ext uri="{9D8B030D-6E8A-4147-A177-3AD203B41FA5}">
                      <a16:colId xmlns:a16="http://schemas.microsoft.com/office/drawing/2014/main" xmlns="" val="20002"/>
                    </a:ext>
                  </a:extLst>
                </a:gridCol>
              </a:tblGrid>
              <a:tr h="288000">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分类方式</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分类</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定义</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88000">
                <a:tc rowSpan="2">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照射方式</a:t>
                      </a:r>
                      <a:endParaRPr kumimoji="1" lang="zh-CN" altLang="en-US" sz="1400" b="0" i="0" u="none" strike="noStrike" cap="none" normalizeH="0" baseline="0" dirty="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外照射</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放射源位于人体外对人体的照射。有全身照射和局部照射。</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288000">
                <a:tc vMerge="1">
                  <a:txBody>
                    <a:bodyPr/>
                    <a:lstStyle/>
                    <a:p>
                      <a:endParaRPr lang="zh-CN" altLang="en-US"/>
                    </a:p>
                  </a:txBody>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内照射</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存在于人体内的放射性核素对人体的照射。</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288000">
                <a:tc rowSpan="3">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照照射持续时间</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急性照射</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短时间内（小于</a:t>
                      </a:r>
                      <a:r>
                        <a:rPr kumimoji="1" lang="en-US" altLang="zh-CN" sz="1400" b="0" i="0" u="none" strike="noStrike" cap="none" normalizeH="0" baseline="0">
                          <a:ln>
                            <a:noFill/>
                          </a:ln>
                          <a:solidFill>
                            <a:schemeClr val="tx1"/>
                          </a:solidFill>
                          <a:effectLst/>
                          <a:latin typeface="Arial" pitchFamily="34" charset="0"/>
                          <a:ea typeface="宋体" pitchFamily="2" charset="-122"/>
                          <a:cs typeface="Times New Roman" pitchFamily="18" charset="0"/>
                        </a:rPr>
                        <a:t>1</a:t>
                      </a: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小时）接受的照射。</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288000">
                <a:tc vMerge="1">
                  <a:txBody>
                    <a:bodyPr/>
                    <a:lstStyle/>
                    <a:p>
                      <a:endParaRPr lang="zh-CN" altLang="en-US"/>
                    </a:p>
                  </a:txBody>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慢性照射</a:t>
                      </a:r>
                      <a:endParaRPr kumimoji="1" lang="zh-CN" altLang="en-US" sz="1400" b="0" i="0" u="none" strike="noStrike" cap="none" normalizeH="0" baseline="0" dirty="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多指环境中长寿命核素造成的持续（例如数年以上）照射。</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288000">
                <a:tc vMerge="1">
                  <a:txBody>
                    <a:bodyPr/>
                    <a:lstStyle/>
                    <a:p>
                      <a:endParaRPr lang="zh-CN" altLang="en-US"/>
                    </a:p>
                  </a:txBody>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短时照射</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照射时间介于急性照射和慢性照射之间的照射。</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288000">
                <a:tc rowSpan="3">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源与人体的相对位置</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外污染</a:t>
                      </a:r>
                      <a:endParaRPr kumimoji="1" lang="zh-CN" altLang="en-US" sz="1400" b="0" i="0" u="none" strike="noStrike" cap="none" normalizeH="0" baseline="0" dirty="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放射性核素沾附于健康的或创伤的体表，构成局部外照射源，也可被吸收入体。</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288000">
                <a:tc vMerge="1">
                  <a:txBody>
                    <a:bodyPr/>
                    <a:lstStyle/>
                    <a:p>
                      <a:endParaRPr lang="zh-CN" altLang="en-US"/>
                    </a:p>
                  </a:txBody>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内污染</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人体内放射性核素种类和数量超过其自然存在状态</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288000">
                <a:tc vMerge="1">
                  <a:txBody>
                    <a:bodyPr/>
                    <a:lstStyle/>
                    <a:p>
                      <a:endParaRPr lang="zh-CN" altLang="en-US"/>
                    </a:p>
                  </a:txBody>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浸入照射</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指人体处于放射性核素（如</a:t>
                      </a:r>
                      <a:r>
                        <a:rPr kumimoji="1" lang="en-US" altLang="zh-CN" sz="1400" b="0" i="0" u="none" strike="noStrike" cap="none" normalizeH="0" baseline="0" dirty="0">
                          <a:ln>
                            <a:noFill/>
                          </a:ln>
                          <a:solidFill>
                            <a:schemeClr val="tx1"/>
                          </a:solidFill>
                          <a:effectLst/>
                          <a:latin typeface="Arial" pitchFamily="34" charset="0"/>
                          <a:ea typeface="宋体" pitchFamily="2" charset="-122"/>
                          <a:cs typeface="Times New Roman" pitchFamily="18" charset="0"/>
                        </a:rPr>
                        <a:t>3H</a:t>
                      </a:r>
                      <a:r>
                        <a:rPr kumimoji="1" lang="zh-CN" altLang="en-US" sz="14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）气体或蒸汽中</a:t>
                      </a:r>
                      <a:endParaRPr kumimoji="1" lang="zh-CN" altLang="en-US" sz="1400" b="0" i="0" u="none" strike="noStrike" cap="none" normalizeH="0" baseline="0" dirty="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288000">
                <a:tc rowSpan="2">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机体受照范围</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局部照射</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机体的局部</a:t>
                      </a:r>
                      <a:r>
                        <a:rPr kumimoji="1" lang="en-US" altLang="zh-CN" sz="1400" b="0" i="0" u="none" strike="noStrike" cap="none" normalizeH="0" baseline="0">
                          <a:ln>
                            <a:noFill/>
                          </a:ln>
                          <a:solidFill>
                            <a:schemeClr val="tx1"/>
                          </a:solidFill>
                          <a:effectLst/>
                          <a:latin typeface="Arial" pitchFamily="34" charset="0"/>
                          <a:ea typeface="宋体" pitchFamily="2" charset="-122"/>
                          <a:cs typeface="Times New Roman" pitchFamily="18" charset="0"/>
                        </a:rPr>
                        <a:t>(</a:t>
                      </a: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仅某一个或数个器官或组织</a:t>
                      </a:r>
                      <a:r>
                        <a:rPr kumimoji="1" lang="en-US" altLang="zh-CN" sz="1400" b="0" i="0" u="none" strike="noStrike" cap="none" normalizeH="0" baseline="0">
                          <a:ln>
                            <a:noFill/>
                          </a:ln>
                          <a:solidFill>
                            <a:schemeClr val="tx1"/>
                          </a:solidFill>
                          <a:effectLst/>
                          <a:latin typeface="Arial" pitchFamily="34" charset="0"/>
                          <a:ea typeface="宋体" pitchFamily="2" charset="-122"/>
                          <a:cs typeface="Times New Roman" pitchFamily="18" charset="0"/>
                        </a:rPr>
                        <a:t>)</a:t>
                      </a: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受到照射的情形。</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288000">
                <a:tc vMerge="1">
                  <a:txBody>
                    <a:bodyPr/>
                    <a:lstStyle/>
                    <a:p>
                      <a:endParaRPr lang="zh-CN" altLang="en-US"/>
                    </a:p>
                  </a:txBody>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全身照射</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机体的所有组织或器官都受到照射的情形。</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288000">
                <a:tc rowSpan="2">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器官剂量分布是否均匀</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均匀照射</a:t>
                      </a:r>
                      <a:endParaRPr kumimoji="1" lang="zh-CN" altLang="en-US" sz="1400" b="0" i="0" u="none" strike="noStrike" cap="none" normalizeH="0" baseline="0" dirty="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机体各组织和器官吸收剂量相差不大的照射。</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r h="288000">
                <a:tc vMerge="1">
                  <a:txBody>
                    <a:bodyPr/>
                    <a:lstStyle/>
                    <a:p>
                      <a:endParaRPr lang="zh-CN" altLang="en-US"/>
                    </a:p>
                  </a:txBody>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非均匀照射</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机体各组织和器官吸收剂量相差较大（剂量差别</a:t>
                      </a:r>
                      <a:r>
                        <a:rPr kumimoji="1" lang="en-US" altLang="zh-CN" sz="1400" b="0" i="0" u="none" strike="noStrike" cap="none" normalizeH="0" baseline="0">
                          <a:ln>
                            <a:noFill/>
                          </a:ln>
                          <a:solidFill>
                            <a:schemeClr val="tx1"/>
                          </a:solidFill>
                          <a:effectLst/>
                          <a:latin typeface="Arial" pitchFamily="34" charset="0"/>
                          <a:ea typeface="宋体" pitchFamily="2" charset="-122"/>
                          <a:cs typeface="Times New Roman" pitchFamily="18" charset="0"/>
                        </a:rPr>
                        <a:t>3</a:t>
                      </a: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倍及以上）的照射。</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2"/>
                  </a:ext>
                </a:extLst>
              </a:tr>
              <a:tr h="288000">
                <a:tc rowSpan="2">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rgbClr val="FF3300"/>
                          </a:solidFill>
                          <a:effectLst/>
                          <a:latin typeface="Times New Roman" pitchFamily="18" charset="0"/>
                          <a:ea typeface="宋体" pitchFamily="2" charset="-122"/>
                          <a:cs typeface="Times New Roman" pitchFamily="18" charset="0"/>
                        </a:rPr>
                        <a:t>效应发生的个体</a:t>
                      </a:r>
                      <a:endParaRPr kumimoji="1" lang="zh-CN" altLang="en-US" sz="1400" b="0" i="0" u="none" strike="noStrike" cap="none" normalizeH="0" baseline="0">
                        <a:ln>
                          <a:noFill/>
                        </a:ln>
                        <a:solidFill>
                          <a:srgbClr val="FF3300"/>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rgbClr val="FF3300"/>
                          </a:solidFill>
                          <a:effectLst/>
                          <a:latin typeface="Times New Roman" pitchFamily="18" charset="0"/>
                          <a:ea typeface="宋体" pitchFamily="2" charset="-122"/>
                          <a:cs typeface="Times New Roman" pitchFamily="18" charset="0"/>
                        </a:rPr>
                        <a:t>躯体效应</a:t>
                      </a:r>
                      <a:endParaRPr kumimoji="1" lang="zh-CN" altLang="en-US" sz="1400" b="0" i="0" u="none" strike="noStrike" cap="none" normalizeH="0" baseline="0">
                        <a:ln>
                          <a:noFill/>
                        </a:ln>
                        <a:solidFill>
                          <a:srgbClr val="FF3300"/>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rgbClr val="FF3300"/>
                          </a:solidFill>
                          <a:effectLst/>
                          <a:latin typeface="Times New Roman" pitchFamily="18" charset="0"/>
                          <a:ea typeface="宋体" pitchFamily="2" charset="-122"/>
                          <a:cs typeface="Times New Roman" pitchFamily="18" charset="0"/>
                        </a:rPr>
                        <a:t>指受照者个体身上出现的辐射效应。胚胎或胎儿在母体内受到照射，其后身上发生的辐射效应是特殊的躯体效应</a:t>
                      </a:r>
                      <a:endParaRPr kumimoji="1" lang="zh-CN" altLang="en-US" sz="1400" b="0" i="0" u="none" strike="noStrike" cap="none" normalizeH="0" baseline="0">
                        <a:ln>
                          <a:noFill/>
                        </a:ln>
                        <a:solidFill>
                          <a:srgbClr val="FF3300"/>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3"/>
                  </a:ext>
                </a:extLst>
              </a:tr>
              <a:tr h="288000">
                <a:tc vMerge="1">
                  <a:txBody>
                    <a:bodyPr/>
                    <a:lstStyle/>
                    <a:p>
                      <a:endParaRPr lang="zh-CN" altLang="en-US"/>
                    </a:p>
                  </a:txBody>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rgbClr val="FF3300"/>
                          </a:solidFill>
                          <a:effectLst/>
                          <a:latin typeface="Times New Roman" pitchFamily="18" charset="0"/>
                          <a:ea typeface="宋体" pitchFamily="2" charset="-122"/>
                          <a:cs typeface="Times New Roman" pitchFamily="18" charset="0"/>
                        </a:rPr>
                        <a:t>遗传效应</a:t>
                      </a:r>
                      <a:endParaRPr kumimoji="1" lang="zh-CN" altLang="en-US" sz="1400" b="0" i="0" u="none" strike="noStrike" cap="none" normalizeH="0" baseline="0">
                        <a:ln>
                          <a:noFill/>
                        </a:ln>
                        <a:solidFill>
                          <a:srgbClr val="FF3300"/>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rgbClr val="FF3300"/>
                          </a:solidFill>
                          <a:effectLst/>
                          <a:latin typeface="Times New Roman" pitchFamily="18" charset="0"/>
                          <a:ea typeface="宋体" pitchFamily="2" charset="-122"/>
                          <a:cs typeface="Times New Roman" pitchFamily="18" charset="0"/>
                        </a:rPr>
                        <a:t>表现在受照者后代身上的辐射效应</a:t>
                      </a:r>
                      <a:endParaRPr kumimoji="1" lang="zh-CN" altLang="en-US" sz="1400" b="0" i="0" u="none" strike="noStrike" cap="none" normalizeH="0" baseline="0">
                        <a:ln>
                          <a:noFill/>
                        </a:ln>
                        <a:solidFill>
                          <a:srgbClr val="FF3300"/>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4"/>
                  </a:ext>
                </a:extLst>
              </a:tr>
              <a:tr h="288000">
                <a:tc rowSpan="2">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是否存在剂量阈值</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组织反应</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有剂量阈值特征的细胞群损伤，损伤的严重程度随剂量的增加而加重。近年也称为组织反应。</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5"/>
                  </a:ext>
                </a:extLst>
              </a:tr>
              <a:tr h="288000">
                <a:tc vMerge="1">
                  <a:txBody>
                    <a:bodyPr/>
                    <a:lstStyle/>
                    <a:p>
                      <a:endParaRPr lang="zh-CN" altLang="en-US"/>
                    </a:p>
                  </a:txBody>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随机效应</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效应的发生不存在剂量阈值，辐射效应发生概率与受照剂量成比例关系。</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6"/>
                  </a:ext>
                </a:extLst>
              </a:tr>
              <a:tr h="288000">
                <a:tc rowSpan="2">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rgbClr val="FF3300"/>
                          </a:solidFill>
                          <a:effectLst/>
                          <a:latin typeface="Times New Roman" pitchFamily="18" charset="0"/>
                          <a:ea typeface="宋体" pitchFamily="2" charset="-122"/>
                          <a:cs typeface="Times New Roman" pitchFamily="18" charset="0"/>
                        </a:rPr>
                        <a:t>效应出现时间</a:t>
                      </a:r>
                      <a:endParaRPr kumimoji="1" lang="zh-CN" altLang="en-US" sz="1400" b="0" i="0" u="none" strike="noStrike" cap="none" normalizeH="0" baseline="0">
                        <a:ln>
                          <a:noFill/>
                        </a:ln>
                        <a:solidFill>
                          <a:srgbClr val="FF3300"/>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rgbClr val="FF3300"/>
                          </a:solidFill>
                          <a:effectLst/>
                          <a:latin typeface="Times New Roman" pitchFamily="18" charset="0"/>
                          <a:ea typeface="宋体" pitchFamily="2" charset="-122"/>
                          <a:cs typeface="Times New Roman" pitchFamily="18" charset="0"/>
                        </a:rPr>
                        <a:t>早期效应</a:t>
                      </a:r>
                      <a:endParaRPr kumimoji="1" lang="zh-CN" altLang="en-US" sz="1400" b="0" i="0" u="none" strike="noStrike" cap="none" normalizeH="0" baseline="0">
                        <a:ln>
                          <a:noFill/>
                        </a:ln>
                        <a:solidFill>
                          <a:srgbClr val="FF3300"/>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rgbClr val="FF3300"/>
                          </a:solidFill>
                          <a:effectLst/>
                          <a:latin typeface="Times New Roman" pitchFamily="18" charset="0"/>
                          <a:ea typeface="宋体" pitchFamily="2" charset="-122"/>
                          <a:cs typeface="Times New Roman" pitchFamily="18" charset="0"/>
                        </a:rPr>
                        <a:t>照射后在数月内出现的辐射效应</a:t>
                      </a:r>
                      <a:endParaRPr kumimoji="1" lang="zh-CN" altLang="en-US" sz="1400" b="0" i="0" u="none" strike="noStrike" cap="none" normalizeH="0" baseline="0">
                        <a:ln>
                          <a:noFill/>
                        </a:ln>
                        <a:solidFill>
                          <a:srgbClr val="FF3300"/>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7"/>
                  </a:ext>
                </a:extLst>
              </a:tr>
              <a:tr h="288000">
                <a:tc vMerge="1">
                  <a:txBody>
                    <a:bodyPr/>
                    <a:lstStyle/>
                    <a:p>
                      <a:endParaRPr lang="zh-CN" altLang="en-US"/>
                    </a:p>
                  </a:txBody>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rgbClr val="FF3300"/>
                          </a:solidFill>
                          <a:effectLst/>
                          <a:latin typeface="Times New Roman" pitchFamily="18" charset="0"/>
                          <a:ea typeface="宋体" pitchFamily="2" charset="-122"/>
                          <a:cs typeface="Times New Roman" pitchFamily="18" charset="0"/>
                        </a:rPr>
                        <a:t>远期效应</a:t>
                      </a:r>
                      <a:endParaRPr kumimoji="1" lang="zh-CN" altLang="en-US" sz="1400" b="0" i="0" u="none" strike="noStrike" cap="none" normalizeH="0" baseline="0">
                        <a:ln>
                          <a:noFill/>
                        </a:ln>
                        <a:solidFill>
                          <a:srgbClr val="FF3300"/>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rgbClr val="FF3300"/>
                          </a:solidFill>
                          <a:effectLst/>
                          <a:latin typeface="Times New Roman" pitchFamily="18" charset="0"/>
                          <a:ea typeface="宋体" pitchFamily="2" charset="-122"/>
                          <a:cs typeface="Times New Roman" pitchFamily="18" charset="0"/>
                        </a:rPr>
                        <a:t>照射后经过数年以后出现的辐射效应。</a:t>
                      </a:r>
                      <a:endParaRPr kumimoji="1" lang="zh-CN" altLang="en-US" sz="1400" b="0" i="0" u="none" strike="noStrike" cap="none" normalizeH="0" baseline="0">
                        <a:ln>
                          <a:noFill/>
                        </a:ln>
                        <a:solidFill>
                          <a:srgbClr val="FF3300"/>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8"/>
                  </a:ext>
                </a:extLst>
              </a:tr>
              <a:tr h="288000">
                <a:tc rowSpan="2">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是否有其他因危害素</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辐射效应</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因电离辐射照射产生的效应。</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9"/>
                  </a:ext>
                </a:extLst>
              </a:tr>
              <a:tr h="288000">
                <a:tc vMerge="1">
                  <a:txBody>
                    <a:bodyPr/>
                    <a:lstStyle/>
                    <a:p>
                      <a:endParaRPr lang="zh-CN" altLang="en-US"/>
                    </a:p>
                  </a:txBody>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放射复合伤</a:t>
                      </a:r>
                      <a:endParaRPr kumimoji="1" lang="zh-CN" altLang="en-US" sz="1400" b="0" i="0" u="none" strike="noStrike" cap="none" normalizeH="0" baseline="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20000"/>
                        </a:spcAft>
                        <a:buClrTx/>
                        <a:buSzTx/>
                        <a:buFontTx/>
                        <a:buNone/>
                        <a:tabLst/>
                      </a:pPr>
                      <a:r>
                        <a:rPr kumimoji="1" lang="zh-CN" altLang="en-US" sz="14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除电离辐射作为致病原因外，尚复合有其他致损伤因素，如冲击波、光辐射等。</a:t>
                      </a:r>
                      <a:endParaRPr kumimoji="1" lang="zh-CN" altLang="en-US" sz="1400" b="0" i="0" u="none" strike="noStrike" cap="none" normalizeH="0" baseline="0" dirty="0">
                        <a:ln>
                          <a:noFill/>
                        </a:ln>
                        <a:solidFill>
                          <a:schemeClr val="tx1"/>
                        </a:solidFill>
                        <a:effectLst/>
                        <a:latin typeface="Times New Roman" pitchFamily="18"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20"/>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xmlns="" id="{DEB4975F-9671-45E2-B60F-1ACDF4D494E9}"/>
              </a:ext>
            </a:extLst>
          </p:cNvPr>
          <p:cNvSpPr>
            <a:spLocks noGrp="1" noChangeArrowheads="1"/>
          </p:cNvSpPr>
          <p:nvPr>
            <p:ph type="title"/>
          </p:nvPr>
        </p:nvSpPr>
        <p:spPr/>
        <p:txBody>
          <a:bodyPr/>
          <a:lstStyle/>
          <a:p>
            <a:pPr algn="l" eaLnBrk="1" hangingPunct="1">
              <a:lnSpc>
                <a:spcPct val="120000"/>
              </a:lnSpc>
              <a:spcBef>
                <a:spcPct val="20000"/>
              </a:spcBef>
              <a:spcAft>
                <a:spcPts val="20"/>
              </a:spcAft>
            </a:pPr>
            <a:r>
              <a:rPr lang="zh-CN" altLang="en-US"/>
              <a:t>电离辐射致健康效应</a:t>
            </a:r>
          </a:p>
        </p:txBody>
      </p:sp>
      <p:sp>
        <p:nvSpPr>
          <p:cNvPr id="60419" name="Rectangle 3">
            <a:extLst>
              <a:ext uri="{FF2B5EF4-FFF2-40B4-BE49-F238E27FC236}">
                <a16:creationId xmlns:a16="http://schemas.microsoft.com/office/drawing/2014/main" xmlns="" id="{B494DDD2-F902-4263-A018-2B0C6C6B6B5D}"/>
              </a:ext>
            </a:extLst>
          </p:cNvPr>
          <p:cNvSpPr>
            <a:spLocks noGrp="1" noChangeArrowheads="1"/>
          </p:cNvSpPr>
          <p:nvPr>
            <p:ph type="body" idx="1"/>
          </p:nvPr>
        </p:nvSpPr>
        <p:spPr>
          <a:xfrm>
            <a:off x="838199" y="1600201"/>
            <a:ext cx="5872163" cy="4525963"/>
          </a:xfrm>
        </p:spPr>
        <p:txBody>
          <a:bodyPr>
            <a:normAutofit fontScale="92500"/>
          </a:bodyPr>
          <a:lstStyle/>
          <a:p>
            <a:pPr eaLnBrk="1" hangingPunct="1">
              <a:lnSpc>
                <a:spcPct val="120000"/>
              </a:lnSpc>
              <a:spcBef>
                <a:spcPct val="20000"/>
              </a:spcBef>
              <a:spcAft>
                <a:spcPts val="20"/>
              </a:spcAft>
            </a:pPr>
            <a:r>
              <a:rPr lang="en-US" altLang="zh-CN" dirty="0"/>
              <a:t>By threshold dose</a:t>
            </a:r>
          </a:p>
          <a:p>
            <a:pPr lvl="1" eaLnBrk="1" hangingPunct="1">
              <a:lnSpc>
                <a:spcPct val="120000"/>
              </a:lnSpc>
              <a:spcBef>
                <a:spcPct val="20000"/>
              </a:spcBef>
              <a:spcAft>
                <a:spcPts val="20"/>
              </a:spcAft>
            </a:pPr>
            <a:r>
              <a:rPr lang="en-US" altLang="zh-CN" dirty="0"/>
              <a:t>Tissue reaction (Deterministic effects)</a:t>
            </a:r>
          </a:p>
          <a:p>
            <a:pPr lvl="1" eaLnBrk="1" hangingPunct="1">
              <a:lnSpc>
                <a:spcPct val="120000"/>
              </a:lnSpc>
              <a:spcBef>
                <a:spcPct val="20000"/>
              </a:spcBef>
              <a:spcAft>
                <a:spcPts val="20"/>
              </a:spcAft>
            </a:pPr>
            <a:r>
              <a:rPr lang="en-US" altLang="zh-CN" dirty="0"/>
              <a:t>Stochastic effects</a:t>
            </a:r>
          </a:p>
          <a:p>
            <a:pPr eaLnBrk="1" hangingPunct="1">
              <a:lnSpc>
                <a:spcPct val="120000"/>
              </a:lnSpc>
              <a:spcBef>
                <a:spcPct val="20000"/>
              </a:spcBef>
              <a:spcAft>
                <a:spcPts val="20"/>
              </a:spcAft>
            </a:pPr>
            <a:endParaRPr lang="en-US" altLang="zh-CN" dirty="0"/>
          </a:p>
          <a:p>
            <a:pPr eaLnBrk="1" hangingPunct="1">
              <a:lnSpc>
                <a:spcPct val="120000"/>
              </a:lnSpc>
              <a:spcBef>
                <a:spcPct val="20000"/>
              </a:spcBef>
              <a:spcAft>
                <a:spcPts val="20"/>
              </a:spcAft>
            </a:pPr>
            <a:endParaRPr lang="en-US" altLang="zh-CN" dirty="0"/>
          </a:p>
          <a:p>
            <a:pPr eaLnBrk="1" hangingPunct="1">
              <a:lnSpc>
                <a:spcPct val="120000"/>
              </a:lnSpc>
              <a:spcBef>
                <a:spcPct val="20000"/>
              </a:spcBef>
              <a:spcAft>
                <a:spcPts val="20"/>
              </a:spcAft>
            </a:pPr>
            <a:r>
              <a:rPr lang="en-US" altLang="zh-CN" dirty="0"/>
              <a:t>By generation?</a:t>
            </a:r>
          </a:p>
          <a:p>
            <a:pPr lvl="1" eaLnBrk="1" hangingPunct="1">
              <a:lnSpc>
                <a:spcPct val="120000"/>
              </a:lnSpc>
              <a:spcBef>
                <a:spcPct val="20000"/>
              </a:spcBef>
              <a:spcAft>
                <a:spcPts val="20"/>
              </a:spcAft>
            </a:pPr>
            <a:r>
              <a:rPr lang="en-US" altLang="zh-CN" dirty="0"/>
              <a:t>Somatic effects</a:t>
            </a:r>
          </a:p>
          <a:p>
            <a:pPr lvl="1" eaLnBrk="1" hangingPunct="1">
              <a:lnSpc>
                <a:spcPct val="120000"/>
              </a:lnSpc>
              <a:spcBef>
                <a:spcPct val="20000"/>
              </a:spcBef>
              <a:spcAft>
                <a:spcPts val="20"/>
              </a:spcAft>
            </a:pPr>
            <a:r>
              <a:rPr lang="en-US" altLang="zh-CN" dirty="0"/>
              <a:t>Genetic effects</a:t>
            </a:r>
          </a:p>
          <a:p>
            <a:pPr eaLnBrk="1" hangingPunct="1">
              <a:lnSpc>
                <a:spcPct val="120000"/>
              </a:lnSpc>
              <a:spcBef>
                <a:spcPct val="20000"/>
              </a:spcBef>
              <a:spcAft>
                <a:spcPts val="20"/>
              </a:spcAft>
            </a:pPr>
            <a:endParaRPr lang="en-US" altLang="zh-CN" dirty="0"/>
          </a:p>
        </p:txBody>
      </p:sp>
      <p:pic>
        <p:nvPicPr>
          <p:cNvPr id="60420" name="Picture 4" descr="nuclear_img11">
            <a:extLst>
              <a:ext uri="{FF2B5EF4-FFF2-40B4-BE49-F238E27FC236}">
                <a16:creationId xmlns:a16="http://schemas.microsoft.com/office/drawing/2014/main" xmlns="" id="{E25E570C-6CA3-4B40-A502-521E53087E8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30343" y="1371445"/>
            <a:ext cx="4643437" cy="315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xmlns="" id="{25BA7B24-854C-4B54-826A-1A6E9EF217A1}"/>
              </a:ext>
            </a:extLst>
          </p:cNvPr>
          <p:cNvSpPr>
            <a:spLocks noGrp="1" noChangeArrowheads="1"/>
          </p:cNvSpPr>
          <p:nvPr>
            <p:ph type="title"/>
          </p:nvPr>
        </p:nvSpPr>
        <p:spPr/>
        <p:txBody>
          <a:bodyPr/>
          <a:lstStyle/>
          <a:p>
            <a:pPr eaLnBrk="1" hangingPunct="1">
              <a:lnSpc>
                <a:spcPct val="120000"/>
              </a:lnSpc>
              <a:spcBef>
                <a:spcPct val="20000"/>
              </a:spcBef>
              <a:spcAft>
                <a:spcPts val="20"/>
              </a:spcAft>
            </a:pPr>
            <a:endParaRPr lang="zh-CN" altLang="zh-CN"/>
          </a:p>
        </p:txBody>
      </p:sp>
      <p:sp>
        <p:nvSpPr>
          <p:cNvPr id="62467" name="Rectangle 3">
            <a:extLst>
              <a:ext uri="{FF2B5EF4-FFF2-40B4-BE49-F238E27FC236}">
                <a16:creationId xmlns:a16="http://schemas.microsoft.com/office/drawing/2014/main" xmlns="" id="{BB70573A-A9E2-4651-B6DB-0E2984CC33EB}"/>
              </a:ext>
            </a:extLst>
          </p:cNvPr>
          <p:cNvSpPr>
            <a:spLocks noGrp="1" noChangeArrowheads="1"/>
          </p:cNvSpPr>
          <p:nvPr>
            <p:ph type="body" idx="1"/>
          </p:nvPr>
        </p:nvSpPr>
        <p:spPr/>
        <p:txBody>
          <a:bodyPr/>
          <a:lstStyle/>
          <a:p>
            <a:pPr eaLnBrk="1" hangingPunct="1">
              <a:lnSpc>
                <a:spcPct val="120000"/>
              </a:lnSpc>
              <a:spcBef>
                <a:spcPts val="20"/>
              </a:spcBef>
              <a:spcAft>
                <a:spcPts val="20"/>
              </a:spcAft>
            </a:pPr>
            <a:r>
              <a:rPr lang="zh-CN" altLang="en-US"/>
              <a:t>组织或器官受到超过一定剂量的照射会导致细胞因子的释放和细胞丢失，</a:t>
            </a:r>
            <a:r>
              <a:rPr lang="zh-CN" altLang="en-US">
                <a:solidFill>
                  <a:srgbClr val="FF0066"/>
                </a:solidFill>
                <a:ea typeface="隶书" panose="02010509060101010101" pitchFamily="49" charset="-122"/>
              </a:rPr>
              <a:t>关键细胞群的辐射损伤超过一定量并持续一定时间，就会表现为一定的临床症状</a:t>
            </a:r>
            <a:r>
              <a:rPr lang="zh-CN" altLang="en-US">
                <a:solidFill>
                  <a:srgbClr val="FF0066"/>
                </a:solidFill>
              </a:rPr>
              <a:t>。</a:t>
            </a:r>
            <a:r>
              <a:rPr lang="zh-CN" altLang="en-US"/>
              <a:t>这样的效应称为确定效应（</a:t>
            </a:r>
            <a:r>
              <a:rPr lang="en-US" altLang="zh-CN"/>
              <a:t>deterministic effect</a:t>
            </a:r>
            <a:r>
              <a:rPr lang="zh-CN" altLang="en-US"/>
              <a:t>）或组织反应（</a:t>
            </a:r>
            <a:r>
              <a:rPr lang="en-US" altLang="zh-CN"/>
              <a:t>tissure reaction</a:t>
            </a:r>
            <a:r>
              <a:rPr lang="zh-CN" altLang="en-US"/>
              <a:t>），其特点是</a:t>
            </a:r>
            <a:r>
              <a:rPr lang="zh-CN" altLang="en-US">
                <a:solidFill>
                  <a:srgbClr val="FF0066"/>
                </a:solidFill>
                <a:ea typeface="隶书" panose="02010509060101010101" pitchFamily="49" charset="-122"/>
              </a:rPr>
              <a:t>具有剂量阈值，效应的严重程度随剂量的增加而加重</a:t>
            </a:r>
            <a:r>
              <a:rPr lang="zh-CN" altLang="en-US"/>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xmlns="" id="{B8E912E0-1EF6-4189-8FAF-B2B75E2F0E45}"/>
              </a:ext>
            </a:extLst>
          </p:cNvPr>
          <p:cNvSpPr>
            <a:spLocks noGrp="1" noChangeArrowheads="1"/>
          </p:cNvSpPr>
          <p:nvPr>
            <p:ph type="title"/>
          </p:nvPr>
        </p:nvSpPr>
        <p:spPr/>
        <p:txBody>
          <a:bodyPr/>
          <a:lstStyle/>
          <a:p>
            <a:pPr eaLnBrk="1" hangingPunct="1">
              <a:lnSpc>
                <a:spcPct val="120000"/>
              </a:lnSpc>
              <a:spcBef>
                <a:spcPct val="20000"/>
              </a:spcBef>
              <a:spcAft>
                <a:spcPts val="20"/>
              </a:spcAft>
            </a:pPr>
            <a:endParaRPr lang="zh-CN" altLang="zh-CN"/>
          </a:p>
        </p:txBody>
      </p:sp>
      <p:sp>
        <p:nvSpPr>
          <p:cNvPr id="63491" name="Rectangle 3">
            <a:extLst>
              <a:ext uri="{FF2B5EF4-FFF2-40B4-BE49-F238E27FC236}">
                <a16:creationId xmlns:a16="http://schemas.microsoft.com/office/drawing/2014/main" xmlns="" id="{27A2562A-4883-486E-AD50-5FECB86FA97A}"/>
              </a:ext>
            </a:extLst>
          </p:cNvPr>
          <p:cNvSpPr>
            <a:spLocks noGrp="1" noChangeArrowheads="1"/>
          </p:cNvSpPr>
          <p:nvPr>
            <p:ph type="body" idx="1"/>
          </p:nvPr>
        </p:nvSpPr>
        <p:spPr/>
        <p:txBody>
          <a:bodyPr/>
          <a:lstStyle/>
          <a:p>
            <a:pPr eaLnBrk="1" hangingPunct="1">
              <a:lnSpc>
                <a:spcPct val="120000"/>
              </a:lnSpc>
              <a:spcBef>
                <a:spcPts val="20"/>
              </a:spcBef>
              <a:spcAft>
                <a:spcPts val="20"/>
              </a:spcAft>
            </a:pPr>
            <a:r>
              <a:rPr lang="zh-CN" altLang="en-US"/>
              <a:t>小于</a:t>
            </a:r>
            <a:r>
              <a:rPr lang="en-US" altLang="zh-CN"/>
              <a:t>100mGy</a:t>
            </a:r>
            <a:r>
              <a:rPr lang="zh-CN" altLang="en-US"/>
              <a:t>的照射，无论是单次急性照射还是慢性小剂量照射均不可能导致确定效应。</a:t>
            </a:r>
          </a:p>
          <a:p>
            <a:pPr eaLnBrk="1" hangingPunct="1">
              <a:lnSpc>
                <a:spcPct val="120000"/>
              </a:lnSpc>
              <a:spcBef>
                <a:spcPts val="20"/>
              </a:spcBef>
              <a:spcAft>
                <a:spcPts val="20"/>
              </a:spcAft>
            </a:pPr>
            <a:r>
              <a:rPr lang="zh-CN" altLang="en-US"/>
              <a:t>成人或儿童接受低于</a:t>
            </a:r>
            <a:r>
              <a:rPr lang="en-US" altLang="zh-CN"/>
              <a:t>100mGy/</a:t>
            </a:r>
            <a:r>
              <a:rPr lang="zh-CN" altLang="en-US"/>
              <a:t>年连续多年的照射，不会出现严重的确定效应。</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xmlns="" id="{7E3A341C-6F29-48DB-B0BF-D36278564DFC}"/>
              </a:ext>
            </a:extLst>
          </p:cNvPr>
          <p:cNvSpPr>
            <a:spLocks noGrp="1" noChangeArrowheads="1"/>
          </p:cNvSpPr>
          <p:nvPr>
            <p:ph type="ctrTitle"/>
          </p:nvPr>
        </p:nvSpPr>
        <p:spPr/>
        <p:txBody>
          <a:bodyPr/>
          <a:lstStyle/>
          <a:p>
            <a:pPr eaLnBrk="1" hangingPunct="1">
              <a:lnSpc>
                <a:spcPct val="120000"/>
              </a:lnSpc>
              <a:spcBef>
                <a:spcPct val="20000"/>
              </a:spcBef>
              <a:spcAft>
                <a:spcPts val="20"/>
              </a:spcAft>
            </a:pPr>
            <a:r>
              <a:rPr lang="zh-CN" altLang="en-US"/>
              <a:t>随机效应</a:t>
            </a:r>
          </a:p>
        </p:txBody>
      </p:sp>
      <p:sp>
        <p:nvSpPr>
          <p:cNvPr id="76803" name="Rectangle 3">
            <a:extLst>
              <a:ext uri="{FF2B5EF4-FFF2-40B4-BE49-F238E27FC236}">
                <a16:creationId xmlns:a16="http://schemas.microsoft.com/office/drawing/2014/main" xmlns="" id="{78B66EBB-B2BF-4890-95F3-F7156C4F2368}"/>
              </a:ext>
            </a:extLst>
          </p:cNvPr>
          <p:cNvSpPr>
            <a:spLocks noGrp="1" noChangeArrowheads="1"/>
          </p:cNvSpPr>
          <p:nvPr>
            <p:ph type="subTitle" idx="1"/>
          </p:nvPr>
        </p:nvSpPr>
        <p:spPr/>
        <p:txBody>
          <a:bodyPr/>
          <a:lstStyle/>
          <a:p>
            <a:pPr eaLnBrk="1" hangingPunct="1">
              <a:lnSpc>
                <a:spcPct val="120000"/>
              </a:lnSpc>
              <a:spcBef>
                <a:spcPts val="20"/>
              </a:spcBef>
              <a:spcAft>
                <a:spcPts val="20"/>
              </a:spcAft>
            </a:pPr>
            <a:endParaRPr lang="zh-CN" altLang="zh-CN"/>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xmlns="" id="{3A9852F7-D202-4322-967E-8B55EBADB466}"/>
              </a:ext>
            </a:extLst>
          </p:cNvPr>
          <p:cNvSpPr>
            <a:spLocks noGrp="1" noChangeArrowheads="1"/>
          </p:cNvSpPr>
          <p:nvPr>
            <p:ph type="title"/>
          </p:nvPr>
        </p:nvSpPr>
        <p:spPr/>
        <p:txBody>
          <a:bodyPr/>
          <a:lstStyle/>
          <a:p>
            <a:pPr eaLnBrk="1" hangingPunct="1">
              <a:lnSpc>
                <a:spcPct val="120000"/>
              </a:lnSpc>
              <a:spcBef>
                <a:spcPct val="20000"/>
              </a:spcBef>
              <a:spcAft>
                <a:spcPts val="20"/>
              </a:spcAft>
            </a:pPr>
            <a:r>
              <a:rPr lang="zh-CN" altLang="en-US"/>
              <a:t>为什么癌症是研究的终点？</a:t>
            </a:r>
          </a:p>
        </p:txBody>
      </p:sp>
      <p:sp>
        <p:nvSpPr>
          <p:cNvPr id="77827" name="Rectangle 3">
            <a:extLst>
              <a:ext uri="{FF2B5EF4-FFF2-40B4-BE49-F238E27FC236}">
                <a16:creationId xmlns:a16="http://schemas.microsoft.com/office/drawing/2014/main" xmlns="" id="{4407698A-0C8A-4743-A040-316421E0EC8C}"/>
              </a:ext>
            </a:extLst>
          </p:cNvPr>
          <p:cNvSpPr>
            <a:spLocks noGrp="1" noChangeArrowheads="1"/>
          </p:cNvSpPr>
          <p:nvPr>
            <p:ph type="body" sz="half" idx="2"/>
          </p:nvPr>
        </p:nvSpPr>
        <p:spPr>
          <a:xfrm>
            <a:off x="5232400" y="1600201"/>
            <a:ext cx="4978400" cy="4525963"/>
          </a:xfrm>
        </p:spPr>
        <p:txBody>
          <a:bodyPr>
            <a:normAutofit lnSpcReduction="10000"/>
          </a:bodyPr>
          <a:lstStyle/>
          <a:p>
            <a:pPr eaLnBrk="1" hangingPunct="1">
              <a:lnSpc>
                <a:spcPct val="120000"/>
              </a:lnSpc>
              <a:spcBef>
                <a:spcPct val="20000"/>
              </a:spcBef>
              <a:spcAft>
                <a:spcPts val="20"/>
              </a:spcAft>
            </a:pPr>
            <a:r>
              <a:rPr lang="zh-CN" altLang="en-US" sz="2400">
                <a:solidFill>
                  <a:srgbClr val="FF0000"/>
                </a:solidFill>
              </a:rPr>
              <a:t>放射性研究的先驱者，许多人死于肿瘤，在那个年代肿瘤是少见的。</a:t>
            </a:r>
          </a:p>
          <a:p>
            <a:pPr lvl="1" eaLnBrk="1" hangingPunct="1">
              <a:lnSpc>
                <a:spcPct val="120000"/>
              </a:lnSpc>
              <a:spcBef>
                <a:spcPct val="20000"/>
              </a:spcBef>
              <a:spcAft>
                <a:spcPts val="20"/>
              </a:spcAft>
            </a:pPr>
            <a:r>
              <a:rPr lang="en-US" altLang="zh-CN" sz="2000">
                <a:solidFill>
                  <a:schemeClr val="accent2"/>
                </a:solidFill>
              </a:rPr>
              <a:t>Marie Sklodowska Curie</a:t>
            </a:r>
            <a:r>
              <a:rPr lang="zh-CN" altLang="en-US" sz="2000">
                <a:solidFill>
                  <a:schemeClr val="accent2"/>
                </a:solidFill>
              </a:rPr>
              <a:t>（ 发现钋），（</a:t>
            </a:r>
            <a:r>
              <a:rPr lang="en-US" altLang="zh-CN" sz="2000">
                <a:solidFill>
                  <a:schemeClr val="accent2"/>
                </a:solidFill>
              </a:rPr>
              <a:t>36</a:t>
            </a:r>
            <a:r>
              <a:rPr lang="zh-CN" altLang="en-US" sz="2000">
                <a:solidFill>
                  <a:schemeClr val="accent2"/>
                </a:solidFill>
              </a:rPr>
              <a:t>岁获诺贝尔物理学奖，</a:t>
            </a:r>
            <a:r>
              <a:rPr lang="en-US" altLang="zh-CN" sz="2000">
                <a:solidFill>
                  <a:schemeClr val="accent2"/>
                </a:solidFill>
              </a:rPr>
              <a:t>39</a:t>
            </a:r>
            <a:r>
              <a:rPr lang="zh-CN" altLang="en-US" sz="2000">
                <a:solidFill>
                  <a:schemeClr val="accent2"/>
                </a:solidFill>
              </a:rPr>
              <a:t>岁丈夫去世，</a:t>
            </a:r>
            <a:r>
              <a:rPr lang="en-US" altLang="zh-CN" sz="2000">
                <a:solidFill>
                  <a:schemeClr val="accent2"/>
                </a:solidFill>
              </a:rPr>
              <a:t>44</a:t>
            </a:r>
            <a:r>
              <a:rPr lang="zh-CN" altLang="en-US" sz="2000">
                <a:solidFill>
                  <a:schemeClr val="accent2"/>
                </a:solidFill>
              </a:rPr>
              <a:t>岁获化学奖）</a:t>
            </a:r>
            <a:r>
              <a:rPr lang="en-US" altLang="zh-CN" sz="2000">
                <a:solidFill>
                  <a:schemeClr val="accent2"/>
                </a:solidFill>
              </a:rPr>
              <a:t>67</a:t>
            </a:r>
            <a:r>
              <a:rPr lang="zh-CN" altLang="en-US" sz="2000">
                <a:solidFill>
                  <a:schemeClr val="accent2"/>
                </a:solidFill>
              </a:rPr>
              <a:t>岁时死于恶性贫血（再障）</a:t>
            </a:r>
            <a:r>
              <a:rPr lang="en-US" altLang="zh-CN" sz="2000">
                <a:solidFill>
                  <a:schemeClr val="accent2"/>
                </a:solidFill>
              </a:rPr>
              <a:t>/</a:t>
            </a:r>
            <a:r>
              <a:rPr lang="zh-CN" altLang="en-US" sz="2000">
                <a:solidFill>
                  <a:schemeClr val="accent2"/>
                </a:solidFill>
              </a:rPr>
              <a:t>白血病。。</a:t>
            </a:r>
          </a:p>
          <a:p>
            <a:pPr lvl="1" eaLnBrk="1" hangingPunct="1">
              <a:lnSpc>
                <a:spcPct val="120000"/>
              </a:lnSpc>
              <a:spcBef>
                <a:spcPct val="20000"/>
              </a:spcBef>
              <a:spcAft>
                <a:spcPts val="20"/>
              </a:spcAft>
            </a:pPr>
            <a:r>
              <a:rPr lang="zh-CN" altLang="en-US" sz="2000">
                <a:solidFill>
                  <a:schemeClr val="accent2"/>
                </a:solidFill>
              </a:rPr>
              <a:t>创造了</a:t>
            </a:r>
            <a:r>
              <a:rPr lang="en-US" altLang="zh-CN" sz="2000">
                <a:solidFill>
                  <a:schemeClr val="accent2"/>
                </a:solidFill>
              </a:rPr>
              <a:t>radioactivity</a:t>
            </a:r>
            <a:r>
              <a:rPr lang="zh-CN" altLang="en-US" sz="2000">
                <a:solidFill>
                  <a:schemeClr val="accent2"/>
                </a:solidFill>
              </a:rPr>
              <a:t>一词。</a:t>
            </a:r>
          </a:p>
          <a:p>
            <a:pPr lvl="1" eaLnBrk="1" hangingPunct="1">
              <a:lnSpc>
                <a:spcPct val="120000"/>
              </a:lnSpc>
              <a:spcBef>
                <a:spcPct val="20000"/>
              </a:spcBef>
              <a:spcAft>
                <a:spcPts val="20"/>
              </a:spcAft>
            </a:pPr>
            <a:r>
              <a:rPr lang="en-US" altLang="zh-CN" sz="2000"/>
              <a:t>Joliot-Curie </a:t>
            </a:r>
            <a:r>
              <a:rPr lang="zh-CN" altLang="en-US" sz="2000"/>
              <a:t>夫妇发现人工放射性，制造了放射性磷。</a:t>
            </a:r>
            <a:r>
              <a:rPr lang="en-US" altLang="zh-CN" sz="2000"/>
              <a:t>38</a:t>
            </a:r>
            <a:r>
              <a:rPr lang="zh-CN" altLang="en-US" sz="2000"/>
              <a:t>岁获物理学奖。</a:t>
            </a:r>
            <a:r>
              <a:rPr lang="en-US" altLang="zh-CN" sz="2000"/>
              <a:t>Irene Joliot-Curie</a:t>
            </a:r>
            <a:r>
              <a:rPr lang="zh-CN" altLang="en-US" sz="2000"/>
              <a:t>，死于白血病，</a:t>
            </a:r>
            <a:r>
              <a:rPr lang="en-US" altLang="zh-CN" sz="2000"/>
              <a:t>59</a:t>
            </a:r>
            <a:r>
              <a:rPr lang="zh-CN" altLang="en-US" sz="2000"/>
              <a:t>岁。 </a:t>
            </a:r>
          </a:p>
          <a:p>
            <a:pPr eaLnBrk="1" hangingPunct="1">
              <a:lnSpc>
                <a:spcPct val="120000"/>
              </a:lnSpc>
              <a:spcBef>
                <a:spcPct val="20000"/>
              </a:spcBef>
              <a:spcAft>
                <a:spcPts val="20"/>
              </a:spcAft>
            </a:pPr>
            <a:endParaRPr lang="en-US" altLang="zh-CN" sz="2400"/>
          </a:p>
        </p:txBody>
      </p:sp>
      <p:pic>
        <p:nvPicPr>
          <p:cNvPr id="77828" name="Picture 4">
            <a:extLst>
              <a:ext uri="{FF2B5EF4-FFF2-40B4-BE49-F238E27FC236}">
                <a16:creationId xmlns:a16="http://schemas.microsoft.com/office/drawing/2014/main" xmlns="" id="{1BF2AB11-D964-4FBF-B3DC-F6261F590D5B}"/>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51089" y="1268414"/>
            <a:ext cx="2287587" cy="388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C09892E-F25C-4602-A51C-BB8383AC0BD8}"/>
              </a:ext>
            </a:extLst>
          </p:cNvPr>
          <p:cNvSpPr>
            <a:spLocks noGrp="1"/>
          </p:cNvSpPr>
          <p:nvPr>
            <p:ph type="title"/>
          </p:nvPr>
        </p:nvSpPr>
        <p:spPr/>
        <p:txBody>
          <a:bodyPr/>
          <a:lstStyle/>
          <a:p>
            <a:pPr>
              <a:lnSpc>
                <a:spcPct val="120000"/>
              </a:lnSpc>
              <a:spcBef>
                <a:spcPct val="20000"/>
              </a:spcBef>
              <a:spcAft>
                <a:spcPts val="20"/>
              </a:spcAft>
            </a:pPr>
            <a:r>
              <a:rPr lang="zh-CN" altLang="en-US" b="0" i="0" dirty="0">
                <a:solidFill>
                  <a:srgbClr val="333333"/>
                </a:solidFill>
                <a:effectLst/>
                <a:latin typeface="verdana" panose="020B0604030504040204" pitchFamily="34" charset="0"/>
              </a:rPr>
              <a:t>中华人民共和国职业病防治法</a:t>
            </a:r>
            <a:endParaRPr lang="zh-CN" altLang="en-US" dirty="0"/>
          </a:p>
        </p:txBody>
      </p:sp>
      <p:sp>
        <p:nvSpPr>
          <p:cNvPr id="3" name="内容占位符 2">
            <a:extLst>
              <a:ext uri="{FF2B5EF4-FFF2-40B4-BE49-F238E27FC236}">
                <a16:creationId xmlns:a16="http://schemas.microsoft.com/office/drawing/2014/main" xmlns="" id="{B823E5E6-5126-4E12-87A7-DFC4E7AC9C15}"/>
              </a:ext>
            </a:extLst>
          </p:cNvPr>
          <p:cNvSpPr>
            <a:spLocks noGrp="1"/>
          </p:cNvSpPr>
          <p:nvPr>
            <p:ph idx="1"/>
          </p:nvPr>
        </p:nvSpPr>
        <p:spPr/>
        <p:txBody>
          <a:bodyPr>
            <a:normAutofit fontScale="92500"/>
          </a:bodyPr>
          <a:lstStyle/>
          <a:p>
            <a:pPr>
              <a:lnSpc>
                <a:spcPct val="130000"/>
              </a:lnSpc>
              <a:spcBef>
                <a:spcPts val="20"/>
              </a:spcBef>
              <a:spcAft>
                <a:spcPts val="20"/>
              </a:spcAft>
            </a:pPr>
            <a:r>
              <a:rPr lang="zh-CN" altLang="en-US" sz="2400" dirty="0"/>
              <a:t>第二条本法适用于中华人民共和国领域内的职业病防治活动。</a:t>
            </a:r>
          </a:p>
          <a:p>
            <a:pPr>
              <a:lnSpc>
                <a:spcPct val="130000"/>
              </a:lnSpc>
              <a:spcBef>
                <a:spcPts val="20"/>
              </a:spcBef>
              <a:spcAft>
                <a:spcPts val="20"/>
              </a:spcAft>
            </a:pPr>
            <a:endParaRPr lang="zh-CN" altLang="en-US" sz="2400" dirty="0"/>
          </a:p>
          <a:p>
            <a:pPr>
              <a:lnSpc>
                <a:spcPct val="130000"/>
              </a:lnSpc>
              <a:spcBef>
                <a:spcPts val="20"/>
              </a:spcBef>
              <a:spcAft>
                <a:spcPts val="20"/>
              </a:spcAft>
            </a:pPr>
            <a:r>
              <a:rPr lang="zh-CN" altLang="en-US" sz="2400" dirty="0"/>
              <a:t>本法所称职业病，是指企业、事业单位和个体经济组织等用人单位的劳动者在职业活动中，因接触粉尘、放射性物质和其他有毒、有害因素而引起的疾病。</a:t>
            </a:r>
          </a:p>
          <a:p>
            <a:pPr>
              <a:lnSpc>
                <a:spcPct val="130000"/>
              </a:lnSpc>
              <a:spcBef>
                <a:spcPts val="20"/>
              </a:spcBef>
              <a:spcAft>
                <a:spcPts val="20"/>
              </a:spcAft>
            </a:pPr>
            <a:endParaRPr lang="zh-CN" altLang="en-US" sz="2400" dirty="0"/>
          </a:p>
          <a:p>
            <a:pPr>
              <a:lnSpc>
                <a:spcPct val="130000"/>
              </a:lnSpc>
              <a:spcBef>
                <a:spcPts val="20"/>
              </a:spcBef>
              <a:spcAft>
                <a:spcPts val="20"/>
              </a:spcAft>
            </a:pPr>
            <a:r>
              <a:rPr lang="zh-CN" altLang="en-US" sz="2400" dirty="0"/>
              <a:t>职业病的分类和目录由国务院卫生行政部门、劳动保障行政部门制定、调整并公布。</a:t>
            </a:r>
            <a:endParaRPr lang="en-US" altLang="zh-CN" sz="2400" dirty="0"/>
          </a:p>
          <a:p>
            <a:pPr>
              <a:lnSpc>
                <a:spcPct val="130000"/>
              </a:lnSpc>
              <a:spcBef>
                <a:spcPts val="20"/>
              </a:spcBef>
              <a:spcAft>
                <a:spcPts val="20"/>
              </a:spcAft>
            </a:pPr>
            <a:endParaRPr lang="en-US" altLang="zh-CN" sz="2400" dirty="0"/>
          </a:p>
          <a:p>
            <a:pPr>
              <a:lnSpc>
                <a:spcPct val="130000"/>
              </a:lnSpc>
              <a:spcBef>
                <a:spcPts val="20"/>
              </a:spcBef>
              <a:spcAft>
                <a:spcPts val="20"/>
              </a:spcAft>
            </a:pPr>
            <a:r>
              <a:rPr lang="zh-CN" altLang="en-US" sz="2400" b="1" i="0" dirty="0">
                <a:solidFill>
                  <a:srgbClr val="333333"/>
                </a:solidFill>
                <a:effectLst/>
                <a:latin typeface="arial" panose="020B0604020202020204" pitchFamily="34" charset="0"/>
              </a:rPr>
              <a:t>第十九条</a:t>
            </a:r>
            <a:r>
              <a:rPr lang="zh-CN" altLang="en-US" sz="2400" b="0" i="0" dirty="0">
                <a:solidFill>
                  <a:srgbClr val="333333"/>
                </a:solidFill>
                <a:effectLst/>
                <a:latin typeface="arial" panose="020B0604020202020204" pitchFamily="34" charset="0"/>
              </a:rPr>
              <a:t>国家对从事放射性、高毒、高危粉尘等作业实行特殊管理。具体管理办法由国务院制定。</a:t>
            </a:r>
            <a:endParaRPr lang="zh-CN" altLang="en-US" sz="2400" dirty="0"/>
          </a:p>
        </p:txBody>
      </p:sp>
    </p:spTree>
    <p:extLst>
      <p:ext uri="{BB962C8B-B14F-4D97-AF65-F5344CB8AC3E}">
        <p14:creationId xmlns:p14="http://schemas.microsoft.com/office/powerpoint/2010/main" xmlns="" val="2536535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xmlns="" id="{456D9A24-6524-4021-87EE-AB208128C659}"/>
              </a:ext>
            </a:extLst>
          </p:cNvPr>
          <p:cNvSpPr>
            <a:spLocks noGrp="1" noChangeArrowheads="1"/>
          </p:cNvSpPr>
          <p:nvPr>
            <p:ph type="body" idx="1"/>
          </p:nvPr>
        </p:nvSpPr>
        <p:spPr>
          <a:xfrm>
            <a:off x="1981200" y="260351"/>
            <a:ext cx="8229600" cy="5865813"/>
          </a:xfrm>
        </p:spPr>
        <p:txBody>
          <a:bodyPr/>
          <a:lstStyle/>
          <a:p>
            <a:pPr eaLnBrk="1" hangingPunct="1">
              <a:lnSpc>
                <a:spcPct val="120000"/>
              </a:lnSpc>
              <a:spcBef>
                <a:spcPts val="20"/>
              </a:spcBef>
              <a:spcAft>
                <a:spcPts val="20"/>
              </a:spcAft>
            </a:pPr>
            <a:r>
              <a:rPr lang="en-US" altLang="zh-CN"/>
              <a:t>“Radium girls”: </a:t>
            </a:r>
            <a:r>
              <a:rPr lang="it-IT" altLang="zh-CN"/>
              <a:t>Osteosarcoma incidence in radium dial painters</a:t>
            </a:r>
            <a:endParaRPr lang="en-US" altLang="zh-CN"/>
          </a:p>
        </p:txBody>
      </p:sp>
      <p:pic>
        <p:nvPicPr>
          <p:cNvPr id="78851" name="Picture 3" descr="DIAL PAINTERS OTTAWA 2">
            <a:extLst>
              <a:ext uri="{FF2B5EF4-FFF2-40B4-BE49-F238E27FC236}">
                <a16:creationId xmlns:a16="http://schemas.microsoft.com/office/drawing/2014/main" xmlns="" id="{A2043D66-05D9-419B-9CC2-814DF18FBAE2}"/>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03389" y="1268414"/>
            <a:ext cx="4897437"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2" name="Picture 4" descr="Radium">
            <a:extLst>
              <a:ext uri="{FF2B5EF4-FFF2-40B4-BE49-F238E27FC236}">
                <a16:creationId xmlns:a16="http://schemas.microsoft.com/office/drawing/2014/main" xmlns="" id="{3709F390-A0AF-48B0-B10D-272540F4780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880100" y="3355976"/>
            <a:ext cx="4572000" cy="350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3" name="Text Box 5">
            <a:extLst>
              <a:ext uri="{FF2B5EF4-FFF2-40B4-BE49-F238E27FC236}">
                <a16:creationId xmlns:a16="http://schemas.microsoft.com/office/drawing/2014/main" xmlns="" id="{B0FE8AE0-3172-4717-808B-31F2DA30878A}"/>
              </a:ext>
            </a:extLst>
          </p:cNvPr>
          <p:cNvSpPr txBox="1">
            <a:spLocks noChangeArrowheads="1"/>
          </p:cNvSpPr>
          <p:nvPr/>
        </p:nvSpPr>
        <p:spPr bwMode="auto">
          <a:xfrm>
            <a:off x="6816725" y="3068638"/>
            <a:ext cx="3240088" cy="3917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20000"/>
              </a:spcBef>
              <a:spcAft>
                <a:spcPts val="20"/>
              </a:spcAft>
            </a:pPr>
            <a:r>
              <a:rPr lang="en-US" altLang="zh-CN"/>
              <a:t>1346</a:t>
            </a:r>
            <a:r>
              <a:rPr lang="zh-CN" altLang="en-US"/>
              <a:t>镭表盘描涂工随访结果。</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xmlns="" id="{8572EFCD-C77B-4F7E-95DC-14258F5C7E9D}"/>
              </a:ext>
            </a:extLst>
          </p:cNvPr>
          <p:cNvSpPr>
            <a:spLocks noGrp="1" noChangeArrowheads="1"/>
          </p:cNvSpPr>
          <p:nvPr>
            <p:ph type="title"/>
          </p:nvPr>
        </p:nvSpPr>
        <p:spPr/>
        <p:txBody>
          <a:bodyPr/>
          <a:lstStyle/>
          <a:p>
            <a:pPr eaLnBrk="1" hangingPunct="1">
              <a:lnSpc>
                <a:spcPct val="120000"/>
              </a:lnSpc>
              <a:spcBef>
                <a:spcPct val="20000"/>
              </a:spcBef>
              <a:spcAft>
                <a:spcPts val="20"/>
              </a:spcAft>
            </a:pPr>
            <a:r>
              <a:rPr lang="zh-CN" altLang="en-US"/>
              <a:t>生物学机制</a:t>
            </a:r>
          </a:p>
        </p:txBody>
      </p:sp>
      <p:sp>
        <p:nvSpPr>
          <p:cNvPr id="80899" name="Rectangle 3">
            <a:extLst>
              <a:ext uri="{FF2B5EF4-FFF2-40B4-BE49-F238E27FC236}">
                <a16:creationId xmlns:a16="http://schemas.microsoft.com/office/drawing/2014/main" xmlns="" id="{5CD4E1D1-D423-43BA-A7BA-983D11D5965D}"/>
              </a:ext>
            </a:extLst>
          </p:cNvPr>
          <p:cNvSpPr>
            <a:spLocks noGrp="1" noChangeArrowheads="1"/>
          </p:cNvSpPr>
          <p:nvPr>
            <p:ph type="body" idx="1"/>
          </p:nvPr>
        </p:nvSpPr>
        <p:spPr/>
        <p:txBody>
          <a:bodyPr>
            <a:normAutofit lnSpcReduction="10000"/>
          </a:bodyPr>
          <a:lstStyle/>
          <a:p>
            <a:pPr eaLnBrk="1" hangingPunct="1">
              <a:lnSpc>
                <a:spcPct val="120000"/>
              </a:lnSpc>
              <a:spcBef>
                <a:spcPts val="20"/>
              </a:spcBef>
              <a:spcAft>
                <a:spcPts val="20"/>
              </a:spcAft>
            </a:pPr>
            <a:r>
              <a:rPr lang="zh-CN" altLang="en-US"/>
              <a:t>很小剂量的照射也能在细胞关键位点如染色体</a:t>
            </a:r>
            <a:r>
              <a:rPr lang="en-US" altLang="zh-CN"/>
              <a:t>DNA</a:t>
            </a:r>
            <a:r>
              <a:rPr lang="zh-CN" altLang="en-US"/>
              <a:t>某些位点沉积足够的能量，造成癌基因或抑癌基因功能性改变。</a:t>
            </a:r>
          </a:p>
          <a:p>
            <a:pPr eaLnBrk="1" hangingPunct="1">
              <a:lnSpc>
                <a:spcPct val="120000"/>
              </a:lnSpc>
              <a:spcBef>
                <a:spcPts val="20"/>
              </a:spcBef>
              <a:spcAft>
                <a:spcPts val="20"/>
              </a:spcAft>
            </a:pPr>
            <a:r>
              <a:rPr lang="zh-CN" altLang="en-US"/>
              <a:t>干细胞样细胞染色体</a:t>
            </a:r>
            <a:r>
              <a:rPr lang="en-US" altLang="zh-CN"/>
              <a:t>DNA</a:t>
            </a:r>
            <a:r>
              <a:rPr lang="zh-CN" altLang="en-US"/>
              <a:t>损伤</a:t>
            </a:r>
            <a:r>
              <a:rPr lang="en-US" altLang="zh-CN"/>
              <a:t>/</a:t>
            </a:r>
            <a:r>
              <a:rPr lang="zh-CN" altLang="en-US"/>
              <a:t>修复、细胞凋亡和细胞周期控制异常，与辐射照射导致的肿瘤以及受照者后代发生遗传性疾病密切相关。</a:t>
            </a:r>
          </a:p>
          <a:p>
            <a:pPr eaLnBrk="1" hangingPunct="1">
              <a:lnSpc>
                <a:spcPct val="120000"/>
              </a:lnSpc>
              <a:spcBef>
                <a:spcPts val="20"/>
              </a:spcBef>
              <a:spcAft>
                <a:spcPts val="20"/>
              </a:spcAft>
            </a:pPr>
            <a:r>
              <a:rPr lang="zh-CN" altLang="en-US"/>
              <a:t>电离辐射照射是一种弱的癌症启动因素。</a:t>
            </a:r>
          </a:p>
          <a:p>
            <a:pPr eaLnBrk="1" hangingPunct="1">
              <a:lnSpc>
                <a:spcPct val="120000"/>
              </a:lnSpc>
              <a:spcBef>
                <a:spcPts val="20"/>
              </a:spcBef>
              <a:spcAft>
                <a:spcPts val="20"/>
              </a:spcAft>
            </a:pPr>
            <a:r>
              <a:rPr lang="zh-CN" altLang="en-US"/>
              <a:t>起源于单个细胞损伤的效应称为随机效应，其特点是</a:t>
            </a:r>
            <a:r>
              <a:rPr lang="zh-CN" altLang="en-US">
                <a:solidFill>
                  <a:srgbClr val="FF0066"/>
                </a:solidFill>
                <a:ea typeface="隶书" panose="02010509060101010101" pitchFamily="49" charset="-122"/>
              </a:rPr>
              <a:t>不存在剂量阈值，其严重程度与剂量大小无关，但效应发生的概率与剂量相关</a:t>
            </a:r>
            <a:r>
              <a:rPr lang="zh-CN" altLang="en-US"/>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xmlns="" id="{3898537A-95F5-4E06-A3B2-74AA978BDAA8}"/>
              </a:ext>
            </a:extLst>
          </p:cNvPr>
          <p:cNvSpPr>
            <a:spLocks noGrp="1" noChangeArrowheads="1"/>
          </p:cNvSpPr>
          <p:nvPr>
            <p:ph type="title"/>
          </p:nvPr>
        </p:nvSpPr>
        <p:spPr/>
        <p:txBody>
          <a:bodyPr/>
          <a:lstStyle/>
          <a:p>
            <a:pPr eaLnBrk="1" hangingPunct="1">
              <a:lnSpc>
                <a:spcPct val="120000"/>
              </a:lnSpc>
              <a:spcBef>
                <a:spcPct val="20000"/>
              </a:spcBef>
              <a:spcAft>
                <a:spcPts val="20"/>
              </a:spcAft>
            </a:pPr>
            <a:endParaRPr lang="zh-CN" altLang="zh-CN"/>
          </a:p>
        </p:txBody>
      </p:sp>
      <p:sp>
        <p:nvSpPr>
          <p:cNvPr id="81923" name="Rectangle 3">
            <a:extLst>
              <a:ext uri="{FF2B5EF4-FFF2-40B4-BE49-F238E27FC236}">
                <a16:creationId xmlns:a16="http://schemas.microsoft.com/office/drawing/2014/main" xmlns="" id="{0628DD4D-C87A-485B-95A6-14BC2EEFEB8F}"/>
              </a:ext>
            </a:extLst>
          </p:cNvPr>
          <p:cNvSpPr>
            <a:spLocks noGrp="1" noChangeArrowheads="1"/>
          </p:cNvSpPr>
          <p:nvPr>
            <p:ph type="body" idx="1"/>
          </p:nvPr>
        </p:nvSpPr>
        <p:spPr/>
        <p:txBody>
          <a:bodyPr/>
          <a:lstStyle/>
          <a:p>
            <a:pPr eaLnBrk="1" hangingPunct="1">
              <a:lnSpc>
                <a:spcPct val="120000"/>
              </a:lnSpc>
              <a:spcBef>
                <a:spcPts val="20"/>
              </a:spcBef>
              <a:spcAft>
                <a:spcPts val="20"/>
              </a:spcAft>
            </a:pPr>
            <a:r>
              <a:rPr lang="zh-CN" altLang="en-US"/>
              <a:t>辐射照射引起的癌症可在</a:t>
            </a:r>
            <a:r>
              <a:rPr lang="zh-CN" altLang="en-US">
                <a:solidFill>
                  <a:srgbClr val="FF0066"/>
                </a:solidFill>
                <a:ea typeface="隶书" panose="02010509060101010101" pitchFamily="49" charset="-122"/>
              </a:rPr>
              <a:t>经过潜伏期（其长短与剂量可能成反比关系）</a:t>
            </a:r>
            <a:r>
              <a:rPr lang="zh-CN" altLang="en-US"/>
              <a:t>以后的很长时间内表现。</a:t>
            </a:r>
          </a:p>
          <a:p>
            <a:pPr eaLnBrk="1" hangingPunct="1">
              <a:lnSpc>
                <a:spcPct val="120000"/>
              </a:lnSpc>
              <a:spcBef>
                <a:spcPts val="20"/>
              </a:spcBef>
              <a:spcAft>
                <a:spcPts val="20"/>
              </a:spcAft>
            </a:pPr>
            <a:r>
              <a:rPr lang="zh-CN" altLang="en-US"/>
              <a:t>辐射防护中常用终生归因危险（</a:t>
            </a:r>
            <a:r>
              <a:rPr lang="en-US" altLang="zh-CN"/>
              <a:t>lifetime attributable risk, LAR</a:t>
            </a:r>
            <a:r>
              <a:rPr lang="zh-CN" altLang="en-US"/>
              <a:t>）描述辐射致癌危险估计，其含义是随访期间内受照射人员经历的超过未受照人员（对照人群）癌症基线发病或死亡率的超额发病或死亡数。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xmlns="" id="{F0DD6F58-B16F-4FFD-BDFA-B56EA0D6833D}"/>
              </a:ext>
            </a:extLst>
          </p:cNvPr>
          <p:cNvSpPr>
            <a:spLocks noGrp="1" noChangeArrowheads="1"/>
          </p:cNvSpPr>
          <p:nvPr>
            <p:ph type="title"/>
          </p:nvPr>
        </p:nvSpPr>
        <p:spPr/>
        <p:txBody>
          <a:bodyPr/>
          <a:lstStyle/>
          <a:p>
            <a:pPr eaLnBrk="1" hangingPunct="1">
              <a:lnSpc>
                <a:spcPct val="120000"/>
              </a:lnSpc>
              <a:spcBef>
                <a:spcPct val="20000"/>
              </a:spcBef>
              <a:spcAft>
                <a:spcPts val="20"/>
              </a:spcAft>
            </a:pPr>
            <a:r>
              <a:rPr lang="zh-CN" altLang="en-US"/>
              <a:t>影响辐射致癌危险的因素</a:t>
            </a:r>
          </a:p>
        </p:txBody>
      </p:sp>
      <p:sp>
        <p:nvSpPr>
          <p:cNvPr id="82947" name="Rectangle 3">
            <a:extLst>
              <a:ext uri="{FF2B5EF4-FFF2-40B4-BE49-F238E27FC236}">
                <a16:creationId xmlns:a16="http://schemas.microsoft.com/office/drawing/2014/main" xmlns="" id="{6FABD6E6-4E52-4E32-97C8-8C98286FC431}"/>
              </a:ext>
            </a:extLst>
          </p:cNvPr>
          <p:cNvSpPr>
            <a:spLocks noGrp="1" noChangeArrowheads="1"/>
          </p:cNvSpPr>
          <p:nvPr>
            <p:ph type="body" idx="1"/>
          </p:nvPr>
        </p:nvSpPr>
        <p:spPr/>
        <p:txBody>
          <a:bodyPr>
            <a:normAutofit lnSpcReduction="10000"/>
          </a:bodyPr>
          <a:lstStyle/>
          <a:p>
            <a:pPr eaLnBrk="1" hangingPunct="1">
              <a:lnSpc>
                <a:spcPct val="120000"/>
              </a:lnSpc>
              <a:spcBef>
                <a:spcPct val="20000"/>
              </a:spcBef>
              <a:spcAft>
                <a:spcPts val="20"/>
              </a:spcAft>
            </a:pPr>
            <a:r>
              <a:rPr lang="zh-CN" altLang="en-US"/>
              <a:t>剂量</a:t>
            </a:r>
          </a:p>
          <a:p>
            <a:pPr eaLnBrk="1" hangingPunct="1">
              <a:lnSpc>
                <a:spcPct val="120000"/>
              </a:lnSpc>
              <a:spcBef>
                <a:spcPct val="20000"/>
              </a:spcBef>
              <a:spcAft>
                <a:spcPts val="20"/>
              </a:spcAft>
            </a:pPr>
            <a:r>
              <a:rPr lang="zh-CN" altLang="en-US"/>
              <a:t>剂量率</a:t>
            </a:r>
          </a:p>
          <a:p>
            <a:pPr eaLnBrk="1" hangingPunct="1">
              <a:lnSpc>
                <a:spcPct val="120000"/>
              </a:lnSpc>
              <a:spcBef>
                <a:spcPct val="20000"/>
              </a:spcBef>
              <a:spcAft>
                <a:spcPts val="20"/>
              </a:spcAft>
            </a:pPr>
            <a:r>
              <a:rPr lang="zh-CN" altLang="en-US"/>
              <a:t>生物因素</a:t>
            </a:r>
          </a:p>
          <a:p>
            <a:pPr lvl="1" eaLnBrk="1" hangingPunct="1">
              <a:lnSpc>
                <a:spcPct val="120000"/>
              </a:lnSpc>
              <a:spcBef>
                <a:spcPct val="20000"/>
              </a:spcBef>
              <a:spcAft>
                <a:spcPts val="20"/>
              </a:spcAft>
            </a:pPr>
            <a:r>
              <a:rPr lang="zh-CN" altLang="en-US"/>
              <a:t>年龄：幼年远较成人敏感</a:t>
            </a:r>
          </a:p>
          <a:p>
            <a:pPr lvl="1" eaLnBrk="1" hangingPunct="1">
              <a:lnSpc>
                <a:spcPct val="120000"/>
              </a:lnSpc>
              <a:spcBef>
                <a:spcPct val="20000"/>
              </a:spcBef>
              <a:spcAft>
                <a:spcPts val="20"/>
              </a:spcAft>
            </a:pPr>
            <a:r>
              <a:rPr lang="zh-CN" altLang="en-US"/>
              <a:t>性别：乳腺癌</a:t>
            </a:r>
          </a:p>
          <a:p>
            <a:pPr eaLnBrk="1" hangingPunct="1">
              <a:lnSpc>
                <a:spcPct val="120000"/>
              </a:lnSpc>
              <a:spcBef>
                <a:spcPct val="20000"/>
              </a:spcBef>
              <a:spcAft>
                <a:spcPts val="20"/>
              </a:spcAft>
            </a:pPr>
            <a:r>
              <a:rPr lang="zh-CN" altLang="en-US"/>
              <a:t>其他因素</a:t>
            </a:r>
          </a:p>
          <a:p>
            <a:pPr lvl="1" eaLnBrk="1" hangingPunct="1">
              <a:lnSpc>
                <a:spcPct val="120000"/>
              </a:lnSpc>
              <a:spcBef>
                <a:spcPct val="20000"/>
              </a:spcBef>
              <a:spcAft>
                <a:spcPts val="20"/>
              </a:spcAft>
            </a:pPr>
            <a:r>
              <a:rPr lang="zh-CN" altLang="en-US"/>
              <a:t>肺癌、氡、吸烟</a:t>
            </a:r>
          </a:p>
          <a:p>
            <a:pPr lvl="1" eaLnBrk="1" hangingPunct="1">
              <a:lnSpc>
                <a:spcPct val="120000"/>
              </a:lnSpc>
              <a:spcBef>
                <a:spcPct val="20000"/>
              </a:spcBef>
              <a:spcAft>
                <a:spcPts val="20"/>
              </a:spcAft>
            </a:pPr>
            <a:r>
              <a:rPr lang="zh-CN" altLang="en-US"/>
              <a:t>皮肤癌与紫外线</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232528-1EAF-4930-B9EF-54D2F2F04BA8}"/>
              </a:ext>
            </a:extLst>
          </p:cNvPr>
          <p:cNvSpPr>
            <a:spLocks noGrp="1"/>
          </p:cNvSpPr>
          <p:nvPr>
            <p:ph type="title"/>
          </p:nvPr>
        </p:nvSpPr>
        <p:spPr>
          <a:xfrm>
            <a:off x="838200" y="0"/>
            <a:ext cx="10515600" cy="1325563"/>
          </a:xfrm>
        </p:spPr>
        <p:txBody>
          <a:bodyPr/>
          <a:lstStyle/>
          <a:p>
            <a:pPr>
              <a:lnSpc>
                <a:spcPct val="120000"/>
              </a:lnSpc>
              <a:spcBef>
                <a:spcPct val="2000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a:t>
            </a:r>
            <a:r>
              <a:rPr lang="zh-CN" altLang="en-US" dirty="0">
                <a:latin typeface="Times New Roman" panose="02020603050405020304" pitchFamily="18" charset="0"/>
                <a:ea typeface="等线" panose="02010600030101010101" pitchFamily="2" charset="-122"/>
                <a:sym typeface="Times New Roman" panose="02020603050405020304" pitchFamily="18" charset="0"/>
              </a:rPr>
              <a:t>职业病危害因素分类目录</a:t>
            </a:r>
            <a:r>
              <a:rPr lang="en-US" altLang="zh-CN" sz="4000" dirty="0">
                <a:latin typeface="Times New Roman" panose="02020603050405020304" pitchFamily="18" charset="0"/>
                <a:ea typeface="等线" panose="02010600030101010101" pitchFamily="2" charset="-122"/>
                <a:sym typeface="Times New Roman" panose="02020603050405020304" pitchFamily="18" charset="0"/>
              </a:rPr>
              <a:t>》</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a:t>
            </a:r>
            <a:r>
              <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rPr>
              <a:t>国卫疾控发〔</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rPr>
              <a:t>2015</a:t>
            </a:r>
            <a:r>
              <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rPr>
              <a:t>〕</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rPr>
              <a:t>92</a:t>
            </a:r>
            <a:r>
              <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rPr>
              <a:t>号</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a:t>
            </a:r>
            <a:endParaRPr lang="zh-CN" altLang="en-US" sz="1800" dirty="0">
              <a:latin typeface="Times New Roman" panose="02020603050405020304" pitchFamily="18" charset="0"/>
              <a:ea typeface="等线" panose="02010600030101010101" pitchFamily="2" charset="-122"/>
              <a:sym typeface="Times New Roman" panose="02020603050405020304" pitchFamily="18" charset="0"/>
            </a:endParaRPr>
          </a:p>
        </p:txBody>
      </p:sp>
      <p:graphicFrame>
        <p:nvGraphicFramePr>
          <p:cNvPr id="4" name="内容占位符 3">
            <a:extLst>
              <a:ext uri="{FF2B5EF4-FFF2-40B4-BE49-F238E27FC236}">
                <a16:creationId xmlns:a16="http://schemas.microsoft.com/office/drawing/2014/main" xmlns="" id="{8644D4E4-0DAD-4E05-BA74-F9B3E76E40E8}"/>
              </a:ext>
            </a:extLst>
          </p:cNvPr>
          <p:cNvGraphicFramePr>
            <a:graphicFrameLocks noGrp="1"/>
          </p:cNvGraphicFramePr>
          <p:nvPr>
            <p:ph idx="1"/>
            <p:extLst>
              <p:ext uri="{D42A27DB-BD31-4B8C-83A1-F6EECF244321}">
                <p14:modId xmlns:p14="http://schemas.microsoft.com/office/powerpoint/2010/main" xmlns="" val="1569678280"/>
              </p:ext>
            </p:extLst>
          </p:nvPr>
        </p:nvGraphicFramePr>
        <p:xfrm>
          <a:off x="838200" y="1690688"/>
          <a:ext cx="10515600" cy="5194368"/>
        </p:xfrm>
        <a:graphic>
          <a:graphicData uri="http://schemas.openxmlformats.org/drawingml/2006/table">
            <a:tbl>
              <a:tblPr firstRow="1" firstCol="1" bandRow="1">
                <a:tableStyleId>{5C22544A-7EE6-4342-B048-85BDC9FD1C3A}</a:tableStyleId>
              </a:tblPr>
              <a:tblGrid>
                <a:gridCol w="870099">
                  <a:extLst>
                    <a:ext uri="{9D8B030D-6E8A-4147-A177-3AD203B41FA5}">
                      <a16:colId xmlns:a16="http://schemas.microsoft.com/office/drawing/2014/main" xmlns="" val="322556978"/>
                    </a:ext>
                  </a:extLst>
                </a:gridCol>
                <a:gridCol w="5447875">
                  <a:extLst>
                    <a:ext uri="{9D8B030D-6E8A-4147-A177-3AD203B41FA5}">
                      <a16:colId xmlns:a16="http://schemas.microsoft.com/office/drawing/2014/main" xmlns="" val="3395180975"/>
                    </a:ext>
                  </a:extLst>
                </a:gridCol>
                <a:gridCol w="4197626">
                  <a:extLst>
                    <a:ext uri="{9D8B030D-6E8A-4147-A177-3AD203B41FA5}">
                      <a16:colId xmlns:a16="http://schemas.microsoft.com/office/drawing/2014/main" xmlns="" val="1317546790"/>
                    </a:ext>
                  </a:extLst>
                </a:gridCol>
              </a:tblGrid>
              <a:tr h="484704">
                <a:tc>
                  <a:txBody>
                    <a:bodyPr/>
                    <a:lstStyle/>
                    <a:p>
                      <a:pPr algn="ctr">
                        <a:lnSpc>
                          <a:spcPct val="120000"/>
                        </a:lnSpc>
                        <a:spcBef>
                          <a:spcPts val="20"/>
                        </a:spcBef>
                        <a:spcAft>
                          <a:spcPts val="20"/>
                        </a:spcAft>
                      </a:pPr>
                      <a:r>
                        <a:rPr lang="zh-CN" altLang="en-US" sz="2400" kern="1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rPr>
                        <a:t>序号</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tc>
                  <a:txBody>
                    <a:bodyPr/>
                    <a:lstStyle/>
                    <a:p>
                      <a:pPr algn="ctr">
                        <a:lnSpc>
                          <a:spcPct val="120000"/>
                        </a:lnSpc>
                        <a:spcBef>
                          <a:spcPts val="20"/>
                        </a:spcBef>
                        <a:spcAft>
                          <a:spcPts val="20"/>
                        </a:spcAft>
                      </a:pPr>
                      <a:r>
                        <a:rPr lang="en-US" sz="2400" kern="0"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2400" kern="0" dirty="0">
                          <a:effectLst/>
                          <a:latin typeface="Times New Roman" panose="02020603050405020304" pitchFamily="18" charset="0"/>
                          <a:ea typeface="等线" panose="02010600030101010101" pitchFamily="2" charset="-122"/>
                          <a:sym typeface="Times New Roman" panose="02020603050405020304" pitchFamily="18" charset="0"/>
                        </a:rPr>
                        <a:t>名</a:t>
                      </a:r>
                      <a:r>
                        <a:rPr lang="en-US" sz="2400" kern="0"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2400" kern="0" dirty="0">
                          <a:effectLst/>
                          <a:latin typeface="Times New Roman" panose="02020603050405020304" pitchFamily="18" charset="0"/>
                          <a:ea typeface="等线" panose="02010600030101010101" pitchFamily="2" charset="-122"/>
                          <a:sym typeface="Times New Roman" panose="02020603050405020304" pitchFamily="18" charset="0"/>
                        </a:rPr>
                        <a:t>称</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tc>
                  <a:txBody>
                    <a:bodyPr/>
                    <a:lstStyle/>
                    <a:p>
                      <a:pPr algn="ctr">
                        <a:lnSpc>
                          <a:spcPct val="120000"/>
                        </a:lnSpc>
                        <a:spcBef>
                          <a:spcPts val="20"/>
                        </a:spcBef>
                        <a:spcAft>
                          <a:spcPts val="20"/>
                        </a:spcAft>
                      </a:pPr>
                      <a:r>
                        <a:rPr lang="zh-CN" sz="2400" kern="0" dirty="0">
                          <a:effectLst/>
                          <a:latin typeface="Times New Roman" panose="02020603050405020304" pitchFamily="18" charset="0"/>
                          <a:ea typeface="等线" panose="02010600030101010101" pitchFamily="2" charset="-122"/>
                          <a:sym typeface="Times New Roman" panose="02020603050405020304" pitchFamily="18" charset="0"/>
                        </a:rPr>
                        <a:t>备</a:t>
                      </a:r>
                      <a:r>
                        <a:rPr lang="en-US" sz="2400" kern="0"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2400" kern="0" dirty="0">
                          <a:effectLst/>
                          <a:latin typeface="Times New Roman" panose="02020603050405020304" pitchFamily="18" charset="0"/>
                          <a:ea typeface="等线" panose="02010600030101010101" pitchFamily="2" charset="-122"/>
                          <a:sym typeface="Times New Roman" panose="02020603050405020304" pitchFamily="18" charset="0"/>
                        </a:rPr>
                        <a:t>注</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extLst>
                  <a:ext uri="{0D108BD9-81ED-4DB2-BD59-A6C34878D82A}">
                    <a16:rowId xmlns:a16="http://schemas.microsoft.com/office/drawing/2014/main" xmlns="" val="2612418373"/>
                  </a:ext>
                </a:extLst>
              </a:tr>
              <a:tr h="484704">
                <a:tc>
                  <a:txBody>
                    <a:bodyPr/>
                    <a:lstStyle/>
                    <a:p>
                      <a:pPr algn="ctr">
                        <a:lnSpc>
                          <a:spcPct val="120000"/>
                        </a:lnSpc>
                        <a:spcBef>
                          <a:spcPts val="20"/>
                        </a:spcBef>
                        <a:spcAft>
                          <a:spcPts val="20"/>
                        </a:spcAft>
                      </a:pP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rPr>
                        <a:t>1</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tc>
                  <a:txBody>
                    <a:bodyPr/>
                    <a:lstStyle/>
                    <a:p>
                      <a:pPr algn="just">
                        <a:lnSpc>
                          <a:spcPct val="120000"/>
                        </a:lnSpc>
                        <a:spcBef>
                          <a:spcPts val="20"/>
                        </a:spcBef>
                        <a:spcAft>
                          <a:spcPts val="20"/>
                        </a:spcAft>
                      </a:pPr>
                      <a:r>
                        <a:rPr lang="zh-CN" sz="2400" kern="100" dirty="0">
                          <a:effectLst/>
                          <a:latin typeface="Times New Roman" panose="02020603050405020304" pitchFamily="18" charset="0"/>
                          <a:ea typeface="等线" panose="02010600030101010101" pitchFamily="2" charset="-122"/>
                          <a:sym typeface="Times New Roman" panose="02020603050405020304" pitchFamily="18" charset="0"/>
                        </a:rPr>
                        <a:t>密封放射源产生的电离辐射</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tc>
                  <a:txBody>
                    <a:bodyPr/>
                    <a:lstStyle/>
                    <a:p>
                      <a:pPr algn="just">
                        <a:lnSpc>
                          <a:spcPct val="120000"/>
                        </a:lnSpc>
                        <a:spcBef>
                          <a:spcPts val="20"/>
                        </a:spcBef>
                        <a:spcAft>
                          <a:spcPts val="20"/>
                        </a:spcAft>
                      </a:pPr>
                      <a:r>
                        <a:rPr lang="zh-CN" sz="2400" kern="100">
                          <a:effectLst/>
                          <a:latin typeface="Times New Roman" panose="02020603050405020304" pitchFamily="18" charset="0"/>
                          <a:ea typeface="等线" panose="02010600030101010101" pitchFamily="2" charset="-122"/>
                          <a:sym typeface="Times New Roman" panose="02020603050405020304" pitchFamily="18" charset="0"/>
                        </a:rPr>
                        <a:t>主要产生</a:t>
                      </a:r>
                      <a:r>
                        <a:rPr lang="en-US" sz="2400" kern="100">
                          <a:effectLst/>
                          <a:latin typeface="Times New Roman" panose="02020603050405020304" pitchFamily="18" charset="0"/>
                          <a:ea typeface="等线" panose="02010600030101010101" pitchFamily="2" charset="-122"/>
                          <a:sym typeface="Times New Roman" panose="02020603050405020304" pitchFamily="18" charset="0"/>
                        </a:rPr>
                        <a:t>γ</a:t>
                      </a:r>
                      <a:r>
                        <a:rPr lang="zh-CN" sz="2400" kern="100">
                          <a:effectLst/>
                          <a:latin typeface="Times New Roman" panose="02020603050405020304" pitchFamily="18" charset="0"/>
                          <a:ea typeface="等线" panose="02010600030101010101" pitchFamily="2" charset="-122"/>
                          <a:sym typeface="Times New Roman" panose="02020603050405020304" pitchFamily="18" charset="0"/>
                        </a:rPr>
                        <a:t>、中子等射线</a:t>
                      </a:r>
                      <a:endParaRPr lang="zh-CN" sz="2400" kern="1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extLst>
                  <a:ext uri="{0D108BD9-81ED-4DB2-BD59-A6C34878D82A}">
                    <a16:rowId xmlns:a16="http://schemas.microsoft.com/office/drawing/2014/main" xmlns="" val="2813199166"/>
                  </a:ext>
                </a:extLst>
              </a:tr>
              <a:tr h="484704">
                <a:tc>
                  <a:txBody>
                    <a:bodyPr/>
                    <a:lstStyle/>
                    <a:p>
                      <a:pPr algn="ctr">
                        <a:lnSpc>
                          <a:spcPct val="120000"/>
                        </a:lnSpc>
                        <a:spcBef>
                          <a:spcPts val="20"/>
                        </a:spcBef>
                        <a:spcAft>
                          <a:spcPts val="20"/>
                        </a:spcAft>
                      </a:pP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rPr>
                        <a:t>2</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tc>
                  <a:txBody>
                    <a:bodyPr/>
                    <a:lstStyle/>
                    <a:p>
                      <a:pPr algn="just">
                        <a:lnSpc>
                          <a:spcPct val="120000"/>
                        </a:lnSpc>
                        <a:spcBef>
                          <a:spcPts val="20"/>
                        </a:spcBef>
                        <a:spcAft>
                          <a:spcPts val="20"/>
                        </a:spcAft>
                      </a:pPr>
                      <a:r>
                        <a:rPr lang="zh-CN" sz="2400" kern="100">
                          <a:effectLst/>
                          <a:latin typeface="Times New Roman" panose="02020603050405020304" pitchFamily="18" charset="0"/>
                          <a:ea typeface="等线" panose="02010600030101010101" pitchFamily="2" charset="-122"/>
                          <a:sym typeface="Times New Roman" panose="02020603050405020304" pitchFamily="18" charset="0"/>
                        </a:rPr>
                        <a:t>非密封放射性物质</a:t>
                      </a:r>
                      <a:endParaRPr lang="zh-CN" sz="2400" kern="1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tc>
                  <a:txBody>
                    <a:bodyPr/>
                    <a:lstStyle/>
                    <a:p>
                      <a:pPr algn="just">
                        <a:lnSpc>
                          <a:spcPct val="120000"/>
                        </a:lnSpc>
                        <a:spcBef>
                          <a:spcPts val="20"/>
                        </a:spcBef>
                        <a:spcAft>
                          <a:spcPts val="20"/>
                        </a:spcAft>
                      </a:pPr>
                      <a:r>
                        <a:rPr lang="zh-CN" sz="2400" kern="100">
                          <a:effectLst/>
                          <a:latin typeface="Times New Roman" panose="02020603050405020304" pitchFamily="18" charset="0"/>
                          <a:ea typeface="等线" panose="02010600030101010101" pitchFamily="2" charset="-122"/>
                          <a:sym typeface="Times New Roman" panose="02020603050405020304" pitchFamily="18" charset="0"/>
                        </a:rPr>
                        <a:t>可产生</a:t>
                      </a:r>
                      <a:r>
                        <a:rPr lang="en-US" sz="2400" kern="100">
                          <a:effectLst/>
                          <a:latin typeface="Times New Roman" panose="02020603050405020304" pitchFamily="18" charset="0"/>
                          <a:ea typeface="等线" panose="02010600030101010101" pitchFamily="2" charset="-122"/>
                          <a:sym typeface="Times New Roman" panose="02020603050405020304" pitchFamily="18" charset="0"/>
                        </a:rPr>
                        <a:t>α</a:t>
                      </a:r>
                      <a:r>
                        <a:rPr lang="zh-CN" sz="2400" kern="100">
                          <a:effectLst/>
                          <a:latin typeface="Times New Roman" panose="02020603050405020304" pitchFamily="18" charset="0"/>
                          <a:ea typeface="等线" panose="02010600030101010101" pitchFamily="2" charset="-122"/>
                          <a:sym typeface="Times New Roman" panose="02020603050405020304" pitchFamily="18" charset="0"/>
                        </a:rPr>
                        <a:t>、</a:t>
                      </a:r>
                      <a:r>
                        <a:rPr lang="en-US" sz="2400" kern="100">
                          <a:effectLst/>
                          <a:latin typeface="Times New Roman" panose="02020603050405020304" pitchFamily="18" charset="0"/>
                          <a:ea typeface="等线" panose="02010600030101010101" pitchFamily="2" charset="-122"/>
                          <a:sym typeface="Times New Roman" panose="02020603050405020304" pitchFamily="18" charset="0"/>
                        </a:rPr>
                        <a:t>β</a:t>
                      </a:r>
                      <a:r>
                        <a:rPr lang="zh-CN" sz="2400" kern="100">
                          <a:effectLst/>
                          <a:latin typeface="Times New Roman" panose="02020603050405020304" pitchFamily="18" charset="0"/>
                          <a:ea typeface="等线" panose="02010600030101010101" pitchFamily="2" charset="-122"/>
                          <a:sym typeface="Times New Roman" panose="02020603050405020304" pitchFamily="18" charset="0"/>
                        </a:rPr>
                        <a:t>、</a:t>
                      </a:r>
                      <a:r>
                        <a:rPr lang="en-US" sz="2400" kern="100">
                          <a:effectLst/>
                          <a:latin typeface="Times New Roman" panose="02020603050405020304" pitchFamily="18" charset="0"/>
                          <a:ea typeface="等线" panose="02010600030101010101" pitchFamily="2" charset="-122"/>
                          <a:sym typeface="Times New Roman" panose="02020603050405020304" pitchFamily="18" charset="0"/>
                        </a:rPr>
                        <a:t>γ</a:t>
                      </a:r>
                      <a:r>
                        <a:rPr lang="zh-CN" sz="2400" kern="100">
                          <a:effectLst/>
                          <a:latin typeface="Times New Roman" panose="02020603050405020304" pitchFamily="18" charset="0"/>
                          <a:ea typeface="等线" panose="02010600030101010101" pitchFamily="2" charset="-122"/>
                          <a:sym typeface="Times New Roman" panose="02020603050405020304" pitchFamily="18" charset="0"/>
                        </a:rPr>
                        <a:t>射线或中子</a:t>
                      </a:r>
                      <a:endParaRPr lang="zh-CN" sz="2400" kern="1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extLst>
                  <a:ext uri="{0D108BD9-81ED-4DB2-BD59-A6C34878D82A}">
                    <a16:rowId xmlns:a16="http://schemas.microsoft.com/office/drawing/2014/main" xmlns="" val="2585662567"/>
                  </a:ext>
                </a:extLst>
              </a:tr>
              <a:tr h="484704">
                <a:tc>
                  <a:txBody>
                    <a:bodyPr/>
                    <a:lstStyle/>
                    <a:p>
                      <a:pPr algn="ctr">
                        <a:lnSpc>
                          <a:spcPct val="120000"/>
                        </a:lnSpc>
                        <a:spcBef>
                          <a:spcPts val="20"/>
                        </a:spcBef>
                        <a:spcAft>
                          <a:spcPts val="20"/>
                        </a:spcAft>
                      </a:pP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rPr>
                        <a:t>3</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tc>
                  <a:txBody>
                    <a:bodyPr/>
                    <a:lstStyle/>
                    <a:p>
                      <a:pPr algn="just">
                        <a:lnSpc>
                          <a:spcPct val="120000"/>
                        </a:lnSpc>
                        <a:spcBef>
                          <a:spcPts val="20"/>
                        </a:spcBef>
                        <a:spcAft>
                          <a:spcPts val="20"/>
                        </a:spcAft>
                      </a:pPr>
                      <a:r>
                        <a:rPr lang="en-US" sz="2400" kern="100">
                          <a:effectLst/>
                          <a:latin typeface="Times New Roman" panose="02020603050405020304" pitchFamily="18" charset="0"/>
                          <a:ea typeface="等线" panose="02010600030101010101" pitchFamily="2" charset="-122"/>
                          <a:sym typeface="Times New Roman" panose="02020603050405020304" pitchFamily="18" charset="0"/>
                        </a:rPr>
                        <a:t>X</a:t>
                      </a:r>
                      <a:r>
                        <a:rPr lang="zh-CN" sz="2400" kern="100">
                          <a:effectLst/>
                          <a:latin typeface="Times New Roman" panose="02020603050405020304" pitchFamily="18" charset="0"/>
                          <a:ea typeface="等线" panose="02010600030101010101" pitchFamily="2" charset="-122"/>
                          <a:sym typeface="Times New Roman" panose="02020603050405020304" pitchFamily="18" charset="0"/>
                        </a:rPr>
                        <a:t>射线装置（含</a:t>
                      </a:r>
                      <a:r>
                        <a:rPr lang="en-US" sz="2400" kern="100">
                          <a:effectLst/>
                          <a:latin typeface="Times New Roman" panose="02020603050405020304" pitchFamily="18" charset="0"/>
                          <a:ea typeface="等线" panose="02010600030101010101" pitchFamily="2" charset="-122"/>
                          <a:sym typeface="Times New Roman" panose="02020603050405020304" pitchFamily="18" charset="0"/>
                        </a:rPr>
                        <a:t>CT</a:t>
                      </a:r>
                      <a:r>
                        <a:rPr lang="zh-CN" sz="2400" kern="100">
                          <a:effectLst/>
                          <a:latin typeface="Times New Roman" panose="02020603050405020304" pitchFamily="18" charset="0"/>
                          <a:ea typeface="等线" panose="02010600030101010101" pitchFamily="2" charset="-122"/>
                          <a:sym typeface="Times New Roman" panose="02020603050405020304" pitchFamily="18" charset="0"/>
                        </a:rPr>
                        <a:t>机）产生的电离辐射</a:t>
                      </a:r>
                      <a:endParaRPr lang="zh-CN" sz="2400" kern="1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tc>
                  <a:txBody>
                    <a:bodyPr/>
                    <a:lstStyle/>
                    <a:p>
                      <a:pPr algn="just">
                        <a:lnSpc>
                          <a:spcPct val="120000"/>
                        </a:lnSpc>
                        <a:spcBef>
                          <a:spcPts val="20"/>
                        </a:spcBef>
                        <a:spcAft>
                          <a:spcPts val="20"/>
                        </a:spcAft>
                      </a:pPr>
                      <a:r>
                        <a:rPr lang="en-US" sz="2400" kern="100">
                          <a:effectLst/>
                          <a:latin typeface="Times New Roman" panose="02020603050405020304" pitchFamily="18" charset="0"/>
                          <a:ea typeface="等线" panose="02010600030101010101" pitchFamily="2" charset="-122"/>
                          <a:sym typeface="Times New Roman" panose="02020603050405020304" pitchFamily="18" charset="0"/>
                        </a:rPr>
                        <a:t>X</a:t>
                      </a:r>
                      <a:r>
                        <a:rPr lang="zh-CN" sz="2400" kern="100">
                          <a:effectLst/>
                          <a:latin typeface="Times New Roman" panose="02020603050405020304" pitchFamily="18" charset="0"/>
                          <a:ea typeface="等线" panose="02010600030101010101" pitchFamily="2" charset="-122"/>
                          <a:sym typeface="Times New Roman" panose="02020603050405020304" pitchFamily="18" charset="0"/>
                        </a:rPr>
                        <a:t>射线</a:t>
                      </a:r>
                      <a:endParaRPr lang="zh-CN" sz="2400" kern="1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extLst>
                  <a:ext uri="{0D108BD9-81ED-4DB2-BD59-A6C34878D82A}">
                    <a16:rowId xmlns:a16="http://schemas.microsoft.com/office/drawing/2014/main" xmlns="" val="2108785360"/>
                  </a:ext>
                </a:extLst>
              </a:tr>
              <a:tr h="998659">
                <a:tc>
                  <a:txBody>
                    <a:bodyPr/>
                    <a:lstStyle/>
                    <a:p>
                      <a:pPr algn="ctr">
                        <a:lnSpc>
                          <a:spcPct val="120000"/>
                        </a:lnSpc>
                        <a:spcBef>
                          <a:spcPts val="20"/>
                        </a:spcBef>
                        <a:spcAft>
                          <a:spcPts val="20"/>
                        </a:spcAft>
                      </a:pP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rPr>
                        <a:t>4</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tc>
                  <a:txBody>
                    <a:bodyPr/>
                    <a:lstStyle/>
                    <a:p>
                      <a:pPr algn="just">
                        <a:lnSpc>
                          <a:spcPct val="120000"/>
                        </a:lnSpc>
                        <a:spcBef>
                          <a:spcPts val="20"/>
                        </a:spcBef>
                        <a:spcAft>
                          <a:spcPts val="20"/>
                        </a:spcAft>
                      </a:pPr>
                      <a:r>
                        <a:rPr lang="zh-CN" sz="2400" kern="100">
                          <a:effectLst/>
                          <a:latin typeface="Times New Roman" panose="02020603050405020304" pitchFamily="18" charset="0"/>
                          <a:ea typeface="等线" panose="02010600030101010101" pitchFamily="2" charset="-122"/>
                          <a:sym typeface="Times New Roman" panose="02020603050405020304" pitchFamily="18" charset="0"/>
                        </a:rPr>
                        <a:t>加速器产生的电离辐射</a:t>
                      </a:r>
                      <a:endParaRPr lang="zh-CN" sz="2400" kern="1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tc>
                  <a:txBody>
                    <a:bodyPr/>
                    <a:lstStyle/>
                    <a:p>
                      <a:pPr algn="just">
                        <a:lnSpc>
                          <a:spcPct val="120000"/>
                        </a:lnSpc>
                        <a:spcBef>
                          <a:spcPts val="20"/>
                        </a:spcBef>
                        <a:spcAft>
                          <a:spcPts val="20"/>
                        </a:spcAft>
                      </a:pPr>
                      <a:r>
                        <a:rPr lang="zh-CN" sz="2400" kern="100">
                          <a:effectLst/>
                          <a:latin typeface="Times New Roman" panose="02020603050405020304" pitchFamily="18" charset="0"/>
                          <a:ea typeface="等线" panose="02010600030101010101" pitchFamily="2" charset="-122"/>
                          <a:sym typeface="Times New Roman" panose="02020603050405020304" pitchFamily="18" charset="0"/>
                        </a:rPr>
                        <a:t>可产生电子射线、</a:t>
                      </a:r>
                      <a:r>
                        <a:rPr lang="en-US" sz="2400" kern="100">
                          <a:effectLst/>
                          <a:latin typeface="Times New Roman" panose="02020603050405020304" pitchFamily="18" charset="0"/>
                          <a:ea typeface="等线" panose="02010600030101010101" pitchFamily="2" charset="-122"/>
                          <a:sym typeface="Times New Roman" panose="02020603050405020304" pitchFamily="18" charset="0"/>
                        </a:rPr>
                        <a:t>X</a:t>
                      </a:r>
                      <a:r>
                        <a:rPr lang="zh-CN" sz="2400" kern="100">
                          <a:effectLst/>
                          <a:latin typeface="Times New Roman" panose="02020603050405020304" pitchFamily="18" charset="0"/>
                          <a:ea typeface="等线" panose="02010600030101010101" pitchFamily="2" charset="-122"/>
                          <a:sym typeface="Times New Roman" panose="02020603050405020304" pitchFamily="18" charset="0"/>
                        </a:rPr>
                        <a:t>射线、质子、重离子、中子以及感生放射性等</a:t>
                      </a:r>
                      <a:endParaRPr lang="zh-CN" sz="2400" kern="1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extLst>
                  <a:ext uri="{0D108BD9-81ED-4DB2-BD59-A6C34878D82A}">
                    <a16:rowId xmlns:a16="http://schemas.microsoft.com/office/drawing/2014/main" xmlns="" val="1354257540"/>
                  </a:ext>
                </a:extLst>
              </a:tr>
              <a:tr h="484704">
                <a:tc>
                  <a:txBody>
                    <a:bodyPr/>
                    <a:lstStyle/>
                    <a:p>
                      <a:pPr algn="ctr">
                        <a:lnSpc>
                          <a:spcPct val="120000"/>
                        </a:lnSpc>
                        <a:spcBef>
                          <a:spcPts val="20"/>
                        </a:spcBef>
                        <a:spcAft>
                          <a:spcPts val="20"/>
                        </a:spcAft>
                      </a:pP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rPr>
                        <a:t>5</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tc>
                  <a:txBody>
                    <a:bodyPr/>
                    <a:lstStyle/>
                    <a:p>
                      <a:pPr algn="just">
                        <a:lnSpc>
                          <a:spcPct val="120000"/>
                        </a:lnSpc>
                        <a:spcBef>
                          <a:spcPts val="20"/>
                        </a:spcBef>
                        <a:spcAft>
                          <a:spcPts val="20"/>
                        </a:spcAft>
                      </a:pPr>
                      <a:r>
                        <a:rPr lang="zh-CN" sz="2400" kern="100">
                          <a:effectLst/>
                          <a:latin typeface="Times New Roman" panose="02020603050405020304" pitchFamily="18" charset="0"/>
                          <a:ea typeface="等线" panose="02010600030101010101" pitchFamily="2" charset="-122"/>
                          <a:sym typeface="Times New Roman" panose="02020603050405020304" pitchFamily="18" charset="0"/>
                        </a:rPr>
                        <a:t>中子发生器产生的电离辐射</a:t>
                      </a:r>
                      <a:endParaRPr lang="zh-CN" sz="2400" kern="1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tc>
                  <a:txBody>
                    <a:bodyPr/>
                    <a:lstStyle/>
                    <a:p>
                      <a:pPr algn="just">
                        <a:lnSpc>
                          <a:spcPct val="120000"/>
                        </a:lnSpc>
                        <a:spcBef>
                          <a:spcPts val="20"/>
                        </a:spcBef>
                        <a:spcAft>
                          <a:spcPts val="20"/>
                        </a:spcAft>
                      </a:pPr>
                      <a:r>
                        <a:rPr lang="zh-CN" sz="2400" kern="100">
                          <a:effectLst/>
                          <a:latin typeface="Times New Roman" panose="02020603050405020304" pitchFamily="18" charset="0"/>
                          <a:ea typeface="等线" panose="02010600030101010101" pitchFamily="2" charset="-122"/>
                          <a:sym typeface="Times New Roman" panose="02020603050405020304" pitchFamily="18" charset="0"/>
                        </a:rPr>
                        <a:t>主要是中子、</a:t>
                      </a:r>
                      <a:r>
                        <a:rPr lang="en-US" sz="2400" kern="100">
                          <a:effectLst/>
                          <a:latin typeface="Times New Roman" panose="02020603050405020304" pitchFamily="18" charset="0"/>
                          <a:ea typeface="等线" panose="02010600030101010101" pitchFamily="2" charset="-122"/>
                          <a:sym typeface="Times New Roman" panose="02020603050405020304" pitchFamily="18" charset="0"/>
                        </a:rPr>
                        <a:t>γ</a:t>
                      </a:r>
                      <a:r>
                        <a:rPr lang="zh-CN" sz="2400" kern="100">
                          <a:effectLst/>
                          <a:latin typeface="Times New Roman" panose="02020603050405020304" pitchFamily="18" charset="0"/>
                          <a:ea typeface="等线" panose="02010600030101010101" pitchFamily="2" charset="-122"/>
                          <a:sym typeface="Times New Roman" panose="02020603050405020304" pitchFamily="18" charset="0"/>
                        </a:rPr>
                        <a:t>射线等</a:t>
                      </a:r>
                      <a:endParaRPr lang="zh-CN" sz="2400" kern="1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extLst>
                  <a:ext uri="{0D108BD9-81ED-4DB2-BD59-A6C34878D82A}">
                    <a16:rowId xmlns:a16="http://schemas.microsoft.com/office/drawing/2014/main" xmlns="" val="1796670909"/>
                  </a:ext>
                </a:extLst>
              </a:tr>
              <a:tr h="484704">
                <a:tc>
                  <a:txBody>
                    <a:bodyPr/>
                    <a:lstStyle/>
                    <a:p>
                      <a:pPr algn="ctr">
                        <a:lnSpc>
                          <a:spcPct val="120000"/>
                        </a:lnSpc>
                        <a:spcBef>
                          <a:spcPts val="20"/>
                        </a:spcBef>
                        <a:spcAft>
                          <a:spcPts val="20"/>
                        </a:spcAft>
                      </a:pP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rPr>
                        <a:t>6</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tc>
                  <a:txBody>
                    <a:bodyPr/>
                    <a:lstStyle/>
                    <a:p>
                      <a:pPr algn="just">
                        <a:lnSpc>
                          <a:spcPct val="120000"/>
                        </a:lnSpc>
                        <a:spcBef>
                          <a:spcPts val="20"/>
                        </a:spcBef>
                        <a:spcAft>
                          <a:spcPts val="20"/>
                        </a:spcAft>
                      </a:pPr>
                      <a:r>
                        <a:rPr lang="zh-CN" sz="2400" kern="100">
                          <a:effectLst/>
                          <a:latin typeface="Times New Roman" panose="02020603050405020304" pitchFamily="18" charset="0"/>
                          <a:ea typeface="等线" panose="02010600030101010101" pitchFamily="2" charset="-122"/>
                          <a:sym typeface="Times New Roman" panose="02020603050405020304" pitchFamily="18" charset="0"/>
                        </a:rPr>
                        <a:t>氡及其短寿命子体</a:t>
                      </a:r>
                      <a:endParaRPr lang="zh-CN" sz="2400" kern="1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tc>
                  <a:txBody>
                    <a:bodyPr/>
                    <a:lstStyle/>
                    <a:p>
                      <a:pPr algn="just">
                        <a:lnSpc>
                          <a:spcPct val="120000"/>
                        </a:lnSpc>
                        <a:spcBef>
                          <a:spcPts val="20"/>
                        </a:spcBef>
                        <a:spcAft>
                          <a:spcPts val="20"/>
                        </a:spcAft>
                      </a:pPr>
                      <a:r>
                        <a:rPr lang="zh-CN" sz="2400" kern="100">
                          <a:effectLst/>
                          <a:latin typeface="Times New Roman" panose="02020603050405020304" pitchFamily="18" charset="0"/>
                          <a:ea typeface="等线" panose="02010600030101010101" pitchFamily="2" charset="-122"/>
                          <a:sym typeface="Times New Roman" panose="02020603050405020304" pitchFamily="18" charset="0"/>
                        </a:rPr>
                        <a:t>限于矿工高氡暴露</a:t>
                      </a:r>
                      <a:endParaRPr lang="zh-CN" sz="2400" kern="1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extLst>
                  <a:ext uri="{0D108BD9-81ED-4DB2-BD59-A6C34878D82A}">
                    <a16:rowId xmlns:a16="http://schemas.microsoft.com/office/drawing/2014/main" xmlns="" val="3986444226"/>
                  </a:ext>
                </a:extLst>
              </a:tr>
              <a:tr h="484704">
                <a:tc>
                  <a:txBody>
                    <a:bodyPr/>
                    <a:lstStyle/>
                    <a:p>
                      <a:pPr algn="ctr">
                        <a:lnSpc>
                          <a:spcPct val="120000"/>
                        </a:lnSpc>
                        <a:spcBef>
                          <a:spcPts val="20"/>
                        </a:spcBef>
                        <a:spcAft>
                          <a:spcPts val="20"/>
                        </a:spcAft>
                      </a:pP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rPr>
                        <a:t>7</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tc>
                  <a:txBody>
                    <a:bodyPr/>
                    <a:lstStyle/>
                    <a:p>
                      <a:pPr algn="just">
                        <a:lnSpc>
                          <a:spcPct val="120000"/>
                        </a:lnSpc>
                        <a:spcBef>
                          <a:spcPts val="20"/>
                        </a:spcBef>
                        <a:spcAft>
                          <a:spcPts val="20"/>
                        </a:spcAft>
                      </a:pPr>
                      <a:r>
                        <a:rPr lang="zh-CN" sz="2400" kern="0">
                          <a:effectLst/>
                          <a:latin typeface="Times New Roman" panose="02020603050405020304" pitchFamily="18" charset="0"/>
                          <a:ea typeface="等线" panose="02010600030101010101" pitchFamily="2" charset="-122"/>
                          <a:sym typeface="Times New Roman" panose="02020603050405020304" pitchFamily="18" charset="0"/>
                        </a:rPr>
                        <a:t>铀及其化合物</a:t>
                      </a:r>
                      <a:endParaRPr lang="zh-CN" sz="2400" kern="1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tc>
                  <a:txBody>
                    <a:bodyPr/>
                    <a:lstStyle/>
                    <a:p>
                      <a:pPr algn="just">
                        <a:lnSpc>
                          <a:spcPct val="120000"/>
                        </a:lnSpc>
                        <a:spcBef>
                          <a:spcPts val="20"/>
                        </a:spcBef>
                        <a:spcAft>
                          <a:spcPts val="20"/>
                        </a:spcAft>
                      </a:pPr>
                      <a:r>
                        <a:rPr lang="en-US" sz="2400" kern="100">
                          <a:effectLst/>
                          <a:latin typeface="Times New Roman" panose="02020603050405020304" pitchFamily="18" charset="0"/>
                          <a:ea typeface="等线" panose="02010600030101010101" pitchFamily="2" charset="-122"/>
                          <a:sym typeface="Times New Roman" panose="02020603050405020304" pitchFamily="18" charset="0"/>
                        </a:rPr>
                        <a:t> </a:t>
                      </a:r>
                      <a:endParaRPr lang="zh-CN" sz="2400" kern="1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extLst>
                  <a:ext uri="{0D108BD9-81ED-4DB2-BD59-A6C34878D82A}">
                    <a16:rowId xmlns:a16="http://schemas.microsoft.com/office/drawing/2014/main" xmlns="" val="3971432813"/>
                  </a:ext>
                </a:extLst>
              </a:tr>
              <a:tr h="484704">
                <a:tc>
                  <a:txBody>
                    <a:bodyPr/>
                    <a:lstStyle/>
                    <a:p>
                      <a:pPr algn="ctr">
                        <a:lnSpc>
                          <a:spcPct val="120000"/>
                        </a:lnSpc>
                        <a:spcBef>
                          <a:spcPts val="20"/>
                        </a:spcBef>
                        <a:spcAft>
                          <a:spcPts val="20"/>
                        </a:spcAft>
                      </a:pP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rPr>
                        <a:t>8</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tc gridSpan="2">
                  <a:txBody>
                    <a:bodyPr/>
                    <a:lstStyle/>
                    <a:p>
                      <a:pPr algn="just">
                        <a:lnSpc>
                          <a:spcPct val="120000"/>
                        </a:lnSpc>
                        <a:spcBef>
                          <a:spcPts val="20"/>
                        </a:spcBef>
                        <a:spcAft>
                          <a:spcPts val="20"/>
                        </a:spcAft>
                      </a:pPr>
                      <a:r>
                        <a:rPr lang="zh-CN" sz="2400" kern="0" dirty="0">
                          <a:effectLst/>
                          <a:latin typeface="Times New Roman" panose="02020603050405020304" pitchFamily="18" charset="0"/>
                          <a:ea typeface="等线" panose="02010600030101010101" pitchFamily="2" charset="-122"/>
                          <a:sym typeface="Times New Roman" panose="02020603050405020304" pitchFamily="18" charset="0"/>
                        </a:rPr>
                        <a:t>以上未提及的可导致职业病的其他放射性因素 </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66803" marR="66803" marT="0" marB="0" anchor="ctr"/>
                </a:tc>
                <a:tc hMerge="1">
                  <a:txBody>
                    <a:bodyPr/>
                    <a:lstStyle/>
                    <a:p>
                      <a:endParaRPr lang="zh-CN" altLang="en-US"/>
                    </a:p>
                  </a:txBody>
                  <a:tcPr/>
                </a:tc>
                <a:extLst>
                  <a:ext uri="{0D108BD9-81ED-4DB2-BD59-A6C34878D82A}">
                    <a16:rowId xmlns:a16="http://schemas.microsoft.com/office/drawing/2014/main" xmlns="" val="3265148982"/>
                  </a:ext>
                </a:extLst>
              </a:tr>
            </a:tbl>
          </a:graphicData>
        </a:graphic>
      </p:graphicFrame>
      <p:sp>
        <p:nvSpPr>
          <p:cNvPr id="6" name="文本框 5">
            <a:extLst>
              <a:ext uri="{FF2B5EF4-FFF2-40B4-BE49-F238E27FC236}">
                <a16:creationId xmlns:a16="http://schemas.microsoft.com/office/drawing/2014/main" xmlns="" id="{046ED805-339D-49F3-A4A8-A2BCDFFB39C2}"/>
              </a:ext>
            </a:extLst>
          </p:cNvPr>
          <p:cNvSpPr txBox="1"/>
          <p:nvPr/>
        </p:nvSpPr>
        <p:spPr>
          <a:xfrm>
            <a:off x="838200" y="1003372"/>
            <a:ext cx="6096000" cy="504754"/>
          </a:xfrm>
          <a:prstGeom prst="rect">
            <a:avLst/>
          </a:prstGeom>
          <a:noFill/>
        </p:spPr>
        <p:txBody>
          <a:bodyPr wrap="square">
            <a:spAutoFit/>
          </a:bodyPr>
          <a:lstStyle/>
          <a:p>
            <a:pPr>
              <a:lnSpc>
                <a:spcPct val="120000"/>
              </a:lnSpc>
              <a:spcBef>
                <a:spcPts val="20"/>
              </a:spcBef>
              <a:spcAft>
                <a:spcPts val="20"/>
              </a:spcAft>
            </a:pPr>
            <a:r>
              <a:rPr lang="zh-CN" altLang="en-US" sz="2400" b="0" i="0" dirty="0">
                <a:effectLst/>
                <a:latin typeface="Times New Roman" panose="02020603050405020304" pitchFamily="18" charset="0"/>
                <a:ea typeface="等线" panose="02010600030101010101" pitchFamily="2" charset="-122"/>
                <a:sym typeface="Times New Roman" panose="02020603050405020304" pitchFamily="18" charset="0"/>
              </a:rPr>
              <a:t>四、放射性因素</a:t>
            </a:r>
            <a:endParaRPr lang="zh-CN" altLang="en-US" sz="2400" dirty="0">
              <a:latin typeface="Times New Roman" panose="02020603050405020304" pitchFamily="18" charset="0"/>
              <a:ea typeface="等线"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xmlns="" val="3156759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nuclear_img5">
            <a:extLst>
              <a:ext uri="{FF2B5EF4-FFF2-40B4-BE49-F238E27FC236}">
                <a16:creationId xmlns:a16="http://schemas.microsoft.com/office/drawing/2014/main" xmlns="" id="{E7F5E85E-0ABE-4D9D-B8C1-72D3BDB6F26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47851" y="1268414"/>
            <a:ext cx="8569325" cy="2903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8" name="Rectangle 3">
            <a:extLst>
              <a:ext uri="{FF2B5EF4-FFF2-40B4-BE49-F238E27FC236}">
                <a16:creationId xmlns:a16="http://schemas.microsoft.com/office/drawing/2014/main" xmlns="" id="{633FA7A1-13AC-427B-B2C5-5AF2E8B8AFA4}"/>
              </a:ext>
            </a:extLst>
          </p:cNvPr>
          <p:cNvSpPr>
            <a:spLocks noGrp="1" noChangeArrowheads="1"/>
          </p:cNvSpPr>
          <p:nvPr>
            <p:ph type="title"/>
          </p:nvPr>
        </p:nvSpPr>
        <p:spPr>
          <a:xfrm>
            <a:off x="838200" y="0"/>
            <a:ext cx="10515600" cy="1325563"/>
          </a:xfrm>
        </p:spPr>
        <p:txBody>
          <a:bodyPr/>
          <a:lstStyle/>
          <a:p>
            <a:pPr eaLnBrk="1" hangingPunct="1">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辐射的穿透能力、组织中的射程</a:t>
            </a:r>
          </a:p>
        </p:txBody>
      </p:sp>
      <p:pic>
        <p:nvPicPr>
          <p:cNvPr id="1026" name="Object 4">
            <a:extLst>
              <a:ext uri="{FF2B5EF4-FFF2-40B4-BE49-F238E27FC236}">
                <a16:creationId xmlns:a16="http://schemas.microsoft.com/office/drawing/2014/main" xmlns="" id="{3836C957-6F0B-4B24-8F9C-9230404F2E76}"/>
              </a:ext>
            </a:extLst>
          </p:cNvPr>
          <p:cNvPicPr>
            <a:picLocks noGrp="1" noChangeAspect="1" noChangeArrowheads="1"/>
          </p:cNvPicPr>
          <p:nvPr>
            <p:ph idx="1"/>
          </p:nvPr>
        </p:nvPicPr>
        <p:blipFill>
          <a:blip r:embed="rId4">
            <a:extLst>
              <a:ext uri="{28A0092B-C50C-407E-A947-70E740481C1C}">
                <a14:useLocalDpi xmlns:a14="http://schemas.microsoft.com/office/drawing/2010/main" xmlns="" val="0"/>
              </a:ext>
            </a:extLst>
          </a:blip>
          <a:srcRect/>
          <a:stretch>
            <a:fillRect/>
          </a:stretch>
        </p:blipFill>
        <p:spPr>
          <a:xfrm>
            <a:off x="2208213" y="4292601"/>
            <a:ext cx="8101012" cy="2270125"/>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0"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xmlns="" id="{13E5EB77-1CB1-44F2-A0E1-3B0682F873C4}"/>
              </a:ext>
            </a:extLst>
          </p:cNvPr>
          <p:cNvSpPr>
            <a:spLocks noGrp="1" noChangeArrowheads="1"/>
          </p:cNvSpPr>
          <p:nvPr>
            <p:ph type="ctrTitle"/>
          </p:nvPr>
        </p:nvSpPr>
        <p:spPr/>
        <p:txBody>
          <a:bodyPr/>
          <a:lstStyle/>
          <a:p>
            <a:pPr eaLnBrk="1" hangingPunct="1">
              <a:lnSpc>
                <a:spcPct val="120000"/>
              </a:lnSpc>
              <a:spcBef>
                <a:spcPct val="20000"/>
              </a:spcBef>
              <a:spcAft>
                <a:spcPts val="20"/>
              </a:spcAft>
            </a:pPr>
            <a:r>
              <a:rPr lang="zh-CN" altLang="en-US">
                <a:latin typeface="Times New Roman" panose="02020603050405020304" pitchFamily="18" charset="0"/>
                <a:ea typeface="等线" panose="02010600030101010101" pitchFamily="2" charset="-122"/>
                <a:sym typeface="Times New Roman" panose="02020603050405020304" pitchFamily="18" charset="0"/>
              </a:rPr>
              <a:t>辐射的量度</a:t>
            </a:r>
          </a:p>
        </p:txBody>
      </p:sp>
      <p:sp>
        <p:nvSpPr>
          <p:cNvPr id="32771" name="Rectangle 3">
            <a:extLst>
              <a:ext uri="{FF2B5EF4-FFF2-40B4-BE49-F238E27FC236}">
                <a16:creationId xmlns:a16="http://schemas.microsoft.com/office/drawing/2014/main" xmlns="" id="{F34BCCF9-5E47-44E5-A9CA-8A1B38025BC8}"/>
              </a:ext>
            </a:extLst>
          </p:cNvPr>
          <p:cNvSpPr>
            <a:spLocks noGrp="1" noChangeArrowheads="1"/>
          </p:cNvSpPr>
          <p:nvPr>
            <p:ph type="subTitle" idx="1"/>
          </p:nvPr>
        </p:nvSpPr>
        <p:spPr/>
        <p:txBody>
          <a:bodyPr/>
          <a:lstStyle/>
          <a:p>
            <a:pPr eaLnBrk="1" hangingPunct="1">
              <a:lnSpc>
                <a:spcPct val="120000"/>
              </a:lnSpc>
              <a:spcBef>
                <a:spcPts val="20"/>
              </a:spcBef>
              <a:spcAft>
                <a:spcPts val="20"/>
              </a:spcAft>
            </a:pPr>
            <a:endParaRPr lang="zh-CN" altLang="zh-CN">
              <a:latin typeface="Times New Roman" panose="02020603050405020304" pitchFamily="18" charset="0"/>
              <a:ea typeface="等线" panose="02010600030101010101" pitchFamily="2" charset="-122"/>
              <a:sym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xmlns="" id="{EB8433C2-D036-46B3-BCE9-6A8B2FB24A79}"/>
              </a:ext>
            </a:extLst>
          </p:cNvPr>
          <p:cNvSpPr>
            <a:spLocks noGrp="1" noChangeArrowheads="1"/>
          </p:cNvSpPr>
          <p:nvPr>
            <p:ph type="title"/>
          </p:nvPr>
        </p:nvSpPr>
        <p:spPr/>
        <p:txBody>
          <a:bodyPr/>
          <a:lstStyle/>
          <a:p>
            <a:pPr eaLnBrk="1" hangingPunct="1">
              <a:lnSpc>
                <a:spcPct val="120000"/>
              </a:lnSpc>
              <a:spcBef>
                <a:spcPct val="20000"/>
              </a:spcBef>
              <a:spcAft>
                <a:spcPts val="20"/>
              </a:spcAft>
            </a:pPr>
            <a:r>
              <a:rPr lang="zh-CN" altLang="en-US">
                <a:latin typeface="Times New Roman" panose="02020603050405020304" pitchFamily="18" charset="0"/>
                <a:ea typeface="等线" panose="02010600030101010101" pitchFamily="2" charset="-122"/>
                <a:sym typeface="Times New Roman" panose="02020603050405020304" pitchFamily="18" charset="0"/>
              </a:rPr>
              <a:t>对电离辐射的量度</a:t>
            </a:r>
          </a:p>
        </p:txBody>
      </p:sp>
      <p:sp>
        <p:nvSpPr>
          <p:cNvPr id="33795" name="Rectangle 3">
            <a:extLst>
              <a:ext uri="{FF2B5EF4-FFF2-40B4-BE49-F238E27FC236}">
                <a16:creationId xmlns:a16="http://schemas.microsoft.com/office/drawing/2014/main" xmlns="" id="{660EC30A-0E69-4933-88BD-39DD8B144711}"/>
              </a:ext>
            </a:extLst>
          </p:cNvPr>
          <p:cNvSpPr>
            <a:spLocks noGrp="1" noChangeArrowheads="1"/>
          </p:cNvSpPr>
          <p:nvPr>
            <p:ph type="body" sz="half" idx="1"/>
          </p:nvPr>
        </p:nvSpPr>
        <p:spPr>
          <a:xfrm>
            <a:off x="1981200" y="1600200"/>
            <a:ext cx="8229600" cy="1397000"/>
          </a:xfrm>
        </p:spPr>
        <p:txBody>
          <a:bodyPr>
            <a:normAutofit fontScale="92500" lnSpcReduction="20000"/>
          </a:bodyPr>
          <a:lstStyle/>
          <a:p>
            <a:pPr eaLnBrk="1" hangingPunct="1">
              <a:lnSpc>
                <a:spcPct val="120000"/>
              </a:lnSpc>
              <a:spcBef>
                <a:spcPct val="20000"/>
              </a:spcBef>
              <a:spcAft>
                <a:spcPts val="20"/>
              </a:spcAft>
            </a:pPr>
            <a:r>
              <a:rPr lang="zh-CN" altLang="en-US">
                <a:latin typeface="Times New Roman" panose="02020603050405020304" pitchFamily="18" charset="0"/>
                <a:ea typeface="等线" panose="02010600030101010101" pitchFamily="2" charset="-122"/>
                <a:sym typeface="Times New Roman" panose="02020603050405020304" pitchFamily="18" charset="0"/>
              </a:rPr>
              <a:t>辐射源的强度或放射活度：</a:t>
            </a:r>
          </a:p>
          <a:p>
            <a:pPr lvl="1" eaLnBrk="1" hangingPunct="1">
              <a:lnSpc>
                <a:spcPct val="120000"/>
              </a:lnSpc>
              <a:spcBef>
                <a:spcPct val="20000"/>
              </a:spcBef>
              <a:spcAft>
                <a:spcPts val="20"/>
              </a:spcAft>
            </a:pPr>
            <a:r>
              <a:rPr lang="zh-CN" altLang="en-US">
                <a:latin typeface="Times New Roman" panose="02020603050405020304" pitchFamily="18" charset="0"/>
                <a:ea typeface="等线" panose="02010600030101010101" pitchFamily="2" charset="-122"/>
                <a:sym typeface="Times New Roman" panose="02020603050405020304" pitchFamily="18" charset="0"/>
              </a:rPr>
              <a:t>每单位时间发生衰变的原子个数</a:t>
            </a:r>
          </a:p>
          <a:p>
            <a:pPr lvl="1" eaLnBrk="1" hangingPunct="1">
              <a:lnSpc>
                <a:spcPct val="120000"/>
              </a:lnSpc>
              <a:spcBef>
                <a:spcPct val="20000"/>
              </a:spcBef>
              <a:spcAft>
                <a:spcPts val="20"/>
              </a:spcAft>
            </a:pPr>
            <a:r>
              <a:rPr lang="zh-CN" altLang="en-US">
                <a:latin typeface="Times New Roman" panose="02020603050405020304" pitchFamily="18" charset="0"/>
                <a:ea typeface="等线" panose="02010600030101010101" pitchFamily="2" charset="-122"/>
                <a:sym typeface="Times New Roman" panose="02020603050405020304" pitchFamily="18" charset="0"/>
              </a:rPr>
              <a:t>贝可（勒尔）（</a:t>
            </a:r>
            <a:r>
              <a:rPr lang="en-US" altLang="zh-CN">
                <a:latin typeface="Times New Roman" panose="02020603050405020304" pitchFamily="18" charset="0"/>
                <a:ea typeface="等线" panose="02010600030101010101" pitchFamily="2" charset="-122"/>
                <a:sym typeface="Times New Roman" panose="02020603050405020304" pitchFamily="18" charset="0"/>
              </a:rPr>
              <a:t>Bq</a:t>
            </a:r>
            <a:r>
              <a:rPr lang="zh-CN" altLang="en-US">
                <a:latin typeface="Times New Roman" panose="02020603050405020304" pitchFamily="18" charset="0"/>
                <a:ea typeface="等线" panose="02010600030101010101" pitchFamily="2" charset="-122"/>
                <a:sym typeface="Times New Roman" panose="02020603050405020304" pitchFamily="18" charset="0"/>
              </a:rPr>
              <a:t>），</a:t>
            </a:r>
            <a:r>
              <a:rPr lang="en-US" altLang="zh-CN">
                <a:latin typeface="Times New Roman" panose="02020603050405020304" pitchFamily="18" charset="0"/>
                <a:ea typeface="等线" panose="02010600030101010101" pitchFamily="2" charset="-122"/>
                <a:sym typeface="Times New Roman" panose="02020603050405020304" pitchFamily="18" charset="0"/>
              </a:rPr>
              <a:t>1 Bq = 1 s</a:t>
            </a:r>
            <a:r>
              <a:rPr lang="en-US" altLang="zh-CN" baseline="30000">
                <a:latin typeface="Times New Roman" panose="02020603050405020304" pitchFamily="18" charset="0"/>
                <a:ea typeface="等线" panose="02010600030101010101" pitchFamily="2" charset="-122"/>
                <a:sym typeface="Times New Roman" panose="02020603050405020304" pitchFamily="18" charset="0"/>
              </a:rPr>
              <a:t>-1</a:t>
            </a:r>
          </a:p>
        </p:txBody>
      </p:sp>
      <p:pic>
        <p:nvPicPr>
          <p:cNvPr id="33796" name="Picture 6">
            <a:extLst>
              <a:ext uri="{FF2B5EF4-FFF2-40B4-BE49-F238E27FC236}">
                <a16:creationId xmlns:a16="http://schemas.microsoft.com/office/drawing/2014/main" xmlns="" id="{481EAD67-170D-4B4D-8241-48FA1389DBD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87714" y="2997201"/>
            <a:ext cx="5616575" cy="332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0">
                <a:solidFill>
                  <a:srgbClr val="000000"/>
                </a:solidFill>
                <a:prstDash val="sysDot"/>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a:extLst>
              <a:ext uri="{FF2B5EF4-FFF2-40B4-BE49-F238E27FC236}">
                <a16:creationId xmlns:a16="http://schemas.microsoft.com/office/drawing/2014/main" xmlns="" id="{A5A64446-89B0-41B5-824A-56C403E54832}"/>
              </a:ext>
            </a:extLst>
          </p:cNvPr>
          <p:cNvSpPr>
            <a:spLocks noGrp="1" noChangeArrowheads="1"/>
          </p:cNvSpPr>
          <p:nvPr>
            <p:ph type="body" idx="1"/>
          </p:nvPr>
        </p:nvSpPr>
        <p:spPr>
          <a:xfrm>
            <a:off x="862885" y="549276"/>
            <a:ext cx="5099765" cy="5218113"/>
          </a:xfrm>
        </p:spPr>
        <p:txBody>
          <a:bodyPr>
            <a:normAutofit/>
          </a:bodyPr>
          <a:lstStyle/>
          <a:p>
            <a:pPr eaLnBrk="1" hangingPunct="1">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贝可太小，常用其倍数</a:t>
            </a:r>
          </a:p>
          <a:p>
            <a:pPr lvl="1" eaLnBrk="1" hangingPunct="1">
              <a:lnSpc>
                <a:spcPct val="120000"/>
              </a:lnSpc>
              <a:spcBef>
                <a:spcPct val="2000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1 </a:t>
            </a:r>
            <a:r>
              <a:rPr lang="en-US" altLang="zh-CN" dirty="0" err="1">
                <a:latin typeface="Times New Roman" panose="02020603050405020304" pitchFamily="18" charset="0"/>
                <a:ea typeface="等线" panose="02010600030101010101" pitchFamily="2" charset="-122"/>
                <a:sym typeface="Times New Roman" panose="02020603050405020304" pitchFamily="18" charset="0"/>
              </a:rPr>
              <a:t>kBq</a:t>
            </a:r>
            <a:r>
              <a:rPr lang="en-US" altLang="zh-CN" dirty="0">
                <a:latin typeface="Times New Roman" panose="02020603050405020304" pitchFamily="18" charset="0"/>
                <a:ea typeface="等线" panose="02010600030101010101" pitchFamily="2" charset="-122"/>
                <a:sym typeface="Times New Roman" panose="02020603050405020304" pitchFamily="18" charset="0"/>
              </a:rPr>
              <a:t> = 1000 </a:t>
            </a:r>
            <a:r>
              <a:rPr lang="en-US" altLang="zh-CN" dirty="0" err="1">
                <a:latin typeface="Times New Roman" panose="02020603050405020304" pitchFamily="18" charset="0"/>
                <a:ea typeface="等线" panose="02010600030101010101" pitchFamily="2" charset="-122"/>
                <a:sym typeface="Times New Roman" panose="02020603050405020304" pitchFamily="18" charset="0"/>
              </a:rPr>
              <a:t>Bq</a:t>
            </a:r>
            <a:endParaRPr lang="en-US" altLang="zh-CN" dirty="0">
              <a:latin typeface="Times New Roman" panose="02020603050405020304" pitchFamily="18" charset="0"/>
              <a:ea typeface="等线" panose="02010600030101010101" pitchFamily="2" charset="-122"/>
              <a:sym typeface="Times New Roman" panose="02020603050405020304" pitchFamily="18" charset="0"/>
            </a:endParaRPr>
          </a:p>
          <a:p>
            <a:pPr lvl="1" eaLnBrk="1" hangingPunct="1">
              <a:lnSpc>
                <a:spcPct val="120000"/>
              </a:lnSpc>
              <a:spcBef>
                <a:spcPct val="2000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1 MBq = 1000 </a:t>
            </a:r>
            <a:r>
              <a:rPr lang="en-US" altLang="zh-CN" dirty="0" err="1">
                <a:latin typeface="Times New Roman" panose="02020603050405020304" pitchFamily="18" charset="0"/>
                <a:ea typeface="等线" panose="02010600030101010101" pitchFamily="2" charset="-122"/>
                <a:sym typeface="Times New Roman" panose="02020603050405020304" pitchFamily="18" charset="0"/>
              </a:rPr>
              <a:t>kBq</a:t>
            </a:r>
            <a:endParaRPr lang="en-US" altLang="zh-CN" dirty="0">
              <a:latin typeface="Times New Roman" panose="02020603050405020304" pitchFamily="18" charset="0"/>
              <a:ea typeface="等线" panose="02010600030101010101" pitchFamily="2" charset="-122"/>
              <a:sym typeface="Times New Roman" panose="02020603050405020304" pitchFamily="18" charset="0"/>
            </a:endParaRPr>
          </a:p>
          <a:p>
            <a:pPr lvl="1" eaLnBrk="1" hangingPunct="1">
              <a:lnSpc>
                <a:spcPct val="120000"/>
              </a:lnSpc>
              <a:spcBef>
                <a:spcPct val="2000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1 </a:t>
            </a:r>
            <a:r>
              <a:rPr lang="en-US" altLang="zh-CN" dirty="0" err="1">
                <a:latin typeface="Times New Roman" panose="02020603050405020304" pitchFamily="18" charset="0"/>
                <a:ea typeface="等线" panose="02010600030101010101" pitchFamily="2" charset="-122"/>
                <a:sym typeface="Times New Roman" panose="02020603050405020304" pitchFamily="18" charset="0"/>
              </a:rPr>
              <a:t>GBq</a:t>
            </a:r>
            <a:r>
              <a:rPr lang="en-US" altLang="zh-CN" dirty="0">
                <a:latin typeface="Times New Roman" panose="02020603050405020304" pitchFamily="18" charset="0"/>
                <a:ea typeface="等线" panose="02010600030101010101" pitchFamily="2" charset="-122"/>
                <a:sym typeface="Times New Roman" panose="02020603050405020304" pitchFamily="18" charset="0"/>
              </a:rPr>
              <a:t> = 1000 MBq</a:t>
            </a:r>
          </a:p>
          <a:p>
            <a:pPr eaLnBrk="1" hangingPunct="1">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旧单位，</a:t>
            </a:r>
            <a:r>
              <a:rPr lang="en-US" altLang="zh-CN" dirty="0">
                <a:latin typeface="Times New Roman" panose="02020603050405020304" pitchFamily="18" charset="0"/>
                <a:ea typeface="等线" panose="02010600030101010101" pitchFamily="2" charset="-122"/>
                <a:sym typeface="Times New Roman" panose="02020603050405020304" pitchFamily="18" charset="0"/>
              </a:rPr>
              <a:t>Ci,</a:t>
            </a:r>
            <a:r>
              <a:rPr lang="zh-CN" altLang="en-US" dirty="0">
                <a:latin typeface="Times New Roman" panose="02020603050405020304" pitchFamily="18" charset="0"/>
                <a:ea typeface="等线" panose="02010600030101010101" pitchFamily="2" charset="-122"/>
                <a:sym typeface="Times New Roman" panose="02020603050405020304" pitchFamily="18" charset="0"/>
              </a:rPr>
              <a:t>居里</a:t>
            </a:r>
          </a:p>
          <a:p>
            <a:pPr lvl="1" eaLnBrk="1" hangingPunct="1">
              <a:lnSpc>
                <a:spcPct val="120000"/>
              </a:lnSpc>
              <a:spcBef>
                <a:spcPct val="2000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1</a:t>
            </a:r>
            <a:r>
              <a:rPr lang="zh-CN" altLang="en-US" dirty="0">
                <a:latin typeface="Times New Roman" panose="02020603050405020304" pitchFamily="18" charset="0"/>
                <a:ea typeface="等线" panose="02010600030101010101" pitchFamily="2" charset="-122"/>
                <a:sym typeface="Times New Roman" panose="02020603050405020304" pitchFamily="18" charset="0"/>
              </a:rPr>
              <a:t>居里</a:t>
            </a:r>
            <a:r>
              <a:rPr lang="en-US" altLang="zh-CN" dirty="0">
                <a:latin typeface="Times New Roman" panose="02020603050405020304" pitchFamily="18" charset="0"/>
                <a:ea typeface="等线" panose="02010600030101010101" pitchFamily="2" charset="-122"/>
                <a:sym typeface="Times New Roman" panose="02020603050405020304" pitchFamily="18" charset="0"/>
              </a:rPr>
              <a:t>=1g Ra-226</a:t>
            </a:r>
            <a:r>
              <a:rPr lang="zh-CN" altLang="en-US" dirty="0">
                <a:latin typeface="Times New Roman" panose="02020603050405020304" pitchFamily="18" charset="0"/>
                <a:ea typeface="等线" panose="02010600030101010101" pitchFamily="2" charset="-122"/>
                <a:sym typeface="Times New Roman" panose="02020603050405020304" pitchFamily="18" charset="0"/>
              </a:rPr>
              <a:t>的活度</a:t>
            </a:r>
          </a:p>
          <a:p>
            <a:pPr eaLnBrk="1" hangingPunct="1">
              <a:lnSpc>
                <a:spcPct val="120000"/>
              </a:lnSpc>
              <a:spcBef>
                <a:spcPct val="2000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1 Ci = 37 </a:t>
            </a:r>
            <a:r>
              <a:rPr lang="en-US" altLang="zh-CN" dirty="0" err="1">
                <a:latin typeface="Times New Roman" panose="02020603050405020304" pitchFamily="18" charset="0"/>
                <a:ea typeface="等线" panose="02010600030101010101" pitchFamily="2" charset="-122"/>
                <a:sym typeface="Times New Roman" panose="02020603050405020304" pitchFamily="18" charset="0"/>
              </a:rPr>
              <a:t>GBq</a:t>
            </a:r>
            <a:r>
              <a:rPr lang="en-US" altLang="zh-CN" dirty="0">
                <a:latin typeface="Times New Roman" panose="02020603050405020304" pitchFamily="18" charset="0"/>
                <a:ea typeface="等线" panose="02010600030101010101" pitchFamily="2" charset="-122"/>
                <a:sym typeface="Times New Roman" panose="02020603050405020304" pitchFamily="18" charset="0"/>
              </a:rPr>
              <a:t> = 3.7×10</a:t>
            </a:r>
            <a:r>
              <a:rPr lang="en-US" altLang="zh-CN" baseline="30000" dirty="0">
                <a:latin typeface="Times New Roman" panose="02020603050405020304" pitchFamily="18" charset="0"/>
                <a:ea typeface="等线" panose="02010600030101010101" pitchFamily="2" charset="-122"/>
                <a:sym typeface="Times New Roman" panose="02020603050405020304" pitchFamily="18" charset="0"/>
              </a:rPr>
              <a:t>10</a:t>
            </a:r>
            <a:r>
              <a:rPr lang="en-US" altLang="zh-CN" dirty="0">
                <a:latin typeface="Times New Roman" panose="02020603050405020304" pitchFamily="18" charset="0"/>
                <a:ea typeface="等线" panose="02010600030101010101" pitchFamily="2" charset="-122"/>
                <a:sym typeface="Times New Roman" panose="02020603050405020304" pitchFamily="18" charset="0"/>
              </a:rPr>
              <a:t>Bq</a:t>
            </a:r>
          </a:p>
          <a:p>
            <a:pPr eaLnBrk="1" hangingPunct="1">
              <a:lnSpc>
                <a:spcPct val="120000"/>
              </a:lnSpc>
              <a:spcBef>
                <a:spcPct val="2000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1Bq = 2.703×10</a:t>
            </a:r>
            <a:r>
              <a:rPr lang="en-US" altLang="zh-CN" baseline="30000" dirty="0">
                <a:latin typeface="Times New Roman" panose="02020603050405020304" pitchFamily="18" charset="0"/>
                <a:ea typeface="等线" panose="02010600030101010101" pitchFamily="2" charset="-122"/>
                <a:sym typeface="Times New Roman" panose="02020603050405020304" pitchFamily="18" charset="0"/>
              </a:rPr>
              <a:t>-11 </a:t>
            </a:r>
            <a:r>
              <a:rPr lang="en-US" altLang="zh-CN" dirty="0">
                <a:latin typeface="Times New Roman" panose="02020603050405020304" pitchFamily="18" charset="0"/>
                <a:ea typeface="等线" panose="02010600030101010101" pitchFamily="2" charset="-122"/>
                <a:sym typeface="Times New Roman" panose="02020603050405020304" pitchFamily="18" charset="0"/>
              </a:rPr>
              <a:t>Ci  = 27pCi </a:t>
            </a:r>
          </a:p>
        </p:txBody>
      </p:sp>
      <p:pic>
        <p:nvPicPr>
          <p:cNvPr id="34819" name="Picture 5" descr="诺贝尔奖获得者玛丽·居里(居里夫人) 品牌资讯">
            <a:extLst>
              <a:ext uri="{FF2B5EF4-FFF2-40B4-BE49-F238E27FC236}">
                <a16:creationId xmlns:a16="http://schemas.microsoft.com/office/drawing/2014/main" xmlns="" id="{B1BCFC7B-DC80-4F74-BA89-30D9F4C23E3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70639" y="1052514"/>
            <a:ext cx="4154487" cy="511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a:extLst>
              <a:ext uri="{FF2B5EF4-FFF2-40B4-BE49-F238E27FC236}">
                <a16:creationId xmlns:a16="http://schemas.microsoft.com/office/drawing/2014/main" xmlns="" id="{F02201BC-7F7C-4845-B3AB-37529EAB35B9}"/>
              </a:ext>
            </a:extLst>
          </p:cNvPr>
          <p:cNvSpPr>
            <a:spLocks noGrp="1" noChangeArrowheads="1"/>
          </p:cNvSpPr>
          <p:nvPr>
            <p:ph type="title"/>
          </p:nvPr>
        </p:nvSpPr>
        <p:spPr/>
        <p:txBody>
          <a:bodyPr/>
          <a:lstStyle/>
          <a:p>
            <a:pPr eaLnBrk="1" hangingPunct="1">
              <a:lnSpc>
                <a:spcPct val="120000"/>
              </a:lnSpc>
              <a:spcBef>
                <a:spcPct val="20000"/>
              </a:spcBef>
              <a:spcAft>
                <a:spcPts val="20"/>
              </a:spcAft>
            </a:pPr>
            <a:endParaRPr lang="zh-CN" altLang="zh-CN">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5843" name="Rectangle 3">
            <a:extLst>
              <a:ext uri="{FF2B5EF4-FFF2-40B4-BE49-F238E27FC236}">
                <a16:creationId xmlns:a16="http://schemas.microsoft.com/office/drawing/2014/main" xmlns="" id="{240C70BF-8BAB-49EC-AACB-51B482C83CE5}"/>
              </a:ext>
            </a:extLst>
          </p:cNvPr>
          <p:cNvSpPr>
            <a:spLocks noGrp="1" noChangeArrowheads="1"/>
          </p:cNvSpPr>
          <p:nvPr>
            <p:ph type="body" sz="half" idx="1"/>
          </p:nvPr>
        </p:nvSpPr>
        <p:spPr>
          <a:xfrm>
            <a:off x="1403797" y="1600201"/>
            <a:ext cx="5215944" cy="4525963"/>
          </a:xfrm>
        </p:spPr>
        <p:txBody>
          <a:bodyPr/>
          <a:lstStyle/>
          <a:p>
            <a:pPr eaLnBrk="1" hangingPunct="1">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射线的能量：</a:t>
            </a:r>
            <a:r>
              <a:rPr lang="en-US" altLang="zh-CN" dirty="0">
                <a:latin typeface="Times New Roman" panose="02020603050405020304" pitchFamily="18" charset="0"/>
                <a:ea typeface="等线" panose="02010600030101010101" pitchFamily="2" charset="-122"/>
                <a:sym typeface="Times New Roman" panose="02020603050405020304" pitchFamily="18" charset="0"/>
              </a:rPr>
              <a:t>eV</a:t>
            </a:r>
            <a:r>
              <a:rPr lang="zh-CN" altLang="en-US" dirty="0">
                <a:latin typeface="Times New Roman" panose="02020603050405020304" pitchFamily="18" charset="0"/>
                <a:ea typeface="等线" panose="02010600030101010101" pitchFamily="2" charset="-122"/>
                <a:sym typeface="Times New Roman" panose="02020603050405020304" pitchFamily="18" charset="0"/>
              </a:rPr>
              <a:t>，</a:t>
            </a:r>
            <a:r>
              <a:rPr lang="en-US" altLang="zh-CN" dirty="0">
                <a:latin typeface="Times New Roman" panose="02020603050405020304" pitchFamily="18" charset="0"/>
                <a:ea typeface="等线" panose="02010600030101010101" pitchFamily="2" charset="-122"/>
                <a:sym typeface="Times New Roman" panose="02020603050405020304" pitchFamily="18" charset="0"/>
              </a:rPr>
              <a:t>keV</a:t>
            </a:r>
            <a:r>
              <a:rPr lang="zh-CN" altLang="en-US" dirty="0">
                <a:latin typeface="Times New Roman" panose="02020603050405020304" pitchFamily="18" charset="0"/>
                <a:ea typeface="等线" panose="02010600030101010101" pitchFamily="2" charset="-122"/>
                <a:sym typeface="Times New Roman" panose="02020603050405020304" pitchFamily="18" charset="0"/>
              </a:rPr>
              <a:t>，</a:t>
            </a:r>
            <a:r>
              <a:rPr lang="en-US" altLang="zh-CN" dirty="0">
                <a:latin typeface="Times New Roman" panose="02020603050405020304" pitchFamily="18" charset="0"/>
                <a:ea typeface="等线" panose="02010600030101010101" pitchFamily="2" charset="-122"/>
                <a:sym typeface="Times New Roman" panose="02020603050405020304" pitchFamily="18" charset="0"/>
              </a:rPr>
              <a:t>MeV</a:t>
            </a:r>
          </a:p>
          <a:p>
            <a:pPr eaLnBrk="1" hangingPunct="1">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铯</a:t>
            </a:r>
            <a:r>
              <a:rPr lang="en-US" altLang="zh-CN" dirty="0">
                <a:latin typeface="Times New Roman" panose="02020603050405020304" pitchFamily="18" charset="0"/>
                <a:ea typeface="等线" panose="02010600030101010101" pitchFamily="2" charset="-122"/>
                <a:sym typeface="Times New Roman" panose="02020603050405020304" pitchFamily="18" charset="0"/>
              </a:rPr>
              <a:t>-137</a:t>
            </a:r>
          </a:p>
          <a:p>
            <a:pPr lvl="1" eaLnBrk="1" hangingPunct="1">
              <a:lnSpc>
                <a:spcPct val="120000"/>
              </a:lnSpc>
              <a:spcBef>
                <a:spcPct val="20000"/>
              </a:spcBef>
              <a:spcAft>
                <a:spcPts val="20"/>
              </a:spcAft>
            </a:pPr>
            <a:r>
              <a:rPr lang="el-GR" altLang="zh-CN" dirty="0">
                <a:ea typeface="等线" panose="02010600030101010101" pitchFamily="2" charset="-122"/>
                <a:sym typeface="Times New Roman" panose="02020603050405020304" pitchFamily="18" charset="0"/>
              </a:rPr>
              <a:t>β</a:t>
            </a:r>
            <a:r>
              <a:rPr lang="en-US" altLang="zh-CN" dirty="0">
                <a:ea typeface="等线" panose="02010600030101010101" pitchFamily="2" charset="-122"/>
                <a:sym typeface="Times New Roman" panose="02020603050405020304" pitchFamily="18" charset="0"/>
              </a:rPr>
              <a:t>: </a:t>
            </a:r>
            <a:r>
              <a:rPr lang="en-US" altLang="zh-CN" dirty="0">
                <a:latin typeface="Times New Roman" panose="02020603050405020304" pitchFamily="18" charset="0"/>
                <a:ea typeface="等线" panose="02010600030101010101" pitchFamily="2" charset="-122"/>
                <a:sym typeface="Times New Roman" panose="02020603050405020304" pitchFamily="18" charset="0"/>
              </a:rPr>
              <a:t>0.1568MeV, 94.6%</a:t>
            </a:r>
          </a:p>
          <a:p>
            <a:pPr lvl="1" eaLnBrk="1" hangingPunct="1">
              <a:lnSpc>
                <a:spcPct val="120000"/>
              </a:lnSpc>
              <a:spcBef>
                <a:spcPct val="20000"/>
              </a:spcBef>
              <a:spcAft>
                <a:spcPts val="20"/>
              </a:spcAft>
            </a:pPr>
            <a:r>
              <a:rPr lang="el-GR" altLang="zh-CN" dirty="0">
                <a:ea typeface="等线" panose="02010600030101010101" pitchFamily="2" charset="-122"/>
                <a:sym typeface="Times New Roman" panose="02020603050405020304" pitchFamily="18" charset="0"/>
              </a:rPr>
              <a:t>β</a:t>
            </a:r>
            <a:r>
              <a:rPr lang="en-US" altLang="zh-CN" dirty="0">
                <a:ea typeface="等线" panose="02010600030101010101" pitchFamily="2" charset="-122"/>
                <a:sym typeface="Times New Roman" panose="02020603050405020304" pitchFamily="18" charset="0"/>
              </a:rPr>
              <a:t>: </a:t>
            </a:r>
            <a:r>
              <a:rPr lang="en-US" altLang="zh-CN" dirty="0">
                <a:latin typeface="Times New Roman" panose="02020603050405020304" pitchFamily="18" charset="0"/>
                <a:ea typeface="等线" panose="02010600030101010101" pitchFamily="2" charset="-122"/>
                <a:sym typeface="Times New Roman" panose="02020603050405020304" pitchFamily="18" charset="0"/>
              </a:rPr>
              <a:t>0.4152MeV, 5.4%%</a:t>
            </a:r>
          </a:p>
          <a:p>
            <a:pPr eaLnBrk="1" hangingPunct="1">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碘</a:t>
            </a:r>
            <a:r>
              <a:rPr lang="en-US" altLang="zh-CN" dirty="0">
                <a:latin typeface="Times New Roman" panose="02020603050405020304" pitchFamily="18" charset="0"/>
                <a:ea typeface="等线" panose="02010600030101010101" pitchFamily="2" charset="-122"/>
                <a:sym typeface="Times New Roman" panose="02020603050405020304" pitchFamily="18" charset="0"/>
              </a:rPr>
              <a:t>-131</a:t>
            </a:r>
          </a:p>
          <a:p>
            <a:pPr lvl="1" eaLnBrk="1" hangingPunct="1">
              <a:lnSpc>
                <a:spcPct val="120000"/>
              </a:lnSpc>
              <a:spcBef>
                <a:spcPct val="20000"/>
              </a:spcBef>
              <a:spcAft>
                <a:spcPts val="20"/>
              </a:spcAft>
            </a:pPr>
            <a:endParaRPr lang="en-US" altLang="zh-CN" dirty="0">
              <a:latin typeface="Times New Roman" panose="02020603050405020304" pitchFamily="18" charset="0"/>
              <a:ea typeface="等线" panose="02010600030101010101" pitchFamily="2" charset="-122"/>
              <a:sym typeface="Times New Roman" panose="02020603050405020304" pitchFamily="18" charset="0"/>
            </a:endParaRPr>
          </a:p>
          <a:p>
            <a:pPr lvl="1" eaLnBrk="1" hangingPunct="1">
              <a:lnSpc>
                <a:spcPct val="120000"/>
              </a:lnSpc>
              <a:spcBef>
                <a:spcPct val="20000"/>
              </a:spcBef>
              <a:spcAft>
                <a:spcPts val="20"/>
              </a:spcAft>
            </a:pPr>
            <a:endParaRPr lang="en-US" altLang="zh-CN" dirty="0">
              <a:latin typeface="Times New Roman" panose="02020603050405020304" pitchFamily="18" charset="0"/>
              <a:ea typeface="等线" panose="02010600030101010101" pitchFamily="2" charset="-122"/>
              <a:sym typeface="Times New Roman" panose="02020603050405020304" pitchFamily="18" charset="0"/>
            </a:endParaRPr>
          </a:p>
          <a:p>
            <a:pPr eaLnBrk="1" hangingPunct="1">
              <a:lnSpc>
                <a:spcPct val="120000"/>
              </a:lnSpc>
              <a:spcBef>
                <a:spcPct val="20000"/>
              </a:spcBef>
              <a:spcAft>
                <a:spcPts val="20"/>
              </a:spcAft>
            </a:pPr>
            <a:endParaRPr lang="en-US" altLang="zh-CN" dirty="0">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35844" name="Picture 4">
            <a:extLst>
              <a:ext uri="{FF2B5EF4-FFF2-40B4-BE49-F238E27FC236}">
                <a16:creationId xmlns:a16="http://schemas.microsoft.com/office/drawing/2014/main" xmlns="" id="{5DB64E96-6E92-4691-9625-E90A9A8AE33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88163" y="1628775"/>
            <a:ext cx="3478212" cy="446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0">
                <a:solidFill>
                  <a:srgbClr val="000000"/>
                </a:solidFill>
                <a:prstDash val="sysDot"/>
                <a:miter lim="800000"/>
                <a:headEnd/>
                <a:tailEnd/>
              </a14:hiddenLine>
            </a:ext>
          </a:extLst>
        </p:spPr>
      </p:pic>
      <p:sp>
        <p:nvSpPr>
          <p:cNvPr id="35845" name="Line 8">
            <a:extLst>
              <a:ext uri="{FF2B5EF4-FFF2-40B4-BE49-F238E27FC236}">
                <a16:creationId xmlns:a16="http://schemas.microsoft.com/office/drawing/2014/main" xmlns="" id="{0AED7F02-81B6-45B9-BAAA-FD7DE3895BDE}"/>
              </a:ext>
            </a:extLst>
          </p:cNvPr>
          <p:cNvSpPr>
            <a:spLocks noChangeShapeType="1"/>
          </p:cNvSpPr>
          <p:nvPr/>
        </p:nvSpPr>
        <p:spPr bwMode="auto">
          <a:xfrm>
            <a:off x="2782887" y="4105253"/>
            <a:ext cx="4105276" cy="3107"/>
          </a:xfrm>
          <a:prstGeom prst="line">
            <a:avLst/>
          </a:prstGeom>
          <a:noFill/>
          <a:ln w="127000">
            <a:solidFill>
              <a:srgbClr val="FF00FF"/>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nchor="ct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8817469-639F-4F98-9E5F-CFFFD3A052F7}"/>
              </a:ext>
            </a:extLst>
          </p:cNvPr>
          <p:cNvSpPr>
            <a:spLocks noGrp="1"/>
          </p:cNvSpPr>
          <p:nvPr>
            <p:ph type="title"/>
          </p:nvPr>
        </p:nvSpPr>
        <p:spPr/>
        <p:txBody>
          <a:bodyPr/>
          <a:lstStyle/>
          <a:p>
            <a:pPr>
              <a:lnSpc>
                <a:spcPct val="120000"/>
              </a:lnSpc>
              <a:spcBef>
                <a:spcPct val="20000"/>
              </a:spcBef>
              <a:spcAft>
                <a:spcPts val="20"/>
              </a:spcAft>
            </a:pPr>
            <a:endParaRPr lang="zh-CN" altLang="en-US"/>
          </a:p>
        </p:txBody>
      </p:sp>
      <p:sp>
        <p:nvSpPr>
          <p:cNvPr id="3" name="内容占位符 2">
            <a:extLst>
              <a:ext uri="{FF2B5EF4-FFF2-40B4-BE49-F238E27FC236}">
                <a16:creationId xmlns:a16="http://schemas.microsoft.com/office/drawing/2014/main" xmlns="" id="{106F0129-B88E-429D-AAE2-8B20EC6438BA}"/>
              </a:ext>
            </a:extLst>
          </p:cNvPr>
          <p:cNvSpPr>
            <a:spLocks noGrp="1"/>
          </p:cNvSpPr>
          <p:nvPr>
            <p:ph idx="1"/>
          </p:nvPr>
        </p:nvSpPr>
        <p:spPr/>
        <p:txBody>
          <a:bodyPr>
            <a:normAutofit lnSpcReduction="10000"/>
          </a:bodyPr>
          <a:lstStyle/>
          <a:p>
            <a:pPr>
              <a:lnSpc>
                <a:spcPct val="120000"/>
              </a:lnSpc>
              <a:spcBef>
                <a:spcPts val="20"/>
              </a:spcBef>
              <a:spcAft>
                <a:spcPts val="20"/>
              </a:spcAft>
            </a:pPr>
            <a:r>
              <a:rPr lang="zh-CN" altLang="en-US" sz="2400" b="1" dirty="0"/>
              <a:t>第二十五条 </a:t>
            </a:r>
            <a:r>
              <a:rPr lang="zh-CN" altLang="en-US" sz="2400" dirty="0"/>
              <a:t>对可能发生急性职业损伤的有毒、有害工作场所，用人单位应当设置报警装置，配置现场急救用品、冲洗设备、应急撤离通道和必要的泄险区。</a:t>
            </a:r>
          </a:p>
          <a:p>
            <a:pPr>
              <a:lnSpc>
                <a:spcPct val="120000"/>
              </a:lnSpc>
              <a:spcBef>
                <a:spcPts val="20"/>
              </a:spcBef>
              <a:spcAft>
                <a:spcPts val="20"/>
              </a:spcAft>
            </a:pPr>
            <a:endParaRPr lang="zh-CN" altLang="en-US" sz="2400" dirty="0"/>
          </a:p>
          <a:p>
            <a:pPr>
              <a:lnSpc>
                <a:spcPct val="120000"/>
              </a:lnSpc>
              <a:spcBef>
                <a:spcPts val="20"/>
              </a:spcBef>
              <a:spcAft>
                <a:spcPts val="20"/>
              </a:spcAft>
            </a:pPr>
            <a:r>
              <a:rPr lang="zh-CN" altLang="en-US" sz="2400" dirty="0"/>
              <a:t>对放射工作场所和放射性同位素的运输、贮存，用人单位必须配置防护设备和报警装置，保证接触放射线的工作人员佩戴个人剂量计。</a:t>
            </a:r>
          </a:p>
          <a:p>
            <a:pPr>
              <a:lnSpc>
                <a:spcPct val="120000"/>
              </a:lnSpc>
              <a:spcBef>
                <a:spcPts val="20"/>
              </a:spcBef>
              <a:spcAft>
                <a:spcPts val="20"/>
              </a:spcAft>
            </a:pPr>
            <a:endParaRPr lang="zh-CN" altLang="en-US" sz="2400" dirty="0"/>
          </a:p>
          <a:p>
            <a:pPr>
              <a:lnSpc>
                <a:spcPct val="120000"/>
              </a:lnSpc>
              <a:spcBef>
                <a:spcPts val="20"/>
              </a:spcBef>
              <a:spcAft>
                <a:spcPts val="20"/>
              </a:spcAft>
            </a:pPr>
            <a:r>
              <a:rPr lang="zh-CN" altLang="en-US" sz="2400" dirty="0"/>
              <a:t>对职业病防护设备、应急救援设施和个人使用的职业病防护用品，用人单位应当进行经常性的维护、检修，定期检测其性能和效果，确保其处于正常状态，不得擅自拆除或者停止使用。</a:t>
            </a:r>
            <a:endParaRPr lang="en-US" altLang="zh-CN" sz="2400" dirty="0"/>
          </a:p>
        </p:txBody>
      </p:sp>
    </p:spTree>
    <p:extLst>
      <p:ext uri="{BB962C8B-B14F-4D97-AF65-F5344CB8AC3E}">
        <p14:creationId xmlns:p14="http://schemas.microsoft.com/office/powerpoint/2010/main" xmlns="" val="24046128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xmlns="" id="{8961F28D-DCC7-42EB-B12C-910E74E7785B}"/>
              </a:ext>
            </a:extLst>
          </p:cNvPr>
          <p:cNvSpPr>
            <a:spLocks noGrp="1" noChangeArrowheads="1"/>
          </p:cNvSpPr>
          <p:nvPr>
            <p:ph type="title"/>
          </p:nvPr>
        </p:nvSpPr>
        <p:spPr/>
        <p:txBody>
          <a:bodyPr/>
          <a:lstStyle/>
          <a:p>
            <a:pPr eaLnBrk="1" hangingPunct="1">
              <a:lnSpc>
                <a:spcPct val="120000"/>
              </a:lnSpc>
              <a:spcBef>
                <a:spcPct val="20000"/>
              </a:spcBef>
              <a:spcAft>
                <a:spcPts val="20"/>
              </a:spcAft>
            </a:pPr>
            <a:r>
              <a:rPr lang="zh-CN" altLang="en-US">
                <a:latin typeface="Times New Roman" panose="02020603050405020304" pitchFamily="18" charset="0"/>
                <a:ea typeface="等线" panose="02010600030101010101" pitchFamily="2" charset="-122"/>
                <a:sym typeface="Times New Roman" panose="02020603050405020304" pitchFamily="18" charset="0"/>
              </a:rPr>
              <a:t>能量的单位</a:t>
            </a:r>
          </a:p>
        </p:txBody>
      </p:sp>
      <p:sp>
        <p:nvSpPr>
          <p:cNvPr id="36867" name="Rectangle 3">
            <a:extLst>
              <a:ext uri="{FF2B5EF4-FFF2-40B4-BE49-F238E27FC236}">
                <a16:creationId xmlns:a16="http://schemas.microsoft.com/office/drawing/2014/main" xmlns="" id="{5C24AFDB-BBE7-43F6-B25F-F75DB5DFE9E3}"/>
              </a:ext>
            </a:extLst>
          </p:cNvPr>
          <p:cNvSpPr>
            <a:spLocks noGrp="1" noChangeArrowheads="1"/>
          </p:cNvSpPr>
          <p:nvPr>
            <p:ph type="body" idx="1"/>
          </p:nvPr>
        </p:nvSpPr>
        <p:spPr/>
        <p:txBody>
          <a:bodyPr>
            <a:normAutofit fontScale="92500" lnSpcReduction="10000"/>
          </a:bodyPr>
          <a:lstStyle/>
          <a:p>
            <a:pPr eaLnBrk="1" hangingPunct="1">
              <a:lnSpc>
                <a:spcPct val="120000"/>
              </a:lnSpc>
              <a:spcBef>
                <a:spcPts val="20"/>
              </a:spcBef>
              <a:spcAft>
                <a:spcPts val="20"/>
              </a:spcAft>
            </a:pPr>
            <a:r>
              <a:rPr lang="en-US" altLang="zh-CN" sz="4000" dirty="0">
                <a:latin typeface="Times New Roman" panose="02020603050405020304" pitchFamily="18" charset="0"/>
                <a:ea typeface="等线" panose="02010600030101010101" pitchFamily="2" charset="-122"/>
                <a:sym typeface="Times New Roman" panose="02020603050405020304" pitchFamily="18" charset="0"/>
              </a:rPr>
              <a:t>62000</a:t>
            </a:r>
            <a:r>
              <a:rPr lang="zh-CN" altLang="en-US" sz="4000" dirty="0">
                <a:latin typeface="Times New Roman" panose="02020603050405020304" pitchFamily="18" charset="0"/>
                <a:ea typeface="等线" panose="02010600030101010101" pitchFamily="2" charset="-122"/>
                <a:sym typeface="Times New Roman" panose="02020603050405020304" pitchFamily="18" charset="0"/>
              </a:rPr>
              <a:t>亿</a:t>
            </a:r>
            <a:r>
              <a:rPr lang="en-US" altLang="zh-CN" sz="4000" dirty="0">
                <a:latin typeface="Times New Roman" panose="02020603050405020304" pitchFamily="18" charset="0"/>
                <a:ea typeface="等线" panose="02010600030101010101" pitchFamily="2" charset="-122"/>
                <a:sym typeface="Times New Roman" panose="02020603050405020304" pitchFamily="18" charset="0"/>
              </a:rPr>
              <a:t>MeV = 1</a:t>
            </a:r>
            <a:r>
              <a:rPr lang="zh-CN" altLang="en-US" sz="4000" dirty="0">
                <a:latin typeface="Times New Roman" panose="02020603050405020304" pitchFamily="18" charset="0"/>
                <a:ea typeface="等线" panose="02010600030101010101" pitchFamily="2" charset="-122"/>
                <a:sym typeface="Times New Roman" panose="02020603050405020304" pitchFamily="18" charset="0"/>
              </a:rPr>
              <a:t>焦耳</a:t>
            </a:r>
          </a:p>
          <a:p>
            <a:pPr eaLnBrk="1" hangingPunct="1">
              <a:lnSpc>
                <a:spcPct val="120000"/>
              </a:lnSpc>
              <a:spcBef>
                <a:spcPts val="20"/>
              </a:spcBef>
              <a:spcAft>
                <a:spcPts val="20"/>
              </a:spcAft>
            </a:pPr>
            <a:r>
              <a:rPr lang="zh-CN" altLang="en-US" sz="4000" dirty="0">
                <a:latin typeface="Times New Roman" panose="02020603050405020304" pitchFamily="18" charset="0"/>
                <a:ea typeface="等线" panose="02010600030101010101" pitchFamily="2" charset="-122"/>
                <a:sym typeface="Times New Roman" panose="02020603050405020304" pitchFamily="18" charset="0"/>
              </a:rPr>
              <a:t>每秒</a:t>
            </a:r>
            <a:r>
              <a:rPr lang="en-US" altLang="zh-CN" sz="4000" dirty="0">
                <a:latin typeface="Times New Roman" panose="02020603050405020304" pitchFamily="18" charset="0"/>
                <a:ea typeface="等线" panose="02010600030101010101" pitchFamily="2" charset="-122"/>
                <a:sym typeface="Times New Roman" panose="02020603050405020304" pitchFamily="18" charset="0"/>
              </a:rPr>
              <a:t>1</a:t>
            </a:r>
            <a:r>
              <a:rPr lang="zh-CN" altLang="en-US" sz="4000" dirty="0">
                <a:latin typeface="Times New Roman" panose="02020603050405020304" pitchFamily="18" charset="0"/>
                <a:ea typeface="等线" panose="02010600030101010101" pitchFamily="2" charset="-122"/>
                <a:sym typeface="Times New Roman" panose="02020603050405020304" pitchFamily="18" charset="0"/>
              </a:rPr>
              <a:t>焦耳 </a:t>
            </a:r>
            <a:r>
              <a:rPr lang="en-US" altLang="zh-CN" sz="4000" dirty="0">
                <a:latin typeface="Times New Roman" panose="02020603050405020304" pitchFamily="18" charset="0"/>
                <a:ea typeface="等线" panose="02010600030101010101" pitchFamily="2" charset="-122"/>
                <a:sym typeface="Times New Roman" panose="02020603050405020304" pitchFamily="18" charset="0"/>
              </a:rPr>
              <a:t>= 1 </a:t>
            </a:r>
            <a:r>
              <a:rPr lang="zh-CN" altLang="en-US" sz="4000" dirty="0">
                <a:latin typeface="Times New Roman" panose="02020603050405020304" pitchFamily="18" charset="0"/>
                <a:ea typeface="等线" panose="02010600030101010101" pitchFamily="2" charset="-122"/>
                <a:sym typeface="Times New Roman" panose="02020603050405020304" pitchFamily="18" charset="0"/>
              </a:rPr>
              <a:t>瓦特</a:t>
            </a:r>
            <a:endParaRPr lang="en-US" altLang="zh-CN" sz="4000" dirty="0">
              <a:latin typeface="Times New Roman" panose="02020603050405020304" pitchFamily="18" charset="0"/>
              <a:ea typeface="等线" panose="02010600030101010101" pitchFamily="2" charset="-122"/>
              <a:sym typeface="Times New Roman" panose="02020603050405020304" pitchFamily="18" charset="0"/>
            </a:endParaRPr>
          </a:p>
          <a:p>
            <a:pPr eaLnBrk="1" hangingPunct="1">
              <a:lnSpc>
                <a:spcPct val="120000"/>
              </a:lnSpc>
              <a:spcBef>
                <a:spcPts val="20"/>
              </a:spcBef>
              <a:spcAft>
                <a:spcPts val="20"/>
              </a:spcAft>
            </a:pPr>
            <a:endParaRPr lang="zh-CN" altLang="en-US" sz="4000" dirty="0">
              <a:latin typeface="Times New Roman" panose="02020603050405020304" pitchFamily="18" charset="0"/>
              <a:ea typeface="等线" panose="02010600030101010101" pitchFamily="2" charset="-122"/>
              <a:sym typeface="Times New Roman" panose="02020603050405020304" pitchFamily="18" charset="0"/>
            </a:endParaRPr>
          </a:p>
          <a:p>
            <a:pPr eaLnBrk="1" hangingPunct="1">
              <a:lnSpc>
                <a:spcPct val="120000"/>
              </a:lnSpc>
              <a:spcBef>
                <a:spcPts val="20"/>
              </a:spcBef>
              <a:spcAft>
                <a:spcPts val="20"/>
              </a:spcAft>
            </a:pP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水的比热是</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4.2×10^3</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焦</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千克</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 ℃)</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，表示质量是</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1</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千克的水，温度升高（或降低）</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1℃</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，吸收（或放出）的热量是</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4.2×10^3</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焦</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 </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也就说，使</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1</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升水升高</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1</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度，需要</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1000</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卡的热量，也就是</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4200</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焦耳的能量。</a:t>
            </a:r>
          </a:p>
          <a:p>
            <a:pPr eaLnBrk="1" hangingPunct="1">
              <a:lnSpc>
                <a:spcPct val="120000"/>
              </a:lnSpc>
              <a:spcBef>
                <a:spcPts val="20"/>
              </a:spcBef>
              <a:spcAft>
                <a:spcPts val="20"/>
              </a:spcAft>
            </a:pP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1</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卡</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=4.187</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焦耳</a:t>
            </a:r>
          </a:p>
          <a:p>
            <a:pPr eaLnBrk="1" hangingPunct="1">
              <a:lnSpc>
                <a:spcPct val="120000"/>
              </a:lnSpc>
              <a:spcBef>
                <a:spcPts val="20"/>
              </a:spcBef>
              <a:spcAft>
                <a:spcPts val="20"/>
              </a:spcAft>
            </a:pP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卡路里（简称卡，缩写为</a:t>
            </a:r>
            <a:r>
              <a:rPr lang="en-US" altLang="zh-CN" sz="1800" dirty="0" err="1">
                <a:latin typeface="Times New Roman" panose="02020603050405020304" pitchFamily="18" charset="0"/>
                <a:ea typeface="等线" panose="02010600030101010101" pitchFamily="2" charset="-122"/>
                <a:sym typeface="Times New Roman" panose="02020603050405020304" pitchFamily="18" charset="0"/>
              </a:rPr>
              <a:t>cal</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），由英文</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Calorie</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音译而来，其定义为将</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1</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克水在</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1</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大气压下提升</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1</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摄氏度所需要的热量</a:t>
            </a:r>
          </a:p>
          <a:p>
            <a:pPr eaLnBrk="1" hangingPunct="1">
              <a:lnSpc>
                <a:spcPct val="120000"/>
              </a:lnSpc>
              <a:spcBef>
                <a:spcPts val="20"/>
              </a:spcBef>
              <a:spcAft>
                <a:spcPts val="20"/>
              </a:spcAft>
            </a:pP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1</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焦耳能量相等于在一任意物件上加上一牛顿的力，使之移动一米距离；也等于在地心引力影响下举起一个重</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102</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克的苹果。或是</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1</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瓦的机械工作</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1</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秒的释放的能量。</a:t>
            </a:r>
          </a:p>
          <a:p>
            <a:pPr eaLnBrk="1" hangingPunct="1">
              <a:lnSpc>
                <a:spcPct val="120000"/>
              </a:lnSpc>
              <a:spcBef>
                <a:spcPts val="20"/>
              </a:spcBef>
              <a:spcAft>
                <a:spcPts val="20"/>
              </a:spcAft>
            </a:pP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注意，使</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1kg</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水升高</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1</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度，需要</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4200J</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。充分说明，电离辐射不仅是热量的转换。</a:t>
            </a:r>
            <a:endParaRPr lang="zh-CN" altLang="en-US" sz="2400" dirty="0">
              <a:latin typeface="Times New Roman" panose="02020603050405020304" pitchFamily="18" charset="0"/>
              <a:ea typeface="等线" panose="02010600030101010101" pitchFamily="2" charset="-122"/>
              <a:sym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xmlns="" id="{C0D5F885-AC03-4438-B70A-EC43001B745B}"/>
              </a:ext>
            </a:extLst>
          </p:cNvPr>
          <p:cNvSpPr>
            <a:spLocks noGrp="1" noChangeArrowheads="1"/>
          </p:cNvSpPr>
          <p:nvPr>
            <p:ph type="title"/>
          </p:nvPr>
        </p:nvSpPr>
        <p:spPr/>
        <p:txBody>
          <a:bodyPr/>
          <a:lstStyle/>
          <a:p>
            <a:pPr eaLnBrk="1" hangingPunct="1">
              <a:lnSpc>
                <a:spcPct val="120000"/>
              </a:lnSpc>
              <a:spcBef>
                <a:spcPct val="20000"/>
              </a:spcBef>
              <a:spcAft>
                <a:spcPts val="20"/>
              </a:spcAft>
            </a:pPr>
            <a:r>
              <a:rPr lang="zh-CN" altLang="en-US">
                <a:latin typeface="Times New Roman" panose="02020603050405020304" pitchFamily="18" charset="0"/>
                <a:ea typeface="等线" panose="02010600030101010101" pitchFamily="2" charset="-122"/>
                <a:sym typeface="Times New Roman" panose="02020603050405020304" pitchFamily="18" charset="0"/>
              </a:rPr>
              <a:t>辐射剂量</a:t>
            </a:r>
          </a:p>
        </p:txBody>
      </p:sp>
      <p:sp>
        <p:nvSpPr>
          <p:cNvPr id="37891" name="Rectangle 3">
            <a:extLst>
              <a:ext uri="{FF2B5EF4-FFF2-40B4-BE49-F238E27FC236}">
                <a16:creationId xmlns:a16="http://schemas.microsoft.com/office/drawing/2014/main" xmlns="" id="{26430E11-252E-42C7-AE7C-8BD53A713FBA}"/>
              </a:ext>
            </a:extLst>
          </p:cNvPr>
          <p:cNvSpPr>
            <a:spLocks noGrp="1" noChangeArrowheads="1"/>
          </p:cNvSpPr>
          <p:nvPr>
            <p:ph type="body" idx="1"/>
          </p:nvPr>
        </p:nvSpPr>
        <p:spPr>
          <a:xfrm>
            <a:off x="838200" y="1268413"/>
            <a:ext cx="10515600" cy="4525962"/>
          </a:xfrm>
        </p:spPr>
        <p:txBody>
          <a:bodyPr/>
          <a:lstStyle/>
          <a:p>
            <a:pPr eaLnBrk="1" hangingPunct="1">
              <a:lnSpc>
                <a:spcPct val="120000"/>
              </a:lnSpc>
              <a:spcBef>
                <a:spcPct val="20000"/>
              </a:spcBef>
              <a:spcAft>
                <a:spcPts val="20"/>
              </a:spcAft>
            </a:pPr>
            <a:r>
              <a:rPr lang="zh-CN" altLang="en-US" b="1" dirty="0">
                <a:solidFill>
                  <a:srgbClr val="FF3300"/>
                </a:solidFill>
                <a:latin typeface="Times New Roman" panose="02020603050405020304" pitchFamily="18" charset="0"/>
                <a:ea typeface="等线" panose="02010600030101010101" pitchFamily="2" charset="-122"/>
                <a:sym typeface="Times New Roman" panose="02020603050405020304" pitchFamily="18" charset="0"/>
              </a:rPr>
              <a:t>吸收剂量</a:t>
            </a:r>
            <a:r>
              <a:rPr lang="zh-CN" altLang="en-US" dirty="0">
                <a:latin typeface="Times New Roman" panose="02020603050405020304" pitchFamily="18" charset="0"/>
                <a:ea typeface="等线" panose="02010600030101010101" pitchFamily="2" charset="-122"/>
                <a:sym typeface="Times New Roman" panose="02020603050405020304" pitchFamily="18" charset="0"/>
              </a:rPr>
              <a:t>：</a:t>
            </a:r>
          </a:p>
          <a:p>
            <a:pPr lvl="1" eaLnBrk="1" hangingPunct="1">
              <a:lnSpc>
                <a:spcPct val="120000"/>
              </a:lnSpc>
              <a:spcBef>
                <a:spcPct val="2000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J/kg = </a:t>
            </a:r>
            <a:r>
              <a:rPr lang="en-US" altLang="zh-CN" dirty="0" err="1">
                <a:latin typeface="Times New Roman" panose="02020603050405020304" pitchFamily="18" charset="0"/>
                <a:ea typeface="等线" panose="02010600030101010101" pitchFamily="2" charset="-122"/>
                <a:sym typeface="Times New Roman" panose="02020603050405020304" pitchFamily="18" charset="0"/>
              </a:rPr>
              <a:t>Gy</a:t>
            </a:r>
            <a:r>
              <a:rPr lang="zh-CN" altLang="en-US" dirty="0">
                <a:latin typeface="Times New Roman" panose="02020603050405020304" pitchFamily="18" charset="0"/>
                <a:ea typeface="等线" panose="02010600030101010101" pitchFamily="2" charset="-122"/>
                <a:sym typeface="Times New Roman" panose="02020603050405020304" pitchFamily="18" charset="0"/>
              </a:rPr>
              <a:t>，戈瑞</a:t>
            </a:r>
          </a:p>
          <a:p>
            <a:pPr eaLnBrk="1" hangingPunct="1">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考虑到</a:t>
            </a:r>
            <a:r>
              <a:rPr lang="zh-CN" altLang="en-US" b="1" u="sng" dirty="0">
                <a:latin typeface="Times New Roman" panose="02020603050405020304" pitchFamily="18" charset="0"/>
                <a:ea typeface="等线" panose="02010600030101010101" pitchFamily="2" charset="-122"/>
                <a:sym typeface="Times New Roman" panose="02020603050405020304" pitchFamily="18" charset="0"/>
              </a:rPr>
              <a:t>不同辐射</a:t>
            </a:r>
            <a:r>
              <a:rPr lang="zh-CN" altLang="en-US" dirty="0">
                <a:latin typeface="Times New Roman" panose="02020603050405020304" pitchFamily="18" charset="0"/>
                <a:ea typeface="等线" panose="02010600030101010101" pitchFamily="2" charset="-122"/>
                <a:sym typeface="Times New Roman" panose="02020603050405020304" pitchFamily="18" charset="0"/>
              </a:rPr>
              <a:t>的生物效应不同，对组织或器官中的不同辐射的吸收剂量进行加权求和，得到</a:t>
            </a:r>
            <a:r>
              <a:rPr lang="zh-CN" altLang="en-US" b="1" dirty="0">
                <a:solidFill>
                  <a:srgbClr val="FF3300"/>
                </a:solidFill>
                <a:latin typeface="Times New Roman" panose="02020603050405020304" pitchFamily="18" charset="0"/>
                <a:ea typeface="等线" panose="02010600030101010101" pitchFamily="2" charset="-122"/>
                <a:sym typeface="Times New Roman" panose="02020603050405020304" pitchFamily="18" charset="0"/>
              </a:rPr>
              <a:t>当量剂量</a:t>
            </a:r>
            <a:r>
              <a:rPr lang="zh-CN" altLang="en-US" dirty="0">
                <a:latin typeface="Times New Roman" panose="02020603050405020304" pitchFamily="18" charset="0"/>
                <a:ea typeface="等线" panose="02010600030101010101" pitchFamily="2" charset="-122"/>
                <a:sym typeface="Times New Roman" panose="02020603050405020304" pitchFamily="18" charset="0"/>
              </a:rPr>
              <a:t>：</a:t>
            </a:r>
          </a:p>
          <a:p>
            <a:pPr lvl="1" eaLnBrk="1" hangingPunct="1">
              <a:lnSpc>
                <a:spcPct val="120000"/>
              </a:lnSpc>
              <a:spcBef>
                <a:spcPct val="20000"/>
              </a:spcBef>
              <a:spcAft>
                <a:spcPts val="20"/>
              </a:spcAft>
            </a:pPr>
            <a:r>
              <a:rPr lang="en-US" altLang="zh-CN" dirty="0" err="1">
                <a:latin typeface="Times New Roman" panose="02020603050405020304" pitchFamily="18" charset="0"/>
                <a:ea typeface="等线" panose="02010600030101010101" pitchFamily="2" charset="-122"/>
                <a:sym typeface="Times New Roman" panose="02020603050405020304" pitchFamily="18" charset="0"/>
              </a:rPr>
              <a:t>Sv</a:t>
            </a:r>
            <a:r>
              <a:rPr lang="zh-CN" altLang="en-US" dirty="0">
                <a:latin typeface="Times New Roman" panose="02020603050405020304" pitchFamily="18" charset="0"/>
                <a:ea typeface="等线" panose="02010600030101010101" pitchFamily="2" charset="-122"/>
                <a:sym typeface="Times New Roman" panose="02020603050405020304" pitchFamily="18" charset="0"/>
              </a:rPr>
              <a:t>，希（沃特）</a:t>
            </a:r>
          </a:p>
          <a:p>
            <a:pPr eaLnBrk="1" hangingPunct="1">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考虑到</a:t>
            </a:r>
            <a:r>
              <a:rPr lang="zh-CN" altLang="en-US" b="1" u="sng" dirty="0">
                <a:latin typeface="Times New Roman" panose="02020603050405020304" pitchFamily="18" charset="0"/>
                <a:ea typeface="等线" panose="02010600030101010101" pitchFamily="2" charset="-122"/>
                <a:sym typeface="Times New Roman" panose="02020603050405020304" pitchFamily="18" charset="0"/>
              </a:rPr>
              <a:t>不同组织</a:t>
            </a:r>
            <a:r>
              <a:rPr lang="zh-CN" altLang="en-US" dirty="0">
                <a:latin typeface="Times New Roman" panose="02020603050405020304" pitchFamily="18" charset="0"/>
                <a:ea typeface="等线" panose="02010600030101010101" pitchFamily="2" charset="-122"/>
                <a:sym typeface="Times New Roman" panose="02020603050405020304" pitchFamily="18" charset="0"/>
              </a:rPr>
              <a:t>对发生随机效应的敏感性不同，对不同组织器官的当量剂量进行加权求和，得到</a:t>
            </a:r>
            <a:r>
              <a:rPr lang="zh-CN" altLang="en-US" b="1" dirty="0">
                <a:solidFill>
                  <a:srgbClr val="FF3300"/>
                </a:solidFill>
                <a:latin typeface="Times New Roman" panose="02020603050405020304" pitchFamily="18" charset="0"/>
                <a:ea typeface="等线" panose="02010600030101010101" pitchFamily="2" charset="-122"/>
                <a:sym typeface="Times New Roman" panose="02020603050405020304" pitchFamily="18" charset="0"/>
              </a:rPr>
              <a:t>有效剂量</a:t>
            </a:r>
            <a:r>
              <a:rPr lang="zh-CN" altLang="en-US" dirty="0">
                <a:latin typeface="Times New Roman" panose="02020603050405020304" pitchFamily="18" charset="0"/>
                <a:ea typeface="等线" panose="02010600030101010101" pitchFamily="2" charset="-122"/>
                <a:sym typeface="Times New Roman" panose="02020603050405020304" pitchFamily="18" charset="0"/>
              </a:rPr>
              <a:t>：</a:t>
            </a:r>
          </a:p>
          <a:p>
            <a:pPr lvl="1" eaLnBrk="1" hangingPunct="1">
              <a:lnSpc>
                <a:spcPct val="120000"/>
              </a:lnSpc>
              <a:spcBef>
                <a:spcPct val="20000"/>
              </a:spcBef>
              <a:spcAft>
                <a:spcPts val="20"/>
              </a:spcAft>
            </a:pPr>
            <a:r>
              <a:rPr lang="en-US" altLang="zh-CN" dirty="0" err="1">
                <a:latin typeface="Times New Roman" panose="02020603050405020304" pitchFamily="18" charset="0"/>
                <a:ea typeface="等线" panose="02010600030101010101" pitchFamily="2" charset="-122"/>
                <a:sym typeface="Times New Roman" panose="02020603050405020304" pitchFamily="18" charset="0"/>
              </a:rPr>
              <a:t>Sv</a:t>
            </a:r>
            <a:r>
              <a:rPr lang="zh-CN" altLang="en-US" dirty="0">
                <a:latin typeface="Times New Roman" panose="02020603050405020304" pitchFamily="18" charset="0"/>
                <a:ea typeface="等线" panose="02010600030101010101" pitchFamily="2" charset="-122"/>
                <a:sym typeface="Times New Roman" panose="02020603050405020304" pitchFamily="18" charset="0"/>
              </a:rPr>
              <a:t>，希（沃特）</a:t>
            </a:r>
          </a:p>
          <a:p>
            <a:pPr eaLnBrk="1" hangingPunct="1">
              <a:lnSpc>
                <a:spcPct val="120000"/>
              </a:lnSpc>
              <a:spcBef>
                <a:spcPct val="20000"/>
              </a:spcBef>
              <a:spcAft>
                <a:spcPts val="20"/>
              </a:spcAft>
            </a:pPr>
            <a:endParaRPr lang="en-US" altLang="zh-CN" dirty="0">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37892" name="Picture 4">
            <a:extLst>
              <a:ext uri="{FF2B5EF4-FFF2-40B4-BE49-F238E27FC236}">
                <a16:creationId xmlns:a16="http://schemas.microsoft.com/office/drawing/2014/main" xmlns="" id="{38F830D6-C045-4ACD-BEE7-6AD2CF1B811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85826" y="3007400"/>
            <a:ext cx="2419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0">
                <a:solidFill>
                  <a:srgbClr val="000000"/>
                </a:solidFill>
                <a:prstDash val="sysDot"/>
                <a:miter lim="800000"/>
                <a:headEnd/>
                <a:tailEnd/>
              </a14:hiddenLine>
            </a:ext>
          </a:extLst>
        </p:spPr>
      </p:pic>
      <p:pic>
        <p:nvPicPr>
          <p:cNvPr id="37893" name="Picture 5">
            <a:extLst>
              <a:ext uri="{FF2B5EF4-FFF2-40B4-BE49-F238E27FC236}">
                <a16:creationId xmlns:a16="http://schemas.microsoft.com/office/drawing/2014/main" xmlns="" id="{5BA15428-E8AD-4734-B681-DFD6B37AFEC5}"/>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855701" y="4552038"/>
            <a:ext cx="1879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0">
                <a:solidFill>
                  <a:srgbClr val="000000"/>
                </a:solidFill>
                <a:prstDash val="sysDot"/>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xmlns="" id="{F7E2A94C-7DBF-4E1F-A95A-82527C898C46}"/>
              </a:ext>
            </a:extLst>
          </p:cNvPr>
          <p:cNvSpPr>
            <a:spLocks noGrp="1" noChangeArrowheads="1"/>
          </p:cNvSpPr>
          <p:nvPr>
            <p:ph type="title"/>
          </p:nvPr>
        </p:nvSpPr>
        <p:spPr/>
        <p:txBody>
          <a:bodyPr/>
          <a:lstStyle/>
          <a:p>
            <a:pPr eaLnBrk="1" hangingPunct="1">
              <a:lnSpc>
                <a:spcPct val="120000"/>
              </a:lnSpc>
              <a:spcBef>
                <a:spcPct val="20000"/>
              </a:spcBef>
              <a:spcAft>
                <a:spcPts val="20"/>
              </a:spcAft>
            </a:pPr>
            <a:r>
              <a:rPr lang="zh-CN" altLang="en-US">
                <a:latin typeface="Times New Roman" panose="02020603050405020304" pitchFamily="18" charset="0"/>
                <a:ea typeface="等线" panose="02010600030101010101" pitchFamily="2" charset="-122"/>
                <a:sym typeface="Times New Roman" panose="02020603050405020304" pitchFamily="18" charset="0"/>
              </a:rPr>
              <a:t>剂量单位</a:t>
            </a:r>
          </a:p>
        </p:txBody>
      </p:sp>
      <p:sp>
        <p:nvSpPr>
          <p:cNvPr id="38915" name="Text Box 3">
            <a:extLst>
              <a:ext uri="{FF2B5EF4-FFF2-40B4-BE49-F238E27FC236}">
                <a16:creationId xmlns:a16="http://schemas.microsoft.com/office/drawing/2014/main" xmlns="" id="{7633D06D-C3E9-47A5-B688-0E083D7406B4}"/>
              </a:ext>
            </a:extLst>
          </p:cNvPr>
          <p:cNvSpPr txBox="1">
            <a:spLocks noChangeArrowheads="1"/>
          </p:cNvSpPr>
          <p:nvPr/>
        </p:nvSpPr>
        <p:spPr bwMode="auto">
          <a:xfrm>
            <a:off x="2351088" y="4868863"/>
            <a:ext cx="7129462" cy="699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20000"/>
              </a:spcBef>
              <a:spcAft>
                <a:spcPts val="20"/>
              </a:spcAft>
            </a:pPr>
            <a:endParaRPr lang="zh-CN" altLang="zh-CN" sz="3600">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38916" name="Picture 4">
            <a:extLst>
              <a:ext uri="{FF2B5EF4-FFF2-40B4-BE49-F238E27FC236}">
                <a16:creationId xmlns:a16="http://schemas.microsoft.com/office/drawing/2014/main" xmlns="" id="{A09EC7FF-82D7-46D5-95BE-1E72784018F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74825" y="1341438"/>
            <a:ext cx="8713788"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7" name="Oval 5">
            <a:extLst>
              <a:ext uri="{FF2B5EF4-FFF2-40B4-BE49-F238E27FC236}">
                <a16:creationId xmlns:a16="http://schemas.microsoft.com/office/drawing/2014/main" xmlns="" id="{0AF5AF97-CFB4-4F21-A4D6-BA6D94E8E2FB}"/>
              </a:ext>
            </a:extLst>
          </p:cNvPr>
          <p:cNvSpPr>
            <a:spLocks noChangeArrowheads="1"/>
          </p:cNvSpPr>
          <p:nvPr/>
        </p:nvSpPr>
        <p:spPr bwMode="auto">
          <a:xfrm>
            <a:off x="5159376" y="1557338"/>
            <a:ext cx="1152525" cy="1223962"/>
          </a:xfrm>
          <a:prstGeom prst="ellipse">
            <a:avLst/>
          </a:prstGeom>
          <a:solidFill>
            <a:srgbClr val="FF0000">
              <a:alpha val="0"/>
            </a:srgbClr>
          </a:solidFill>
          <a:ln w="9525">
            <a:solidFill>
              <a:srgbClr val="FF9900"/>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8918" name="Oval 6">
            <a:extLst>
              <a:ext uri="{FF2B5EF4-FFF2-40B4-BE49-F238E27FC236}">
                <a16:creationId xmlns:a16="http://schemas.microsoft.com/office/drawing/2014/main" xmlns="" id="{6D1A1743-BBF0-4209-AC51-718554E7DBCE}"/>
              </a:ext>
            </a:extLst>
          </p:cNvPr>
          <p:cNvSpPr>
            <a:spLocks noChangeArrowheads="1"/>
          </p:cNvSpPr>
          <p:nvPr/>
        </p:nvSpPr>
        <p:spPr bwMode="auto">
          <a:xfrm>
            <a:off x="7824789" y="1412876"/>
            <a:ext cx="1152525" cy="1223963"/>
          </a:xfrm>
          <a:prstGeom prst="ellipse">
            <a:avLst/>
          </a:prstGeom>
          <a:solidFill>
            <a:srgbClr val="FF0000">
              <a:alpha val="0"/>
            </a:srgbClr>
          </a:solidFill>
          <a:ln w="9525">
            <a:solidFill>
              <a:srgbClr val="FF0000"/>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8919" name="Text Box 7">
            <a:extLst>
              <a:ext uri="{FF2B5EF4-FFF2-40B4-BE49-F238E27FC236}">
                <a16:creationId xmlns:a16="http://schemas.microsoft.com/office/drawing/2014/main" xmlns="" id="{8DA45106-1BED-4A39-993D-72B0FC911FE4}"/>
              </a:ext>
            </a:extLst>
          </p:cNvPr>
          <p:cNvSpPr txBox="1">
            <a:spLocks noChangeArrowheads="1"/>
          </p:cNvSpPr>
          <p:nvPr/>
        </p:nvSpPr>
        <p:spPr bwMode="auto">
          <a:xfrm>
            <a:off x="5375276" y="3860800"/>
            <a:ext cx="1008063" cy="4968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20000"/>
              </a:spcBef>
              <a:spcAft>
                <a:spcPts val="20"/>
              </a:spcAft>
            </a:pPr>
            <a:r>
              <a:rPr lang="en-US" altLang="zh-CN" sz="2400">
                <a:solidFill>
                  <a:srgbClr val="FF3300"/>
                </a:solidFill>
                <a:latin typeface="Times New Roman" panose="02020603050405020304" pitchFamily="18" charset="0"/>
                <a:ea typeface="等线" panose="02010600030101010101" pitchFamily="2" charset="-122"/>
                <a:sym typeface="Times New Roman" panose="02020603050405020304" pitchFamily="18" charset="0"/>
              </a:rPr>
              <a:t>RBE</a:t>
            </a:r>
          </a:p>
        </p:txBody>
      </p:sp>
      <p:sp>
        <p:nvSpPr>
          <p:cNvPr id="38920" name="Line 8">
            <a:extLst>
              <a:ext uri="{FF2B5EF4-FFF2-40B4-BE49-F238E27FC236}">
                <a16:creationId xmlns:a16="http://schemas.microsoft.com/office/drawing/2014/main" xmlns="" id="{2BEF28BC-90B6-44C9-BC33-C0D68C00C02E}"/>
              </a:ext>
            </a:extLst>
          </p:cNvPr>
          <p:cNvSpPr>
            <a:spLocks noChangeShapeType="1"/>
          </p:cNvSpPr>
          <p:nvPr/>
        </p:nvSpPr>
        <p:spPr bwMode="auto">
          <a:xfrm flipV="1">
            <a:off x="5735638" y="2492375"/>
            <a:ext cx="0" cy="1441450"/>
          </a:xfrm>
          <a:prstGeom prst="line">
            <a:avLst/>
          </a:prstGeom>
          <a:noFill/>
          <a:ln w="1270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8921" name="Text Box 9">
            <a:extLst>
              <a:ext uri="{FF2B5EF4-FFF2-40B4-BE49-F238E27FC236}">
                <a16:creationId xmlns:a16="http://schemas.microsoft.com/office/drawing/2014/main" xmlns="" id="{1B6FBA80-1892-456C-BC0E-B76BF9B6B842}"/>
              </a:ext>
            </a:extLst>
          </p:cNvPr>
          <p:cNvSpPr txBox="1">
            <a:spLocks noChangeArrowheads="1"/>
          </p:cNvSpPr>
          <p:nvPr/>
        </p:nvSpPr>
        <p:spPr bwMode="auto">
          <a:xfrm>
            <a:off x="8112125" y="4076700"/>
            <a:ext cx="1511300" cy="734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20000"/>
              </a:spcBef>
              <a:spcAft>
                <a:spcPts val="20"/>
              </a:spcAft>
            </a:pPr>
            <a:r>
              <a:rPr lang="zh-CN" altLang="en-US" b="1">
                <a:solidFill>
                  <a:srgbClr val="FF3300"/>
                </a:solidFill>
                <a:latin typeface="Times New Roman" panose="02020603050405020304" pitchFamily="18" charset="0"/>
                <a:ea typeface="等线" panose="02010600030101010101" pitchFamily="2" charset="-122"/>
                <a:sym typeface="Times New Roman" panose="02020603050405020304" pitchFamily="18" charset="0"/>
              </a:rPr>
              <a:t>组织的辐射致癌敏感性</a:t>
            </a:r>
          </a:p>
        </p:txBody>
      </p:sp>
      <p:sp>
        <p:nvSpPr>
          <p:cNvPr id="38922" name="Line 10">
            <a:extLst>
              <a:ext uri="{FF2B5EF4-FFF2-40B4-BE49-F238E27FC236}">
                <a16:creationId xmlns:a16="http://schemas.microsoft.com/office/drawing/2014/main" xmlns="" id="{D39F32C4-7EE5-4F17-9130-2A19E71D15C4}"/>
              </a:ext>
            </a:extLst>
          </p:cNvPr>
          <p:cNvSpPr>
            <a:spLocks noChangeShapeType="1"/>
          </p:cNvSpPr>
          <p:nvPr/>
        </p:nvSpPr>
        <p:spPr bwMode="auto">
          <a:xfrm>
            <a:off x="8401050" y="4149725"/>
            <a:ext cx="0" cy="0"/>
          </a:xfrm>
          <a:prstGeom prst="line">
            <a:avLst/>
          </a:prstGeom>
          <a:noFill/>
          <a:ln w="1270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8923" name="Line 11">
            <a:extLst>
              <a:ext uri="{FF2B5EF4-FFF2-40B4-BE49-F238E27FC236}">
                <a16:creationId xmlns:a16="http://schemas.microsoft.com/office/drawing/2014/main" xmlns="" id="{F57CB02C-C272-4E89-A14D-A4CE5B35CA3F}"/>
              </a:ext>
            </a:extLst>
          </p:cNvPr>
          <p:cNvSpPr>
            <a:spLocks noChangeShapeType="1"/>
          </p:cNvSpPr>
          <p:nvPr/>
        </p:nvSpPr>
        <p:spPr bwMode="auto">
          <a:xfrm flipV="1">
            <a:off x="8688388" y="2420939"/>
            <a:ext cx="0" cy="1728787"/>
          </a:xfrm>
          <a:prstGeom prst="line">
            <a:avLst/>
          </a:prstGeom>
          <a:noFill/>
          <a:ln w="1270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8924" name="Text Box 12">
            <a:extLst>
              <a:ext uri="{FF2B5EF4-FFF2-40B4-BE49-F238E27FC236}">
                <a16:creationId xmlns:a16="http://schemas.microsoft.com/office/drawing/2014/main" xmlns="" id="{F6F16CFA-3737-4026-BCEC-085C0A7AFB84}"/>
              </a:ext>
            </a:extLst>
          </p:cNvPr>
          <p:cNvSpPr txBox="1">
            <a:spLocks noChangeArrowheads="1"/>
          </p:cNvSpPr>
          <p:nvPr/>
        </p:nvSpPr>
        <p:spPr bwMode="auto">
          <a:xfrm>
            <a:off x="2351089" y="4941889"/>
            <a:ext cx="4105275" cy="1068627"/>
          </a:xfrm>
          <a:prstGeom prst="rect">
            <a:avLst/>
          </a:prstGeom>
          <a:noFill/>
          <a:ln w="127000">
            <a:solidFill>
              <a:srgbClr val="FF0000"/>
            </a:solidFill>
            <a:prstDash val="sysDot"/>
            <a:miter lim="800000"/>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当量剂量和有效剂量不适用于描述剂量较大时的照射，放射治疗时也不宜用这两个量，此时应该用吸收剂量。</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9939" name="Group 19"/>
          <p:cNvGraphicFramePr>
            <a:graphicFrameLocks noGrp="1"/>
          </p:cNvGraphicFramePr>
          <p:nvPr>
            <p:extLst>
              <p:ext uri="{D42A27DB-BD31-4B8C-83A1-F6EECF244321}">
                <p14:modId xmlns:p14="http://schemas.microsoft.com/office/powerpoint/2010/main" xmlns="" val="57318125"/>
              </p:ext>
            </p:extLst>
          </p:nvPr>
        </p:nvGraphicFramePr>
        <p:xfrm>
          <a:off x="901521" y="1124745"/>
          <a:ext cx="10225825" cy="4787997"/>
        </p:xfrm>
        <a:graphic>
          <a:graphicData uri="http://schemas.openxmlformats.org/drawingml/2006/table">
            <a:tbl>
              <a:tblPr/>
              <a:tblGrid>
                <a:gridCol w="3472976">
                  <a:extLst>
                    <a:ext uri="{9D8B030D-6E8A-4147-A177-3AD203B41FA5}">
                      <a16:colId xmlns:a16="http://schemas.microsoft.com/office/drawing/2014/main" xmlns="" val="20000"/>
                    </a:ext>
                  </a:extLst>
                </a:gridCol>
                <a:gridCol w="2705865">
                  <a:extLst>
                    <a:ext uri="{9D8B030D-6E8A-4147-A177-3AD203B41FA5}">
                      <a16:colId xmlns:a16="http://schemas.microsoft.com/office/drawing/2014/main" xmlns="" val="20001"/>
                    </a:ext>
                  </a:extLst>
                </a:gridCol>
                <a:gridCol w="4046984">
                  <a:extLst>
                    <a:ext uri="{9D8B030D-6E8A-4147-A177-3AD203B41FA5}">
                      <a16:colId xmlns:a16="http://schemas.microsoft.com/office/drawing/2014/main" xmlns="" val="20002"/>
                    </a:ext>
                  </a:extLst>
                </a:gridCol>
              </a:tblGrid>
              <a:tr h="475710">
                <a:tc gridSpan="2">
                  <a:txBody>
                    <a:bodyPr/>
                    <a:lstStyle/>
                    <a:p>
                      <a:pPr marL="0" marR="0" lvl="0" indent="0" algn="ctr" defTabSz="914400" rtl="0" eaLnBrk="0" fontAlgn="base" latinLnBrk="0" hangingPunct="0">
                        <a:lnSpc>
                          <a:spcPct val="120000"/>
                        </a:lnSpc>
                        <a:spcBef>
                          <a:spcPct val="20000"/>
                        </a:spcBef>
                        <a:spcAft>
                          <a:spcPct val="20000"/>
                        </a:spcAft>
                        <a:buClr>
                          <a:schemeClr val="hlink"/>
                        </a:buClr>
                        <a:buSzTx/>
                        <a:buFont typeface="Wingdings" pitchFamily="2" charset="2"/>
                        <a:buNone/>
                        <a:tabLst/>
                      </a:pPr>
                      <a:r>
                        <a:rPr kumimoji="0" lang="zh-CN" altLang="en-US" sz="2000" b="1"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sym typeface="Times New Roman" panose="02020603050405020304" pitchFamily="18" charset="0"/>
                        </a:rPr>
                        <a:t>辐射类型及能量范围</a:t>
                      </a:r>
                    </a:p>
                  </a:txBody>
                  <a:tcPr marT="45705" marB="45705" horzOverflow="overflow">
                    <a:lnL cap="flat">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ctr" defTabSz="914400" rtl="0" eaLnBrk="0" fontAlgn="base" latinLnBrk="0" hangingPunct="0">
                        <a:lnSpc>
                          <a:spcPct val="120000"/>
                        </a:lnSpc>
                        <a:spcBef>
                          <a:spcPct val="20000"/>
                        </a:spcBef>
                        <a:spcAft>
                          <a:spcPct val="20000"/>
                        </a:spcAft>
                        <a:buClr>
                          <a:schemeClr val="hlink"/>
                        </a:buClr>
                        <a:buSzTx/>
                        <a:buFont typeface="Wingdings" pitchFamily="2" charset="2"/>
                        <a:buNone/>
                        <a:tabLst/>
                      </a:pPr>
                      <a:r>
                        <a:rPr kumimoji="0" lang="zh-CN" altLang="en-US" sz="2000" b="1"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sym typeface="Times New Roman" panose="02020603050405020304" pitchFamily="18" charset="0"/>
                        </a:rPr>
                        <a:t>辐射权重因数</a:t>
                      </a:r>
                      <a:r>
                        <a:rPr kumimoji="0" lang="en-US" altLang="zh-CN" sz="2000" b="1" i="1"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rPr>
                        <a:t>W</a:t>
                      </a:r>
                      <a:r>
                        <a:rPr kumimoji="0" lang="en-US" altLang="zh-CN" sz="2000" b="1" i="0" u="none" strike="noStrike" cap="none" normalizeH="0" baseline="-2500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rPr>
                        <a:t>R</a:t>
                      </a:r>
                      <a:endParaRPr kumimoji="0" lang="en-US" altLang="zh-CN"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endParaRPr>
                    </a:p>
                  </a:txBody>
                  <a:tcPr marT="45705" marB="45705" horzOverflow="overflow">
                    <a:lnL w="12700" cap="flat" cmpd="sng" algn="ctr">
                      <a:no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79143">
                <a:tc gridSpan="2">
                  <a:txBody>
                    <a:bodyPr/>
                    <a:lstStyle/>
                    <a:p>
                      <a:pPr marL="0" marR="0" lvl="0" indent="0" algn="ctr" defTabSz="914400" rtl="0" eaLnBrk="0" fontAlgn="base" latinLnBrk="0" hangingPunct="0">
                        <a:lnSpc>
                          <a:spcPct val="120000"/>
                        </a:lnSpc>
                        <a:spcBef>
                          <a:spcPct val="20000"/>
                        </a:spcBef>
                        <a:spcAft>
                          <a:spcPct val="20000"/>
                        </a:spcAft>
                        <a:buClr>
                          <a:schemeClr val="hlink"/>
                        </a:buClr>
                        <a:buSzTx/>
                        <a:buFont typeface="Wingdings" pitchFamily="2" charset="2"/>
                        <a:buNone/>
                        <a:tabLst/>
                        <a:defRPr/>
                      </a:pPr>
                      <a:r>
                        <a:rPr kumimoji="0" lang="zh-CN" altLang="en-US" sz="2000" b="1"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sym typeface="Times New Roman" panose="02020603050405020304" pitchFamily="18" charset="0"/>
                        </a:rPr>
                        <a:t>光子，所有能量</a:t>
                      </a:r>
                      <a:endParaRPr kumimoji="0" lang="en-US" altLang="zh-CN" sz="2000" b="1"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sym typeface="Times New Roman" panose="02020603050405020304" pitchFamily="18" charset="0"/>
                      </a:endParaRPr>
                    </a:p>
                  </a:txBody>
                  <a:tcPr marT="45705" marB="45705" horzOverflow="overflow">
                    <a:lnL cap="flat">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ctr" defTabSz="914400" rtl="0" eaLnBrk="0" fontAlgn="base" latinLnBrk="0" hangingPunct="0">
                        <a:lnSpc>
                          <a:spcPct val="120000"/>
                        </a:lnSpc>
                        <a:spcBef>
                          <a:spcPct val="20000"/>
                        </a:spcBef>
                        <a:spcAft>
                          <a:spcPct val="20000"/>
                        </a:spcAft>
                        <a:buClr>
                          <a:schemeClr val="hlink"/>
                        </a:buClr>
                        <a:buSzTx/>
                        <a:buFont typeface="Wingdings" pitchFamily="2" charset="2"/>
                        <a:buNone/>
                        <a:tabLst/>
                      </a:pPr>
                      <a:r>
                        <a:rPr kumimoji="0" lang="en-US" altLang="zh-CN"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rPr>
                        <a:t>1</a:t>
                      </a:r>
                      <a:endParaRPr kumimoji="0" lang="zh-CN" altLang="en-US"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endParaRPr>
                    </a:p>
                  </a:txBody>
                  <a:tcPr marT="45705" marB="45705" horzOverflow="overflow">
                    <a:lnL w="12700" cap="flat" cmpd="sng" algn="ctr">
                      <a:no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79143">
                <a:tc gridSpan="2">
                  <a:txBody>
                    <a:bodyPr/>
                    <a:lstStyle/>
                    <a:p>
                      <a:pPr marL="0" marR="0" lvl="0" indent="0" algn="ctr" defTabSz="914400" rtl="0" eaLnBrk="0" fontAlgn="base" latinLnBrk="0" hangingPunct="0">
                        <a:lnSpc>
                          <a:spcPct val="120000"/>
                        </a:lnSpc>
                        <a:spcBef>
                          <a:spcPct val="20000"/>
                        </a:spcBef>
                        <a:spcAft>
                          <a:spcPct val="20000"/>
                        </a:spcAft>
                        <a:buClr>
                          <a:schemeClr val="hlink"/>
                        </a:buClr>
                        <a:buSzTx/>
                        <a:buFont typeface="Wingdings" pitchFamily="2" charset="2"/>
                        <a:buNone/>
                        <a:tabLst/>
                        <a:defRPr/>
                      </a:pPr>
                      <a:r>
                        <a:rPr kumimoji="0" lang="zh-CN" altLang="en-US" sz="2000" b="1"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sym typeface="Times New Roman" panose="02020603050405020304" pitchFamily="18" charset="0"/>
                        </a:rPr>
                        <a:t>电子和</a:t>
                      </a:r>
                      <a:r>
                        <a:rPr kumimoji="0" lang="zh-CN" altLang="en-US" sz="2000" b="1" i="0" u="none" strike="noStrike" cap="none" normalizeH="0" baseline="0" dirty="0">
                          <a:ln>
                            <a:noFill/>
                          </a:ln>
                          <a:solidFill>
                            <a:schemeClr val="tx1"/>
                          </a:solidFill>
                          <a:effectLst/>
                          <a:latin typeface="Times New Roman" pitchFamily="18" charset="0"/>
                          <a:ea typeface="等线" panose="02010600030101010101" pitchFamily="2" charset="-122"/>
                          <a:cs typeface="Times New Roman" pitchFamily="18" charset="0"/>
                          <a:sym typeface="Times New Roman" panose="02020603050405020304" pitchFamily="18" charset="0"/>
                        </a:rPr>
                        <a:t>介</a:t>
                      </a:r>
                      <a:r>
                        <a:rPr kumimoji="0" lang="zh-CN" altLang="en-US" sz="2000" b="1"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sym typeface="Times New Roman" panose="02020603050405020304" pitchFamily="18" charset="0"/>
                        </a:rPr>
                        <a:t>子，所有能量</a:t>
                      </a:r>
                    </a:p>
                  </a:txBody>
                  <a:tcPr marT="45705" marB="45705" horzOverflow="overflow">
                    <a:lnL cap="flat">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ctr" defTabSz="914400" rtl="0" eaLnBrk="0" fontAlgn="base" latinLnBrk="0" hangingPunct="0">
                        <a:lnSpc>
                          <a:spcPct val="120000"/>
                        </a:lnSpc>
                        <a:spcBef>
                          <a:spcPct val="20000"/>
                        </a:spcBef>
                        <a:spcAft>
                          <a:spcPct val="20000"/>
                        </a:spcAft>
                        <a:buClr>
                          <a:schemeClr val="hlink"/>
                        </a:buClr>
                        <a:buSzTx/>
                        <a:buFont typeface="Wingdings" pitchFamily="2" charset="2"/>
                        <a:buNone/>
                        <a:tabLst/>
                      </a:pPr>
                      <a:r>
                        <a:rPr kumimoji="0" lang="en-US" altLang="zh-CN"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rPr>
                        <a:t>1</a:t>
                      </a:r>
                      <a:endParaRPr kumimoji="0" lang="zh-CN" altLang="en-US"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endParaRPr>
                    </a:p>
                  </a:txBody>
                  <a:tcPr marT="45705" marB="45705" horzOverflow="overflow">
                    <a:lnL w="12700" cap="flat" cmpd="sng" algn="ctr">
                      <a:noFill/>
                      <a:prstDash val="solid"/>
                      <a:round/>
                      <a:headEnd type="none" w="med" len="med"/>
                      <a:tailEnd type="none" w="med" len="med"/>
                    </a:lnL>
                    <a:lnR cap="flat">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79143">
                <a:tc>
                  <a:txBody>
                    <a:bodyPr/>
                    <a:lstStyle/>
                    <a:p>
                      <a:pPr marL="0" marR="0" lvl="0" indent="0" algn="r" defTabSz="914400" rtl="0" eaLnBrk="0" fontAlgn="base" latinLnBrk="0" hangingPunct="0">
                        <a:lnSpc>
                          <a:spcPct val="120000"/>
                        </a:lnSpc>
                        <a:spcBef>
                          <a:spcPct val="20000"/>
                        </a:spcBef>
                        <a:spcAft>
                          <a:spcPct val="20000"/>
                        </a:spcAft>
                        <a:buClr>
                          <a:schemeClr val="hlink"/>
                        </a:buClr>
                        <a:buSzTx/>
                        <a:buFont typeface="Wingdings" pitchFamily="2" charset="2"/>
                        <a:buNone/>
                        <a:tabLst/>
                        <a:defRPr/>
                      </a:pPr>
                      <a:r>
                        <a:rPr kumimoji="0" lang="zh-CN" altLang="en-US" sz="2000" b="1"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sym typeface="Times New Roman" panose="02020603050405020304" pitchFamily="18" charset="0"/>
                        </a:rPr>
                        <a:t>中子，能量</a:t>
                      </a:r>
                      <a:endParaRPr kumimoji="0" lang="en-US" altLang="zh-CN"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endParaRPr>
                    </a:p>
                  </a:txBody>
                  <a:tcPr marT="45705" marB="45705" horzOverflow="overflow">
                    <a:lnL cap="flat">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20000"/>
                        </a:lnSpc>
                        <a:spcBef>
                          <a:spcPct val="20000"/>
                        </a:spcBef>
                        <a:spcAft>
                          <a:spcPct val="20000"/>
                        </a:spcAft>
                        <a:buClr>
                          <a:schemeClr val="hlink"/>
                        </a:buClr>
                        <a:buSzTx/>
                        <a:buFont typeface="Wingdings" pitchFamily="2" charset="2"/>
                        <a:buNone/>
                        <a:tabLst/>
                        <a:defRPr/>
                      </a:pPr>
                      <a:r>
                        <a:rPr kumimoji="0" lang="zh-CN" altLang="en-US" sz="2000" b="1"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sym typeface="Times New Roman" panose="02020603050405020304" pitchFamily="18" charset="0"/>
                        </a:rPr>
                        <a:t>&lt;10</a:t>
                      </a:r>
                      <a:r>
                        <a:rPr kumimoji="0" lang="en-US" altLang="zh-CN"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rPr>
                        <a:t>keV</a:t>
                      </a:r>
                    </a:p>
                  </a:txBody>
                  <a:tcPr marT="45705" marB="45705"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20000"/>
                        </a:spcBef>
                        <a:spcAft>
                          <a:spcPct val="20000"/>
                        </a:spcAft>
                        <a:buClr>
                          <a:schemeClr val="hlink"/>
                        </a:buClr>
                        <a:buSzTx/>
                        <a:buFont typeface="Wingdings" pitchFamily="2" charset="2"/>
                        <a:buNone/>
                        <a:tabLst/>
                      </a:pPr>
                      <a:r>
                        <a:rPr kumimoji="0" lang="en-US" altLang="zh-CN"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rPr>
                        <a:t>5</a:t>
                      </a:r>
                      <a:endParaRPr kumimoji="0" lang="zh-CN" altLang="en-US"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endParaRPr>
                    </a:p>
                  </a:txBody>
                  <a:tcPr marT="45705" marB="45705" horzOverflow="overflow">
                    <a:lnL w="12700" cap="flat" cmpd="sng" algn="ctr">
                      <a:noFill/>
                      <a:prstDash val="solid"/>
                      <a:round/>
                      <a:headEnd type="none" w="med" len="med"/>
                      <a:tailEnd type="none" w="med" len="med"/>
                    </a:lnL>
                    <a:lnR cap="flat">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479143">
                <a:tc>
                  <a:txBody>
                    <a:bodyPr/>
                    <a:lstStyle/>
                    <a:p>
                      <a:pPr>
                        <a:lnSpc>
                          <a:spcPct val="120000"/>
                        </a:lnSpc>
                        <a:spcBef>
                          <a:spcPts val="20"/>
                        </a:spcBef>
                        <a:spcAft>
                          <a:spcPts val="20"/>
                        </a:spcAft>
                      </a:pPr>
                      <a:endParaRPr lang="zh-CN" altLang="en-US" sz="2000" b="1">
                        <a:latin typeface="Times New Roman" panose="02020603050405020304" pitchFamily="18" charset="0"/>
                        <a:ea typeface="等线" panose="02010600030101010101" pitchFamily="2" charset="-122"/>
                        <a:sym typeface="Times New Roman" panose="02020603050405020304" pitchFamily="18" charset="0"/>
                      </a:endParaRPr>
                    </a:p>
                  </a:txBody>
                  <a:tcPr marT="45705" marB="45705" horzOverflow="overflow">
                    <a:lnL cap="flat">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20000"/>
                        </a:lnSpc>
                        <a:spcBef>
                          <a:spcPct val="20000"/>
                        </a:spcBef>
                        <a:spcAft>
                          <a:spcPct val="20000"/>
                        </a:spcAft>
                        <a:buClr>
                          <a:schemeClr val="hlink"/>
                        </a:buClr>
                        <a:buSzTx/>
                        <a:buFont typeface="Wingdings" pitchFamily="2" charset="2"/>
                        <a:buNone/>
                        <a:tabLst/>
                        <a:defRPr/>
                      </a:pPr>
                      <a:r>
                        <a:rPr kumimoji="0" lang="en-US" altLang="zh-CN"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rPr>
                        <a:t>10-100keV</a:t>
                      </a:r>
                    </a:p>
                  </a:txBody>
                  <a:tcPr marT="45705" marB="45705"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20000"/>
                        </a:spcBef>
                        <a:spcAft>
                          <a:spcPct val="20000"/>
                        </a:spcAft>
                        <a:buClr>
                          <a:schemeClr val="hlink"/>
                        </a:buClr>
                        <a:buSzTx/>
                        <a:buFont typeface="Wingdings" pitchFamily="2" charset="2"/>
                        <a:buNone/>
                        <a:tabLst/>
                      </a:pPr>
                      <a:r>
                        <a:rPr kumimoji="0" lang="en-US" altLang="zh-CN"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rPr>
                        <a:t>10</a:t>
                      </a:r>
                      <a:endParaRPr kumimoji="0" lang="zh-CN" altLang="en-US"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endParaRPr>
                    </a:p>
                  </a:txBody>
                  <a:tcPr marT="45705" marB="45705" horzOverflow="overflow">
                    <a:lnL w="12700" cap="flat" cmpd="sng" algn="ctr">
                      <a:noFill/>
                      <a:prstDash val="solid"/>
                      <a:round/>
                      <a:headEnd type="none" w="med" len="med"/>
                      <a:tailEnd type="none" w="med" len="med"/>
                    </a:lnL>
                    <a:lnR cap="flat">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79143">
                <a:tc>
                  <a:txBody>
                    <a:bodyPr/>
                    <a:lstStyle/>
                    <a:p>
                      <a:pPr>
                        <a:lnSpc>
                          <a:spcPct val="120000"/>
                        </a:lnSpc>
                        <a:spcBef>
                          <a:spcPts val="20"/>
                        </a:spcBef>
                        <a:spcAft>
                          <a:spcPts val="20"/>
                        </a:spcAft>
                      </a:pPr>
                      <a:endParaRPr lang="zh-CN" altLang="en-US" sz="2000" b="1">
                        <a:latin typeface="Times New Roman" panose="02020603050405020304" pitchFamily="18" charset="0"/>
                        <a:ea typeface="等线" panose="02010600030101010101" pitchFamily="2" charset="-122"/>
                        <a:sym typeface="Times New Roman" panose="02020603050405020304" pitchFamily="18" charset="0"/>
                      </a:endParaRPr>
                    </a:p>
                  </a:txBody>
                  <a:tcPr marT="45705" marB="45705" horzOverflow="overflow">
                    <a:lnL cap="flat">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20000"/>
                        </a:lnSpc>
                        <a:spcBef>
                          <a:spcPct val="20000"/>
                        </a:spcBef>
                        <a:spcAft>
                          <a:spcPct val="20000"/>
                        </a:spcAft>
                        <a:buClr>
                          <a:schemeClr val="hlink"/>
                        </a:buClr>
                        <a:buSzTx/>
                        <a:buFont typeface="Wingdings" pitchFamily="2" charset="2"/>
                        <a:buNone/>
                        <a:tabLst/>
                        <a:defRPr/>
                      </a:pPr>
                      <a:r>
                        <a:rPr kumimoji="0" lang="en-US" altLang="zh-CN"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rPr>
                        <a:t>100keV-2MeV</a:t>
                      </a:r>
                    </a:p>
                  </a:txBody>
                  <a:tcPr marT="45705" marB="45705"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20000"/>
                        </a:spcBef>
                        <a:spcAft>
                          <a:spcPct val="20000"/>
                        </a:spcAft>
                        <a:buClr>
                          <a:schemeClr val="hlink"/>
                        </a:buClr>
                        <a:buSzTx/>
                        <a:buFont typeface="Wingdings" pitchFamily="2" charset="2"/>
                        <a:buNone/>
                        <a:tabLst/>
                      </a:pPr>
                      <a:r>
                        <a:rPr kumimoji="0" lang="en-US" altLang="zh-CN"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rPr>
                        <a:t>20</a:t>
                      </a:r>
                      <a:endParaRPr kumimoji="0" lang="zh-CN" altLang="en-US"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endParaRPr>
                    </a:p>
                  </a:txBody>
                  <a:tcPr marT="45705" marB="45705" horzOverflow="overflow">
                    <a:lnL w="12700" cap="flat" cmpd="sng" algn="ctr">
                      <a:noFill/>
                      <a:prstDash val="solid"/>
                      <a:round/>
                      <a:headEnd type="none" w="med" len="med"/>
                      <a:tailEnd type="none" w="med" len="med"/>
                    </a:lnL>
                    <a:lnR cap="flat">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479143">
                <a:tc>
                  <a:txBody>
                    <a:bodyPr/>
                    <a:lstStyle/>
                    <a:p>
                      <a:pPr>
                        <a:lnSpc>
                          <a:spcPct val="120000"/>
                        </a:lnSpc>
                        <a:spcBef>
                          <a:spcPts val="20"/>
                        </a:spcBef>
                        <a:spcAft>
                          <a:spcPts val="20"/>
                        </a:spcAft>
                      </a:pPr>
                      <a:endParaRPr lang="zh-CN" altLang="en-US" sz="2000" b="1">
                        <a:latin typeface="Times New Roman" panose="02020603050405020304" pitchFamily="18" charset="0"/>
                        <a:ea typeface="等线" panose="02010600030101010101" pitchFamily="2" charset="-122"/>
                        <a:sym typeface="Times New Roman" panose="02020603050405020304" pitchFamily="18" charset="0"/>
                      </a:endParaRPr>
                    </a:p>
                  </a:txBody>
                  <a:tcPr marT="45705" marB="45705" horzOverflow="overflow">
                    <a:lnL cap="flat">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20000"/>
                        </a:lnSpc>
                        <a:spcBef>
                          <a:spcPct val="20000"/>
                        </a:spcBef>
                        <a:spcAft>
                          <a:spcPct val="20000"/>
                        </a:spcAft>
                        <a:buClr>
                          <a:schemeClr val="hlink"/>
                        </a:buClr>
                        <a:buSzTx/>
                        <a:buFont typeface="Wingdings" pitchFamily="2" charset="2"/>
                        <a:buNone/>
                        <a:tabLst/>
                        <a:defRPr/>
                      </a:pPr>
                      <a:r>
                        <a:rPr kumimoji="0" lang="en-US" altLang="zh-CN"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rPr>
                        <a:t>2-20MeV</a:t>
                      </a:r>
                    </a:p>
                  </a:txBody>
                  <a:tcPr marT="45705" marB="45705"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20000"/>
                        </a:spcBef>
                        <a:spcAft>
                          <a:spcPct val="20000"/>
                        </a:spcAft>
                        <a:buClr>
                          <a:schemeClr val="hlink"/>
                        </a:buClr>
                        <a:buSzTx/>
                        <a:buFont typeface="Wingdings" pitchFamily="2" charset="2"/>
                        <a:buNone/>
                        <a:tabLst/>
                      </a:pPr>
                      <a:r>
                        <a:rPr kumimoji="0" lang="en-US" altLang="zh-CN"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rPr>
                        <a:t>10</a:t>
                      </a:r>
                      <a:endParaRPr kumimoji="0" lang="zh-CN" altLang="en-US"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endParaRPr>
                    </a:p>
                  </a:txBody>
                  <a:tcPr marT="45705" marB="45705" horzOverflow="overflow">
                    <a:lnL w="12700" cap="flat" cmpd="sng" algn="ctr">
                      <a:noFill/>
                      <a:prstDash val="solid"/>
                      <a:round/>
                      <a:headEnd type="none" w="med" len="med"/>
                      <a:tailEnd type="none" w="med" len="med"/>
                    </a:lnL>
                    <a:lnR cap="flat">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479143">
                <a:tc>
                  <a:txBody>
                    <a:bodyPr/>
                    <a:lstStyle/>
                    <a:p>
                      <a:pPr>
                        <a:lnSpc>
                          <a:spcPct val="120000"/>
                        </a:lnSpc>
                        <a:spcBef>
                          <a:spcPts val="20"/>
                        </a:spcBef>
                        <a:spcAft>
                          <a:spcPts val="20"/>
                        </a:spcAft>
                      </a:pPr>
                      <a:endParaRPr lang="zh-CN" altLang="en-US" sz="2000" b="1" dirty="0">
                        <a:latin typeface="Times New Roman" panose="02020603050405020304" pitchFamily="18" charset="0"/>
                        <a:ea typeface="等线" panose="02010600030101010101" pitchFamily="2" charset="-122"/>
                        <a:sym typeface="Times New Roman" panose="02020603050405020304" pitchFamily="18" charset="0"/>
                      </a:endParaRPr>
                    </a:p>
                  </a:txBody>
                  <a:tcPr marT="45705" marB="45705" horzOverflow="overflow">
                    <a:lnL cap="flat">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20000"/>
                        </a:lnSpc>
                        <a:spcBef>
                          <a:spcPct val="20000"/>
                        </a:spcBef>
                        <a:spcAft>
                          <a:spcPct val="20000"/>
                        </a:spcAft>
                        <a:buClr>
                          <a:schemeClr val="hlink"/>
                        </a:buClr>
                        <a:buSzTx/>
                        <a:buFont typeface="Wingdings" pitchFamily="2" charset="2"/>
                        <a:buNone/>
                        <a:tabLst/>
                        <a:defRPr/>
                      </a:pPr>
                      <a:r>
                        <a:rPr kumimoji="0" lang="en-US" altLang="zh-CN"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rPr>
                        <a:t>&gt;20MeV</a:t>
                      </a:r>
                      <a:endParaRPr kumimoji="0" lang="zh-CN" altLang="en-US" sz="2000" b="1"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sym typeface="Times New Roman" panose="02020603050405020304" pitchFamily="18" charset="0"/>
                      </a:endParaRPr>
                    </a:p>
                  </a:txBody>
                  <a:tcPr marT="45705" marB="45705"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20000"/>
                        </a:spcBef>
                        <a:spcAft>
                          <a:spcPct val="20000"/>
                        </a:spcAft>
                        <a:buClr>
                          <a:schemeClr val="hlink"/>
                        </a:buClr>
                        <a:buSzTx/>
                        <a:buFont typeface="Wingdings" pitchFamily="2" charset="2"/>
                        <a:buNone/>
                        <a:tabLst/>
                      </a:pPr>
                      <a:r>
                        <a:rPr kumimoji="0" lang="en-US" altLang="zh-CN"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rPr>
                        <a:t>5</a:t>
                      </a:r>
                      <a:endParaRPr kumimoji="0" lang="zh-CN" altLang="en-US"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endParaRPr>
                    </a:p>
                  </a:txBody>
                  <a:tcPr marT="45705" marB="45705" horzOverflow="overflow">
                    <a:lnL w="12700" cap="flat" cmpd="sng" algn="ctr">
                      <a:noFill/>
                      <a:prstDash val="solid"/>
                      <a:round/>
                      <a:headEnd type="none" w="med" len="med"/>
                      <a:tailEnd type="none" w="med" len="med"/>
                    </a:lnL>
                    <a:lnR cap="flat">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479143">
                <a:tc gridSpan="2">
                  <a:txBody>
                    <a:bodyPr/>
                    <a:lstStyle/>
                    <a:p>
                      <a:pPr marL="0" marR="0" lvl="0" indent="0" algn="ctr" defTabSz="914400" rtl="0" eaLnBrk="0" fontAlgn="base" latinLnBrk="0" hangingPunct="0">
                        <a:lnSpc>
                          <a:spcPct val="120000"/>
                        </a:lnSpc>
                        <a:spcBef>
                          <a:spcPct val="20000"/>
                        </a:spcBef>
                        <a:spcAft>
                          <a:spcPct val="20000"/>
                        </a:spcAft>
                        <a:buClr>
                          <a:schemeClr val="hlink"/>
                        </a:buClr>
                        <a:buSzTx/>
                        <a:buFont typeface="Wingdings" pitchFamily="2" charset="2"/>
                        <a:buNone/>
                        <a:tabLst/>
                        <a:defRPr/>
                      </a:pPr>
                      <a:r>
                        <a:rPr kumimoji="0" lang="zh-CN" altLang="en-US" sz="2000" b="1"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sym typeface="Times New Roman" panose="02020603050405020304" pitchFamily="18" charset="0"/>
                        </a:rPr>
                        <a:t>质子</a:t>
                      </a:r>
                      <a:r>
                        <a:rPr kumimoji="0" lang="en-US" altLang="zh-CN" sz="2000" b="1"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sym typeface="Times New Roman" panose="02020603050405020304" pitchFamily="18" charset="0"/>
                        </a:rPr>
                        <a:t>(</a:t>
                      </a:r>
                      <a:r>
                        <a:rPr kumimoji="0" lang="zh-CN" altLang="en-US" sz="2000" b="1"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sym typeface="Times New Roman" panose="02020603050405020304" pitchFamily="18" charset="0"/>
                        </a:rPr>
                        <a:t>不包括反冲之子</a:t>
                      </a:r>
                      <a:r>
                        <a:rPr kumimoji="0" lang="en-US" altLang="zh-CN" sz="2000" b="1"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sym typeface="Times New Roman" panose="02020603050405020304" pitchFamily="18" charset="0"/>
                        </a:rPr>
                        <a:t>)</a:t>
                      </a:r>
                      <a:r>
                        <a:rPr kumimoji="0" lang="zh-CN" altLang="en-US" sz="2000" b="1"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sym typeface="Times New Roman" panose="02020603050405020304" pitchFamily="18" charset="0"/>
                        </a:rPr>
                        <a:t>，能量</a:t>
                      </a:r>
                      <a:r>
                        <a:rPr kumimoji="0" lang="en-US" altLang="zh-CN"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rPr>
                        <a:t>&gt;2MeV</a:t>
                      </a:r>
                    </a:p>
                  </a:txBody>
                  <a:tcPr marT="45705" marB="45705" horzOverflow="overflow">
                    <a:lnL cap="flat">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ctr" defTabSz="914400" rtl="0" eaLnBrk="0" fontAlgn="base" latinLnBrk="0" hangingPunct="0">
                        <a:lnSpc>
                          <a:spcPct val="120000"/>
                        </a:lnSpc>
                        <a:spcBef>
                          <a:spcPct val="20000"/>
                        </a:spcBef>
                        <a:spcAft>
                          <a:spcPct val="20000"/>
                        </a:spcAft>
                        <a:buClr>
                          <a:schemeClr val="hlink"/>
                        </a:buClr>
                        <a:buSzTx/>
                        <a:buFont typeface="Wingdings" pitchFamily="2" charset="2"/>
                        <a:buNone/>
                        <a:tabLst/>
                      </a:pPr>
                      <a:r>
                        <a:rPr kumimoji="0" lang="en-US" altLang="zh-CN"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rPr>
                        <a:t>5</a:t>
                      </a:r>
                      <a:endParaRPr kumimoji="0" lang="zh-CN" altLang="en-US"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endParaRPr>
                    </a:p>
                  </a:txBody>
                  <a:tcPr marT="45705" marB="45705" horzOverflow="overflow">
                    <a:lnL w="12700" cap="flat" cmpd="sng" algn="ctr">
                      <a:noFill/>
                      <a:prstDash val="solid"/>
                      <a:round/>
                      <a:headEnd type="none" w="med" len="med"/>
                      <a:tailEnd type="none" w="med" len="med"/>
                    </a:lnL>
                    <a:lnR cap="flat">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479143">
                <a:tc gridSpan="2">
                  <a:txBody>
                    <a:bodyPr/>
                    <a:lstStyle/>
                    <a:p>
                      <a:pPr marL="0" marR="0" lvl="0" indent="0" algn="ctr" defTabSz="914400" rtl="0" eaLnBrk="0" fontAlgn="base" latinLnBrk="0" hangingPunct="0">
                        <a:lnSpc>
                          <a:spcPct val="120000"/>
                        </a:lnSpc>
                        <a:spcBef>
                          <a:spcPct val="20000"/>
                        </a:spcBef>
                        <a:spcAft>
                          <a:spcPct val="20000"/>
                        </a:spcAft>
                        <a:buClr>
                          <a:schemeClr val="hlink"/>
                        </a:buClr>
                        <a:buSzTx/>
                        <a:buFont typeface="Wingdings" pitchFamily="2" charset="2"/>
                        <a:buNone/>
                        <a:tabLst/>
                      </a:pPr>
                      <a:r>
                        <a:rPr kumimoji="0" lang="el-GR" altLang="zh-CN" sz="2000" b="1"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sym typeface="Times New Roman" panose="02020603050405020304" pitchFamily="18" charset="0"/>
                        </a:rPr>
                        <a:t>α</a:t>
                      </a:r>
                      <a:r>
                        <a:rPr kumimoji="0" lang="zh-CN" altLang="en-US" sz="2000" b="1"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sym typeface="Times New Roman" panose="02020603050405020304" pitchFamily="18" charset="0"/>
                        </a:rPr>
                        <a:t>粒子、裂变碎片、重核</a:t>
                      </a:r>
                    </a:p>
                  </a:txBody>
                  <a:tcPr marT="45705" marB="45705" horzOverflow="overflow">
                    <a:lnL cap="flat">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ctr" defTabSz="914400" rtl="0" eaLnBrk="0" fontAlgn="base" latinLnBrk="0" hangingPunct="0">
                        <a:lnSpc>
                          <a:spcPct val="120000"/>
                        </a:lnSpc>
                        <a:spcBef>
                          <a:spcPct val="20000"/>
                        </a:spcBef>
                        <a:spcAft>
                          <a:spcPct val="20000"/>
                        </a:spcAft>
                        <a:buClr>
                          <a:schemeClr val="hlink"/>
                        </a:buClr>
                        <a:buSzTx/>
                        <a:buFont typeface="Wingdings" pitchFamily="2" charset="2"/>
                        <a:buNone/>
                        <a:tabLst/>
                      </a:pPr>
                      <a:r>
                        <a:rPr kumimoji="0" lang="en-US" altLang="zh-CN"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rPr>
                        <a:t>20</a:t>
                      </a:r>
                      <a:endParaRPr kumimoji="0" lang="zh-CN" altLang="en-US" sz="2000" b="1" i="0" u="none" strike="noStrike" cap="none" normalizeH="0" baseline="0" dirty="0">
                        <a:ln>
                          <a:noFill/>
                        </a:ln>
                        <a:solidFill>
                          <a:schemeClr val="tx1"/>
                        </a:solidFill>
                        <a:effectLst/>
                        <a:latin typeface="Times New Roman" pitchFamily="18" charset="0"/>
                        <a:ea typeface="等线" panose="02010600030101010101" pitchFamily="2" charset="-122"/>
                        <a:sym typeface="Times New Roman" panose="02020603050405020304" pitchFamily="18" charset="0"/>
                      </a:endParaRPr>
                    </a:p>
                  </a:txBody>
                  <a:tcPr marT="45705" marB="45705" horzOverflow="overflow">
                    <a:lnL w="12700" cap="flat" cmpd="sng" algn="ctr">
                      <a:noFill/>
                      <a:prstDash val="solid"/>
                      <a:round/>
                      <a:headEnd type="none" w="med" len="med"/>
                      <a:tailEnd type="none" w="med" len="med"/>
                    </a:lnL>
                    <a:lnR cap="flat">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bl>
          </a:graphicData>
        </a:graphic>
      </p:graphicFrame>
      <p:sp>
        <p:nvSpPr>
          <p:cNvPr id="45069" name="Rectangle 20"/>
          <p:cNvSpPr>
            <a:spLocks noChangeArrowheads="1"/>
          </p:cNvSpPr>
          <p:nvPr/>
        </p:nvSpPr>
        <p:spPr bwMode="auto">
          <a:xfrm>
            <a:off x="2566988" y="274639"/>
            <a:ext cx="7643812" cy="706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spcBef>
                <a:spcPct val="20000"/>
              </a:spcBef>
              <a:buClr>
                <a:schemeClr val="hlink"/>
              </a:buClr>
              <a:buFont typeface="Wingdings" panose="05000000000000000000" pitchFamily="2" charset="2"/>
              <a:buChar char="v"/>
              <a:defRPr sz="2800" b="1">
                <a:solidFill>
                  <a:schemeClr val="tx1"/>
                </a:solidFill>
                <a:latin typeface="宋体" panose="02010600030101010101" pitchFamily="2" charset="-122"/>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800">
                <a:solidFill>
                  <a:schemeClr val="tx1"/>
                </a:solidFill>
                <a:latin typeface="宋体" panose="02010600030101010101" pitchFamily="2" charset="-122"/>
                <a:ea typeface="宋体" panose="02010600030101010101" pitchFamily="2" charset="-122"/>
              </a:defRPr>
            </a:lvl2pPr>
            <a:lvl3pPr marL="1143000" indent="-228600">
              <a:spcBef>
                <a:spcPct val="20000"/>
              </a:spcBef>
              <a:buClr>
                <a:schemeClr val="tx1"/>
              </a:buClr>
              <a:buChar char="•"/>
              <a:defRPr sz="2400">
                <a:solidFill>
                  <a:schemeClr val="tx1"/>
                </a:solidFill>
                <a:latin typeface="宋体" panose="02010600030101010101" pitchFamily="2" charset="-122"/>
                <a:ea typeface="宋体" panose="02010600030101010101" pitchFamily="2" charset="-122"/>
              </a:defRPr>
            </a:lvl3pPr>
            <a:lvl4pPr marL="1600200" indent="-228600">
              <a:spcBef>
                <a:spcPct val="20000"/>
              </a:spcBef>
              <a:buChar char="–"/>
              <a:defRPr sz="2000">
                <a:solidFill>
                  <a:schemeClr val="tx1"/>
                </a:solidFill>
                <a:latin typeface="宋体" panose="02010600030101010101" pitchFamily="2" charset="-122"/>
                <a:ea typeface="宋体" panose="02010600030101010101" pitchFamily="2" charset="-122"/>
              </a:defRPr>
            </a:lvl4pPr>
            <a:lvl5pPr marL="2057400" indent="-228600">
              <a:spcBef>
                <a:spcPct val="20000"/>
              </a:spcBef>
              <a:buChar char="»"/>
              <a:defRPr sz="20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宋体" panose="02010600030101010101" pitchFamily="2" charset="-122"/>
                <a:ea typeface="宋体" panose="02010600030101010101" pitchFamily="2" charset="-122"/>
              </a:defRPr>
            </a:lvl9pPr>
          </a:lstStyle>
          <a:p>
            <a:pPr algn="ctr">
              <a:lnSpc>
                <a:spcPct val="120000"/>
              </a:lnSpc>
              <a:spcAft>
                <a:spcPct val="20000"/>
              </a:spcAft>
              <a:buClrTx/>
              <a:buFontTx/>
              <a:buNone/>
            </a:pPr>
            <a:r>
              <a:rPr kumimoji="1" lang="en-US" altLang="zh-CN"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GB18871-2002</a:t>
            </a:r>
            <a:r>
              <a:rPr kumimoji="1" lang="zh-CN" altLang="en-US"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中的辐射权重因数</a:t>
            </a:r>
          </a:p>
        </p:txBody>
      </p:sp>
    </p:spTree>
    <p:extLst>
      <p:ext uri="{BB962C8B-B14F-4D97-AF65-F5344CB8AC3E}">
        <p14:creationId xmlns:p14="http://schemas.microsoft.com/office/powerpoint/2010/main" xmlns="" val="179405138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extLst>
              <p:ext uri="{D42A27DB-BD31-4B8C-83A1-F6EECF244321}">
                <p14:modId xmlns:p14="http://schemas.microsoft.com/office/powerpoint/2010/main" xmlns="" val="2659365201"/>
              </p:ext>
            </p:extLst>
          </p:nvPr>
        </p:nvGraphicFramePr>
        <p:xfrm>
          <a:off x="1171977" y="1600200"/>
          <a:ext cx="9813704" cy="3657600"/>
        </p:xfrm>
        <a:graphic>
          <a:graphicData uri="http://schemas.openxmlformats.org/drawingml/2006/table">
            <a:tbl>
              <a:tblPr firstRow="1" bandRow="1">
                <a:tableStyleId>{5C22544A-7EE6-4342-B048-85BDC9FD1C3A}</a:tableStyleId>
              </a:tblPr>
              <a:tblGrid>
                <a:gridCol w="2453426">
                  <a:extLst>
                    <a:ext uri="{9D8B030D-6E8A-4147-A177-3AD203B41FA5}">
                      <a16:colId xmlns:a16="http://schemas.microsoft.com/office/drawing/2014/main" xmlns="" val="20000"/>
                    </a:ext>
                  </a:extLst>
                </a:gridCol>
                <a:gridCol w="2453426">
                  <a:extLst>
                    <a:ext uri="{9D8B030D-6E8A-4147-A177-3AD203B41FA5}">
                      <a16:colId xmlns:a16="http://schemas.microsoft.com/office/drawing/2014/main" xmlns="" val="20001"/>
                    </a:ext>
                  </a:extLst>
                </a:gridCol>
                <a:gridCol w="2453426">
                  <a:extLst>
                    <a:ext uri="{9D8B030D-6E8A-4147-A177-3AD203B41FA5}">
                      <a16:colId xmlns:a16="http://schemas.microsoft.com/office/drawing/2014/main" xmlns="" val="20002"/>
                    </a:ext>
                  </a:extLst>
                </a:gridCol>
                <a:gridCol w="2453426">
                  <a:extLst>
                    <a:ext uri="{9D8B030D-6E8A-4147-A177-3AD203B41FA5}">
                      <a16:colId xmlns:a16="http://schemas.microsoft.com/office/drawing/2014/main" xmlns="" val="20003"/>
                    </a:ext>
                  </a:extLst>
                </a:gridCol>
              </a:tblGrid>
              <a:tr h="370840">
                <a:tc>
                  <a:txBody>
                    <a:bodyPr/>
                    <a:lstStyle/>
                    <a:p>
                      <a:pPr algn="ctr">
                        <a:lnSpc>
                          <a:spcPct val="120000"/>
                        </a:lnSpc>
                        <a:spcBef>
                          <a:spcPts val="20"/>
                        </a:spcBef>
                        <a:spcAft>
                          <a:spcPts val="20"/>
                        </a:spcAft>
                      </a:pPr>
                      <a:r>
                        <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组织或器官</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Bef>
                          <a:spcPts val="20"/>
                        </a:spcBef>
                        <a:spcAft>
                          <a:spcPts val="20"/>
                        </a:spcAft>
                      </a:pPr>
                      <a:r>
                        <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组织权重因数</a:t>
                      </a:r>
                      <a:r>
                        <a:rPr lang="en-US" altLang="zh-CN" sz="2000" b="1" i="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W</a:t>
                      </a:r>
                      <a:r>
                        <a:rPr lang="en-US" altLang="zh-CN" sz="2000" b="1" baseline="-25000"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T</a:t>
                      </a:r>
                      <a:endParaRPr lang="zh-CN" altLang="en-US" sz="2000" b="1" baseline="-25000" dirty="0">
                        <a:solidFill>
                          <a:schemeClr val="tx1"/>
                        </a:solidFill>
                        <a:latin typeface="Times New Roman" panose="02020603050405020304" pitchFamily="18" charset="0"/>
                        <a:ea typeface="等线" panose="02010600030101010101" pitchFamily="2" charset="-122"/>
                        <a:sym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Bef>
                          <a:spcPts val="20"/>
                        </a:spcBef>
                        <a:spcAft>
                          <a:spcPts val="20"/>
                        </a:spcAft>
                      </a:pPr>
                      <a:r>
                        <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组织或器官</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Bef>
                          <a:spcPts val="20"/>
                        </a:spcBef>
                        <a:spcAft>
                          <a:spcPts val="20"/>
                        </a:spcAft>
                      </a:pPr>
                      <a:r>
                        <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组织权重因数</a:t>
                      </a:r>
                      <a:r>
                        <a:rPr lang="en-US" altLang="zh-CN" sz="2000" b="1" i="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W</a:t>
                      </a:r>
                      <a:r>
                        <a:rPr lang="en-US" altLang="zh-CN" sz="2000" b="1" baseline="-25000"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T</a:t>
                      </a:r>
                      <a:endParaRPr lang="zh-CN" altLang="en-US" sz="2000" b="1" baseline="-25000" dirty="0">
                        <a:solidFill>
                          <a:schemeClr val="tx1"/>
                        </a:solidFill>
                        <a:latin typeface="Times New Roman" panose="02020603050405020304" pitchFamily="18" charset="0"/>
                        <a:ea typeface="等线" panose="02010600030101010101" pitchFamily="2" charset="-122"/>
                        <a:sym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370840">
                <a:tc>
                  <a:txBody>
                    <a:bodyPr/>
                    <a:lstStyle/>
                    <a:p>
                      <a:pPr algn="ctr">
                        <a:lnSpc>
                          <a:spcPct val="120000"/>
                        </a:lnSpc>
                        <a:spcBef>
                          <a:spcPts val="20"/>
                        </a:spcBef>
                        <a:spcAft>
                          <a:spcPts val="20"/>
                        </a:spcAft>
                      </a:pPr>
                      <a:r>
                        <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性腺</a:t>
                      </a:r>
                    </a:p>
                  </a:txBody>
                  <a:tcPr anchor="ctr">
                    <a:lnT w="12700" cap="flat" cmpd="sng" algn="ctr">
                      <a:solidFill>
                        <a:schemeClr val="tx1"/>
                      </a:solidFill>
                      <a:prstDash val="solid"/>
                      <a:round/>
                      <a:headEnd type="none" w="med" len="med"/>
                      <a:tailEnd type="none" w="med" len="med"/>
                    </a:lnT>
                    <a:noFill/>
                  </a:tcPr>
                </a:tc>
                <a:tc>
                  <a:txBody>
                    <a:bodyPr/>
                    <a:lstStyle/>
                    <a:p>
                      <a:pPr algn="ctr">
                        <a:lnSpc>
                          <a:spcPct val="120000"/>
                        </a:lnSpc>
                        <a:spcBef>
                          <a:spcPts val="20"/>
                        </a:spcBef>
                        <a:spcAft>
                          <a:spcPts val="20"/>
                        </a:spcAft>
                      </a:pPr>
                      <a:r>
                        <a:rPr lang="en-US" altLang="zh-CN"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0.20</a:t>
                      </a:r>
                      <a:endPar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lnSpc>
                          <a:spcPct val="120000"/>
                        </a:lnSpc>
                        <a:spcBef>
                          <a:spcPts val="20"/>
                        </a:spcBef>
                        <a:spcAft>
                          <a:spcPts val="20"/>
                        </a:spcAft>
                      </a:pPr>
                      <a:r>
                        <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肝</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a:lnSpc>
                          <a:spcPct val="120000"/>
                        </a:lnSpc>
                        <a:spcBef>
                          <a:spcPts val="20"/>
                        </a:spcBef>
                        <a:spcAft>
                          <a:spcPts val="20"/>
                        </a:spcAft>
                      </a:pPr>
                      <a:r>
                        <a:rPr lang="en-US" altLang="zh-CN"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0.05</a:t>
                      </a:r>
                      <a:endPar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xmlns="" val="10001"/>
                  </a:ext>
                </a:extLst>
              </a:tr>
              <a:tr h="370840">
                <a:tc>
                  <a:txBody>
                    <a:bodyPr/>
                    <a:lstStyle/>
                    <a:p>
                      <a:pPr algn="ctr">
                        <a:lnSpc>
                          <a:spcPct val="120000"/>
                        </a:lnSpc>
                        <a:spcBef>
                          <a:spcPts val="20"/>
                        </a:spcBef>
                        <a:spcAft>
                          <a:spcPts val="20"/>
                        </a:spcAft>
                      </a:pPr>
                      <a:r>
                        <a:rPr lang="en-US" altLang="zh-CN"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a:t>
                      </a:r>
                      <a:r>
                        <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红</a:t>
                      </a:r>
                      <a:r>
                        <a:rPr lang="en-US" altLang="zh-CN"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a:t>
                      </a:r>
                      <a:r>
                        <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骨髓</a:t>
                      </a:r>
                    </a:p>
                  </a:txBody>
                  <a:tcPr anchor="ctr">
                    <a:noFill/>
                  </a:tcPr>
                </a:tc>
                <a:tc>
                  <a:txBody>
                    <a:bodyPr/>
                    <a:lstStyle/>
                    <a:p>
                      <a:pPr algn="ctr">
                        <a:lnSpc>
                          <a:spcPct val="120000"/>
                        </a:lnSpc>
                        <a:spcBef>
                          <a:spcPts val="20"/>
                        </a:spcBef>
                        <a:spcAft>
                          <a:spcPts val="20"/>
                        </a:spcAft>
                      </a:pPr>
                      <a:r>
                        <a:rPr lang="en-US" altLang="zh-CN"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0.12</a:t>
                      </a:r>
                      <a:endPar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noFill/>
                  </a:tcPr>
                </a:tc>
                <a:tc>
                  <a:txBody>
                    <a:bodyPr/>
                    <a:lstStyle/>
                    <a:p>
                      <a:pPr algn="ctr">
                        <a:lnSpc>
                          <a:spcPct val="120000"/>
                        </a:lnSpc>
                        <a:spcBef>
                          <a:spcPts val="20"/>
                        </a:spcBef>
                        <a:spcAft>
                          <a:spcPts val="20"/>
                        </a:spcAft>
                      </a:pPr>
                      <a:r>
                        <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食道</a:t>
                      </a:r>
                    </a:p>
                  </a:txBody>
                  <a:tcPr anchor="ctr">
                    <a:lnL w="12700" cap="flat" cmpd="sng" algn="ctr">
                      <a:solidFill>
                        <a:schemeClr val="tx1"/>
                      </a:solidFill>
                      <a:prstDash val="solid"/>
                      <a:round/>
                      <a:headEnd type="none" w="med" len="med"/>
                      <a:tailEnd type="none" w="med" len="med"/>
                    </a:lnL>
                    <a:noFill/>
                  </a:tcPr>
                </a:tc>
                <a:tc>
                  <a:txBody>
                    <a:bodyPr/>
                    <a:lstStyle/>
                    <a:p>
                      <a:pPr algn="ctr">
                        <a:lnSpc>
                          <a:spcPct val="120000"/>
                        </a:lnSpc>
                        <a:spcBef>
                          <a:spcPts val="20"/>
                        </a:spcBef>
                        <a:spcAft>
                          <a:spcPts val="20"/>
                        </a:spcAft>
                      </a:pPr>
                      <a:r>
                        <a:rPr lang="en-US" altLang="zh-CN"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0.05</a:t>
                      </a:r>
                      <a:endPar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endParaRPr>
                    </a:p>
                  </a:txBody>
                  <a:tcPr anchor="ctr">
                    <a:noFill/>
                  </a:tcPr>
                </a:tc>
                <a:extLst>
                  <a:ext uri="{0D108BD9-81ED-4DB2-BD59-A6C34878D82A}">
                    <a16:rowId xmlns:a16="http://schemas.microsoft.com/office/drawing/2014/main" xmlns="" val="10002"/>
                  </a:ext>
                </a:extLst>
              </a:tr>
              <a:tr h="370840">
                <a:tc>
                  <a:txBody>
                    <a:bodyPr/>
                    <a:lstStyle/>
                    <a:p>
                      <a:pPr algn="ctr">
                        <a:lnSpc>
                          <a:spcPct val="120000"/>
                        </a:lnSpc>
                        <a:spcBef>
                          <a:spcPts val="20"/>
                        </a:spcBef>
                        <a:spcAft>
                          <a:spcPts val="20"/>
                        </a:spcAft>
                      </a:pPr>
                      <a:r>
                        <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结肠</a:t>
                      </a:r>
                    </a:p>
                  </a:txBody>
                  <a:tcPr anchor="ctr">
                    <a:noFill/>
                  </a:tcPr>
                </a:tc>
                <a:tc>
                  <a:txBody>
                    <a:bodyPr/>
                    <a:lstStyle/>
                    <a:p>
                      <a:pPr algn="ctr">
                        <a:lnSpc>
                          <a:spcPct val="120000"/>
                        </a:lnSpc>
                        <a:spcBef>
                          <a:spcPts val="20"/>
                        </a:spcBef>
                        <a:spcAft>
                          <a:spcPts val="20"/>
                        </a:spcAft>
                      </a:pPr>
                      <a:r>
                        <a:rPr lang="en-US" altLang="zh-CN"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0.12</a:t>
                      </a:r>
                      <a:endPar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noFill/>
                  </a:tcPr>
                </a:tc>
                <a:tc>
                  <a:txBody>
                    <a:bodyPr/>
                    <a:lstStyle/>
                    <a:p>
                      <a:pPr algn="ctr">
                        <a:lnSpc>
                          <a:spcPct val="120000"/>
                        </a:lnSpc>
                        <a:spcBef>
                          <a:spcPts val="20"/>
                        </a:spcBef>
                        <a:spcAft>
                          <a:spcPts val="20"/>
                        </a:spcAft>
                      </a:pPr>
                      <a:r>
                        <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甲状腺</a:t>
                      </a:r>
                    </a:p>
                  </a:txBody>
                  <a:tcPr anchor="ctr">
                    <a:lnL w="12700" cap="flat" cmpd="sng" algn="ctr">
                      <a:solidFill>
                        <a:schemeClr val="tx1"/>
                      </a:solidFill>
                      <a:prstDash val="solid"/>
                      <a:round/>
                      <a:headEnd type="none" w="med" len="med"/>
                      <a:tailEnd type="none" w="med" len="med"/>
                    </a:lnL>
                    <a:noFill/>
                  </a:tcPr>
                </a:tc>
                <a:tc>
                  <a:txBody>
                    <a:bodyPr/>
                    <a:lstStyle/>
                    <a:p>
                      <a:pPr algn="ctr">
                        <a:lnSpc>
                          <a:spcPct val="120000"/>
                        </a:lnSpc>
                        <a:spcBef>
                          <a:spcPts val="20"/>
                        </a:spcBef>
                        <a:spcAft>
                          <a:spcPts val="20"/>
                        </a:spcAft>
                      </a:pPr>
                      <a:r>
                        <a:rPr lang="en-US" altLang="zh-CN"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0.05</a:t>
                      </a:r>
                      <a:endPar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endParaRPr>
                    </a:p>
                  </a:txBody>
                  <a:tcPr anchor="ctr">
                    <a:noFill/>
                  </a:tcPr>
                </a:tc>
                <a:extLst>
                  <a:ext uri="{0D108BD9-81ED-4DB2-BD59-A6C34878D82A}">
                    <a16:rowId xmlns:a16="http://schemas.microsoft.com/office/drawing/2014/main" xmlns="" val="10003"/>
                  </a:ext>
                </a:extLst>
              </a:tr>
              <a:tr h="370840">
                <a:tc>
                  <a:txBody>
                    <a:bodyPr/>
                    <a:lstStyle/>
                    <a:p>
                      <a:pPr algn="ctr">
                        <a:lnSpc>
                          <a:spcPct val="120000"/>
                        </a:lnSpc>
                        <a:spcBef>
                          <a:spcPts val="20"/>
                        </a:spcBef>
                        <a:spcAft>
                          <a:spcPts val="20"/>
                        </a:spcAft>
                      </a:pPr>
                      <a:r>
                        <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肺</a:t>
                      </a:r>
                    </a:p>
                  </a:txBody>
                  <a:tcPr anchor="ctr">
                    <a:noFill/>
                  </a:tcPr>
                </a:tc>
                <a:tc>
                  <a:txBody>
                    <a:bodyPr/>
                    <a:lstStyle/>
                    <a:p>
                      <a:pPr algn="ctr">
                        <a:lnSpc>
                          <a:spcPct val="120000"/>
                        </a:lnSpc>
                        <a:spcBef>
                          <a:spcPts val="20"/>
                        </a:spcBef>
                        <a:spcAft>
                          <a:spcPts val="20"/>
                        </a:spcAft>
                      </a:pPr>
                      <a:r>
                        <a:rPr lang="en-US" altLang="zh-CN"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0.12</a:t>
                      </a:r>
                      <a:endPar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noFill/>
                  </a:tcPr>
                </a:tc>
                <a:tc>
                  <a:txBody>
                    <a:bodyPr/>
                    <a:lstStyle/>
                    <a:p>
                      <a:pPr algn="ctr">
                        <a:lnSpc>
                          <a:spcPct val="120000"/>
                        </a:lnSpc>
                        <a:spcBef>
                          <a:spcPts val="20"/>
                        </a:spcBef>
                        <a:spcAft>
                          <a:spcPts val="20"/>
                        </a:spcAft>
                      </a:pPr>
                      <a:r>
                        <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皮肤</a:t>
                      </a:r>
                    </a:p>
                  </a:txBody>
                  <a:tcPr anchor="ctr">
                    <a:lnL w="12700" cap="flat" cmpd="sng" algn="ctr">
                      <a:solidFill>
                        <a:schemeClr val="tx1"/>
                      </a:solidFill>
                      <a:prstDash val="solid"/>
                      <a:round/>
                      <a:headEnd type="none" w="med" len="med"/>
                      <a:tailEnd type="none" w="med" len="med"/>
                    </a:lnL>
                    <a:noFill/>
                  </a:tcPr>
                </a:tc>
                <a:tc>
                  <a:txBody>
                    <a:bodyPr/>
                    <a:lstStyle/>
                    <a:p>
                      <a:pPr algn="ctr">
                        <a:lnSpc>
                          <a:spcPct val="120000"/>
                        </a:lnSpc>
                        <a:spcBef>
                          <a:spcPts val="20"/>
                        </a:spcBef>
                        <a:spcAft>
                          <a:spcPts val="20"/>
                        </a:spcAft>
                      </a:pPr>
                      <a:r>
                        <a:rPr lang="en-US" altLang="zh-CN"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0.01</a:t>
                      </a:r>
                      <a:endPar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endParaRPr>
                    </a:p>
                  </a:txBody>
                  <a:tcPr anchor="ctr">
                    <a:noFill/>
                  </a:tcPr>
                </a:tc>
                <a:extLst>
                  <a:ext uri="{0D108BD9-81ED-4DB2-BD59-A6C34878D82A}">
                    <a16:rowId xmlns:a16="http://schemas.microsoft.com/office/drawing/2014/main" xmlns="" val="10004"/>
                  </a:ext>
                </a:extLst>
              </a:tr>
              <a:tr h="370840">
                <a:tc>
                  <a:txBody>
                    <a:bodyPr/>
                    <a:lstStyle/>
                    <a:p>
                      <a:pPr algn="ctr">
                        <a:lnSpc>
                          <a:spcPct val="120000"/>
                        </a:lnSpc>
                        <a:spcBef>
                          <a:spcPts val="20"/>
                        </a:spcBef>
                        <a:spcAft>
                          <a:spcPts val="20"/>
                        </a:spcAft>
                      </a:pPr>
                      <a:r>
                        <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骨</a:t>
                      </a:r>
                    </a:p>
                  </a:txBody>
                  <a:tcPr anchor="ctr">
                    <a:noFill/>
                  </a:tcPr>
                </a:tc>
                <a:tc>
                  <a:txBody>
                    <a:bodyPr/>
                    <a:lstStyle/>
                    <a:p>
                      <a:pPr algn="ctr">
                        <a:lnSpc>
                          <a:spcPct val="120000"/>
                        </a:lnSpc>
                        <a:spcBef>
                          <a:spcPts val="20"/>
                        </a:spcBef>
                        <a:spcAft>
                          <a:spcPts val="20"/>
                        </a:spcAft>
                      </a:pPr>
                      <a:r>
                        <a:rPr lang="en-US" altLang="zh-CN"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0.12</a:t>
                      </a:r>
                      <a:endPar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noFill/>
                  </a:tcPr>
                </a:tc>
                <a:tc>
                  <a:txBody>
                    <a:bodyPr/>
                    <a:lstStyle/>
                    <a:p>
                      <a:pPr algn="ctr">
                        <a:lnSpc>
                          <a:spcPct val="120000"/>
                        </a:lnSpc>
                        <a:spcBef>
                          <a:spcPts val="20"/>
                        </a:spcBef>
                        <a:spcAft>
                          <a:spcPts val="20"/>
                        </a:spcAft>
                      </a:pPr>
                      <a:r>
                        <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骨表面</a:t>
                      </a:r>
                    </a:p>
                  </a:txBody>
                  <a:tcPr anchor="ctr">
                    <a:lnL w="12700" cap="flat" cmpd="sng" algn="ctr">
                      <a:solidFill>
                        <a:schemeClr val="tx1"/>
                      </a:solidFill>
                      <a:prstDash val="solid"/>
                      <a:round/>
                      <a:headEnd type="none" w="med" len="med"/>
                      <a:tailEnd type="none" w="med" len="med"/>
                    </a:lnL>
                    <a:noFill/>
                  </a:tcPr>
                </a:tc>
                <a:tc>
                  <a:txBody>
                    <a:bodyPr/>
                    <a:lstStyle/>
                    <a:p>
                      <a:pPr algn="ctr">
                        <a:lnSpc>
                          <a:spcPct val="120000"/>
                        </a:lnSpc>
                        <a:spcBef>
                          <a:spcPts val="20"/>
                        </a:spcBef>
                        <a:spcAft>
                          <a:spcPts val="20"/>
                        </a:spcAft>
                      </a:pPr>
                      <a:r>
                        <a:rPr lang="en-US" altLang="zh-CN"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0.01</a:t>
                      </a:r>
                      <a:endPar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endParaRPr>
                    </a:p>
                  </a:txBody>
                  <a:tcPr anchor="ctr">
                    <a:noFill/>
                  </a:tcPr>
                </a:tc>
                <a:extLst>
                  <a:ext uri="{0D108BD9-81ED-4DB2-BD59-A6C34878D82A}">
                    <a16:rowId xmlns:a16="http://schemas.microsoft.com/office/drawing/2014/main" xmlns="" val="10005"/>
                  </a:ext>
                </a:extLst>
              </a:tr>
              <a:tr h="370840">
                <a:tc>
                  <a:txBody>
                    <a:bodyPr/>
                    <a:lstStyle/>
                    <a:p>
                      <a:pPr algn="ctr">
                        <a:lnSpc>
                          <a:spcPct val="120000"/>
                        </a:lnSpc>
                        <a:spcBef>
                          <a:spcPts val="20"/>
                        </a:spcBef>
                        <a:spcAft>
                          <a:spcPts val="20"/>
                        </a:spcAft>
                      </a:pPr>
                      <a:r>
                        <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膀胱</a:t>
                      </a:r>
                    </a:p>
                  </a:txBody>
                  <a:tcPr anchor="ctr">
                    <a:noFill/>
                  </a:tcPr>
                </a:tc>
                <a:tc>
                  <a:txBody>
                    <a:bodyPr/>
                    <a:lstStyle/>
                    <a:p>
                      <a:pPr algn="ctr">
                        <a:lnSpc>
                          <a:spcPct val="120000"/>
                        </a:lnSpc>
                        <a:spcBef>
                          <a:spcPts val="20"/>
                        </a:spcBef>
                        <a:spcAft>
                          <a:spcPts val="20"/>
                        </a:spcAft>
                      </a:pPr>
                      <a:r>
                        <a:rPr lang="en-US" altLang="zh-CN"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0.05</a:t>
                      </a:r>
                      <a:endPar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noFill/>
                  </a:tcPr>
                </a:tc>
                <a:tc>
                  <a:txBody>
                    <a:bodyPr/>
                    <a:lstStyle/>
                    <a:p>
                      <a:pPr algn="ctr">
                        <a:lnSpc>
                          <a:spcPct val="120000"/>
                        </a:lnSpc>
                        <a:spcBef>
                          <a:spcPts val="20"/>
                        </a:spcBef>
                        <a:spcAft>
                          <a:spcPts val="20"/>
                        </a:spcAft>
                      </a:pPr>
                      <a:r>
                        <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其余组织或器官</a:t>
                      </a:r>
                    </a:p>
                  </a:txBody>
                  <a:tcPr anchor="ctr">
                    <a:lnL w="12700" cap="flat" cmpd="sng" algn="ctr">
                      <a:solidFill>
                        <a:schemeClr val="tx1"/>
                      </a:solidFill>
                      <a:prstDash val="solid"/>
                      <a:round/>
                      <a:headEnd type="none" w="med" len="med"/>
                      <a:tailEnd type="none" w="med" len="med"/>
                    </a:lnL>
                    <a:noFill/>
                  </a:tcPr>
                </a:tc>
                <a:tc>
                  <a:txBody>
                    <a:bodyPr/>
                    <a:lstStyle/>
                    <a:p>
                      <a:pPr algn="ctr">
                        <a:lnSpc>
                          <a:spcPct val="120000"/>
                        </a:lnSpc>
                        <a:spcBef>
                          <a:spcPts val="20"/>
                        </a:spcBef>
                        <a:spcAft>
                          <a:spcPts val="20"/>
                        </a:spcAft>
                      </a:pPr>
                      <a:r>
                        <a:rPr lang="en-US" altLang="zh-CN"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0.05</a:t>
                      </a:r>
                      <a:endPar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endParaRPr>
                    </a:p>
                  </a:txBody>
                  <a:tcPr anchor="ctr">
                    <a:noFill/>
                  </a:tcPr>
                </a:tc>
                <a:extLst>
                  <a:ext uri="{0D108BD9-81ED-4DB2-BD59-A6C34878D82A}">
                    <a16:rowId xmlns:a16="http://schemas.microsoft.com/office/drawing/2014/main" xmlns="" val="10006"/>
                  </a:ext>
                </a:extLst>
              </a:tr>
              <a:tr h="370840">
                <a:tc>
                  <a:txBody>
                    <a:bodyPr/>
                    <a:lstStyle/>
                    <a:p>
                      <a:pPr algn="ctr">
                        <a:lnSpc>
                          <a:spcPct val="120000"/>
                        </a:lnSpc>
                        <a:spcBef>
                          <a:spcPts val="20"/>
                        </a:spcBef>
                        <a:spcAft>
                          <a:spcPts val="20"/>
                        </a:spcAft>
                      </a:pPr>
                      <a:r>
                        <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乳腺</a:t>
                      </a:r>
                    </a:p>
                  </a:txBody>
                  <a:tcPr anchor="ctr">
                    <a:lnB w="12700" cap="flat" cmpd="sng" algn="ctr">
                      <a:solidFill>
                        <a:schemeClr val="tx1"/>
                      </a:solidFill>
                      <a:prstDash val="solid"/>
                      <a:round/>
                      <a:headEnd type="none" w="med" len="med"/>
                      <a:tailEnd type="none" w="med" len="med"/>
                    </a:lnB>
                    <a:noFill/>
                  </a:tcPr>
                </a:tc>
                <a:tc>
                  <a:txBody>
                    <a:bodyPr/>
                    <a:lstStyle/>
                    <a:p>
                      <a:pPr algn="ctr">
                        <a:lnSpc>
                          <a:spcPct val="120000"/>
                        </a:lnSpc>
                        <a:spcBef>
                          <a:spcPts val="20"/>
                        </a:spcBef>
                        <a:spcAft>
                          <a:spcPts val="20"/>
                        </a:spcAft>
                      </a:pPr>
                      <a:r>
                        <a:rPr lang="en-US" altLang="zh-CN"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rPr>
                        <a:t>0.05</a:t>
                      </a:r>
                      <a:endPar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20000"/>
                        </a:lnSpc>
                        <a:spcBef>
                          <a:spcPts val="20"/>
                        </a:spcBef>
                        <a:spcAft>
                          <a:spcPts val="20"/>
                        </a:spcAft>
                      </a:pPr>
                      <a:endPar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lnSpc>
                          <a:spcPct val="120000"/>
                        </a:lnSpc>
                        <a:spcBef>
                          <a:spcPts val="20"/>
                        </a:spcBef>
                        <a:spcAft>
                          <a:spcPts val="20"/>
                        </a:spcAft>
                      </a:pPr>
                      <a:endParaRPr lang="zh-CN" altLang="en-US" sz="2000" b="1" dirty="0">
                        <a:solidFill>
                          <a:schemeClr val="tx1"/>
                        </a:solidFill>
                        <a:latin typeface="Times New Roman" panose="02020603050405020304" pitchFamily="18" charset="0"/>
                        <a:ea typeface="等线" panose="02010600030101010101" pitchFamily="2" charset="-122"/>
                        <a:sym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bl>
          </a:graphicData>
        </a:graphic>
      </p:graphicFrame>
      <p:sp>
        <p:nvSpPr>
          <p:cNvPr id="5" name="矩形 4"/>
          <p:cNvSpPr/>
          <p:nvPr/>
        </p:nvSpPr>
        <p:spPr>
          <a:xfrm>
            <a:off x="1171977" y="5373217"/>
            <a:ext cx="9813704" cy="947952"/>
          </a:xfrm>
          <a:prstGeom prst="rect">
            <a:avLst/>
          </a:prstGeom>
        </p:spPr>
        <p:txBody>
          <a:bodyPr wrap="square">
            <a:spAutoFit/>
          </a:bodyPr>
          <a:lstStyle/>
          <a:p>
            <a:pPr>
              <a:lnSpc>
                <a:spcPct val="120000"/>
              </a:lnSpc>
              <a:spcBef>
                <a:spcPct val="20000"/>
              </a:spcBef>
              <a:spcAft>
                <a:spcPct val="20000"/>
              </a:spcAft>
            </a:pPr>
            <a:r>
              <a:rPr lang="zh-CN" altLang="zh-CN" sz="2400" kern="0" dirty="0">
                <a:latin typeface="Times New Roman" panose="02020603050405020304" pitchFamily="18" charset="0"/>
                <a:ea typeface="等线" panose="02010600030101010101" pitchFamily="2" charset="-122"/>
                <a:cs typeface="宋体" panose="02010600030101010101" pitchFamily="2" charset="-122"/>
                <a:sym typeface="Times New Roman" panose="02020603050405020304" pitchFamily="18" charset="0"/>
              </a:rPr>
              <a:t>其余组织或器官包括肾上腺</a:t>
            </a:r>
            <a:r>
              <a:rPr lang="zh-CN" altLang="en-US" sz="2400" kern="0" dirty="0">
                <a:latin typeface="Times New Roman" panose="02020603050405020304" pitchFamily="18" charset="0"/>
                <a:ea typeface="等线" panose="02010600030101010101" pitchFamily="2" charset="-122"/>
                <a:cs typeface="DY195+ZJOF3G-195"/>
                <a:sym typeface="Times New Roman" panose="02020603050405020304" pitchFamily="18" charset="0"/>
              </a:rPr>
              <a:t>、脑、</a:t>
            </a:r>
            <a:r>
              <a:rPr lang="zh-CN" altLang="zh-CN" sz="2400" kern="0" dirty="0">
                <a:latin typeface="Times New Roman" panose="02020603050405020304" pitchFamily="18" charset="0"/>
                <a:ea typeface="等线" panose="02010600030101010101" pitchFamily="2" charset="-122"/>
                <a:cs typeface="宋体" panose="02010600030101010101" pitchFamily="2" charset="-122"/>
                <a:sym typeface="Times New Roman" panose="02020603050405020304" pitchFamily="18" charset="0"/>
              </a:rPr>
              <a:t>外</a:t>
            </a:r>
            <a:r>
              <a:rPr lang="zh-CN" altLang="en-US" sz="2400" kern="0" dirty="0">
                <a:latin typeface="Times New Roman" panose="02020603050405020304" pitchFamily="18" charset="0"/>
                <a:ea typeface="等线" panose="02010600030101010101" pitchFamily="2" charset="-122"/>
                <a:cs typeface="宋体" panose="02010600030101010101" pitchFamily="2" charset="-122"/>
                <a:sym typeface="Times New Roman" panose="02020603050405020304" pitchFamily="18" charset="0"/>
              </a:rPr>
              <a:t>胸</a:t>
            </a:r>
            <a:r>
              <a:rPr lang="zh-CN" altLang="zh-CN" sz="2400" kern="0" dirty="0">
                <a:latin typeface="Times New Roman" panose="02020603050405020304" pitchFamily="18" charset="0"/>
                <a:ea typeface="等线" panose="02010600030101010101" pitchFamily="2" charset="-122"/>
                <a:cs typeface="宋体" panose="02010600030101010101" pitchFamily="2" charset="-122"/>
                <a:sym typeface="Times New Roman" panose="02020603050405020304" pitchFamily="18" charset="0"/>
              </a:rPr>
              <a:t>区域</a:t>
            </a:r>
            <a:r>
              <a:rPr lang="zh-CN" altLang="en-US" sz="2400" kern="0" dirty="0">
                <a:latin typeface="Times New Roman" panose="02020603050405020304" pitchFamily="18" charset="0"/>
                <a:ea typeface="等线" panose="02010600030101010101" pitchFamily="2" charset="-122"/>
                <a:cs typeface="DY195+ZJOF3G-195"/>
                <a:sym typeface="Times New Roman" panose="02020603050405020304" pitchFamily="18" charset="0"/>
              </a:rPr>
              <a:t>、</a:t>
            </a:r>
            <a:r>
              <a:rPr lang="zh-CN" altLang="zh-CN" sz="2400" kern="0" dirty="0">
                <a:latin typeface="Times New Roman" panose="02020603050405020304" pitchFamily="18" charset="0"/>
                <a:ea typeface="等线" panose="02010600030101010101" pitchFamily="2" charset="-122"/>
                <a:cs typeface="宋体" panose="02010600030101010101" pitchFamily="2" charset="-122"/>
                <a:sym typeface="Times New Roman" panose="02020603050405020304" pitchFamily="18" charset="0"/>
              </a:rPr>
              <a:t>小肠</a:t>
            </a:r>
            <a:r>
              <a:rPr lang="zh-CN" altLang="en-US" sz="2400" kern="0" dirty="0">
                <a:latin typeface="Times New Roman" panose="02020603050405020304" pitchFamily="18" charset="0"/>
                <a:ea typeface="等线" panose="02010600030101010101" pitchFamily="2" charset="-122"/>
                <a:cs typeface="DY195+ZJOF3G-195"/>
                <a:sym typeface="Times New Roman" panose="02020603050405020304" pitchFamily="18" charset="0"/>
              </a:rPr>
              <a:t>、</a:t>
            </a:r>
            <a:r>
              <a:rPr lang="zh-CN" altLang="zh-CN" sz="2400" kern="0" dirty="0">
                <a:latin typeface="Times New Roman" panose="02020603050405020304" pitchFamily="18" charset="0"/>
                <a:ea typeface="等线" panose="02010600030101010101" pitchFamily="2" charset="-122"/>
                <a:cs typeface="宋体" panose="02010600030101010101" pitchFamily="2" charset="-122"/>
                <a:sym typeface="Times New Roman" panose="02020603050405020304" pitchFamily="18" charset="0"/>
              </a:rPr>
              <a:t>肾</a:t>
            </a:r>
            <a:r>
              <a:rPr lang="zh-CN" altLang="en-US" sz="2400" kern="0" dirty="0">
                <a:latin typeface="Times New Roman" panose="02020603050405020304" pitchFamily="18" charset="0"/>
                <a:ea typeface="等线" panose="02010600030101010101" pitchFamily="2" charset="-122"/>
                <a:cs typeface="DY195+ZJOF3G-195"/>
                <a:sym typeface="Times New Roman" panose="02020603050405020304" pitchFamily="18" charset="0"/>
              </a:rPr>
              <a:t>、</a:t>
            </a:r>
            <a:r>
              <a:rPr lang="zh-CN" altLang="zh-CN" sz="2400" kern="0" dirty="0">
                <a:latin typeface="Times New Roman" panose="02020603050405020304" pitchFamily="18" charset="0"/>
                <a:ea typeface="等线" panose="02010600030101010101" pitchFamily="2" charset="-122"/>
                <a:cs typeface="宋体" panose="02010600030101010101" pitchFamily="2" charset="-122"/>
                <a:sym typeface="Times New Roman" panose="02020603050405020304" pitchFamily="18" charset="0"/>
              </a:rPr>
              <a:t>肌肉</a:t>
            </a:r>
            <a:r>
              <a:rPr lang="zh-CN" altLang="en-US" sz="2400" kern="0" dirty="0">
                <a:latin typeface="Times New Roman" panose="02020603050405020304" pitchFamily="18" charset="0"/>
                <a:ea typeface="等线" panose="02010600030101010101" pitchFamily="2" charset="-122"/>
                <a:cs typeface="DY195+ZJOF3G-195"/>
                <a:sym typeface="Times New Roman" panose="02020603050405020304" pitchFamily="18" charset="0"/>
              </a:rPr>
              <a:t>、</a:t>
            </a:r>
            <a:r>
              <a:rPr lang="zh-CN" altLang="zh-CN" sz="2400" kern="0" dirty="0">
                <a:latin typeface="Times New Roman" panose="02020603050405020304" pitchFamily="18" charset="0"/>
                <a:ea typeface="等线" panose="02010600030101010101" pitchFamily="2" charset="-122"/>
                <a:cs typeface="宋体" panose="02010600030101010101" pitchFamily="2" charset="-122"/>
                <a:sym typeface="Times New Roman" panose="02020603050405020304" pitchFamily="18" charset="0"/>
              </a:rPr>
              <a:t>胰</a:t>
            </a:r>
            <a:r>
              <a:rPr lang="zh-CN" altLang="en-US" sz="2400" kern="0" dirty="0">
                <a:latin typeface="Times New Roman" panose="02020603050405020304" pitchFamily="18" charset="0"/>
                <a:ea typeface="等线" panose="02010600030101010101" pitchFamily="2" charset="-122"/>
                <a:cs typeface="DY195+ZJOF3G-195"/>
                <a:sym typeface="Times New Roman" panose="02020603050405020304" pitchFamily="18" charset="0"/>
              </a:rPr>
              <a:t>、</a:t>
            </a:r>
            <a:r>
              <a:rPr lang="zh-CN" altLang="zh-CN" sz="2400" kern="0" dirty="0">
                <a:latin typeface="Times New Roman" panose="02020603050405020304" pitchFamily="18" charset="0"/>
                <a:ea typeface="等线" panose="02010600030101010101" pitchFamily="2" charset="-122"/>
                <a:cs typeface="宋体" panose="02010600030101010101" pitchFamily="2" charset="-122"/>
                <a:sym typeface="Times New Roman" panose="02020603050405020304" pitchFamily="18" charset="0"/>
              </a:rPr>
              <a:t>脾</a:t>
            </a:r>
            <a:r>
              <a:rPr lang="zh-CN" altLang="en-US" sz="2400" kern="0" dirty="0">
                <a:latin typeface="Times New Roman" panose="02020603050405020304" pitchFamily="18" charset="0"/>
                <a:ea typeface="等线" panose="02010600030101010101" pitchFamily="2" charset="-122"/>
                <a:cs typeface="DY195+ZJOF3G-195"/>
                <a:sym typeface="Times New Roman" panose="02020603050405020304" pitchFamily="18" charset="0"/>
              </a:rPr>
              <a:t>、</a:t>
            </a:r>
            <a:r>
              <a:rPr lang="zh-CN" altLang="zh-CN" sz="2400" kern="0" dirty="0">
                <a:latin typeface="Times New Roman" panose="02020603050405020304" pitchFamily="18" charset="0"/>
                <a:ea typeface="等线" panose="02010600030101010101" pitchFamily="2" charset="-122"/>
                <a:cs typeface="宋体" panose="02010600030101010101" pitchFamily="2" charset="-122"/>
                <a:sym typeface="Times New Roman" panose="02020603050405020304" pitchFamily="18" charset="0"/>
              </a:rPr>
              <a:t>胸腺</a:t>
            </a:r>
            <a:r>
              <a:rPr lang="zh-CN" altLang="en-US" sz="2400" kern="0" dirty="0">
                <a:latin typeface="Times New Roman" panose="02020603050405020304" pitchFamily="18" charset="0"/>
                <a:ea typeface="等线" panose="02010600030101010101" pitchFamily="2" charset="-122"/>
                <a:cs typeface="宋体" panose="02010600030101010101" pitchFamily="2" charset="-122"/>
                <a:sym typeface="Times New Roman" panose="02020603050405020304" pitchFamily="18" charset="0"/>
              </a:rPr>
              <a:t>、</a:t>
            </a:r>
            <a:r>
              <a:rPr lang="zh-CN" altLang="zh-CN" sz="2400" kern="0" dirty="0">
                <a:latin typeface="Times New Roman" panose="02020603050405020304" pitchFamily="18" charset="0"/>
                <a:ea typeface="等线" panose="02010600030101010101" pitchFamily="2" charset="-122"/>
                <a:cs typeface="宋体" panose="02010600030101010101" pitchFamily="2" charset="-122"/>
                <a:sym typeface="Times New Roman" panose="02020603050405020304" pitchFamily="18" charset="0"/>
              </a:rPr>
              <a:t>子宫</a:t>
            </a:r>
            <a:r>
              <a:rPr lang="zh-CN" altLang="en-US" sz="2400" kern="0" dirty="0">
                <a:latin typeface="Times New Roman" panose="02020603050405020304" pitchFamily="18" charset="0"/>
                <a:ea typeface="等线" panose="02010600030101010101" pitchFamily="2" charset="-122"/>
                <a:cs typeface="DY195+ZJOF3G-195"/>
                <a:sym typeface="Times New Roman" panose="02020603050405020304" pitchFamily="18" charset="0"/>
              </a:rPr>
              <a:t>。</a:t>
            </a:r>
            <a:endParaRPr lang="zh-CN" altLang="en-US" sz="2400" dirty="0">
              <a:latin typeface="Times New Roman" panose="02020603050405020304" pitchFamily="18" charset="0"/>
              <a:ea typeface="等线" panose="02010600030101010101" pitchFamily="2" charset="-122"/>
              <a:sym typeface="Times New Roman" panose="02020603050405020304" pitchFamily="18" charset="0"/>
            </a:endParaRPr>
          </a:p>
        </p:txBody>
      </p:sp>
      <p:sp>
        <p:nvSpPr>
          <p:cNvPr id="6" name="Rectangle 2"/>
          <p:cNvSpPr txBox="1">
            <a:spLocks noChangeArrowheads="1"/>
          </p:cNvSpPr>
          <p:nvPr/>
        </p:nvSpPr>
        <p:spPr bwMode="auto">
          <a:xfrm>
            <a:off x="2927648" y="476671"/>
            <a:ext cx="6552728" cy="7495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黑体" pitchFamily="49" charset="-122"/>
                <a:ea typeface="黑体" pitchFamily="49" charset="-122"/>
                <a:cs typeface="+mj-cs"/>
              </a:defRPr>
            </a:lvl1pPr>
            <a:lvl2pPr algn="l" rtl="0" eaLnBrk="0" fontAlgn="base" hangingPunct="0">
              <a:spcBef>
                <a:spcPct val="0"/>
              </a:spcBef>
              <a:spcAft>
                <a:spcPct val="0"/>
              </a:spcAft>
              <a:defRPr sz="3200">
                <a:solidFill>
                  <a:schemeClr val="bg1"/>
                </a:solidFill>
                <a:latin typeface="黑体" pitchFamily="49" charset="-122"/>
                <a:ea typeface="黑体" pitchFamily="49" charset="-122"/>
              </a:defRPr>
            </a:lvl2pPr>
            <a:lvl3pPr algn="l" rtl="0" eaLnBrk="0" fontAlgn="base" hangingPunct="0">
              <a:spcBef>
                <a:spcPct val="0"/>
              </a:spcBef>
              <a:spcAft>
                <a:spcPct val="0"/>
              </a:spcAft>
              <a:defRPr sz="3200">
                <a:solidFill>
                  <a:schemeClr val="bg1"/>
                </a:solidFill>
                <a:latin typeface="黑体" pitchFamily="49" charset="-122"/>
                <a:ea typeface="黑体" pitchFamily="49" charset="-122"/>
              </a:defRPr>
            </a:lvl3pPr>
            <a:lvl4pPr algn="l" rtl="0" eaLnBrk="0" fontAlgn="base" hangingPunct="0">
              <a:spcBef>
                <a:spcPct val="0"/>
              </a:spcBef>
              <a:spcAft>
                <a:spcPct val="0"/>
              </a:spcAft>
              <a:defRPr sz="3200">
                <a:solidFill>
                  <a:schemeClr val="bg1"/>
                </a:solidFill>
                <a:latin typeface="黑体" pitchFamily="49" charset="-122"/>
                <a:ea typeface="黑体" pitchFamily="49" charset="-122"/>
              </a:defRPr>
            </a:lvl4pPr>
            <a:lvl5pPr algn="l" rtl="0" eaLnBrk="0" fontAlgn="base" hangingPunct="0">
              <a:spcBef>
                <a:spcPct val="0"/>
              </a:spcBef>
              <a:spcAft>
                <a:spcPct val="0"/>
              </a:spcAft>
              <a:defRPr sz="3200">
                <a:solidFill>
                  <a:schemeClr val="bg1"/>
                </a:solidFill>
                <a:latin typeface="黑体" pitchFamily="49" charset="-122"/>
                <a:ea typeface="黑体" pitchFamily="49" charset="-122"/>
              </a:defRPr>
            </a:lvl5pPr>
            <a:lvl6pPr marL="457200" algn="l" rtl="0" fontAlgn="base">
              <a:spcBef>
                <a:spcPct val="0"/>
              </a:spcBef>
              <a:spcAft>
                <a:spcPct val="0"/>
              </a:spcAft>
              <a:defRPr sz="3200">
                <a:solidFill>
                  <a:schemeClr val="bg1"/>
                </a:solidFill>
                <a:latin typeface="Verdana" pitchFamily="34" charset="0"/>
              </a:defRPr>
            </a:lvl6pPr>
            <a:lvl7pPr marL="914400" algn="l" rtl="0" fontAlgn="base">
              <a:spcBef>
                <a:spcPct val="0"/>
              </a:spcBef>
              <a:spcAft>
                <a:spcPct val="0"/>
              </a:spcAft>
              <a:defRPr sz="3200">
                <a:solidFill>
                  <a:schemeClr val="bg1"/>
                </a:solidFill>
                <a:latin typeface="Verdana" pitchFamily="34" charset="0"/>
              </a:defRPr>
            </a:lvl7pPr>
            <a:lvl8pPr marL="1371600" algn="l" rtl="0" fontAlgn="base">
              <a:spcBef>
                <a:spcPct val="0"/>
              </a:spcBef>
              <a:spcAft>
                <a:spcPct val="0"/>
              </a:spcAft>
              <a:defRPr sz="3200">
                <a:solidFill>
                  <a:schemeClr val="bg1"/>
                </a:solidFill>
                <a:latin typeface="Verdana" pitchFamily="34" charset="0"/>
              </a:defRPr>
            </a:lvl8pPr>
            <a:lvl9pPr marL="1828800" algn="l" rtl="0" fontAlgn="base">
              <a:spcBef>
                <a:spcPct val="0"/>
              </a:spcBef>
              <a:spcAft>
                <a:spcPct val="0"/>
              </a:spcAft>
              <a:defRPr sz="3200">
                <a:solidFill>
                  <a:schemeClr val="bg1"/>
                </a:solidFill>
                <a:latin typeface="Verdana" pitchFamily="34" charset="0"/>
              </a:defRPr>
            </a:lvl9pPr>
          </a:lstStyle>
          <a:p>
            <a:pPr>
              <a:lnSpc>
                <a:spcPct val="120000"/>
              </a:lnSpc>
              <a:spcBef>
                <a:spcPct val="20000"/>
              </a:spcBef>
              <a:spcAft>
                <a:spcPct val="20000"/>
              </a:spcAft>
            </a:pPr>
            <a:r>
              <a:rPr lang="en-US" altLang="zh-CN" kern="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GB18871-2002</a:t>
            </a:r>
            <a:r>
              <a:rPr lang="zh-CN" altLang="en-US" kern="0" dirty="0">
                <a:solidFill>
                  <a:srgbClr val="FF0000"/>
                </a:solidFill>
                <a:latin typeface="Times New Roman" panose="02020603050405020304" pitchFamily="18" charset="0"/>
                <a:ea typeface="等线" panose="02010600030101010101" pitchFamily="2" charset="-122"/>
                <a:sym typeface="Times New Roman" panose="02020603050405020304" pitchFamily="18" charset="0"/>
              </a:rPr>
              <a:t>中的组织权重因数</a:t>
            </a:r>
          </a:p>
        </p:txBody>
      </p:sp>
    </p:spTree>
    <p:extLst>
      <p:ext uri="{BB962C8B-B14F-4D97-AF65-F5344CB8AC3E}">
        <p14:creationId xmlns:p14="http://schemas.microsoft.com/office/powerpoint/2010/main" xmlns="" val="25984982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xmlns="" id="{5A449013-E529-470E-A677-5A9168B8552F}"/>
              </a:ext>
            </a:extLst>
          </p:cNvPr>
          <p:cNvSpPr>
            <a:spLocks noGrp="1" noChangeArrowheads="1"/>
          </p:cNvSpPr>
          <p:nvPr>
            <p:ph type="title"/>
          </p:nvPr>
        </p:nvSpPr>
        <p:spPr/>
        <p:txBody>
          <a:bodyPr/>
          <a:lstStyle/>
          <a:p>
            <a:pPr eaLnBrk="1" hangingPunct="1">
              <a:lnSpc>
                <a:spcPct val="120000"/>
              </a:lnSpc>
              <a:spcBef>
                <a:spcPct val="20000"/>
              </a:spcBef>
              <a:spcAft>
                <a:spcPts val="20"/>
              </a:spcAft>
            </a:pPr>
            <a:r>
              <a:rPr lang="zh-CN" altLang="en-US" sz="3600">
                <a:latin typeface="Times New Roman" panose="02020603050405020304" pitchFamily="18" charset="0"/>
                <a:ea typeface="等线" panose="02010600030101010101" pitchFamily="2" charset="-122"/>
                <a:sym typeface="Times New Roman" panose="02020603050405020304" pitchFamily="18" charset="0"/>
              </a:rPr>
              <a:t>摄入放射性核素后（内照射）的剂量</a:t>
            </a:r>
          </a:p>
        </p:txBody>
      </p:sp>
      <p:sp>
        <p:nvSpPr>
          <p:cNvPr id="41987" name="Rectangle 3">
            <a:extLst>
              <a:ext uri="{FF2B5EF4-FFF2-40B4-BE49-F238E27FC236}">
                <a16:creationId xmlns:a16="http://schemas.microsoft.com/office/drawing/2014/main" xmlns="" id="{1DC1E9C9-4E36-49C7-A48C-88F0CC75EE10}"/>
              </a:ext>
            </a:extLst>
          </p:cNvPr>
          <p:cNvSpPr>
            <a:spLocks noGrp="1" noChangeArrowheads="1"/>
          </p:cNvSpPr>
          <p:nvPr>
            <p:ph type="body" sz="half" idx="2"/>
          </p:nvPr>
        </p:nvSpPr>
        <p:spPr/>
        <p:txBody>
          <a:bodyPr>
            <a:normAutofit fontScale="92500" lnSpcReduction="20000"/>
          </a:bodyPr>
          <a:lstStyle/>
          <a:p>
            <a:pPr eaLnBrk="1" hangingPunct="1">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待积剂量</a:t>
            </a:r>
          </a:p>
          <a:p>
            <a:pPr lvl="1" eaLnBrk="1" hangingPunct="1">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剂量（当量剂量</a:t>
            </a:r>
            <a:r>
              <a:rPr lang="en-US" altLang="zh-CN" dirty="0">
                <a:latin typeface="Times New Roman" panose="02020603050405020304" pitchFamily="18" charset="0"/>
                <a:ea typeface="等线" panose="02010600030101010101" pitchFamily="2" charset="-122"/>
                <a:sym typeface="Times New Roman" panose="02020603050405020304" pitchFamily="18" charset="0"/>
              </a:rPr>
              <a:t>/</a:t>
            </a:r>
            <a:r>
              <a:rPr lang="zh-CN" altLang="en-US" dirty="0">
                <a:latin typeface="Times New Roman" panose="02020603050405020304" pitchFamily="18" charset="0"/>
                <a:ea typeface="等线" panose="02010600030101010101" pitchFamily="2" charset="-122"/>
                <a:sym typeface="Times New Roman" panose="02020603050405020304" pitchFamily="18" charset="0"/>
              </a:rPr>
              <a:t>有效剂量率）的时间积分</a:t>
            </a:r>
          </a:p>
          <a:p>
            <a:pPr lvl="1" eaLnBrk="1" hangingPunct="1">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成人：</a:t>
            </a:r>
            <a:r>
              <a:rPr lang="en-US" altLang="zh-CN" dirty="0">
                <a:latin typeface="Times New Roman" panose="02020603050405020304" pitchFamily="18" charset="0"/>
                <a:ea typeface="等线" panose="02010600030101010101" pitchFamily="2" charset="-122"/>
                <a:sym typeface="Times New Roman" panose="02020603050405020304" pitchFamily="18" charset="0"/>
              </a:rPr>
              <a:t>50</a:t>
            </a:r>
            <a:r>
              <a:rPr lang="zh-CN" altLang="en-US" dirty="0">
                <a:latin typeface="Times New Roman" panose="02020603050405020304" pitchFamily="18" charset="0"/>
                <a:ea typeface="等线" panose="02010600030101010101" pitchFamily="2" charset="-122"/>
                <a:sym typeface="Times New Roman" panose="02020603050405020304" pitchFamily="18" charset="0"/>
              </a:rPr>
              <a:t>年</a:t>
            </a:r>
          </a:p>
          <a:p>
            <a:pPr lvl="1" eaLnBrk="1" hangingPunct="1">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儿童到</a:t>
            </a:r>
            <a:r>
              <a:rPr lang="en-US" altLang="zh-CN" dirty="0">
                <a:latin typeface="Times New Roman" panose="02020603050405020304" pitchFamily="18" charset="0"/>
                <a:ea typeface="等线" panose="02010600030101010101" pitchFamily="2" charset="-122"/>
                <a:sym typeface="Times New Roman" panose="02020603050405020304" pitchFamily="18" charset="0"/>
              </a:rPr>
              <a:t>70</a:t>
            </a:r>
            <a:r>
              <a:rPr lang="zh-CN" altLang="en-US" dirty="0">
                <a:latin typeface="Times New Roman" panose="02020603050405020304" pitchFamily="18" charset="0"/>
                <a:ea typeface="等线" panose="02010600030101010101" pitchFamily="2" charset="-122"/>
                <a:sym typeface="Times New Roman" panose="02020603050405020304" pitchFamily="18" charset="0"/>
              </a:rPr>
              <a:t>岁</a:t>
            </a:r>
          </a:p>
          <a:p>
            <a:pPr lvl="1" eaLnBrk="1" hangingPunct="1">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单位：</a:t>
            </a:r>
            <a:r>
              <a:rPr lang="en-US" altLang="zh-CN" dirty="0" err="1">
                <a:latin typeface="Times New Roman" panose="02020603050405020304" pitchFamily="18" charset="0"/>
                <a:ea typeface="等线" panose="02010600030101010101" pitchFamily="2" charset="-122"/>
                <a:sym typeface="Times New Roman" panose="02020603050405020304" pitchFamily="18" charset="0"/>
              </a:rPr>
              <a:t>Sv</a:t>
            </a:r>
            <a:endParaRPr lang="en-US" altLang="zh-CN" dirty="0">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41988" name="Picture 5">
            <a:extLst>
              <a:ext uri="{FF2B5EF4-FFF2-40B4-BE49-F238E27FC236}">
                <a16:creationId xmlns:a16="http://schemas.microsoft.com/office/drawing/2014/main" xmlns="" id="{7F6459D7-55C8-44B1-B5E5-862CD7AD658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92314" y="1484314"/>
            <a:ext cx="8239125" cy="2147887"/>
          </a:xfrm>
          <a:prstGeom prst="rect">
            <a:avLst/>
          </a:prstGeom>
          <a:noFill/>
          <a:ln w="127000">
            <a:solidFill>
              <a:srgbClr val="800000"/>
            </a:solidFill>
            <a:prstDash val="sysDot"/>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a:extLst>
              <a:ext uri="{FF2B5EF4-FFF2-40B4-BE49-F238E27FC236}">
                <a16:creationId xmlns:a16="http://schemas.microsoft.com/office/drawing/2014/main" xmlns="" id="{D1F38266-BF1B-4007-92F6-9481A9283464}"/>
              </a:ext>
            </a:extLst>
          </p:cNvPr>
          <p:cNvSpPr>
            <a:spLocks noGrp="1" noChangeArrowheads="1"/>
          </p:cNvSpPr>
          <p:nvPr>
            <p:ph type="body" idx="1"/>
          </p:nvPr>
        </p:nvSpPr>
        <p:spPr>
          <a:xfrm>
            <a:off x="1992313" y="981076"/>
            <a:ext cx="8229600" cy="4525963"/>
          </a:xfrm>
        </p:spPr>
        <p:txBody>
          <a:bodyPr/>
          <a:lstStyle/>
          <a:p>
            <a:pPr eaLnBrk="1" hangingPunct="1">
              <a:lnSpc>
                <a:spcPct val="120000"/>
              </a:lnSpc>
              <a:spcBef>
                <a:spcPct val="20000"/>
              </a:spcBef>
              <a:spcAft>
                <a:spcPts val="20"/>
              </a:spcAft>
            </a:pPr>
            <a:r>
              <a:rPr lang="zh-CN" altLang="en-US">
                <a:latin typeface="Times New Roman" panose="02020603050405020304" pitchFamily="18" charset="0"/>
                <a:ea typeface="等线" panose="02010600030101010101" pitchFamily="2" charset="-122"/>
                <a:sym typeface="Times New Roman" panose="02020603050405020304" pitchFamily="18" charset="0"/>
              </a:rPr>
              <a:t>集体剂量</a:t>
            </a:r>
          </a:p>
          <a:p>
            <a:pPr lvl="1" eaLnBrk="1" hangingPunct="1">
              <a:lnSpc>
                <a:spcPct val="120000"/>
              </a:lnSpc>
              <a:spcBef>
                <a:spcPct val="20000"/>
              </a:spcBef>
              <a:spcAft>
                <a:spcPts val="20"/>
              </a:spcAft>
            </a:pPr>
            <a:r>
              <a:rPr lang="zh-CN" altLang="en-US">
                <a:latin typeface="Times New Roman" panose="02020603050405020304" pitchFamily="18" charset="0"/>
                <a:ea typeface="等线" panose="02010600030101010101" pitchFamily="2" charset="-122"/>
                <a:sym typeface="Times New Roman" panose="02020603050405020304" pitchFamily="18" charset="0"/>
              </a:rPr>
              <a:t>近似地表示为：</a:t>
            </a:r>
          </a:p>
          <a:p>
            <a:pPr eaLnBrk="1" hangingPunct="1">
              <a:lnSpc>
                <a:spcPct val="120000"/>
              </a:lnSpc>
              <a:spcBef>
                <a:spcPct val="20000"/>
              </a:spcBef>
              <a:spcAft>
                <a:spcPts val="20"/>
              </a:spcAft>
            </a:pPr>
            <a:r>
              <a:rPr lang="zh-CN" altLang="en-US">
                <a:latin typeface="Times New Roman" panose="02020603050405020304" pitchFamily="18" charset="0"/>
                <a:ea typeface="等线" panose="02010600030101010101" pitchFamily="2" charset="-122"/>
                <a:sym typeface="Times New Roman" panose="02020603050405020304" pitchFamily="18" charset="0"/>
              </a:rPr>
              <a:t>（食入、摄入）摄入限值</a:t>
            </a:r>
          </a:p>
          <a:p>
            <a:pPr lvl="1" eaLnBrk="1" hangingPunct="1">
              <a:lnSpc>
                <a:spcPct val="120000"/>
              </a:lnSpc>
              <a:spcBef>
                <a:spcPct val="20000"/>
              </a:spcBef>
              <a:spcAft>
                <a:spcPts val="20"/>
              </a:spcAft>
            </a:pPr>
            <a:r>
              <a:rPr lang="zh-CN" altLang="en-US">
                <a:latin typeface="Times New Roman" panose="02020603050405020304" pitchFamily="18" charset="0"/>
                <a:ea typeface="等线" panose="02010600030101010101" pitchFamily="2" charset="-122"/>
                <a:sym typeface="Times New Roman" panose="02020603050405020304" pitchFamily="18" charset="0"/>
              </a:rPr>
              <a:t>年摄入量限值（</a:t>
            </a:r>
            <a:r>
              <a:rPr lang="en-US" altLang="zh-CN">
                <a:latin typeface="Times New Roman" panose="02020603050405020304" pitchFamily="18" charset="0"/>
                <a:ea typeface="等线" panose="02010600030101010101" pitchFamily="2" charset="-122"/>
                <a:sym typeface="Times New Roman" panose="02020603050405020304" pitchFamily="18" charset="0"/>
              </a:rPr>
              <a:t>ALI</a:t>
            </a:r>
            <a:r>
              <a:rPr lang="zh-CN" altLang="en-US">
                <a:latin typeface="Times New Roman" panose="02020603050405020304" pitchFamily="18" charset="0"/>
                <a:ea typeface="等线" panose="02010600030101010101" pitchFamily="2" charset="-122"/>
                <a:sym typeface="Times New Roman" panose="02020603050405020304" pitchFamily="18" charset="0"/>
              </a:rPr>
              <a:t>）</a:t>
            </a:r>
          </a:p>
          <a:p>
            <a:pPr lvl="1" eaLnBrk="1" hangingPunct="1">
              <a:lnSpc>
                <a:spcPct val="120000"/>
              </a:lnSpc>
              <a:spcBef>
                <a:spcPct val="20000"/>
              </a:spcBef>
              <a:spcAft>
                <a:spcPts val="20"/>
              </a:spcAft>
            </a:pPr>
            <a:r>
              <a:rPr lang="zh-CN" altLang="en-US">
                <a:latin typeface="Times New Roman" panose="02020603050405020304" pitchFamily="18" charset="0"/>
                <a:ea typeface="等线" panose="02010600030101010101" pitchFamily="2" charset="-122"/>
                <a:sym typeface="Times New Roman" panose="02020603050405020304" pitchFamily="18" charset="0"/>
              </a:rPr>
              <a:t>导出空气浓度（</a:t>
            </a:r>
            <a:r>
              <a:rPr lang="en-US" altLang="zh-CN">
                <a:latin typeface="Times New Roman" panose="02020603050405020304" pitchFamily="18" charset="0"/>
                <a:ea typeface="等线" panose="02010600030101010101" pitchFamily="2" charset="-122"/>
                <a:sym typeface="Times New Roman" panose="02020603050405020304" pitchFamily="18" charset="0"/>
              </a:rPr>
              <a:t>DAC</a:t>
            </a:r>
            <a:r>
              <a:rPr lang="zh-CN" altLang="en-US">
                <a:latin typeface="Times New Roman" panose="02020603050405020304" pitchFamily="18" charset="0"/>
                <a:ea typeface="等线" panose="02010600030101010101" pitchFamily="2" charset="-122"/>
                <a:sym typeface="Times New Roman" panose="02020603050405020304" pitchFamily="18" charset="0"/>
              </a:rPr>
              <a:t>）</a:t>
            </a:r>
          </a:p>
        </p:txBody>
      </p:sp>
      <p:pic>
        <p:nvPicPr>
          <p:cNvPr id="43011" name="Picture 4">
            <a:extLst>
              <a:ext uri="{FF2B5EF4-FFF2-40B4-BE49-F238E27FC236}">
                <a16:creationId xmlns:a16="http://schemas.microsoft.com/office/drawing/2014/main" xmlns="" id="{95563984-05F6-467D-BCA7-2CA2651609D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90961" y="1350961"/>
            <a:ext cx="1384300" cy="52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0">
                <a:solidFill>
                  <a:srgbClr val="000000"/>
                </a:solidFill>
                <a:prstDash val="sysDot"/>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34D5F7-BCA6-46B2-8C78-E55356CDED6C}"/>
              </a:ext>
            </a:extLst>
          </p:cNvPr>
          <p:cNvSpPr>
            <a:spLocks noGrp="1"/>
          </p:cNvSpPr>
          <p:nvPr>
            <p:ph type="title"/>
          </p:nvPr>
        </p:nvSpPr>
        <p:spPr/>
        <p:txBody>
          <a:bodyPr/>
          <a:lstStyle/>
          <a:p>
            <a:pPr>
              <a:lnSpc>
                <a:spcPct val="120000"/>
              </a:lnSpc>
              <a:spcBef>
                <a:spcPct val="20000"/>
              </a:spcBef>
              <a:spcAft>
                <a:spcPts val="20"/>
              </a:spcAft>
            </a:pPr>
            <a:endParaRPr lang="zh-CN" altLang="en-US"/>
          </a:p>
        </p:txBody>
      </p:sp>
      <p:sp>
        <p:nvSpPr>
          <p:cNvPr id="3" name="内容占位符 2">
            <a:extLst>
              <a:ext uri="{FF2B5EF4-FFF2-40B4-BE49-F238E27FC236}">
                <a16:creationId xmlns:a16="http://schemas.microsoft.com/office/drawing/2014/main" xmlns="" id="{19882ECC-62D1-4069-A543-38BCB182137B}"/>
              </a:ext>
            </a:extLst>
          </p:cNvPr>
          <p:cNvSpPr>
            <a:spLocks noGrp="1"/>
          </p:cNvSpPr>
          <p:nvPr>
            <p:ph idx="1"/>
          </p:nvPr>
        </p:nvSpPr>
        <p:spPr/>
        <p:txBody>
          <a:bodyPr>
            <a:normAutofit fontScale="92500"/>
          </a:bodyPr>
          <a:lstStyle/>
          <a:p>
            <a:pPr>
              <a:lnSpc>
                <a:spcPct val="130000"/>
              </a:lnSpc>
              <a:spcBef>
                <a:spcPts val="20"/>
              </a:spcBef>
              <a:spcAft>
                <a:spcPts val="20"/>
              </a:spcAft>
            </a:pPr>
            <a:r>
              <a:rPr lang="zh-CN" altLang="en-US" sz="2400" b="1" i="0" dirty="0">
                <a:solidFill>
                  <a:srgbClr val="333333"/>
                </a:solidFill>
                <a:effectLst/>
                <a:latin typeface="arial" panose="020B0604020202020204" pitchFamily="34" charset="0"/>
              </a:rPr>
              <a:t>第二十九条 </a:t>
            </a:r>
            <a:r>
              <a:rPr lang="zh-CN" altLang="en-US" sz="2400" b="0" i="0" dirty="0">
                <a:solidFill>
                  <a:srgbClr val="333333"/>
                </a:solidFill>
                <a:effectLst/>
                <a:latin typeface="arial" panose="020B0604020202020204" pitchFamily="34" charset="0"/>
              </a:rPr>
              <a:t>向用人单位提供可能产生职业病危害的化学品、放射性同位素和含有放射性物质的材料的，应当提供中文说明书。说明书应当载明产品特性、主要成份、存在的有害因素、可能产生的危害后果、安全使用注意事项、职业病防护以及应急救治措施等内容。产品包装应当有醒目的警示标识和中文警示说明。贮存上述材料的场所应当在规定的部位设置危险物品标识或者放射性警示标识。</a:t>
            </a:r>
            <a:endParaRPr lang="zh-CN" altLang="en-US" sz="2400" dirty="0"/>
          </a:p>
          <a:p>
            <a:pPr algn="l">
              <a:lnSpc>
                <a:spcPct val="130000"/>
              </a:lnSpc>
              <a:spcBef>
                <a:spcPts val="20"/>
              </a:spcBef>
              <a:spcAft>
                <a:spcPts val="20"/>
              </a:spcAft>
            </a:pPr>
            <a:r>
              <a:rPr lang="zh-CN" altLang="en-US" sz="2400" b="0" i="0" dirty="0">
                <a:solidFill>
                  <a:srgbClr val="333333"/>
                </a:solidFill>
                <a:effectLst/>
                <a:latin typeface="arial" panose="020B0604020202020204" pitchFamily="34" charset="0"/>
              </a:rPr>
              <a:t>国内首次使用或者首次进口与职业病危害有关的化学材料，使用单位或者进口单位按照国家规定经国务院有关部门批准后，应当向国务院卫生行政部门、报送该化学材料的毒性鉴定以及经有关部门登记注册或者批准进口的文件等资料。</a:t>
            </a:r>
          </a:p>
          <a:p>
            <a:pPr algn="l">
              <a:lnSpc>
                <a:spcPct val="130000"/>
              </a:lnSpc>
              <a:spcBef>
                <a:spcPts val="20"/>
              </a:spcBef>
              <a:spcAft>
                <a:spcPts val="20"/>
              </a:spcAft>
            </a:pPr>
            <a:r>
              <a:rPr lang="zh-CN" altLang="en-US" sz="2400" b="0" i="0" dirty="0">
                <a:solidFill>
                  <a:srgbClr val="333333"/>
                </a:solidFill>
                <a:effectLst/>
                <a:latin typeface="arial" panose="020B0604020202020204" pitchFamily="34" charset="0"/>
              </a:rPr>
              <a:t>进口放射性同位素、射线装置和含有放射性物质的物品的，按照国家有关规定办理。</a:t>
            </a:r>
          </a:p>
          <a:p>
            <a:pPr>
              <a:lnSpc>
                <a:spcPct val="130000"/>
              </a:lnSpc>
              <a:spcBef>
                <a:spcPts val="20"/>
              </a:spcBef>
              <a:spcAft>
                <a:spcPts val="20"/>
              </a:spcAft>
            </a:pPr>
            <a:endParaRPr lang="zh-CN" altLang="en-US" sz="2400" dirty="0"/>
          </a:p>
        </p:txBody>
      </p:sp>
    </p:spTree>
    <p:extLst>
      <p:ext uri="{BB962C8B-B14F-4D97-AF65-F5344CB8AC3E}">
        <p14:creationId xmlns:p14="http://schemas.microsoft.com/office/powerpoint/2010/main" xmlns="" val="1379870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algn="ctr">
              <a:lnSpc>
                <a:spcPct val="120000"/>
              </a:lnSpc>
              <a:spcBef>
                <a:spcPct val="20000"/>
              </a:spcBef>
              <a:spcAft>
                <a:spcPct val="20000"/>
              </a:spcAft>
            </a:pPr>
            <a:r>
              <a:rPr lang="zh-CN" altLang="en-US" sz="3600" dirty="0">
                <a:latin typeface="Times New Roman" panose="02020603050405020304" pitchFamily="18" charset="0"/>
                <a:ea typeface="KaiTi" panose="02010609060101010101" pitchFamily="49" charset="-122"/>
                <a:sym typeface="Times New Roman" panose="02020603050405020304" pitchFamily="18" charset="0"/>
              </a:rPr>
              <a:t>运行实用量</a:t>
            </a:r>
          </a:p>
        </p:txBody>
      </p:sp>
      <p:sp>
        <p:nvSpPr>
          <p:cNvPr id="43011" name="Rectangle 3"/>
          <p:cNvSpPr>
            <a:spLocks noGrp="1" noChangeArrowheads="1"/>
          </p:cNvSpPr>
          <p:nvPr>
            <p:ph type="body" idx="1"/>
          </p:nvPr>
        </p:nvSpPr>
        <p:spPr>
          <a:xfrm>
            <a:off x="2133600" y="1341438"/>
            <a:ext cx="8077200" cy="4419600"/>
          </a:xfrm>
        </p:spPr>
        <p:txBody>
          <a:bodyPr/>
          <a:lstStyle/>
          <a:p>
            <a:pPr marL="0" indent="0">
              <a:lnSpc>
                <a:spcPct val="120000"/>
              </a:lnSpc>
              <a:spcBef>
                <a:spcPct val="20000"/>
              </a:spcBef>
              <a:spcAft>
                <a:spcPct val="20000"/>
              </a:spcAft>
              <a:buNone/>
            </a:pPr>
            <a:r>
              <a:rPr lang="zh-CN" altLang="en-US" sz="3200" dirty="0">
                <a:latin typeface="Times New Roman" panose="02020603050405020304" pitchFamily="18" charset="0"/>
                <a:ea typeface="KaiTi" panose="02010609060101010101" pitchFamily="49" charset="-122"/>
                <a:sym typeface="Times New Roman" panose="02020603050405020304" pitchFamily="18" charset="0"/>
              </a:rPr>
              <a:t>用于环境监测的实用量</a:t>
            </a:r>
            <a:endParaRPr lang="en-US" altLang="zh-CN" sz="3200" dirty="0">
              <a:latin typeface="Times New Roman" panose="02020603050405020304" pitchFamily="18" charset="0"/>
              <a:ea typeface="KaiTi" panose="02010609060101010101" pitchFamily="49" charset="-122"/>
              <a:sym typeface="Times New Roman" panose="02020603050405020304" pitchFamily="18" charset="0"/>
            </a:endParaRPr>
          </a:p>
          <a:p>
            <a:pPr>
              <a:lnSpc>
                <a:spcPct val="120000"/>
              </a:lnSpc>
              <a:spcBef>
                <a:spcPct val="20000"/>
              </a:spcBef>
              <a:spcAft>
                <a:spcPct val="20000"/>
              </a:spcAft>
            </a:pPr>
            <a:r>
              <a:rPr kumimoji="1" lang="zh-CN" altLang="en-US" sz="24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sym typeface="Times New Roman" panose="02020603050405020304" pitchFamily="18" charset="0"/>
              </a:rPr>
              <a:t>周围剂量当量 </a:t>
            </a:r>
            <a:r>
              <a:rPr kumimoji="1" lang="en-US" altLang="zh-CN" sz="2400" i="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sym typeface="Times New Roman" panose="02020603050405020304" pitchFamily="18" charset="0"/>
              </a:rPr>
              <a:t>H*</a:t>
            </a:r>
            <a:r>
              <a:rPr kumimoji="1" lang="en-US" altLang="zh-CN" sz="24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sym typeface="Times New Roman" panose="02020603050405020304" pitchFamily="18" charset="0"/>
              </a:rPr>
              <a:t>(</a:t>
            </a:r>
            <a:r>
              <a:rPr kumimoji="1" lang="en-US" altLang="zh-CN" sz="2400" i="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sym typeface="Times New Roman" panose="02020603050405020304" pitchFamily="18" charset="0"/>
              </a:rPr>
              <a:t>d</a:t>
            </a:r>
            <a:r>
              <a:rPr kumimoji="1" lang="en-US" altLang="zh-CN" sz="24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sym typeface="Times New Roman" panose="02020603050405020304" pitchFamily="18" charset="0"/>
              </a:rPr>
              <a:t>) </a:t>
            </a:r>
            <a:r>
              <a:rPr kumimoji="1" lang="en-US" altLang="zh-CN" sz="2400" dirty="0">
                <a:latin typeface="Times New Roman" panose="02020603050405020304" pitchFamily="18" charset="0"/>
                <a:ea typeface="KaiTi" panose="02010609060101010101" pitchFamily="49" charset="-122"/>
                <a:cs typeface="Arial Unicode MS" panose="020B0604020202020204" pitchFamily="34" charset="-122"/>
                <a:sym typeface="Times New Roman" panose="02020603050405020304" pitchFamily="18" charset="0"/>
              </a:rPr>
              <a:t>(ambient dose equivalent)</a:t>
            </a:r>
          </a:p>
          <a:p>
            <a:pPr>
              <a:lnSpc>
                <a:spcPct val="120000"/>
              </a:lnSpc>
              <a:spcBef>
                <a:spcPct val="20000"/>
              </a:spcBef>
              <a:spcAft>
                <a:spcPct val="20000"/>
              </a:spcAft>
            </a:pPr>
            <a:r>
              <a:rPr kumimoji="1" lang="zh-CN" altLang="en-US" sz="24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sym typeface="Times New Roman" panose="02020603050405020304" pitchFamily="18" charset="0"/>
              </a:rPr>
              <a:t>定向剂量当量 </a:t>
            </a:r>
            <a:r>
              <a:rPr kumimoji="1" lang="en-US" altLang="zh-CN" sz="2400" i="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sym typeface="Times New Roman" panose="02020603050405020304" pitchFamily="18" charset="0"/>
              </a:rPr>
              <a:t>H</a:t>
            </a:r>
            <a:r>
              <a:rPr kumimoji="1" lang="en-US" altLang="zh-CN" sz="24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sym typeface="Times New Roman" panose="02020603050405020304" pitchFamily="18" charset="0"/>
              </a:rPr>
              <a:t>’(</a:t>
            </a:r>
            <a:r>
              <a:rPr kumimoji="1" lang="en-US" altLang="zh-CN" sz="2400" i="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sym typeface="Times New Roman" panose="02020603050405020304" pitchFamily="18" charset="0"/>
              </a:rPr>
              <a:t>d</a:t>
            </a:r>
            <a:r>
              <a:rPr kumimoji="1" lang="en-US" altLang="zh-CN" sz="24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sym typeface="Times New Roman" panose="02020603050405020304" pitchFamily="18" charset="0"/>
              </a:rPr>
              <a:t>,</a:t>
            </a:r>
            <a:r>
              <a:rPr kumimoji="1" lang="el-GR" altLang="zh-CN" sz="24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sym typeface="Times New Roman" panose="02020603050405020304" pitchFamily="18" charset="0"/>
              </a:rPr>
              <a:t>Ω</a:t>
            </a:r>
            <a:r>
              <a:rPr kumimoji="1" lang="en-US" altLang="zh-CN" sz="24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sym typeface="Times New Roman" panose="02020603050405020304" pitchFamily="18" charset="0"/>
              </a:rPr>
              <a:t>) </a:t>
            </a:r>
            <a:r>
              <a:rPr kumimoji="1" lang="en-US" altLang="zh-CN" sz="2400" dirty="0">
                <a:latin typeface="Times New Roman" panose="02020603050405020304" pitchFamily="18" charset="0"/>
                <a:ea typeface="KaiTi" panose="02010609060101010101" pitchFamily="49" charset="-122"/>
                <a:cs typeface="Arial Unicode MS" panose="020B0604020202020204" pitchFamily="34" charset="-122"/>
                <a:sym typeface="Times New Roman" panose="02020603050405020304" pitchFamily="18" charset="0"/>
              </a:rPr>
              <a:t>(directional dose equivalent)</a:t>
            </a:r>
            <a:endParaRPr lang="en-US" altLang="zh-CN" sz="2400" dirty="0">
              <a:latin typeface="Times New Roman" panose="02020603050405020304" pitchFamily="18" charset="0"/>
              <a:ea typeface="KaiTi" panose="02010609060101010101" pitchFamily="49" charset="-122"/>
              <a:sym typeface="Times New Roman" panose="02020603050405020304" pitchFamily="18" charset="0"/>
            </a:endParaRPr>
          </a:p>
          <a:p>
            <a:pPr marL="0" indent="0">
              <a:lnSpc>
                <a:spcPct val="120000"/>
              </a:lnSpc>
              <a:spcBef>
                <a:spcPct val="20000"/>
              </a:spcBef>
              <a:spcAft>
                <a:spcPct val="20000"/>
              </a:spcAft>
              <a:buNone/>
            </a:pPr>
            <a:r>
              <a:rPr lang="zh-CN" altLang="en-US" sz="3200" dirty="0">
                <a:latin typeface="Times New Roman" panose="02020603050405020304" pitchFamily="18" charset="0"/>
                <a:ea typeface="KaiTi" panose="02010609060101010101" pitchFamily="49" charset="-122"/>
                <a:sym typeface="Times New Roman" panose="02020603050405020304" pitchFamily="18" charset="0"/>
              </a:rPr>
              <a:t>用于个人监测的实用量</a:t>
            </a:r>
            <a:endParaRPr lang="en-US" altLang="zh-CN" sz="3200" dirty="0">
              <a:latin typeface="Times New Roman" panose="02020603050405020304" pitchFamily="18" charset="0"/>
              <a:ea typeface="KaiTi" panose="02010609060101010101" pitchFamily="49" charset="-122"/>
              <a:sym typeface="Times New Roman" panose="02020603050405020304" pitchFamily="18" charset="0"/>
            </a:endParaRPr>
          </a:p>
          <a:p>
            <a:pPr>
              <a:lnSpc>
                <a:spcPct val="120000"/>
              </a:lnSpc>
              <a:spcBef>
                <a:spcPct val="20000"/>
              </a:spcBef>
              <a:spcAft>
                <a:spcPct val="20000"/>
              </a:spcAft>
            </a:pPr>
            <a:r>
              <a:rPr kumimoji="1" lang="zh-CN" altLang="en-US" sz="24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sym typeface="Times New Roman" panose="02020603050405020304" pitchFamily="18" charset="0"/>
              </a:rPr>
              <a:t>个人剂量当量 </a:t>
            </a:r>
            <a:r>
              <a:rPr kumimoji="1" lang="en-US" altLang="zh-CN" sz="2400" i="1" dirty="0" err="1">
                <a:solidFill>
                  <a:srgbClr val="FF0000"/>
                </a:solidFill>
                <a:latin typeface="Times New Roman" panose="02020603050405020304" pitchFamily="18" charset="0"/>
                <a:ea typeface="KaiTi" panose="02010609060101010101" pitchFamily="49" charset="-122"/>
                <a:cs typeface="Times New Roman" panose="02020603050405020304" pitchFamily="18" charset="0"/>
                <a:sym typeface="Times New Roman" panose="02020603050405020304" pitchFamily="18" charset="0"/>
              </a:rPr>
              <a:t>H</a:t>
            </a:r>
            <a:r>
              <a:rPr kumimoji="1" lang="en-US" altLang="zh-CN" sz="2400" dirty="0" err="1">
                <a:solidFill>
                  <a:srgbClr val="FF0000"/>
                </a:solidFill>
                <a:latin typeface="Times New Roman" panose="02020603050405020304" pitchFamily="18" charset="0"/>
                <a:ea typeface="KaiTi" panose="02010609060101010101" pitchFamily="49" charset="-122"/>
                <a:cs typeface="Times New Roman" panose="02020603050405020304" pitchFamily="18" charset="0"/>
                <a:sym typeface="Times New Roman" panose="02020603050405020304" pitchFamily="18" charset="0"/>
              </a:rPr>
              <a:t>p</a:t>
            </a:r>
            <a:r>
              <a:rPr kumimoji="1" lang="en-US" altLang="zh-CN" sz="24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sym typeface="Times New Roman" panose="02020603050405020304" pitchFamily="18" charset="0"/>
              </a:rPr>
              <a:t>(</a:t>
            </a:r>
            <a:r>
              <a:rPr kumimoji="1" lang="en-US" altLang="zh-CN" sz="2400" i="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sym typeface="Times New Roman" panose="02020603050405020304" pitchFamily="18" charset="0"/>
              </a:rPr>
              <a:t>d</a:t>
            </a:r>
            <a:r>
              <a:rPr kumimoji="1" lang="en-US" altLang="zh-CN" sz="24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sym typeface="Times New Roman" panose="02020603050405020304" pitchFamily="18" charset="0"/>
              </a:rPr>
              <a:t>)</a:t>
            </a:r>
            <a:r>
              <a:rPr kumimoji="1" lang="en-US" altLang="zh-CN" sz="2400" dirty="0">
                <a:latin typeface="Times New Roman" panose="02020603050405020304" pitchFamily="18" charset="0"/>
                <a:ea typeface="KaiTi" panose="02010609060101010101" pitchFamily="49" charset="-122"/>
                <a:cs typeface="Times New Roman" panose="02020603050405020304" pitchFamily="18" charset="0"/>
                <a:sym typeface="Times New Roman" panose="02020603050405020304" pitchFamily="18" charset="0"/>
              </a:rPr>
              <a:t> </a:t>
            </a:r>
            <a:r>
              <a:rPr kumimoji="1" lang="en-US" altLang="zh-CN" sz="2400" dirty="0">
                <a:latin typeface="Times New Roman" panose="02020603050405020304" pitchFamily="18" charset="0"/>
                <a:ea typeface="KaiTi" panose="02010609060101010101" pitchFamily="49" charset="-122"/>
                <a:cs typeface="Arial Unicode MS" panose="020B0604020202020204" pitchFamily="34" charset="-122"/>
                <a:sym typeface="Times New Roman" panose="02020603050405020304" pitchFamily="18" charset="0"/>
              </a:rPr>
              <a:t>(individual dose equivalent)</a:t>
            </a:r>
            <a:endParaRPr lang="zh-CN" altLang="en-US" sz="2400" dirty="0">
              <a:latin typeface="Times New Roman" panose="02020603050405020304" pitchFamily="18" charset="0"/>
              <a:ea typeface="KaiTi" panose="02010609060101010101" pitchFamily="49" charset="-122"/>
              <a:sym typeface="Times New Roman" panose="02020603050405020304" pitchFamily="18" charset="0"/>
            </a:endParaRPr>
          </a:p>
        </p:txBody>
      </p:sp>
      <p:pic>
        <p:nvPicPr>
          <p:cNvPr id="4" name="Picture 7">
            <a:extLst>
              <a:ext uri="{FF2B5EF4-FFF2-40B4-BE49-F238E27FC236}">
                <a16:creationId xmlns:a16="http://schemas.microsoft.com/office/drawing/2014/main" xmlns="" id="{47689C2A-2D3D-4639-9CAF-ACB1BFAC6F9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96000" y="5137150"/>
            <a:ext cx="5200650" cy="1247775"/>
          </a:xfrm>
          <a:prstGeom prst="rect">
            <a:avLst/>
          </a:prstGeom>
          <a:noFill/>
          <a:ln w="85725">
            <a:solidFill>
              <a:srgbClr val="FF0000"/>
            </a:solidFill>
            <a:prstDash val="sysDot"/>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4370996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algn="ctr">
              <a:lnSpc>
                <a:spcPct val="120000"/>
              </a:lnSpc>
              <a:spcBef>
                <a:spcPct val="20000"/>
              </a:spcBef>
              <a:spcAft>
                <a:spcPct val="20000"/>
              </a:spcAft>
            </a:pPr>
            <a:r>
              <a:rPr lang="zh-CN" altLang="en-US" b="1" dirty="0">
                <a:latin typeface="Times New Roman" panose="02020603050405020304" pitchFamily="18" charset="0"/>
                <a:ea typeface="KaiTi" panose="02010609060101010101" pitchFamily="49" charset="-122"/>
                <a:sym typeface="Times New Roman" panose="02020603050405020304" pitchFamily="18" charset="0"/>
              </a:rPr>
              <a:t>体模与</a:t>
            </a:r>
            <a:r>
              <a:rPr lang="en-US" altLang="zh-CN" b="1" dirty="0">
                <a:latin typeface="Times New Roman" panose="02020603050405020304" pitchFamily="18" charset="0"/>
                <a:ea typeface="KaiTi" panose="02010609060101010101" pitchFamily="49" charset="-122"/>
                <a:sym typeface="Times New Roman" panose="02020603050405020304" pitchFamily="18" charset="0"/>
              </a:rPr>
              <a:t>ICRU</a:t>
            </a:r>
            <a:r>
              <a:rPr lang="zh-CN" altLang="en-US" b="1" dirty="0">
                <a:latin typeface="Times New Roman" panose="02020603050405020304" pitchFamily="18" charset="0"/>
                <a:ea typeface="KaiTi" panose="02010609060101010101" pitchFamily="49" charset="-122"/>
                <a:sym typeface="Times New Roman" panose="02020603050405020304" pitchFamily="18" charset="0"/>
              </a:rPr>
              <a:t>球</a:t>
            </a:r>
          </a:p>
        </p:txBody>
      </p:sp>
      <p:sp>
        <p:nvSpPr>
          <p:cNvPr id="88067" name="Rectangle 3"/>
          <p:cNvSpPr>
            <a:spLocks noGrp="1" noChangeArrowheads="1"/>
          </p:cNvSpPr>
          <p:nvPr>
            <p:ph type="body" idx="1"/>
          </p:nvPr>
        </p:nvSpPr>
        <p:spPr/>
        <p:txBody>
          <a:bodyPr/>
          <a:lstStyle/>
          <a:p>
            <a:pPr>
              <a:lnSpc>
                <a:spcPct val="120000"/>
              </a:lnSpc>
              <a:spcBef>
                <a:spcPct val="20000"/>
              </a:spcBef>
              <a:spcAft>
                <a:spcPct val="20000"/>
              </a:spcAft>
            </a:pP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体模是模拟人体对入射辐射散射、吸收特性的一类物体 。</a:t>
            </a:r>
          </a:p>
          <a:p>
            <a:pPr>
              <a:lnSpc>
                <a:spcPct val="120000"/>
              </a:lnSpc>
              <a:spcBef>
                <a:spcPct val="20000"/>
              </a:spcBef>
              <a:spcAft>
                <a:spcPct val="20000"/>
              </a:spcAft>
            </a:pP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ICRU</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球是：由软组织等效物质构成的直径为</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30 cm </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的一个球体，系模拟人体躯干的一种体模。因为它是由国际辐射单位与测量委员会最先提出的，故放射防护领域称之为“</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ICRU</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球”。</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ICRU</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球软组织等效物质的元素质量百分比分别是：氢</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10.1 </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、碳</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11.1 </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、氮</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2.6 </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、氧</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76.2 </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a:t>
            </a:r>
          </a:p>
        </p:txBody>
      </p:sp>
    </p:spTree>
    <p:extLst>
      <p:ext uri="{BB962C8B-B14F-4D97-AF65-F5344CB8AC3E}">
        <p14:creationId xmlns:p14="http://schemas.microsoft.com/office/powerpoint/2010/main" xmlns="" val="25600823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algn="ctr">
              <a:lnSpc>
                <a:spcPct val="120000"/>
              </a:lnSpc>
              <a:spcBef>
                <a:spcPct val="20000"/>
              </a:spcBef>
              <a:spcAft>
                <a:spcPct val="20000"/>
              </a:spcAft>
            </a:pPr>
            <a:r>
              <a:rPr lang="zh-CN" altLang="en-US" b="1" dirty="0">
                <a:latin typeface="Times New Roman" panose="02020603050405020304" pitchFamily="18" charset="0"/>
                <a:ea typeface="KaiTi" panose="02010609060101010101" pitchFamily="49" charset="-122"/>
                <a:sym typeface="Times New Roman" panose="02020603050405020304" pitchFamily="18" charset="0"/>
              </a:rPr>
              <a:t>扩展场和齐向扩展场</a:t>
            </a:r>
          </a:p>
        </p:txBody>
      </p:sp>
      <p:sp>
        <p:nvSpPr>
          <p:cNvPr id="87043" name="Rectangle 3"/>
          <p:cNvSpPr>
            <a:spLocks noGrp="1" noChangeArrowheads="1"/>
          </p:cNvSpPr>
          <p:nvPr>
            <p:ph type="body" idx="1"/>
          </p:nvPr>
        </p:nvSpPr>
        <p:spPr>
          <a:xfrm>
            <a:off x="838200" y="1692275"/>
            <a:ext cx="10515600" cy="3369122"/>
          </a:xfrm>
        </p:spPr>
        <p:txBody>
          <a:bodyPr>
            <a:normAutofit fontScale="92500"/>
          </a:bodyPr>
          <a:lstStyle/>
          <a:p>
            <a:pPr>
              <a:lnSpc>
                <a:spcPct val="130000"/>
              </a:lnSpc>
              <a:spcBef>
                <a:spcPct val="20000"/>
              </a:spcBef>
              <a:spcAft>
                <a:spcPct val="20000"/>
              </a:spcAft>
            </a:pP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扩展场和齐向扩展场是，为定义场所辐射监测的实用量，而引入的两个虚拟辐射场。</a:t>
            </a:r>
          </a:p>
          <a:p>
            <a:pPr>
              <a:lnSpc>
                <a:spcPct val="130000"/>
              </a:lnSpc>
              <a:spcBef>
                <a:spcPct val="20000"/>
              </a:spcBef>
              <a:spcAft>
                <a:spcPct val="20000"/>
              </a:spcAft>
            </a:pP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若某一空间体积</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V</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内，每一点上的粒子注量的谱、角分布</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与所关注的辐射场</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r</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点处的粒子注量的谱、角分布均相同</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即：</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Φ</a:t>
            </a:r>
            <a:r>
              <a:rPr lang="en-US" altLang="zh-CN" sz="2400" baseline="-25000" dirty="0">
                <a:latin typeface="Times New Roman" panose="02020603050405020304" pitchFamily="18" charset="0"/>
                <a:ea typeface="KaiTi" panose="02010609060101010101" pitchFamily="49" charset="-122"/>
                <a:sym typeface="Times New Roman" panose="02020603050405020304" pitchFamily="18" charset="0"/>
              </a:rPr>
              <a:t>Ω,E</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 (</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体积</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V</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中的每一点</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 Φ</a:t>
            </a:r>
            <a:r>
              <a:rPr lang="en-US" altLang="zh-CN" sz="2400" baseline="-25000" dirty="0">
                <a:latin typeface="Times New Roman" panose="02020603050405020304" pitchFamily="18" charset="0"/>
                <a:ea typeface="KaiTi" panose="02010609060101010101" pitchFamily="49" charset="-122"/>
                <a:sym typeface="Times New Roman" panose="02020603050405020304" pitchFamily="18" charset="0"/>
              </a:rPr>
              <a:t>Ω,E</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r</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），则称空间体积 内存在的辐射场为与上述点相应的扩展场。</a:t>
            </a:r>
          </a:p>
          <a:p>
            <a:pPr>
              <a:lnSpc>
                <a:spcPct val="130000"/>
              </a:lnSpc>
              <a:spcBef>
                <a:spcPct val="20000"/>
              </a:spcBef>
              <a:spcAft>
                <a:spcPct val="20000"/>
              </a:spcAft>
            </a:pP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若与</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r</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点相应的扩展场内，粒子都是朝一个方向运动的，则称空间体积</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V</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内存在的辐射场为与</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r</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点相应的齐向扩展场。 </a:t>
            </a:r>
          </a:p>
        </p:txBody>
      </p:sp>
    </p:spTree>
    <p:extLst>
      <p:ext uri="{BB962C8B-B14F-4D97-AF65-F5344CB8AC3E}">
        <p14:creationId xmlns:p14="http://schemas.microsoft.com/office/powerpoint/2010/main" xmlns="" val="38595204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algn="ctr">
              <a:lnSpc>
                <a:spcPct val="120000"/>
              </a:lnSpc>
              <a:spcBef>
                <a:spcPct val="20000"/>
              </a:spcBef>
              <a:spcAft>
                <a:spcPct val="20000"/>
              </a:spcAft>
            </a:pPr>
            <a:r>
              <a:rPr lang="zh-CN" altLang="en-US" b="1" dirty="0">
                <a:latin typeface="Times New Roman" panose="02020603050405020304" pitchFamily="18" charset="0"/>
                <a:ea typeface="KaiTi" panose="02010609060101010101" pitchFamily="49" charset="-122"/>
                <a:sym typeface="Times New Roman" panose="02020603050405020304" pitchFamily="18" charset="0"/>
              </a:rPr>
              <a:t>周围剂量当量</a:t>
            </a:r>
            <a:r>
              <a:rPr lang="zh-CN" altLang="en-US" dirty="0">
                <a:latin typeface="Times New Roman" panose="02020603050405020304" pitchFamily="18" charset="0"/>
                <a:ea typeface="KaiTi" panose="02010609060101010101" pitchFamily="49" charset="-122"/>
                <a:sym typeface="Times New Roman" panose="02020603050405020304" pitchFamily="18" charset="0"/>
              </a:rPr>
              <a:t> </a:t>
            </a:r>
          </a:p>
        </p:txBody>
      </p:sp>
      <p:sp>
        <p:nvSpPr>
          <p:cNvPr id="89091" name="Rectangle 3"/>
          <p:cNvSpPr>
            <a:spLocks noGrp="1" noChangeArrowheads="1"/>
          </p:cNvSpPr>
          <p:nvPr>
            <p:ph type="body" idx="1"/>
          </p:nvPr>
        </p:nvSpPr>
        <p:spPr>
          <a:xfrm>
            <a:off x="838200" y="1690688"/>
            <a:ext cx="10515600" cy="3177526"/>
          </a:xfrm>
        </p:spPr>
        <p:txBody>
          <a:bodyPr/>
          <a:lstStyle/>
          <a:p>
            <a:pPr>
              <a:lnSpc>
                <a:spcPct val="120000"/>
              </a:lnSpc>
              <a:spcBef>
                <a:spcPct val="20000"/>
              </a:spcBef>
              <a:spcAft>
                <a:spcPct val="20000"/>
              </a:spcAft>
            </a:pP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辐射场中某点的周围剂量当量</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H</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d</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是与该点实际辐射场相应的齐向扩展场在 </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ICRU </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球 体内逆齐向场方向的半径上深度</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d</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处的剂量当量。</a:t>
            </a:r>
          </a:p>
          <a:p>
            <a:pPr>
              <a:lnSpc>
                <a:spcPct val="120000"/>
              </a:lnSpc>
              <a:spcBef>
                <a:spcPct val="20000"/>
              </a:spcBef>
              <a:spcAft>
                <a:spcPct val="20000"/>
              </a:spcAft>
            </a:pP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周围剂量当量 </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H</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d</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的</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SI</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单位为</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J·kg</a:t>
            </a:r>
            <a:r>
              <a:rPr lang="en-US" altLang="zh-CN" sz="2400" baseline="30000" dirty="0">
                <a:latin typeface="Times New Roman" panose="02020603050405020304" pitchFamily="18" charset="0"/>
                <a:ea typeface="KaiTi" panose="02010609060101010101" pitchFamily="49" charset="-122"/>
                <a:sym typeface="Times New Roman" panose="02020603050405020304" pitchFamily="18" charset="0"/>
              </a:rPr>
              <a:t>-1</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；专用名为希沃特（</a:t>
            </a:r>
            <a:r>
              <a:rPr lang="en-US" altLang="zh-CN" sz="2400" dirty="0" err="1">
                <a:latin typeface="Times New Roman" panose="02020603050405020304" pitchFamily="18" charset="0"/>
                <a:ea typeface="KaiTi" panose="02010609060101010101" pitchFamily="49" charset="-122"/>
                <a:sym typeface="Times New Roman" panose="02020603050405020304" pitchFamily="18" charset="0"/>
              </a:rPr>
              <a:t>Sv</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a:t>
            </a:r>
            <a:endParaRPr lang="en-US" altLang="zh-CN" sz="2400" dirty="0">
              <a:latin typeface="Times New Roman" panose="02020603050405020304" pitchFamily="18" charset="0"/>
              <a:ea typeface="KaiTi" panose="02010609060101010101" pitchFamily="49" charset="-122"/>
              <a:sym typeface="Times New Roman" panose="02020603050405020304" pitchFamily="18" charset="0"/>
            </a:endParaRPr>
          </a:p>
          <a:p>
            <a:pPr>
              <a:lnSpc>
                <a:spcPct val="120000"/>
              </a:lnSpc>
              <a:spcBef>
                <a:spcPct val="20000"/>
              </a:spcBef>
              <a:spcAft>
                <a:spcPct val="20000"/>
              </a:spcAft>
            </a:pP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通常，周围剂量当量 </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H</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d</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 </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用于强贯穿辐射的监测；关心的深度 </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d </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取</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10 mm</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，此时，周围剂量当量便记作 </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H</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*(10) </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。仪器测得的周围剂量当量 </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H</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*(10) </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，常可作为仪器所在位置上，人体有效剂量的合理估计值。  </a:t>
            </a:r>
          </a:p>
        </p:txBody>
      </p:sp>
    </p:spTree>
    <p:extLst>
      <p:ext uri="{BB962C8B-B14F-4D97-AF65-F5344CB8AC3E}">
        <p14:creationId xmlns:p14="http://schemas.microsoft.com/office/powerpoint/2010/main" xmlns="" val="21282172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algn="ctr">
              <a:lnSpc>
                <a:spcPct val="120000"/>
              </a:lnSpc>
              <a:spcBef>
                <a:spcPct val="20000"/>
              </a:spcBef>
              <a:spcAft>
                <a:spcPct val="20000"/>
              </a:spcAft>
            </a:pPr>
            <a:r>
              <a:rPr lang="zh-CN" altLang="en-US" b="1" dirty="0">
                <a:latin typeface="Times New Roman" panose="02020603050405020304" pitchFamily="18" charset="0"/>
                <a:ea typeface="KaiTi" panose="02010609060101010101" pitchFamily="49" charset="-122"/>
                <a:sym typeface="Times New Roman" panose="02020603050405020304" pitchFamily="18" charset="0"/>
              </a:rPr>
              <a:t>定向剂量当量</a:t>
            </a:r>
            <a:r>
              <a:rPr lang="zh-CN" altLang="en-US" dirty="0">
                <a:latin typeface="Times New Roman" panose="02020603050405020304" pitchFamily="18" charset="0"/>
                <a:ea typeface="KaiTi" panose="02010609060101010101" pitchFamily="49" charset="-122"/>
                <a:sym typeface="Times New Roman" panose="02020603050405020304" pitchFamily="18" charset="0"/>
              </a:rPr>
              <a:t> </a:t>
            </a:r>
          </a:p>
        </p:txBody>
      </p:sp>
      <p:sp>
        <p:nvSpPr>
          <p:cNvPr id="90115" name="Rectangle 3"/>
          <p:cNvSpPr>
            <a:spLocks noGrp="1" noChangeArrowheads="1"/>
          </p:cNvSpPr>
          <p:nvPr>
            <p:ph type="body" idx="1"/>
          </p:nvPr>
        </p:nvSpPr>
        <p:spPr/>
        <p:txBody>
          <a:bodyPr/>
          <a:lstStyle/>
          <a:p>
            <a:pPr>
              <a:lnSpc>
                <a:spcPct val="120000"/>
              </a:lnSpc>
              <a:spcBef>
                <a:spcPct val="20000"/>
              </a:spcBef>
              <a:spcAft>
                <a:spcPct val="20000"/>
              </a:spcAft>
            </a:pP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辐射场中某点处的定向剂量当量</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H</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a:t>
            </a:r>
            <a:r>
              <a:rPr lang="en-US" altLang="zh-CN" sz="2400" i="1" dirty="0" err="1">
                <a:latin typeface="Times New Roman" panose="02020603050405020304" pitchFamily="18" charset="0"/>
                <a:ea typeface="KaiTi" panose="02010609060101010101" pitchFamily="49" charset="-122"/>
                <a:sym typeface="Times New Roman" panose="02020603050405020304" pitchFamily="18" charset="0"/>
              </a:rPr>
              <a:t>d</a:t>
            </a:r>
            <a:r>
              <a:rPr lang="en-US" altLang="zh-CN" sz="2400" dirty="0" err="1">
                <a:latin typeface="Times New Roman" panose="02020603050405020304" pitchFamily="18" charset="0"/>
                <a:ea typeface="KaiTi" panose="02010609060101010101" pitchFamily="49" charset="-122"/>
                <a:sym typeface="Times New Roman" panose="02020603050405020304" pitchFamily="18" charset="0"/>
              </a:rPr>
              <a:t>,Ω</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是与相应的扩展场在 </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ICRU </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球 内指定方向</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Ω</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的半径上深度</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d</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处的剂量当量。</a:t>
            </a:r>
          </a:p>
          <a:p>
            <a:pPr>
              <a:lnSpc>
                <a:spcPct val="120000"/>
              </a:lnSpc>
              <a:spcBef>
                <a:spcPct val="20000"/>
              </a:spcBef>
              <a:spcAft>
                <a:spcPct val="20000"/>
              </a:spcAft>
            </a:pP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定向剂量当量</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H</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a:t>
            </a:r>
            <a:r>
              <a:rPr lang="en-US" altLang="zh-CN" sz="2400" i="1" dirty="0" err="1">
                <a:latin typeface="Times New Roman" panose="02020603050405020304" pitchFamily="18" charset="0"/>
                <a:ea typeface="KaiTi" panose="02010609060101010101" pitchFamily="49" charset="-122"/>
                <a:sym typeface="Times New Roman" panose="02020603050405020304" pitchFamily="18" charset="0"/>
              </a:rPr>
              <a:t>d</a:t>
            </a:r>
            <a:r>
              <a:rPr lang="en-US" altLang="zh-CN" sz="2400" dirty="0" err="1">
                <a:latin typeface="Times New Roman" panose="02020603050405020304" pitchFamily="18" charset="0"/>
                <a:ea typeface="KaiTi" panose="02010609060101010101" pitchFamily="49" charset="-122"/>
                <a:sym typeface="Times New Roman" panose="02020603050405020304" pitchFamily="18" charset="0"/>
              </a:rPr>
              <a:t>,Ω</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的</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SI</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单位为</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J·kg</a:t>
            </a:r>
            <a:r>
              <a:rPr lang="en-US" altLang="zh-CN" sz="2400" baseline="30000" dirty="0">
                <a:latin typeface="Times New Roman" panose="02020603050405020304" pitchFamily="18" charset="0"/>
                <a:ea typeface="KaiTi" panose="02010609060101010101" pitchFamily="49" charset="-122"/>
                <a:sym typeface="Times New Roman" panose="02020603050405020304" pitchFamily="18" charset="0"/>
              </a:rPr>
              <a:t>-1</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；专用名为希沃特（</a:t>
            </a:r>
            <a:r>
              <a:rPr lang="en-US" altLang="zh-CN" sz="2400" dirty="0" err="1">
                <a:latin typeface="Times New Roman" panose="02020603050405020304" pitchFamily="18" charset="0"/>
                <a:ea typeface="KaiTi" panose="02010609060101010101" pitchFamily="49" charset="-122"/>
                <a:sym typeface="Times New Roman" panose="02020603050405020304" pitchFamily="18" charset="0"/>
              </a:rPr>
              <a:t>Sv</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a:t>
            </a:r>
            <a:endParaRPr lang="en-US" altLang="zh-CN" sz="2400" dirty="0">
              <a:latin typeface="Times New Roman" panose="02020603050405020304" pitchFamily="18" charset="0"/>
              <a:ea typeface="KaiTi" panose="02010609060101010101" pitchFamily="49" charset="-122"/>
              <a:sym typeface="Times New Roman" panose="02020603050405020304" pitchFamily="18" charset="0"/>
            </a:endParaRPr>
          </a:p>
          <a:p>
            <a:pPr>
              <a:lnSpc>
                <a:spcPct val="120000"/>
              </a:lnSpc>
              <a:spcBef>
                <a:spcPct val="20000"/>
              </a:spcBef>
              <a:spcAft>
                <a:spcPct val="20000"/>
              </a:spcAft>
            </a:pP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显然，用于测量</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H</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a:t>
            </a:r>
            <a:r>
              <a:rPr lang="en-US" altLang="zh-CN" sz="2400" dirty="0" err="1">
                <a:latin typeface="Times New Roman" panose="02020603050405020304" pitchFamily="18" charset="0"/>
                <a:ea typeface="KaiTi" panose="02010609060101010101" pitchFamily="49" charset="-122"/>
                <a:sym typeface="Times New Roman" panose="02020603050405020304" pitchFamily="18" charset="0"/>
              </a:rPr>
              <a:t>d,Ω</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的仪器，应具有等方向的方向响应，并且应该用</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H</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a:t>
            </a:r>
            <a:r>
              <a:rPr lang="en-US" altLang="zh-CN" sz="2400" i="1" dirty="0" err="1">
                <a:latin typeface="Times New Roman" panose="02020603050405020304" pitchFamily="18" charset="0"/>
                <a:ea typeface="KaiTi" panose="02010609060101010101" pitchFamily="49" charset="-122"/>
                <a:sym typeface="Times New Roman" panose="02020603050405020304" pitchFamily="18" charset="0"/>
              </a:rPr>
              <a:t>d</a:t>
            </a:r>
            <a:r>
              <a:rPr lang="en-US" altLang="zh-CN" sz="2400" dirty="0" err="1">
                <a:latin typeface="Times New Roman" panose="02020603050405020304" pitchFamily="18" charset="0"/>
                <a:ea typeface="KaiTi" panose="02010609060101010101" pitchFamily="49" charset="-122"/>
                <a:sym typeface="Times New Roman" panose="02020603050405020304" pitchFamily="18" charset="0"/>
              </a:rPr>
              <a:t>,Ω</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的数值对仪器读数进行校正。</a:t>
            </a:r>
          </a:p>
        </p:txBody>
      </p:sp>
    </p:spTree>
    <p:extLst>
      <p:ext uri="{BB962C8B-B14F-4D97-AF65-F5344CB8AC3E}">
        <p14:creationId xmlns:p14="http://schemas.microsoft.com/office/powerpoint/2010/main" xmlns="" val="10633799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Grp="1" noChangeArrowheads="1"/>
          </p:cNvSpPr>
          <p:nvPr>
            <p:ph type="body" idx="1"/>
          </p:nvPr>
        </p:nvSpPr>
        <p:spPr>
          <a:xfrm>
            <a:off x="940159" y="1066802"/>
            <a:ext cx="10277340" cy="3466562"/>
          </a:xfrm>
        </p:spPr>
        <p:txBody>
          <a:bodyPr/>
          <a:lstStyle/>
          <a:p>
            <a:pPr>
              <a:lnSpc>
                <a:spcPct val="120000"/>
              </a:lnSpc>
              <a:spcBef>
                <a:spcPct val="20000"/>
              </a:spcBef>
              <a:spcAft>
                <a:spcPct val="20000"/>
              </a:spcAft>
            </a:pP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通常，定向剂量当量</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H</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a:t>
            </a:r>
            <a:r>
              <a:rPr lang="en-US" altLang="zh-CN" sz="2400" i="1" dirty="0" err="1">
                <a:latin typeface="Times New Roman" panose="02020603050405020304" pitchFamily="18" charset="0"/>
                <a:ea typeface="KaiTi" panose="02010609060101010101" pitchFamily="49" charset="-122"/>
                <a:sym typeface="Times New Roman" panose="02020603050405020304" pitchFamily="18" charset="0"/>
              </a:rPr>
              <a:t>d</a:t>
            </a:r>
            <a:r>
              <a:rPr lang="en-US" altLang="zh-CN" sz="2400" dirty="0" err="1">
                <a:latin typeface="Times New Roman" panose="02020603050405020304" pitchFamily="18" charset="0"/>
                <a:ea typeface="KaiTi" panose="02010609060101010101" pitchFamily="49" charset="-122"/>
                <a:sym typeface="Times New Roman" panose="02020603050405020304" pitchFamily="18" charset="0"/>
              </a:rPr>
              <a:t>,Ω</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用于弱贯穿辐射的监测。如若关注皮肤的照射，取 </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0.07 mm </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，定向剂量当量记作</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H</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’(0.07,Ω) </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；若关注的是眼晶体，则取 </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3 mm </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，定向剂量当量记作</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H</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’(3,Ω) </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a:t>
            </a:r>
          </a:p>
          <a:p>
            <a:pPr>
              <a:lnSpc>
                <a:spcPct val="120000"/>
              </a:lnSpc>
              <a:spcBef>
                <a:spcPct val="20000"/>
              </a:spcBef>
              <a:spcAft>
                <a:spcPct val="20000"/>
              </a:spcAft>
            </a:pPr>
            <a:endParaRPr lang="zh-CN" altLang="en-US" sz="2400" dirty="0">
              <a:latin typeface="Times New Roman" panose="02020603050405020304" pitchFamily="18" charset="0"/>
              <a:ea typeface="KaiTi" panose="02010609060101010101" pitchFamily="49" charset="-122"/>
              <a:sym typeface="Times New Roman" panose="02020603050405020304" pitchFamily="18" charset="0"/>
            </a:endParaRPr>
          </a:p>
          <a:p>
            <a:pPr>
              <a:lnSpc>
                <a:spcPct val="120000"/>
              </a:lnSpc>
              <a:spcBef>
                <a:spcPct val="20000"/>
              </a:spcBef>
              <a:spcAft>
                <a:spcPct val="20000"/>
              </a:spcAft>
            </a:pP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对于 低能 </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X </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γ</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　射线 ，</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β </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射线 ，电子束，仪器测得的定向剂量当量</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H</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’(0.07,Ω)</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或</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H</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’(3,Ω) </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，可作为仪器所在位置上，人体皮肤或眼晶体当量剂量的合理估计值。 </a:t>
            </a:r>
          </a:p>
        </p:txBody>
      </p:sp>
    </p:spTree>
    <p:extLst>
      <p:ext uri="{BB962C8B-B14F-4D97-AF65-F5344CB8AC3E}">
        <p14:creationId xmlns:p14="http://schemas.microsoft.com/office/powerpoint/2010/main" xmlns="" val="1455284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algn="ctr">
              <a:lnSpc>
                <a:spcPct val="120000"/>
              </a:lnSpc>
              <a:spcBef>
                <a:spcPct val="20000"/>
              </a:spcBef>
              <a:spcAft>
                <a:spcPct val="20000"/>
              </a:spcAft>
            </a:pPr>
            <a:r>
              <a:rPr lang="zh-CN" altLang="en-US" b="1" dirty="0">
                <a:latin typeface="Times New Roman" panose="02020603050405020304" pitchFamily="18" charset="0"/>
                <a:ea typeface="KaiTi" panose="02010609060101010101" pitchFamily="49" charset="-122"/>
                <a:sym typeface="Times New Roman" panose="02020603050405020304" pitchFamily="18" charset="0"/>
              </a:rPr>
              <a:t>个人剂量当量</a:t>
            </a:r>
            <a:r>
              <a:rPr lang="zh-CN" altLang="en-US" dirty="0">
                <a:latin typeface="Times New Roman" panose="02020603050405020304" pitchFamily="18" charset="0"/>
                <a:ea typeface="KaiTi" panose="02010609060101010101" pitchFamily="49" charset="-122"/>
                <a:sym typeface="Times New Roman" panose="02020603050405020304" pitchFamily="18" charset="0"/>
              </a:rPr>
              <a:t> </a:t>
            </a:r>
          </a:p>
        </p:txBody>
      </p:sp>
      <p:sp>
        <p:nvSpPr>
          <p:cNvPr id="95235" name="Rectangle 3"/>
          <p:cNvSpPr>
            <a:spLocks noGrp="1" noChangeArrowheads="1"/>
          </p:cNvSpPr>
          <p:nvPr>
            <p:ph type="body" sz="half" idx="1"/>
          </p:nvPr>
        </p:nvSpPr>
        <p:spPr>
          <a:xfrm>
            <a:off x="862885" y="1600201"/>
            <a:ext cx="10560675" cy="3525591"/>
          </a:xfrm>
        </p:spPr>
        <p:txBody>
          <a:bodyPr>
            <a:normAutofit/>
          </a:bodyPr>
          <a:lstStyle/>
          <a:p>
            <a:pPr>
              <a:lnSpc>
                <a:spcPct val="120000"/>
              </a:lnSpc>
              <a:spcBef>
                <a:spcPct val="20000"/>
              </a:spcBef>
              <a:spcAft>
                <a:spcPct val="20000"/>
              </a:spcAft>
            </a:pP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个人剂量当量</a:t>
            </a:r>
            <a:r>
              <a:rPr lang="en-US" altLang="zh-CN" sz="2400" i="1" dirty="0" err="1">
                <a:latin typeface="Times New Roman" panose="02020603050405020304" pitchFamily="18" charset="0"/>
                <a:ea typeface="KaiTi" panose="02010609060101010101" pitchFamily="49" charset="-122"/>
                <a:sym typeface="Times New Roman" panose="02020603050405020304" pitchFamily="18" charset="0"/>
              </a:rPr>
              <a:t>H</a:t>
            </a:r>
            <a:r>
              <a:rPr lang="en-US" altLang="zh-CN" sz="2400" baseline="-25000" dirty="0" err="1">
                <a:latin typeface="Times New Roman" panose="02020603050405020304" pitchFamily="18" charset="0"/>
                <a:ea typeface="KaiTi" panose="02010609060101010101" pitchFamily="49" charset="-122"/>
                <a:sym typeface="Times New Roman" panose="02020603050405020304" pitchFamily="18" charset="0"/>
              </a:rPr>
              <a:t>p</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d</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的定义是：人体身上指定点下面软组织中的适当深度</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d</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(mm) </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处的剂量当量。</a:t>
            </a:r>
          </a:p>
          <a:p>
            <a:pPr>
              <a:lnSpc>
                <a:spcPct val="120000"/>
              </a:lnSpc>
              <a:spcBef>
                <a:spcPct val="20000"/>
              </a:spcBef>
              <a:spcAft>
                <a:spcPct val="20000"/>
              </a:spcAft>
            </a:pP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个人剂量当量 </a:t>
            </a:r>
            <a:r>
              <a:rPr lang="en-US" altLang="zh-CN" sz="2400" i="1" dirty="0" err="1">
                <a:latin typeface="Times New Roman" panose="02020603050405020304" pitchFamily="18" charset="0"/>
                <a:ea typeface="KaiTi" panose="02010609060101010101" pitchFamily="49" charset="-122"/>
                <a:sym typeface="Times New Roman" panose="02020603050405020304" pitchFamily="18" charset="0"/>
              </a:rPr>
              <a:t>H</a:t>
            </a:r>
            <a:r>
              <a:rPr lang="en-US" altLang="zh-CN" sz="2400" baseline="-25000" dirty="0" err="1">
                <a:latin typeface="Times New Roman" panose="02020603050405020304" pitchFamily="18" charset="0"/>
                <a:ea typeface="KaiTi" panose="02010609060101010101" pitchFamily="49" charset="-122"/>
                <a:sym typeface="Times New Roman" panose="02020603050405020304" pitchFamily="18" charset="0"/>
              </a:rPr>
              <a:t>p</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d</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的</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SI</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单位为</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J·kg</a:t>
            </a:r>
            <a:r>
              <a:rPr lang="en-US" altLang="zh-CN" sz="2400" baseline="30000" dirty="0">
                <a:latin typeface="Times New Roman" panose="02020603050405020304" pitchFamily="18" charset="0"/>
                <a:ea typeface="KaiTi" panose="02010609060101010101" pitchFamily="49" charset="-122"/>
                <a:sym typeface="Times New Roman" panose="02020603050405020304" pitchFamily="18" charset="0"/>
              </a:rPr>
              <a:t>-1</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；专用名为希沃特（</a:t>
            </a:r>
            <a:r>
              <a:rPr lang="en-US" altLang="zh-CN" sz="2400" dirty="0" err="1">
                <a:latin typeface="Times New Roman" panose="02020603050405020304" pitchFamily="18" charset="0"/>
                <a:ea typeface="KaiTi" panose="02010609060101010101" pitchFamily="49" charset="-122"/>
                <a:sym typeface="Times New Roman" panose="02020603050405020304" pitchFamily="18" charset="0"/>
              </a:rPr>
              <a:t>Sv</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a:t>
            </a:r>
            <a:endParaRPr lang="en-US" altLang="zh-CN" sz="2400" dirty="0">
              <a:latin typeface="Times New Roman" panose="02020603050405020304" pitchFamily="18" charset="0"/>
              <a:ea typeface="KaiTi" panose="02010609060101010101" pitchFamily="49" charset="-122"/>
              <a:sym typeface="Times New Roman" panose="02020603050405020304" pitchFamily="18" charset="0"/>
            </a:endParaRPr>
          </a:p>
          <a:p>
            <a:pPr>
              <a:lnSpc>
                <a:spcPct val="120000"/>
              </a:lnSpc>
              <a:spcBef>
                <a:spcPct val="20000"/>
              </a:spcBef>
              <a:spcAft>
                <a:spcPct val="20000"/>
              </a:spcAft>
            </a:pP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对强贯穿辐射，推荐</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d</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10mm</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，称为深部个人剂量当量</a:t>
            </a:r>
            <a:r>
              <a:rPr lang="en-US" altLang="zh-CN" sz="2400" i="1" dirty="0" err="1">
                <a:latin typeface="Times New Roman" panose="02020603050405020304" pitchFamily="18" charset="0"/>
                <a:ea typeface="KaiTi" panose="02010609060101010101" pitchFamily="49" charset="-122"/>
                <a:sym typeface="Times New Roman" panose="02020603050405020304" pitchFamily="18" charset="0"/>
              </a:rPr>
              <a:t>H</a:t>
            </a:r>
            <a:r>
              <a:rPr lang="en-US" altLang="zh-CN" sz="2400" dirty="0" err="1">
                <a:latin typeface="Times New Roman" panose="02020603050405020304" pitchFamily="18" charset="0"/>
                <a:ea typeface="KaiTi" panose="02010609060101010101" pitchFamily="49" charset="-122"/>
                <a:sym typeface="Times New Roman" panose="02020603050405020304" pitchFamily="18" charset="0"/>
              </a:rPr>
              <a:t>p</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(10)</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a:t>
            </a:r>
          </a:p>
          <a:p>
            <a:pPr>
              <a:lnSpc>
                <a:spcPct val="120000"/>
              </a:lnSpc>
              <a:spcBef>
                <a:spcPct val="20000"/>
              </a:spcBef>
              <a:spcAft>
                <a:spcPct val="20000"/>
              </a:spcAft>
            </a:pP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对弱贯穿辐射，推荐</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d</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=0.07mm</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，称为浅部个人剂量当量</a:t>
            </a:r>
            <a:r>
              <a:rPr lang="en-US" altLang="zh-CN" sz="2400" i="1" dirty="0" err="1">
                <a:latin typeface="Times New Roman" panose="02020603050405020304" pitchFamily="18" charset="0"/>
                <a:ea typeface="KaiTi" panose="02010609060101010101" pitchFamily="49" charset="-122"/>
                <a:sym typeface="Times New Roman" panose="02020603050405020304" pitchFamily="18" charset="0"/>
              </a:rPr>
              <a:t>H</a:t>
            </a:r>
            <a:r>
              <a:rPr lang="en-US" altLang="zh-CN" sz="2400" dirty="0" err="1">
                <a:latin typeface="Times New Roman" panose="02020603050405020304" pitchFamily="18" charset="0"/>
                <a:ea typeface="KaiTi" panose="02010609060101010101" pitchFamily="49" charset="-122"/>
                <a:sym typeface="Times New Roman" panose="02020603050405020304" pitchFamily="18" charset="0"/>
              </a:rPr>
              <a:t>p</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(0.07) </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a:t>
            </a:r>
          </a:p>
          <a:p>
            <a:pPr>
              <a:lnSpc>
                <a:spcPct val="120000"/>
              </a:lnSpc>
              <a:spcBef>
                <a:spcPct val="20000"/>
              </a:spcBef>
              <a:spcAft>
                <a:spcPct val="20000"/>
              </a:spcAft>
            </a:pP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对眼晶体，推荐</a:t>
            </a:r>
            <a:r>
              <a:rPr lang="en-US" altLang="zh-CN" sz="2400" i="1" dirty="0">
                <a:latin typeface="Times New Roman" panose="02020603050405020304" pitchFamily="18" charset="0"/>
                <a:ea typeface="KaiTi" panose="02010609060101010101" pitchFamily="49" charset="-122"/>
                <a:sym typeface="Times New Roman" panose="02020603050405020304" pitchFamily="18" charset="0"/>
              </a:rPr>
              <a:t>d</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=3mm</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，称为</a:t>
            </a:r>
            <a:r>
              <a:rPr lang="en-US" altLang="zh-CN" sz="2400" i="1" dirty="0" err="1">
                <a:latin typeface="Times New Roman" panose="02020603050405020304" pitchFamily="18" charset="0"/>
                <a:ea typeface="KaiTi" panose="02010609060101010101" pitchFamily="49" charset="-122"/>
                <a:sym typeface="Times New Roman" panose="02020603050405020304" pitchFamily="18" charset="0"/>
              </a:rPr>
              <a:t>H</a:t>
            </a:r>
            <a:r>
              <a:rPr lang="en-US" altLang="zh-CN" sz="2400" dirty="0" err="1">
                <a:latin typeface="Times New Roman" panose="02020603050405020304" pitchFamily="18" charset="0"/>
                <a:ea typeface="KaiTi" panose="02010609060101010101" pitchFamily="49" charset="-122"/>
                <a:sym typeface="Times New Roman" panose="02020603050405020304" pitchFamily="18" charset="0"/>
              </a:rPr>
              <a:t>p</a:t>
            </a:r>
            <a:r>
              <a:rPr lang="en-US" altLang="zh-CN" sz="2400" dirty="0">
                <a:latin typeface="Times New Roman" panose="02020603050405020304" pitchFamily="18" charset="0"/>
                <a:ea typeface="KaiTi" panose="02010609060101010101" pitchFamily="49" charset="-122"/>
                <a:sym typeface="Times New Roman" panose="02020603050405020304" pitchFamily="18" charset="0"/>
              </a:rPr>
              <a:t>(3) </a:t>
            </a:r>
            <a:r>
              <a:rPr lang="zh-CN" altLang="en-US" sz="2400" dirty="0">
                <a:latin typeface="Times New Roman" panose="02020603050405020304" pitchFamily="18" charset="0"/>
                <a:ea typeface="KaiTi" panose="02010609060101010101" pitchFamily="49" charset="-122"/>
                <a:sym typeface="Times New Roman" panose="02020603050405020304" pitchFamily="18" charset="0"/>
              </a:rPr>
              <a:t>。</a:t>
            </a:r>
          </a:p>
        </p:txBody>
      </p:sp>
    </p:spTree>
    <p:extLst>
      <p:ext uri="{BB962C8B-B14F-4D97-AF65-F5344CB8AC3E}">
        <p14:creationId xmlns:p14="http://schemas.microsoft.com/office/powerpoint/2010/main" xmlns="" val="15178826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xmlns="" id="{0474F955-A859-4D96-A27A-E0F197B84D2C}"/>
              </a:ext>
            </a:extLst>
          </p:cNvPr>
          <p:cNvSpPr>
            <a:spLocks noGrp="1" noChangeArrowheads="1"/>
          </p:cNvSpPr>
          <p:nvPr>
            <p:ph type="title"/>
          </p:nvPr>
        </p:nvSpPr>
        <p:spPr/>
        <p:txBody>
          <a:bodyPr/>
          <a:lstStyle/>
          <a:p>
            <a:pPr eaLnBrk="1" hangingPunct="1">
              <a:lnSpc>
                <a:spcPct val="120000"/>
              </a:lnSpc>
              <a:spcBef>
                <a:spcPct val="20000"/>
              </a:spcBef>
              <a:spcAft>
                <a:spcPts val="20"/>
              </a:spcAft>
            </a:pPr>
            <a:r>
              <a:rPr lang="zh-CN" altLang="en-US">
                <a:latin typeface="Times New Roman" panose="02020603050405020304" pitchFamily="18" charset="0"/>
                <a:ea typeface="等线" panose="02010600030101010101" pitchFamily="2" charset="-122"/>
                <a:sym typeface="Times New Roman" panose="02020603050405020304" pitchFamily="18" charset="0"/>
              </a:rPr>
              <a:t>职业照射</a:t>
            </a:r>
          </a:p>
        </p:txBody>
      </p:sp>
      <p:pic>
        <p:nvPicPr>
          <p:cNvPr id="45059" name="Picture 4">
            <a:extLst>
              <a:ext uri="{FF2B5EF4-FFF2-40B4-BE49-F238E27FC236}">
                <a16:creationId xmlns:a16="http://schemas.microsoft.com/office/drawing/2014/main" xmlns="" id="{C73FC1CB-543B-4EA9-9B58-0FD23E9D099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74825" y="1484313"/>
            <a:ext cx="8629650"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0">
                <a:solidFill>
                  <a:srgbClr val="000000"/>
                </a:solidFill>
                <a:prstDash val="sysDot"/>
                <a:miter lim="800000"/>
                <a:headEnd/>
                <a:tailEnd/>
              </a14:hiddenLine>
            </a:ext>
          </a:extLst>
        </p:spPr>
      </p:pic>
      <p:sp>
        <p:nvSpPr>
          <p:cNvPr id="45060" name="Line 5">
            <a:extLst>
              <a:ext uri="{FF2B5EF4-FFF2-40B4-BE49-F238E27FC236}">
                <a16:creationId xmlns:a16="http://schemas.microsoft.com/office/drawing/2014/main" xmlns="" id="{F3174577-E191-4EE5-9501-66626C82CF26}"/>
              </a:ext>
            </a:extLst>
          </p:cNvPr>
          <p:cNvSpPr>
            <a:spLocks noChangeShapeType="1"/>
          </p:cNvSpPr>
          <p:nvPr/>
        </p:nvSpPr>
        <p:spPr bwMode="auto">
          <a:xfrm>
            <a:off x="4295775" y="3068638"/>
            <a:ext cx="3816350" cy="0"/>
          </a:xfrm>
          <a:prstGeom prst="line">
            <a:avLst/>
          </a:prstGeom>
          <a:noFill/>
          <a:ln w="127000" cap="rnd">
            <a:solidFill>
              <a:srgbClr val="FF0000"/>
            </a:solidFill>
            <a:prstDash val="sysDot"/>
            <a:round/>
            <a:headEnd/>
            <a:tailEnd/>
          </a:ln>
          <a:extLst>
            <a:ext uri="{909E8E84-426E-40DD-AFC4-6F175D3DCCD1}">
              <a14:hiddenFill xmlns:a14="http://schemas.microsoft.com/office/drawing/2010/main" xmlns="">
                <a:noFill/>
              </a14:hiddenFill>
            </a:ext>
          </a:extLst>
        </p:spPr>
        <p:txBody>
          <a:bodyPr lIns="90000" tIns="46800" rIns="90000" bIns="46800" anchor="ct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51E07E3-A825-47EB-BC62-5B60D0612187}"/>
              </a:ext>
            </a:extLst>
          </p:cNvPr>
          <p:cNvSpPr>
            <a:spLocks noGrp="1"/>
          </p:cNvSpPr>
          <p:nvPr>
            <p:ph type="title"/>
          </p:nvPr>
        </p:nvSpPr>
        <p:spPr/>
        <p:txBody>
          <a:bodyPr/>
          <a:lstStyle/>
          <a:p>
            <a:pPr>
              <a:lnSpc>
                <a:spcPct val="120000"/>
              </a:lnSpc>
              <a:spcBef>
                <a:spcPct val="20000"/>
              </a:spcBef>
              <a:spcAft>
                <a:spcPts val="20"/>
              </a:spcAft>
            </a:pPr>
            <a:r>
              <a:rPr lang="en-US" altLang="zh-CN" b="0" i="0" dirty="0">
                <a:effectLst/>
                <a:latin typeface="Times New Roman" panose="02020603050405020304" pitchFamily="18" charset="0"/>
                <a:ea typeface="等线" panose="02010600030101010101" pitchFamily="2" charset="-122"/>
                <a:sym typeface="Times New Roman" panose="02020603050405020304" pitchFamily="18" charset="0"/>
              </a:rPr>
              <a:t>《</a:t>
            </a:r>
            <a:r>
              <a:rPr lang="zh-CN" altLang="en-US" b="0" i="0" dirty="0">
                <a:effectLst/>
                <a:latin typeface="Times New Roman" panose="02020603050405020304" pitchFamily="18" charset="0"/>
                <a:ea typeface="等线" panose="02010600030101010101" pitchFamily="2" charset="-122"/>
                <a:sym typeface="Times New Roman" panose="02020603050405020304" pitchFamily="18" charset="0"/>
              </a:rPr>
              <a:t>职业病分类和目录</a:t>
            </a:r>
            <a:r>
              <a:rPr lang="en-US" altLang="zh-CN" b="0" i="0" dirty="0">
                <a:effectLst/>
                <a:latin typeface="Times New Roman" panose="02020603050405020304" pitchFamily="18" charset="0"/>
                <a:ea typeface="等线" panose="02010600030101010101" pitchFamily="2" charset="-122"/>
                <a:sym typeface="Times New Roman" panose="02020603050405020304" pitchFamily="18" charset="0"/>
              </a:rPr>
              <a:t>》</a:t>
            </a:r>
            <a:r>
              <a:rPr lang="en-US" altLang="zh-CN" sz="2000" b="0" i="0" dirty="0">
                <a:effectLst/>
                <a:latin typeface="Times New Roman" panose="02020603050405020304" pitchFamily="18" charset="0"/>
                <a:ea typeface="等线" panose="02010600030101010101" pitchFamily="2" charset="-122"/>
                <a:sym typeface="Times New Roman" panose="02020603050405020304" pitchFamily="18" charset="0"/>
              </a:rPr>
              <a:t>(</a:t>
            </a:r>
            <a:r>
              <a:rPr lang="zh-CN" altLang="en-US" sz="2000" b="0" i="0" dirty="0">
                <a:effectLst/>
                <a:latin typeface="Times New Roman" panose="02020603050405020304" pitchFamily="18" charset="0"/>
                <a:ea typeface="等线" panose="02010600030101010101" pitchFamily="2" charset="-122"/>
                <a:sym typeface="Times New Roman" panose="02020603050405020304" pitchFamily="18" charset="0"/>
              </a:rPr>
              <a:t>国卫疾控发</a:t>
            </a:r>
            <a:r>
              <a:rPr lang="en-US" altLang="zh-CN" sz="2000" b="0" i="0" dirty="0">
                <a:effectLst/>
                <a:latin typeface="Times New Roman" panose="02020603050405020304" pitchFamily="18" charset="0"/>
                <a:ea typeface="等线" panose="02010600030101010101" pitchFamily="2" charset="-122"/>
                <a:sym typeface="Times New Roman" panose="02020603050405020304" pitchFamily="18" charset="0"/>
              </a:rPr>
              <a:t>〔2013〕48</a:t>
            </a:r>
            <a:r>
              <a:rPr lang="zh-CN" altLang="en-US" sz="2000" b="0" i="0" dirty="0">
                <a:effectLst/>
                <a:latin typeface="Times New Roman" panose="02020603050405020304" pitchFamily="18" charset="0"/>
                <a:ea typeface="等线" panose="02010600030101010101" pitchFamily="2" charset="-122"/>
                <a:sym typeface="Times New Roman" panose="02020603050405020304" pitchFamily="18" charset="0"/>
              </a:rPr>
              <a:t>号</a:t>
            </a:r>
            <a:r>
              <a:rPr lang="en-US" altLang="zh-CN" sz="2000" b="0" i="0" dirty="0">
                <a:effectLst/>
                <a:latin typeface="Times New Roman" panose="02020603050405020304" pitchFamily="18" charset="0"/>
                <a:ea typeface="等线" panose="02010600030101010101" pitchFamily="2" charset="-122"/>
                <a:sym typeface="Times New Roman" panose="02020603050405020304" pitchFamily="18" charset="0"/>
              </a:rPr>
              <a:t>)</a:t>
            </a: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 name="内容占位符 2">
            <a:extLst>
              <a:ext uri="{FF2B5EF4-FFF2-40B4-BE49-F238E27FC236}">
                <a16:creationId xmlns:a16="http://schemas.microsoft.com/office/drawing/2014/main" xmlns="" id="{EA0B9EB3-E180-418E-A7C7-D25C12EE002F}"/>
              </a:ext>
            </a:extLst>
          </p:cNvPr>
          <p:cNvSpPr>
            <a:spLocks noGrp="1"/>
          </p:cNvSpPr>
          <p:nvPr>
            <p:ph idx="1"/>
          </p:nvPr>
        </p:nvSpPr>
        <p:spPr/>
        <p:txBody>
          <a:bodyPr>
            <a:normAutofit fontScale="62500" lnSpcReduction="20000"/>
          </a:bodyPr>
          <a:lstStyle/>
          <a:p>
            <a:pPr marL="0" indent="0">
              <a:lnSpc>
                <a:spcPct val="140000"/>
              </a:lnSpc>
              <a:spcBef>
                <a:spcPts val="20"/>
              </a:spcBef>
              <a:spcAft>
                <a:spcPts val="20"/>
              </a:spcAft>
              <a:buNone/>
            </a:pPr>
            <a:r>
              <a:rPr lang="zh-CN" altLang="en-US" b="0" i="0" dirty="0">
                <a:effectLst/>
                <a:latin typeface="Times New Roman" panose="02020603050405020304" pitchFamily="18" charset="0"/>
                <a:ea typeface="等线" panose="02010600030101010101" pitchFamily="2" charset="-122"/>
                <a:sym typeface="Times New Roman" panose="02020603050405020304" pitchFamily="18" charset="0"/>
              </a:rPr>
              <a:t>职业性放射性疾病</a:t>
            </a:r>
          </a:p>
          <a:p>
            <a:pPr>
              <a:lnSpc>
                <a:spcPct val="140000"/>
              </a:lnSpc>
              <a:spcBef>
                <a:spcPts val="2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1.</a:t>
            </a:r>
            <a:r>
              <a:rPr lang="zh-CN" altLang="en-US" dirty="0">
                <a:latin typeface="Times New Roman" panose="02020603050405020304" pitchFamily="18" charset="0"/>
                <a:ea typeface="等线" panose="02010600030101010101" pitchFamily="2" charset="-122"/>
                <a:sym typeface="Times New Roman" panose="02020603050405020304" pitchFamily="18" charset="0"/>
              </a:rPr>
              <a:t>外照射急性放射病</a:t>
            </a:r>
          </a:p>
          <a:p>
            <a:pPr>
              <a:lnSpc>
                <a:spcPct val="140000"/>
              </a:lnSpc>
              <a:spcBef>
                <a:spcPts val="2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2.</a:t>
            </a:r>
            <a:r>
              <a:rPr lang="zh-CN" altLang="en-US" dirty="0">
                <a:latin typeface="Times New Roman" panose="02020603050405020304" pitchFamily="18" charset="0"/>
                <a:ea typeface="等线" panose="02010600030101010101" pitchFamily="2" charset="-122"/>
                <a:sym typeface="Times New Roman" panose="02020603050405020304" pitchFamily="18" charset="0"/>
              </a:rPr>
              <a:t>外照射亚急性放射病</a:t>
            </a:r>
          </a:p>
          <a:p>
            <a:pPr>
              <a:lnSpc>
                <a:spcPct val="140000"/>
              </a:lnSpc>
              <a:spcBef>
                <a:spcPts val="2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3.</a:t>
            </a:r>
            <a:r>
              <a:rPr lang="zh-CN" altLang="en-US" dirty="0">
                <a:latin typeface="Times New Roman" panose="02020603050405020304" pitchFamily="18" charset="0"/>
                <a:ea typeface="等线" panose="02010600030101010101" pitchFamily="2" charset="-122"/>
                <a:sym typeface="Times New Roman" panose="02020603050405020304" pitchFamily="18" charset="0"/>
              </a:rPr>
              <a:t>外照射慢性放射病</a:t>
            </a:r>
          </a:p>
          <a:p>
            <a:pPr>
              <a:lnSpc>
                <a:spcPct val="140000"/>
              </a:lnSpc>
              <a:spcBef>
                <a:spcPts val="2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4.</a:t>
            </a:r>
            <a:r>
              <a:rPr lang="zh-CN" altLang="en-US" dirty="0">
                <a:latin typeface="Times New Roman" panose="02020603050405020304" pitchFamily="18" charset="0"/>
                <a:ea typeface="等线" panose="02010600030101010101" pitchFamily="2" charset="-122"/>
                <a:sym typeface="Times New Roman" panose="02020603050405020304" pitchFamily="18" charset="0"/>
              </a:rPr>
              <a:t>内照射放射病</a:t>
            </a:r>
          </a:p>
          <a:p>
            <a:pPr>
              <a:lnSpc>
                <a:spcPct val="140000"/>
              </a:lnSpc>
              <a:spcBef>
                <a:spcPts val="2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5.</a:t>
            </a:r>
            <a:r>
              <a:rPr lang="zh-CN" altLang="en-US" dirty="0">
                <a:latin typeface="Times New Roman" panose="02020603050405020304" pitchFamily="18" charset="0"/>
                <a:ea typeface="等线" panose="02010600030101010101" pitchFamily="2" charset="-122"/>
                <a:sym typeface="Times New Roman" panose="02020603050405020304" pitchFamily="18" charset="0"/>
              </a:rPr>
              <a:t>放射性皮肤疾病</a:t>
            </a:r>
          </a:p>
          <a:p>
            <a:pPr>
              <a:lnSpc>
                <a:spcPct val="140000"/>
              </a:lnSpc>
              <a:spcBef>
                <a:spcPts val="2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6.</a:t>
            </a:r>
            <a:r>
              <a:rPr lang="zh-CN" altLang="en-US" dirty="0">
                <a:latin typeface="Times New Roman" panose="02020603050405020304" pitchFamily="18" charset="0"/>
                <a:ea typeface="等线" panose="02010600030101010101" pitchFamily="2" charset="-122"/>
                <a:sym typeface="Times New Roman" panose="02020603050405020304" pitchFamily="18" charset="0"/>
              </a:rPr>
              <a:t>放射性肿瘤（含矿工高氡暴露所致肺癌）</a:t>
            </a:r>
          </a:p>
          <a:p>
            <a:pPr>
              <a:lnSpc>
                <a:spcPct val="140000"/>
              </a:lnSpc>
              <a:spcBef>
                <a:spcPts val="2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7.</a:t>
            </a:r>
            <a:r>
              <a:rPr lang="zh-CN" altLang="en-US" dirty="0">
                <a:latin typeface="Times New Roman" panose="02020603050405020304" pitchFamily="18" charset="0"/>
                <a:ea typeface="等线" panose="02010600030101010101" pitchFamily="2" charset="-122"/>
                <a:sym typeface="Times New Roman" panose="02020603050405020304" pitchFamily="18" charset="0"/>
              </a:rPr>
              <a:t>放射性骨损伤</a:t>
            </a:r>
          </a:p>
          <a:p>
            <a:pPr>
              <a:lnSpc>
                <a:spcPct val="140000"/>
              </a:lnSpc>
              <a:spcBef>
                <a:spcPts val="2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8.</a:t>
            </a:r>
            <a:r>
              <a:rPr lang="zh-CN" altLang="en-US" dirty="0">
                <a:latin typeface="Times New Roman" panose="02020603050405020304" pitchFamily="18" charset="0"/>
                <a:ea typeface="等线" panose="02010600030101010101" pitchFamily="2" charset="-122"/>
                <a:sym typeface="Times New Roman" panose="02020603050405020304" pitchFamily="18" charset="0"/>
              </a:rPr>
              <a:t>放射性甲状腺疾病</a:t>
            </a:r>
          </a:p>
          <a:p>
            <a:pPr>
              <a:lnSpc>
                <a:spcPct val="140000"/>
              </a:lnSpc>
              <a:spcBef>
                <a:spcPts val="2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9.</a:t>
            </a:r>
            <a:r>
              <a:rPr lang="zh-CN" altLang="en-US" dirty="0">
                <a:latin typeface="Times New Roman" panose="02020603050405020304" pitchFamily="18" charset="0"/>
                <a:ea typeface="等线" panose="02010600030101010101" pitchFamily="2" charset="-122"/>
                <a:sym typeface="Times New Roman" panose="02020603050405020304" pitchFamily="18" charset="0"/>
              </a:rPr>
              <a:t>放射性性腺疾病</a:t>
            </a:r>
          </a:p>
          <a:p>
            <a:pPr>
              <a:lnSpc>
                <a:spcPct val="140000"/>
              </a:lnSpc>
              <a:spcBef>
                <a:spcPts val="2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10.</a:t>
            </a:r>
            <a:r>
              <a:rPr lang="zh-CN" altLang="en-US" dirty="0">
                <a:latin typeface="Times New Roman" panose="02020603050405020304" pitchFamily="18" charset="0"/>
                <a:ea typeface="等线" panose="02010600030101010101" pitchFamily="2" charset="-122"/>
                <a:sym typeface="Times New Roman" panose="02020603050405020304" pitchFamily="18" charset="0"/>
              </a:rPr>
              <a:t>放射复合伤</a:t>
            </a:r>
          </a:p>
          <a:p>
            <a:pPr>
              <a:lnSpc>
                <a:spcPct val="140000"/>
              </a:lnSpc>
              <a:spcBef>
                <a:spcPts val="2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11.</a:t>
            </a:r>
            <a:r>
              <a:rPr lang="zh-CN" altLang="en-US" dirty="0">
                <a:latin typeface="Times New Roman" panose="02020603050405020304" pitchFamily="18" charset="0"/>
                <a:ea typeface="等线" panose="02010600030101010101" pitchFamily="2" charset="-122"/>
                <a:sym typeface="Times New Roman" panose="02020603050405020304" pitchFamily="18" charset="0"/>
              </a:rPr>
              <a:t>根据</a:t>
            </a:r>
            <a:r>
              <a:rPr lang="en-US" altLang="zh-CN" dirty="0">
                <a:latin typeface="Times New Roman" panose="02020603050405020304" pitchFamily="18" charset="0"/>
                <a:ea typeface="等线" panose="02010600030101010101" pitchFamily="2" charset="-122"/>
                <a:sym typeface="Times New Roman" panose="02020603050405020304" pitchFamily="18" charset="0"/>
              </a:rPr>
              <a:t>《</a:t>
            </a:r>
            <a:r>
              <a:rPr lang="zh-CN" altLang="en-US" dirty="0">
                <a:latin typeface="Times New Roman" panose="02020603050405020304" pitchFamily="18" charset="0"/>
                <a:ea typeface="等线" panose="02010600030101010101" pitchFamily="2" charset="-122"/>
                <a:sym typeface="Times New Roman" panose="02020603050405020304" pitchFamily="18" charset="0"/>
              </a:rPr>
              <a:t>职业性放射性疾病诊断标准（总则）</a:t>
            </a:r>
            <a:r>
              <a:rPr lang="en-US" altLang="zh-CN" dirty="0">
                <a:latin typeface="Times New Roman" panose="02020603050405020304" pitchFamily="18" charset="0"/>
                <a:ea typeface="等线" panose="02010600030101010101" pitchFamily="2" charset="-122"/>
                <a:sym typeface="Times New Roman" panose="02020603050405020304" pitchFamily="18" charset="0"/>
              </a:rPr>
              <a:t>》</a:t>
            </a:r>
            <a:r>
              <a:rPr lang="zh-CN" altLang="en-US" dirty="0">
                <a:latin typeface="Times New Roman" panose="02020603050405020304" pitchFamily="18" charset="0"/>
                <a:ea typeface="等线" panose="02010600030101010101" pitchFamily="2" charset="-122"/>
                <a:sym typeface="Times New Roman" panose="02020603050405020304" pitchFamily="18" charset="0"/>
              </a:rPr>
              <a:t>可以诊断的其他放射性损伤</a:t>
            </a:r>
          </a:p>
        </p:txBody>
      </p:sp>
      <p:sp>
        <p:nvSpPr>
          <p:cNvPr id="5" name="文本框 4">
            <a:extLst>
              <a:ext uri="{FF2B5EF4-FFF2-40B4-BE49-F238E27FC236}">
                <a16:creationId xmlns:a16="http://schemas.microsoft.com/office/drawing/2014/main" xmlns="" id="{7437740D-44F5-4A74-8183-79006AADB18C}"/>
              </a:ext>
            </a:extLst>
          </p:cNvPr>
          <p:cNvSpPr txBox="1"/>
          <p:nvPr/>
        </p:nvSpPr>
        <p:spPr>
          <a:xfrm>
            <a:off x="5711687" y="1931001"/>
            <a:ext cx="6096000" cy="876715"/>
          </a:xfrm>
          <a:prstGeom prst="rect">
            <a:avLst/>
          </a:prstGeom>
          <a:noFill/>
        </p:spPr>
        <p:txBody>
          <a:bodyPr wrap="square">
            <a:spAutoFit/>
          </a:bodyPr>
          <a:lstStyle/>
          <a:p>
            <a:pPr algn="l">
              <a:lnSpc>
                <a:spcPct val="120000"/>
              </a:lnSpc>
              <a:spcBef>
                <a:spcPts val="20"/>
              </a:spcBef>
              <a:spcAft>
                <a:spcPts val="20"/>
              </a:spcAft>
            </a:pPr>
            <a:r>
              <a:rPr lang="zh-CN" altLang="en-US" sz="2200" b="0" i="0" dirty="0">
                <a:effectLst/>
                <a:latin typeface="Times New Roman" panose="02020603050405020304" pitchFamily="18" charset="0"/>
                <a:ea typeface="等线" panose="02010600030101010101" pitchFamily="2" charset="-122"/>
                <a:sym typeface="Times New Roman" panose="02020603050405020304" pitchFamily="18" charset="0"/>
              </a:rPr>
              <a:t>职业性眼病</a:t>
            </a:r>
          </a:p>
          <a:p>
            <a:pPr algn="l">
              <a:lnSpc>
                <a:spcPct val="120000"/>
              </a:lnSpc>
              <a:spcBef>
                <a:spcPts val="20"/>
              </a:spcBef>
              <a:spcAft>
                <a:spcPts val="20"/>
              </a:spcAft>
            </a:pPr>
            <a:r>
              <a:rPr lang="en-US" altLang="zh-CN" sz="2200" b="0" i="0" dirty="0">
                <a:effectLst/>
                <a:latin typeface="Times New Roman" panose="02020603050405020304" pitchFamily="18" charset="0"/>
                <a:ea typeface="等线" panose="02010600030101010101" pitchFamily="2" charset="-122"/>
                <a:sym typeface="Times New Roman" panose="02020603050405020304" pitchFamily="18" charset="0"/>
              </a:rPr>
              <a:t>3.</a:t>
            </a:r>
            <a:r>
              <a:rPr lang="zh-CN" altLang="en-US" sz="2200" b="0" i="0" dirty="0">
                <a:effectLst/>
                <a:latin typeface="Times New Roman" panose="02020603050405020304" pitchFamily="18" charset="0"/>
                <a:ea typeface="等线" panose="02010600030101010101" pitchFamily="2" charset="-122"/>
                <a:sym typeface="Times New Roman" panose="02020603050405020304" pitchFamily="18" charset="0"/>
              </a:rPr>
              <a:t>白内障（含</a:t>
            </a:r>
            <a:r>
              <a:rPr lang="zh-CN" altLang="en-US" sz="2200" b="0" i="0" u="none" strike="noStrike" dirty="0">
                <a:effectLst/>
                <a:latin typeface="Times New Roman" panose="02020603050405020304" pitchFamily="18" charset="0"/>
                <a:ea typeface="等线" panose="02010600030101010101" pitchFamily="2" charset="-122"/>
                <a:sym typeface="Times New Roman" panose="02020603050405020304" pitchFamily="18" charset="0"/>
              </a:rPr>
              <a:t>放射性白内障</a:t>
            </a:r>
            <a:r>
              <a:rPr lang="zh-CN" altLang="en-US" sz="2200" b="0" i="0" dirty="0">
                <a:effectLst/>
                <a:latin typeface="Times New Roman" panose="02020603050405020304" pitchFamily="18" charset="0"/>
                <a:ea typeface="等线" panose="02010600030101010101" pitchFamily="2" charset="-122"/>
                <a:sym typeface="Times New Roman" panose="02020603050405020304" pitchFamily="18" charset="0"/>
              </a:rPr>
              <a:t>、三硝基甲苯白内障）</a:t>
            </a:r>
          </a:p>
        </p:txBody>
      </p:sp>
      <p:sp>
        <p:nvSpPr>
          <p:cNvPr id="7" name="文本框 6">
            <a:extLst>
              <a:ext uri="{FF2B5EF4-FFF2-40B4-BE49-F238E27FC236}">
                <a16:creationId xmlns:a16="http://schemas.microsoft.com/office/drawing/2014/main" xmlns="" id="{E781EA17-9A8C-4240-9EAD-218E5A66E23D}"/>
              </a:ext>
            </a:extLst>
          </p:cNvPr>
          <p:cNvSpPr txBox="1"/>
          <p:nvPr/>
        </p:nvSpPr>
        <p:spPr>
          <a:xfrm>
            <a:off x="5711687" y="3134650"/>
            <a:ext cx="6096000" cy="876715"/>
          </a:xfrm>
          <a:prstGeom prst="rect">
            <a:avLst/>
          </a:prstGeom>
          <a:noFill/>
        </p:spPr>
        <p:txBody>
          <a:bodyPr wrap="square">
            <a:spAutoFit/>
          </a:bodyPr>
          <a:lstStyle/>
          <a:p>
            <a:pPr>
              <a:lnSpc>
                <a:spcPct val="120000"/>
              </a:lnSpc>
              <a:spcBef>
                <a:spcPts val="20"/>
              </a:spcBef>
              <a:spcAft>
                <a:spcPts val="20"/>
              </a:spcAft>
            </a:pPr>
            <a:r>
              <a:rPr lang="zh-CN" altLang="en-US" sz="2200" b="0" i="0" dirty="0">
                <a:effectLst/>
                <a:latin typeface="Times New Roman" panose="02020603050405020304" pitchFamily="18" charset="0"/>
                <a:ea typeface="等线" panose="02010600030101010101" pitchFamily="2" charset="-122"/>
                <a:sym typeface="Times New Roman" panose="02020603050405020304" pitchFamily="18" charset="0"/>
              </a:rPr>
              <a:t>职业性化学中毒</a:t>
            </a:r>
          </a:p>
          <a:p>
            <a:pPr>
              <a:lnSpc>
                <a:spcPct val="120000"/>
              </a:lnSpc>
              <a:spcBef>
                <a:spcPts val="20"/>
              </a:spcBef>
              <a:spcAft>
                <a:spcPts val="20"/>
              </a:spcAft>
            </a:pPr>
            <a:r>
              <a:rPr lang="en-US" altLang="zh-CN" sz="2200" dirty="0">
                <a:latin typeface="Times New Roman" panose="02020603050405020304" pitchFamily="18" charset="0"/>
                <a:ea typeface="等线" panose="02010600030101010101" pitchFamily="2" charset="-122"/>
                <a:sym typeface="Times New Roman" panose="02020603050405020304" pitchFamily="18" charset="0"/>
              </a:rPr>
              <a:t>11.</a:t>
            </a:r>
            <a:r>
              <a:rPr lang="zh-CN" altLang="en-US" sz="2200" dirty="0">
                <a:latin typeface="Times New Roman" panose="02020603050405020304" pitchFamily="18" charset="0"/>
                <a:ea typeface="等线" panose="02010600030101010101" pitchFamily="2" charset="-122"/>
                <a:sym typeface="Times New Roman" panose="02020603050405020304" pitchFamily="18" charset="0"/>
              </a:rPr>
              <a:t>铀及其化合物中毒</a:t>
            </a:r>
          </a:p>
        </p:txBody>
      </p:sp>
    </p:spTree>
    <p:extLst>
      <p:ext uri="{BB962C8B-B14F-4D97-AF65-F5344CB8AC3E}">
        <p14:creationId xmlns:p14="http://schemas.microsoft.com/office/powerpoint/2010/main" xmlns="" val="3603617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9A64D5F-AC54-4440-8825-59F7D145D17E}"/>
              </a:ext>
            </a:extLst>
          </p:cNvPr>
          <p:cNvSpPr>
            <a:spLocks noGrp="1"/>
          </p:cNvSpPr>
          <p:nvPr>
            <p:ph type="title"/>
          </p:nvPr>
        </p:nvSpPr>
        <p:spPr/>
        <p:txBody>
          <a:bodyPr/>
          <a:lstStyle/>
          <a:p>
            <a:pPr>
              <a:lnSpc>
                <a:spcPct val="120000"/>
              </a:lnSpc>
              <a:spcBef>
                <a:spcPct val="20000"/>
              </a:spcBef>
              <a:spcAft>
                <a:spcPts val="20"/>
              </a:spcAft>
            </a:pPr>
            <a:r>
              <a:rPr lang="zh-CN" altLang="en-US" b="0" i="0" dirty="0">
                <a:solidFill>
                  <a:srgbClr val="333333"/>
                </a:solidFill>
                <a:effectLst/>
                <a:latin typeface="verdana" panose="020B0604030504040204" pitchFamily="34" charset="0"/>
              </a:rPr>
              <a:t>中华人民共和国放射性污染防治法</a:t>
            </a:r>
            <a:endParaRPr lang="zh-CN" altLang="en-US" dirty="0"/>
          </a:p>
        </p:txBody>
      </p:sp>
      <p:sp>
        <p:nvSpPr>
          <p:cNvPr id="3" name="内容占位符 2">
            <a:extLst>
              <a:ext uri="{FF2B5EF4-FFF2-40B4-BE49-F238E27FC236}">
                <a16:creationId xmlns:a16="http://schemas.microsoft.com/office/drawing/2014/main" xmlns="" id="{C6227E57-CCB5-4A87-9F0B-FC998A7198C9}"/>
              </a:ext>
            </a:extLst>
          </p:cNvPr>
          <p:cNvSpPr>
            <a:spLocks noGrp="1"/>
          </p:cNvSpPr>
          <p:nvPr>
            <p:ph idx="1"/>
          </p:nvPr>
        </p:nvSpPr>
        <p:spPr/>
        <p:txBody>
          <a:bodyPr>
            <a:normAutofit/>
          </a:bodyPr>
          <a:lstStyle/>
          <a:p>
            <a:pPr>
              <a:lnSpc>
                <a:spcPct val="120000"/>
              </a:lnSpc>
              <a:spcBef>
                <a:spcPts val="20"/>
              </a:spcBef>
              <a:spcAft>
                <a:spcPts val="20"/>
              </a:spcAft>
            </a:pPr>
            <a:r>
              <a:rPr lang="zh-CN" altLang="en-US" sz="2400" dirty="0"/>
              <a:t>第六十一条 劳动者在职业活动中接触放射性物质造成的职业病的防治，依照</a:t>
            </a:r>
            <a:r>
              <a:rPr lang="en-US" altLang="zh-CN" sz="2400" dirty="0"/>
              <a:t>《</a:t>
            </a:r>
            <a:r>
              <a:rPr lang="zh-CN" altLang="en-US" sz="2400" dirty="0"/>
              <a:t>中华人民共和国职业病防治法</a:t>
            </a:r>
            <a:r>
              <a:rPr lang="en-US" altLang="zh-CN" sz="2400" dirty="0"/>
              <a:t>》</a:t>
            </a:r>
            <a:r>
              <a:rPr lang="zh-CN" altLang="en-US" sz="2400" dirty="0"/>
              <a:t>的规定执行。</a:t>
            </a:r>
          </a:p>
        </p:txBody>
      </p:sp>
    </p:spTree>
    <p:extLst>
      <p:ext uri="{BB962C8B-B14F-4D97-AF65-F5344CB8AC3E}">
        <p14:creationId xmlns:p14="http://schemas.microsoft.com/office/powerpoint/2010/main" xmlns="" val="34232484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57675D-837C-45B1-8B6D-629AA63712F2}"/>
              </a:ext>
            </a:extLst>
          </p:cNvPr>
          <p:cNvSpPr>
            <a:spLocks noGrp="1"/>
          </p:cNvSpPr>
          <p:nvPr>
            <p:ph type="title"/>
          </p:nvPr>
        </p:nvSpPr>
        <p:spPr/>
        <p:txBody>
          <a:bodyPr/>
          <a:lstStyle/>
          <a:p>
            <a:pPr algn="ctr">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职业照射的职业分类</a:t>
            </a:r>
          </a:p>
        </p:txBody>
      </p:sp>
      <p:graphicFrame>
        <p:nvGraphicFramePr>
          <p:cNvPr id="13" name="内容占位符 12">
            <a:extLst>
              <a:ext uri="{FF2B5EF4-FFF2-40B4-BE49-F238E27FC236}">
                <a16:creationId xmlns:a16="http://schemas.microsoft.com/office/drawing/2014/main" xmlns="" id="{ED254930-9599-4F7D-BAD1-AD834D12CCAE}"/>
              </a:ext>
            </a:extLst>
          </p:cNvPr>
          <p:cNvGraphicFramePr>
            <a:graphicFrameLocks noGrp="1"/>
          </p:cNvGraphicFramePr>
          <p:nvPr>
            <p:ph idx="1"/>
            <p:extLst>
              <p:ext uri="{D42A27DB-BD31-4B8C-83A1-F6EECF244321}">
                <p14:modId xmlns:p14="http://schemas.microsoft.com/office/powerpoint/2010/main" xmlns="" val="22025832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6070896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57675D-837C-45B1-8B6D-629AA63712F2}"/>
              </a:ext>
            </a:extLst>
          </p:cNvPr>
          <p:cNvSpPr>
            <a:spLocks noGrp="1"/>
          </p:cNvSpPr>
          <p:nvPr>
            <p:ph type="title"/>
          </p:nvPr>
        </p:nvSpPr>
        <p:spPr/>
        <p:txBody>
          <a:bodyPr/>
          <a:lstStyle/>
          <a:p>
            <a:pPr algn="ctr">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职业照射的职业分类</a:t>
            </a:r>
          </a:p>
        </p:txBody>
      </p:sp>
      <p:graphicFrame>
        <p:nvGraphicFramePr>
          <p:cNvPr id="13" name="内容占位符 12">
            <a:extLst>
              <a:ext uri="{FF2B5EF4-FFF2-40B4-BE49-F238E27FC236}">
                <a16:creationId xmlns:a16="http://schemas.microsoft.com/office/drawing/2014/main" xmlns="" id="{ED254930-9599-4F7D-BAD1-AD834D12CCAE}"/>
              </a:ext>
            </a:extLst>
          </p:cNvPr>
          <p:cNvGraphicFramePr>
            <a:graphicFrameLocks noGrp="1"/>
          </p:cNvGraphicFramePr>
          <p:nvPr>
            <p:ph idx="1"/>
            <p:extLst>
              <p:ext uri="{D42A27DB-BD31-4B8C-83A1-F6EECF244321}">
                <p14:modId xmlns:p14="http://schemas.microsoft.com/office/powerpoint/2010/main" xmlns="" val="428365555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1744595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 name="内容占位符 2"/>
          <p:cNvSpPr>
            <a:spLocks noGrp="1"/>
          </p:cNvSpPr>
          <p:nvPr>
            <p:ph idx="1"/>
          </p:nvPr>
        </p:nvSpPr>
        <p:spPr/>
        <p:txBody>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4" name="图片 3"/>
          <p:cNvPicPr>
            <a:picLocks noChangeAspect="1"/>
          </p:cNvPicPr>
          <p:nvPr/>
        </p:nvPicPr>
        <p:blipFill>
          <a:blip r:embed="rId3"/>
          <a:stretch>
            <a:fillRect/>
          </a:stretch>
        </p:blipFill>
        <p:spPr>
          <a:xfrm>
            <a:off x="838200" y="681037"/>
            <a:ext cx="10439695" cy="5048518"/>
          </a:xfrm>
          <a:prstGeom prst="rect">
            <a:avLst/>
          </a:prstGeom>
        </p:spPr>
      </p:pic>
    </p:spTree>
    <p:extLst>
      <p:ext uri="{BB962C8B-B14F-4D97-AF65-F5344CB8AC3E}">
        <p14:creationId xmlns:p14="http://schemas.microsoft.com/office/powerpoint/2010/main" xmlns="" val="13894243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环境保护部</a:t>
            </a:r>
            <a:br>
              <a:rPr lang="zh-CN" altLang="en-US" dirty="0">
                <a:latin typeface="Times New Roman" panose="02020603050405020304" pitchFamily="18" charset="0"/>
                <a:ea typeface="等线" panose="02010600030101010101" pitchFamily="2" charset="-122"/>
                <a:sym typeface="Times New Roman" panose="02020603050405020304" pitchFamily="18" charset="0"/>
              </a:rPr>
            </a:br>
            <a:r>
              <a:rPr lang="zh-CN" altLang="en-US" dirty="0">
                <a:latin typeface="Times New Roman" panose="02020603050405020304" pitchFamily="18" charset="0"/>
                <a:ea typeface="等线" panose="02010600030101010101" pitchFamily="2" charset="-122"/>
                <a:sym typeface="Times New Roman" panose="02020603050405020304" pitchFamily="18" charset="0"/>
              </a:rPr>
              <a:t>国家卫生和计划生育委员会	公告</a:t>
            </a:r>
          </a:p>
        </p:txBody>
      </p:sp>
      <p:sp>
        <p:nvSpPr>
          <p:cNvPr id="3" name="内容占位符 2"/>
          <p:cNvSpPr>
            <a:spLocks noGrp="1"/>
          </p:cNvSpPr>
          <p:nvPr>
            <p:ph idx="1"/>
          </p:nvPr>
        </p:nvSpPr>
        <p:spPr>
          <a:xfrm>
            <a:off x="838200" y="1600200"/>
            <a:ext cx="10515600" cy="5069160"/>
          </a:xfrm>
        </p:spPr>
        <p:txBody>
          <a:bodyPr>
            <a:noAutofit/>
          </a:bodyPr>
          <a:lstStyle/>
          <a:p>
            <a:pPr marL="0" indent="0" algn="ctr">
              <a:lnSpc>
                <a:spcPct val="120000"/>
              </a:lnSpc>
              <a:spcBef>
                <a:spcPts val="20"/>
              </a:spcBef>
              <a:spcAft>
                <a:spcPts val="20"/>
              </a:spcAft>
              <a:buNone/>
            </a:pP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公告 </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2017</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年 第</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66</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号</a:t>
            </a:r>
            <a:endParaRPr lang="en-US" altLang="zh-CN" sz="1800" b="1" dirty="0">
              <a:latin typeface="Times New Roman" panose="02020603050405020304" pitchFamily="18" charset="0"/>
              <a:ea typeface="等线" panose="02010600030101010101" pitchFamily="2" charset="-122"/>
              <a:sym typeface="Times New Roman" panose="02020603050405020304" pitchFamily="18" charset="0"/>
            </a:endParaRPr>
          </a:p>
          <a:p>
            <a:pPr marL="0" indent="0" algn="ctr">
              <a:lnSpc>
                <a:spcPct val="120000"/>
              </a:lnSpc>
              <a:spcBef>
                <a:spcPts val="20"/>
              </a:spcBef>
              <a:spcAft>
                <a:spcPts val="20"/>
              </a:spcAft>
              <a:buNone/>
            </a:pPr>
            <a:r>
              <a:rPr lang="zh-CN" altLang="en-US" sz="1800" b="1" dirty="0">
                <a:latin typeface="Times New Roman" panose="02020603050405020304" pitchFamily="18" charset="0"/>
                <a:ea typeface="等线" panose="02010600030101010101" pitchFamily="2" charset="-122"/>
                <a:sym typeface="Times New Roman" panose="02020603050405020304" pitchFamily="18" charset="0"/>
              </a:rPr>
              <a:t>关于发布</a:t>
            </a:r>
            <a:r>
              <a:rPr lang="en-US" altLang="zh-CN" sz="1800" b="1" dirty="0">
                <a:latin typeface="Times New Roman" panose="02020603050405020304" pitchFamily="18" charset="0"/>
                <a:ea typeface="等线" panose="02010600030101010101" pitchFamily="2" charset="-122"/>
                <a:sym typeface="Times New Roman" panose="02020603050405020304" pitchFamily="18" charset="0"/>
              </a:rPr>
              <a:t>《</a:t>
            </a:r>
            <a:r>
              <a:rPr lang="zh-CN" altLang="en-US" sz="1800" b="1" dirty="0">
                <a:latin typeface="Times New Roman" panose="02020603050405020304" pitchFamily="18" charset="0"/>
                <a:ea typeface="等线" panose="02010600030101010101" pitchFamily="2" charset="-122"/>
                <a:sym typeface="Times New Roman" panose="02020603050405020304" pitchFamily="18" charset="0"/>
              </a:rPr>
              <a:t>射线装置分类</a:t>
            </a:r>
            <a:r>
              <a:rPr lang="en-US" altLang="zh-CN" sz="1800" b="1" dirty="0">
                <a:latin typeface="Times New Roman" panose="02020603050405020304" pitchFamily="18" charset="0"/>
                <a:ea typeface="等线" panose="02010600030101010101" pitchFamily="2" charset="-122"/>
                <a:sym typeface="Times New Roman" panose="02020603050405020304" pitchFamily="18" charset="0"/>
              </a:rPr>
              <a:t>》</a:t>
            </a:r>
            <a:r>
              <a:rPr lang="zh-CN" altLang="en-US" sz="1800" b="1" dirty="0">
                <a:latin typeface="Times New Roman" panose="02020603050405020304" pitchFamily="18" charset="0"/>
                <a:ea typeface="等线" panose="02010600030101010101" pitchFamily="2" charset="-122"/>
                <a:sym typeface="Times New Roman" panose="02020603050405020304" pitchFamily="18" charset="0"/>
              </a:rPr>
              <a:t>的公告</a:t>
            </a:r>
            <a:endParaRPr lang="en-US" altLang="zh-CN" sz="1800" b="1" dirty="0">
              <a:latin typeface="Times New Roman" panose="02020603050405020304" pitchFamily="18" charset="0"/>
              <a:ea typeface="等线" panose="02010600030101010101" pitchFamily="2" charset="-122"/>
              <a:sym typeface="Times New Roman" panose="02020603050405020304" pitchFamily="18" charset="0"/>
            </a:endParaRPr>
          </a:p>
          <a:p>
            <a:pPr marL="0" indent="0">
              <a:lnSpc>
                <a:spcPct val="120000"/>
              </a:lnSpc>
              <a:spcBef>
                <a:spcPts val="20"/>
              </a:spcBef>
              <a:spcAft>
                <a:spcPts val="20"/>
              </a:spcAft>
              <a:buNone/>
            </a:pP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        根据</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放射性同位素与射线装置安全和防护条例</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（国务院令第</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449</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号）关于射线装置实行分类管理的规定，环境保护部和国家卫生计生委对现行的</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射线装置分类办法</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（原国家环境保护总局公告</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2006</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年第</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26</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号）进行了调整和修订，制订了</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射线装置分类</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，现予公布，自公布之日起施行。原国家环境保护总局公告</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2006</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年第</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26</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号同时废止。</a:t>
            </a:r>
          </a:p>
          <a:p>
            <a:pPr marL="0" indent="0" latinLnBrk="1">
              <a:lnSpc>
                <a:spcPct val="120000"/>
              </a:lnSpc>
              <a:spcBef>
                <a:spcPts val="20"/>
              </a:spcBef>
              <a:spcAft>
                <a:spcPts val="20"/>
              </a:spcAft>
              <a:buNone/>
            </a:pP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       特此公告。</a:t>
            </a:r>
          </a:p>
          <a:p>
            <a:pPr marL="0" indent="0" latinLnBrk="1">
              <a:lnSpc>
                <a:spcPct val="120000"/>
              </a:lnSpc>
              <a:spcBef>
                <a:spcPts val="20"/>
              </a:spcBef>
              <a:spcAft>
                <a:spcPts val="20"/>
              </a:spcAft>
              <a:buNone/>
            </a:pP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       附件：</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hlinkClick r:id="rId3"/>
              </a:rPr>
              <a:t>射线装置分类</a:t>
            </a:r>
            <a:endParaRPr lang="zh-CN" altLang="en-US" sz="1800" dirty="0">
              <a:latin typeface="Times New Roman" panose="02020603050405020304" pitchFamily="18" charset="0"/>
              <a:ea typeface="等线" panose="02010600030101010101" pitchFamily="2" charset="-122"/>
              <a:sym typeface="Times New Roman" panose="02020603050405020304" pitchFamily="18" charset="0"/>
            </a:endParaRPr>
          </a:p>
          <a:p>
            <a:pPr marL="0" indent="0" algn="r" latinLnBrk="1">
              <a:lnSpc>
                <a:spcPct val="120000"/>
              </a:lnSpc>
              <a:spcBef>
                <a:spcPts val="20"/>
              </a:spcBef>
              <a:spcAft>
                <a:spcPts val="20"/>
              </a:spcAft>
              <a:buNone/>
            </a:pP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环境保护部</a:t>
            </a:r>
            <a:endParaRPr lang="en-US" altLang="zh-CN" sz="1800" dirty="0">
              <a:latin typeface="Times New Roman" panose="02020603050405020304" pitchFamily="18" charset="0"/>
              <a:ea typeface="等线" panose="02010600030101010101" pitchFamily="2" charset="-122"/>
              <a:sym typeface="Times New Roman" panose="02020603050405020304" pitchFamily="18" charset="0"/>
            </a:endParaRPr>
          </a:p>
          <a:p>
            <a:pPr marL="0" indent="0" algn="r" latinLnBrk="1">
              <a:lnSpc>
                <a:spcPct val="120000"/>
              </a:lnSpc>
              <a:spcBef>
                <a:spcPts val="20"/>
              </a:spcBef>
              <a:spcAft>
                <a:spcPts val="20"/>
              </a:spcAft>
              <a:buNone/>
            </a:pP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国家卫生计生委</a:t>
            </a:r>
          </a:p>
          <a:p>
            <a:pPr marL="0" indent="0" algn="r" latinLnBrk="1">
              <a:lnSpc>
                <a:spcPct val="120000"/>
              </a:lnSpc>
              <a:spcBef>
                <a:spcPts val="20"/>
              </a:spcBef>
              <a:spcAft>
                <a:spcPts val="20"/>
              </a:spcAft>
              <a:buNone/>
            </a:pP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2017</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年</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12</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月</a:t>
            </a:r>
            <a:r>
              <a:rPr lang="en-US" altLang="zh-CN" sz="1800" dirty="0">
                <a:latin typeface="Times New Roman" panose="02020603050405020304" pitchFamily="18" charset="0"/>
                <a:ea typeface="等线" panose="02010600030101010101" pitchFamily="2" charset="-122"/>
                <a:sym typeface="Times New Roman" panose="02020603050405020304" pitchFamily="18" charset="0"/>
              </a:rPr>
              <a:t>5</a:t>
            </a:r>
            <a:r>
              <a:rPr lang="zh-CN" altLang="en-US" sz="1800" dirty="0">
                <a:latin typeface="Times New Roman" panose="02020603050405020304" pitchFamily="18" charset="0"/>
                <a:ea typeface="等线" panose="02010600030101010101" pitchFamily="2" charset="-122"/>
                <a:sym typeface="Times New Roman" panose="02020603050405020304" pitchFamily="18" charset="0"/>
              </a:rPr>
              <a:t>日</a:t>
            </a:r>
          </a:p>
        </p:txBody>
      </p:sp>
    </p:spTree>
    <p:extLst>
      <p:ext uri="{BB962C8B-B14F-4D97-AF65-F5344CB8AC3E}">
        <p14:creationId xmlns:p14="http://schemas.microsoft.com/office/powerpoint/2010/main" xmlns="" val="1071676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zh-CN" altLang="zh-CN" dirty="0">
                <a:latin typeface="Times New Roman" panose="02020603050405020304" pitchFamily="18" charset="0"/>
                <a:ea typeface="等线" panose="02010600030101010101" pitchFamily="2" charset="-122"/>
                <a:sym typeface="Times New Roman" panose="02020603050405020304" pitchFamily="18" charset="0"/>
              </a:rPr>
              <a:t>一、射线装置分类原则</a:t>
            </a: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 name="内容占位符 2"/>
          <p:cNvSpPr>
            <a:spLocks noGrp="1"/>
          </p:cNvSpPr>
          <p:nvPr>
            <p:ph idx="1"/>
          </p:nvPr>
        </p:nvSpPr>
        <p:spPr/>
        <p:txBody>
          <a:bodyPr>
            <a:noAutofit/>
          </a:bodyPr>
          <a:lstStyle/>
          <a:p>
            <a:pPr>
              <a:lnSpc>
                <a:spcPct val="120000"/>
              </a:lnSpc>
              <a:spcBef>
                <a:spcPts val="20"/>
              </a:spcBef>
              <a:spcAft>
                <a:spcPts val="20"/>
              </a:spcAft>
            </a:pPr>
            <a:r>
              <a:rPr lang="zh-CN" altLang="zh-CN" sz="2400" dirty="0">
                <a:latin typeface="Times New Roman" panose="02020603050405020304" pitchFamily="18" charset="0"/>
                <a:ea typeface="等线" panose="02010600030101010101" pitchFamily="2" charset="-122"/>
                <a:sym typeface="Times New Roman" panose="02020603050405020304" pitchFamily="18" charset="0"/>
              </a:rPr>
              <a:t>根据射线装置对人体健康和环境的潜在危害程度，从高到低将射线装置分为</a:t>
            </a:r>
            <a:r>
              <a:rPr lang="en-US" altLang="zh-CN" sz="2400" dirty="0">
                <a:latin typeface="Times New Roman" panose="02020603050405020304" pitchFamily="18" charset="0"/>
                <a:ea typeface="等线" panose="02010600030101010101" pitchFamily="2" charset="-122"/>
                <a:sym typeface="Times New Roman" panose="02020603050405020304" pitchFamily="18" charset="0"/>
              </a:rPr>
              <a:t>Ⅰ</a:t>
            </a:r>
            <a:r>
              <a:rPr lang="zh-CN" altLang="zh-CN" sz="2400" dirty="0">
                <a:latin typeface="Times New Roman" panose="02020603050405020304" pitchFamily="18" charset="0"/>
                <a:ea typeface="等线" panose="02010600030101010101" pitchFamily="2" charset="-122"/>
                <a:sym typeface="Times New Roman" panose="02020603050405020304" pitchFamily="18" charset="0"/>
              </a:rPr>
              <a:t>类、</a:t>
            </a:r>
            <a:r>
              <a:rPr lang="en-US" altLang="zh-CN" sz="2400" dirty="0">
                <a:latin typeface="Times New Roman" panose="02020603050405020304" pitchFamily="18" charset="0"/>
                <a:ea typeface="等线" panose="02010600030101010101" pitchFamily="2" charset="-122"/>
                <a:sym typeface="Times New Roman" panose="02020603050405020304" pitchFamily="18" charset="0"/>
              </a:rPr>
              <a:t>Ⅱ</a:t>
            </a:r>
            <a:r>
              <a:rPr lang="zh-CN" altLang="zh-CN" sz="2400" dirty="0">
                <a:latin typeface="Times New Roman" panose="02020603050405020304" pitchFamily="18" charset="0"/>
                <a:ea typeface="等线" panose="02010600030101010101" pitchFamily="2" charset="-122"/>
                <a:sym typeface="Times New Roman" panose="02020603050405020304" pitchFamily="18" charset="0"/>
              </a:rPr>
              <a:t>类、</a:t>
            </a:r>
            <a:r>
              <a:rPr lang="en-US" altLang="zh-CN" sz="2400" dirty="0">
                <a:latin typeface="Times New Roman" panose="02020603050405020304" pitchFamily="18" charset="0"/>
                <a:ea typeface="等线" panose="02010600030101010101" pitchFamily="2" charset="-122"/>
                <a:sym typeface="Times New Roman" panose="02020603050405020304" pitchFamily="18" charset="0"/>
              </a:rPr>
              <a:t>Ⅲ</a:t>
            </a:r>
            <a:r>
              <a:rPr lang="zh-CN" altLang="zh-CN" sz="2400" dirty="0">
                <a:latin typeface="Times New Roman" panose="02020603050405020304" pitchFamily="18" charset="0"/>
                <a:ea typeface="等线" panose="02010600030101010101" pitchFamily="2" charset="-122"/>
                <a:sym typeface="Times New Roman" panose="02020603050405020304" pitchFamily="18" charset="0"/>
              </a:rPr>
              <a:t>类。</a:t>
            </a:r>
          </a:p>
          <a:p>
            <a:pPr>
              <a:lnSpc>
                <a:spcPct val="120000"/>
              </a:lnSpc>
              <a:spcBef>
                <a:spcPts val="20"/>
              </a:spcBef>
              <a:spcAft>
                <a:spcPts val="20"/>
              </a:spcAft>
            </a:pPr>
            <a:r>
              <a:rPr lang="zh-CN" altLang="zh-CN" sz="2400" dirty="0">
                <a:latin typeface="Times New Roman" panose="02020603050405020304" pitchFamily="18" charset="0"/>
                <a:ea typeface="等线" panose="02010600030101010101" pitchFamily="2" charset="-122"/>
                <a:sym typeface="Times New Roman" panose="02020603050405020304" pitchFamily="18" charset="0"/>
              </a:rPr>
              <a:t>（一）</a:t>
            </a:r>
            <a:r>
              <a:rPr lang="en-US" altLang="zh-CN" sz="2400" dirty="0">
                <a:latin typeface="Times New Roman" panose="02020603050405020304" pitchFamily="18" charset="0"/>
                <a:ea typeface="等线" panose="02010600030101010101" pitchFamily="2" charset="-122"/>
                <a:sym typeface="Times New Roman" panose="02020603050405020304" pitchFamily="18" charset="0"/>
              </a:rPr>
              <a:t>Ⅰ</a:t>
            </a:r>
            <a:r>
              <a:rPr lang="zh-CN" altLang="zh-CN" sz="2400" dirty="0">
                <a:latin typeface="Times New Roman" panose="02020603050405020304" pitchFamily="18" charset="0"/>
                <a:ea typeface="等线" panose="02010600030101010101" pitchFamily="2" charset="-122"/>
                <a:sym typeface="Times New Roman" panose="02020603050405020304" pitchFamily="18" charset="0"/>
              </a:rPr>
              <a:t>类射线装置：事故时短时间照射可以使受到照射的人 员产生严重放射损伤，其安全与防护要求高；</a:t>
            </a:r>
          </a:p>
          <a:p>
            <a:pPr>
              <a:lnSpc>
                <a:spcPct val="120000"/>
              </a:lnSpc>
              <a:spcBef>
                <a:spcPts val="20"/>
              </a:spcBef>
              <a:spcAft>
                <a:spcPts val="20"/>
              </a:spcAft>
            </a:pPr>
            <a:r>
              <a:rPr lang="zh-CN" altLang="zh-CN" sz="2400" dirty="0">
                <a:latin typeface="Times New Roman" panose="02020603050405020304" pitchFamily="18" charset="0"/>
                <a:ea typeface="等线" panose="02010600030101010101" pitchFamily="2" charset="-122"/>
                <a:sym typeface="Times New Roman" panose="02020603050405020304" pitchFamily="18" charset="0"/>
              </a:rPr>
              <a:t>（二）</a:t>
            </a:r>
            <a:r>
              <a:rPr lang="en-US" altLang="zh-CN" sz="2400" dirty="0">
                <a:latin typeface="Times New Roman" panose="02020603050405020304" pitchFamily="18" charset="0"/>
                <a:ea typeface="等线" panose="02010600030101010101" pitchFamily="2" charset="-122"/>
                <a:sym typeface="Times New Roman" panose="02020603050405020304" pitchFamily="18" charset="0"/>
              </a:rPr>
              <a:t>Ⅱ</a:t>
            </a:r>
            <a:r>
              <a:rPr lang="zh-CN" altLang="zh-CN" sz="2400" dirty="0">
                <a:latin typeface="Times New Roman" panose="02020603050405020304" pitchFamily="18" charset="0"/>
                <a:ea typeface="等线" panose="02010600030101010101" pitchFamily="2" charset="-122"/>
                <a:sym typeface="Times New Roman" panose="02020603050405020304" pitchFamily="18" charset="0"/>
              </a:rPr>
              <a:t>类射线装置：事故时可以使受到照射的人员产生较严 重放射损伤，其安全与防护要求较高；</a:t>
            </a:r>
          </a:p>
          <a:p>
            <a:pPr>
              <a:lnSpc>
                <a:spcPct val="120000"/>
              </a:lnSpc>
              <a:spcBef>
                <a:spcPts val="20"/>
              </a:spcBef>
              <a:spcAft>
                <a:spcPts val="20"/>
              </a:spcAft>
            </a:pPr>
            <a:r>
              <a:rPr lang="zh-CN" altLang="zh-CN" sz="2400" dirty="0">
                <a:latin typeface="Times New Roman" panose="02020603050405020304" pitchFamily="18" charset="0"/>
                <a:ea typeface="等线" panose="02010600030101010101" pitchFamily="2" charset="-122"/>
                <a:sym typeface="Times New Roman" panose="02020603050405020304" pitchFamily="18" charset="0"/>
              </a:rPr>
              <a:t>（三）</a:t>
            </a:r>
            <a:r>
              <a:rPr lang="en-US" altLang="zh-CN" sz="2400" dirty="0">
                <a:latin typeface="Times New Roman" panose="02020603050405020304" pitchFamily="18" charset="0"/>
                <a:ea typeface="等线" panose="02010600030101010101" pitchFamily="2" charset="-122"/>
                <a:sym typeface="Times New Roman" panose="02020603050405020304" pitchFamily="18" charset="0"/>
              </a:rPr>
              <a:t>Ⅲ</a:t>
            </a:r>
            <a:r>
              <a:rPr lang="zh-CN" altLang="zh-CN" sz="2400" dirty="0">
                <a:latin typeface="Times New Roman" panose="02020603050405020304" pitchFamily="18" charset="0"/>
                <a:ea typeface="等线" panose="02010600030101010101" pitchFamily="2" charset="-122"/>
                <a:sym typeface="Times New Roman" panose="02020603050405020304" pitchFamily="18" charset="0"/>
              </a:rPr>
              <a:t>类射线装置：事故时一般不会使受到照射的人员产生 放射损伤，其安全与防护要求相对简单。</a:t>
            </a:r>
            <a:endParaRPr lang="zh-CN" altLang="en-US" sz="2400" dirty="0">
              <a:latin typeface="Times New Roman" panose="02020603050405020304" pitchFamily="18" charset="0"/>
              <a:ea typeface="等线"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xmlns="" val="32928084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nSpc>
                <a:spcPct val="120000"/>
              </a:lnSpc>
              <a:spcBef>
                <a:spcPct val="20000"/>
              </a:spcBef>
              <a:spcAft>
                <a:spcPts val="20"/>
              </a:spcAft>
            </a:pPr>
            <a:r>
              <a:rPr lang="zh-CN" altLang="zh-CN" dirty="0">
                <a:latin typeface="Times New Roman" panose="02020603050405020304" pitchFamily="18" charset="0"/>
                <a:ea typeface="等线" panose="02010600030101010101" pitchFamily="2" charset="-122"/>
                <a:sym typeface="Times New Roman" panose="02020603050405020304" pitchFamily="18" charset="0"/>
              </a:rPr>
              <a:t>二、射线装置分类</a:t>
            </a: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 name="内容占位符 2"/>
          <p:cNvSpPr>
            <a:spLocks noGrp="1"/>
          </p:cNvSpPr>
          <p:nvPr>
            <p:ph idx="1"/>
          </p:nvPr>
        </p:nvSpPr>
        <p:spPr/>
        <p:txBody>
          <a:bodyPr>
            <a:normAutofit/>
          </a:bodyPr>
          <a:lstStyle/>
          <a:p>
            <a:pPr>
              <a:lnSpc>
                <a:spcPct val="120000"/>
              </a:lnSpc>
              <a:spcBef>
                <a:spcPts val="20"/>
              </a:spcBef>
              <a:spcAft>
                <a:spcPts val="20"/>
              </a:spcAft>
            </a:pPr>
            <a:r>
              <a:rPr lang="zh-CN" altLang="zh-CN" sz="2400" dirty="0">
                <a:latin typeface="Times New Roman" panose="02020603050405020304" pitchFamily="18" charset="0"/>
                <a:ea typeface="等线" panose="02010600030101010101" pitchFamily="2" charset="-122"/>
                <a:sym typeface="Times New Roman" panose="02020603050405020304" pitchFamily="18" charset="0"/>
              </a:rPr>
              <a:t>常用的射线装置按照使用用途可分为医用射线装置和非医用射线装置</a:t>
            </a:r>
            <a:r>
              <a:rPr lang="zh-CN" altLang="en-US" sz="2400" dirty="0">
                <a:latin typeface="Times New Roman" panose="02020603050405020304" pitchFamily="18" charset="0"/>
                <a:ea typeface="等线" panose="02010600030101010101" pitchFamily="2" charset="-122"/>
                <a:sym typeface="Times New Roman" panose="02020603050405020304" pitchFamily="18" charset="0"/>
              </a:rPr>
              <a:t>。</a:t>
            </a:r>
          </a:p>
        </p:txBody>
      </p:sp>
      <p:graphicFrame>
        <p:nvGraphicFramePr>
          <p:cNvPr id="7" name="内容占位符 3"/>
          <p:cNvGraphicFramePr>
            <a:graphicFrameLocks/>
          </p:cNvGraphicFramePr>
          <p:nvPr>
            <p:extLst>
              <p:ext uri="{D42A27DB-BD31-4B8C-83A1-F6EECF244321}">
                <p14:modId xmlns:p14="http://schemas.microsoft.com/office/powerpoint/2010/main" xmlns="" val="783651563"/>
              </p:ext>
            </p:extLst>
          </p:nvPr>
        </p:nvGraphicFramePr>
        <p:xfrm>
          <a:off x="838200" y="2780929"/>
          <a:ext cx="10515600" cy="3169225"/>
        </p:xfrm>
        <a:graphic>
          <a:graphicData uri="http://schemas.openxmlformats.org/drawingml/2006/table">
            <a:tbl>
              <a:tblPr firstRow="1" firstCol="1" lastRow="1" lastCol="1" bandRow="1" bandCol="1">
                <a:tableStyleId>{5C22544A-7EE6-4342-B048-85BDC9FD1C3A}</a:tableStyleId>
              </a:tblPr>
              <a:tblGrid>
                <a:gridCol w="1853422">
                  <a:extLst>
                    <a:ext uri="{9D8B030D-6E8A-4147-A177-3AD203B41FA5}">
                      <a16:colId xmlns:a16="http://schemas.microsoft.com/office/drawing/2014/main" xmlns="" val="20000"/>
                    </a:ext>
                  </a:extLst>
                </a:gridCol>
                <a:gridCol w="4324480">
                  <a:extLst>
                    <a:ext uri="{9D8B030D-6E8A-4147-A177-3AD203B41FA5}">
                      <a16:colId xmlns:a16="http://schemas.microsoft.com/office/drawing/2014/main" xmlns="" val="20001"/>
                    </a:ext>
                  </a:extLst>
                </a:gridCol>
                <a:gridCol w="4337698">
                  <a:extLst>
                    <a:ext uri="{9D8B030D-6E8A-4147-A177-3AD203B41FA5}">
                      <a16:colId xmlns:a16="http://schemas.microsoft.com/office/drawing/2014/main" xmlns="" val="20002"/>
                    </a:ext>
                  </a:extLst>
                </a:gridCol>
              </a:tblGrid>
              <a:tr h="789245">
                <a:tc>
                  <a:txBody>
                    <a:bodyPr/>
                    <a:lstStyle/>
                    <a:p>
                      <a:pPr marL="133350" algn="ctr">
                        <a:lnSpc>
                          <a:spcPct val="120000"/>
                        </a:lnSpc>
                        <a:spcBef>
                          <a:spcPts val="20"/>
                        </a:spcBef>
                        <a:spcAft>
                          <a:spcPts val="20"/>
                        </a:spcAft>
                      </a:pPr>
                      <a:r>
                        <a:rPr lang="en-US" sz="2000" dirty="0" err="1">
                          <a:effectLst/>
                          <a:latin typeface="Times New Roman" panose="02020603050405020304" pitchFamily="18" charset="0"/>
                          <a:ea typeface="等线" panose="02010600030101010101" pitchFamily="2" charset="-122"/>
                          <a:sym typeface="Times New Roman" panose="02020603050405020304" pitchFamily="18" charset="0"/>
                        </a:rPr>
                        <a:t>装置类别</a:t>
                      </a:r>
                      <a:endParaRPr lang="zh-CN" sz="20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marL="723900" algn="ctr">
                        <a:lnSpc>
                          <a:spcPct val="120000"/>
                        </a:lnSpc>
                        <a:spcBef>
                          <a:spcPts val="20"/>
                        </a:spcBef>
                        <a:spcAft>
                          <a:spcPts val="20"/>
                        </a:spcAft>
                      </a:pP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医</a:t>
                      </a:r>
                      <a:r>
                        <a:rPr lang="en-US" sz="2000" spc="-34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用</a:t>
                      </a:r>
                      <a:r>
                        <a:rPr lang="en-US" sz="2000" spc="-335"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射</a:t>
                      </a:r>
                      <a:r>
                        <a:rPr lang="en-US" sz="2000" spc="-34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线</a:t>
                      </a:r>
                      <a:r>
                        <a:rPr lang="en-US" sz="2000" spc="-325"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装</a:t>
                      </a:r>
                      <a:r>
                        <a:rPr lang="en-US" sz="2000" spc="-335"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置</a:t>
                      </a:r>
                      <a:endParaRPr lang="zh-CN" sz="20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marL="713740" algn="ctr">
                        <a:lnSpc>
                          <a:spcPct val="120000"/>
                        </a:lnSpc>
                        <a:spcBef>
                          <a:spcPts val="20"/>
                        </a:spcBef>
                        <a:spcAft>
                          <a:spcPts val="20"/>
                        </a:spcAft>
                      </a:pP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非</a:t>
                      </a:r>
                      <a:r>
                        <a:rPr lang="en-US" sz="2000" spc="-34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医</a:t>
                      </a:r>
                      <a:r>
                        <a:rPr lang="en-US" sz="2000" spc="-335"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用</a:t>
                      </a:r>
                      <a:r>
                        <a:rPr lang="en-US" sz="2000" spc="-34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射</a:t>
                      </a:r>
                      <a:r>
                        <a:rPr lang="en-US" sz="2000" spc="-32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线</a:t>
                      </a:r>
                      <a:r>
                        <a:rPr lang="en-US" sz="2000" spc="-34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装</a:t>
                      </a:r>
                      <a:r>
                        <a:rPr lang="en-US" sz="2000" spc="-335"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置</a:t>
                      </a:r>
                      <a:endParaRPr lang="zh-CN" sz="20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solidFill>
                      <a:srgbClr val="4F81BD"/>
                    </a:solidFill>
                  </a:tcPr>
                </a:tc>
                <a:extLst>
                  <a:ext uri="{0D108BD9-81ED-4DB2-BD59-A6C34878D82A}">
                    <a16:rowId xmlns:a16="http://schemas.microsoft.com/office/drawing/2014/main" xmlns="" val="10000"/>
                  </a:ext>
                </a:extLst>
              </a:tr>
              <a:tr h="2379980">
                <a:tc>
                  <a:txBody>
                    <a:bodyPr/>
                    <a:lstStyle/>
                    <a:p>
                      <a:pPr marL="0" marR="0" lvl="0" indent="0" algn="ctr" defTabSz="914400" rtl="0" eaLnBrk="1" fontAlgn="auto" latinLnBrk="0" hangingPunct="1">
                        <a:lnSpc>
                          <a:spcPct val="120000"/>
                        </a:lnSpc>
                        <a:spcBef>
                          <a:spcPts val="20"/>
                        </a:spcBef>
                        <a:spcAft>
                          <a:spcPts val="20"/>
                        </a:spcAft>
                        <a:buClrTx/>
                        <a:buSzTx/>
                        <a:buFontTx/>
                        <a:buNone/>
                        <a:tabLst/>
                        <a:defRPr/>
                      </a:pP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altLang="zh-CN" sz="2000"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 </a:t>
                      </a:r>
                      <a:r>
                        <a:rPr lang="en-US" altLang="zh-CN" sz="2000" spc="-5" dirty="0" err="1">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Ⅰ类</a:t>
                      </a:r>
                      <a:endParaRPr lang="zh-CN" altLang="zh-CN" sz="2000"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endParaRPr>
                    </a:p>
                    <a:p>
                      <a:pPr algn="ctr">
                        <a:lnSpc>
                          <a:spcPct val="120000"/>
                        </a:lnSpc>
                        <a:spcBef>
                          <a:spcPts val="20"/>
                        </a:spcBef>
                        <a:spcAft>
                          <a:spcPts val="20"/>
                        </a:spcAft>
                      </a:pPr>
                      <a:r>
                        <a:rPr lang="en-US" sz="2000" spc="-5" dirty="0" err="1">
                          <a:effectLst/>
                          <a:latin typeface="Times New Roman" panose="02020603050405020304" pitchFamily="18" charset="0"/>
                          <a:ea typeface="等线" panose="02010600030101010101" pitchFamily="2" charset="-122"/>
                          <a:sym typeface="Times New Roman" panose="02020603050405020304" pitchFamily="18" charset="0"/>
                        </a:rPr>
                        <a:t>射线装置</a:t>
                      </a:r>
                      <a:endParaRPr lang="zh-CN" sz="20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marL="0" algn="l">
                        <a:lnSpc>
                          <a:spcPct val="120000"/>
                        </a:lnSpc>
                        <a:spcBef>
                          <a:spcPts val="20"/>
                        </a:spcBef>
                        <a:spcAft>
                          <a:spcPts val="20"/>
                        </a:spcAft>
                      </a:pPr>
                      <a:r>
                        <a:rPr lang="en-US" sz="2000" dirty="0" err="1">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质子治疗装置</a:t>
                      </a:r>
                      <a:r>
                        <a:rPr lang="zh-CN" altLang="en-US" sz="2000"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a:t>
                      </a:r>
                      <a:endParaRPr lang="zh-CN" sz="2000"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endParaRPr>
                    </a:p>
                    <a:p>
                      <a:pPr marL="0" algn="l">
                        <a:lnSpc>
                          <a:spcPct val="120000"/>
                        </a:lnSpc>
                        <a:spcBef>
                          <a:spcPts val="20"/>
                        </a:spcBef>
                        <a:spcAft>
                          <a:spcPts val="20"/>
                        </a:spcAft>
                      </a:pPr>
                      <a:r>
                        <a:rPr lang="en-US" sz="2000" dirty="0" err="1">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重离子治疗装置</a:t>
                      </a:r>
                      <a:r>
                        <a:rPr lang="zh-CN" altLang="en-US" sz="2000"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a:t>
                      </a:r>
                      <a:endParaRPr lang="zh-CN" sz="2000"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endParaRPr>
                    </a:p>
                    <a:p>
                      <a:pPr marL="0" algn="l">
                        <a:lnSpc>
                          <a:spcPct val="120000"/>
                        </a:lnSpc>
                        <a:spcBef>
                          <a:spcPts val="20"/>
                        </a:spcBef>
                        <a:spcAft>
                          <a:spcPts val="20"/>
                        </a:spcAft>
                      </a:pPr>
                      <a:r>
                        <a:rPr lang="zh-CN" sz="2000"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其他粒子能量大于等于</a:t>
                      </a:r>
                      <a:r>
                        <a:rPr lang="zh-CN" sz="2000" spc="-455"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100</a:t>
                      </a:r>
                      <a:r>
                        <a:rPr lang="en-US" sz="2000" spc="-455"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 </a:t>
                      </a:r>
                      <a:r>
                        <a:rPr lang="zh-CN" sz="2000"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兆电子伏的医</a:t>
                      </a:r>
                      <a:r>
                        <a:rPr lang="en-US" sz="2000" dirty="0" err="1">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用加速器</a:t>
                      </a:r>
                      <a:endParaRPr lang="zh-CN" sz="20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marL="0" algn="l">
                        <a:lnSpc>
                          <a:spcPct val="120000"/>
                        </a:lnSpc>
                        <a:spcBef>
                          <a:spcPts val="20"/>
                        </a:spcBef>
                        <a:spcAft>
                          <a:spcPts val="20"/>
                        </a:spcAft>
                      </a:pPr>
                      <a:r>
                        <a:rPr lang="zh-CN" sz="2000" spc="-5"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生</a:t>
                      </a:r>
                      <a:r>
                        <a:rPr lang="zh-CN" sz="2000" spc="5"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产</a:t>
                      </a:r>
                      <a:r>
                        <a:rPr lang="zh-CN" sz="2000" spc="-5"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放</a:t>
                      </a:r>
                      <a:r>
                        <a:rPr lang="zh-CN" sz="2000" spc="5"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射</a:t>
                      </a:r>
                      <a:r>
                        <a:rPr lang="zh-CN" sz="2000" spc="-5"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性</a:t>
                      </a:r>
                      <a:r>
                        <a:rPr lang="zh-CN" sz="2000" spc="5"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同</a:t>
                      </a:r>
                      <a:r>
                        <a:rPr lang="zh-CN" sz="2000" spc="-5"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位</a:t>
                      </a:r>
                      <a:r>
                        <a:rPr lang="zh-CN" sz="2000" spc="5"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素</a:t>
                      </a:r>
                      <a:r>
                        <a:rPr lang="zh-CN" sz="2000" spc="-5"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用</a:t>
                      </a:r>
                      <a:r>
                        <a:rPr lang="zh-CN" sz="2000" spc="5"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加</a:t>
                      </a:r>
                      <a:r>
                        <a:rPr lang="zh-CN" sz="2000" spc="-5"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速</a:t>
                      </a:r>
                      <a:r>
                        <a:rPr lang="zh-CN" sz="2000" spc="-140"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器</a:t>
                      </a:r>
                      <a:r>
                        <a:rPr lang="zh-CN" sz="2000" spc="-5"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（不</a:t>
                      </a:r>
                      <a:r>
                        <a:rPr lang="zh-CN" sz="2000" spc="5"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含</a:t>
                      </a:r>
                      <a:r>
                        <a:rPr lang="zh-CN" sz="2000" spc="-5"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制</a:t>
                      </a:r>
                      <a:r>
                        <a:rPr lang="zh-CN" sz="2000" spc="5"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备</a:t>
                      </a:r>
                      <a:r>
                        <a:rPr lang="zh-CN" sz="2000" spc="-5"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正</a:t>
                      </a:r>
                      <a:r>
                        <a:rPr lang="zh-CN" sz="2000"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电</a:t>
                      </a:r>
                      <a:r>
                        <a:rPr lang="zh-CN" sz="2000" spc="15"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子发射计算机断层显像装置（</a:t>
                      </a:r>
                      <a:r>
                        <a:rPr lang="en-US" sz="2000" spc="15"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PET</a:t>
                      </a:r>
                      <a:r>
                        <a:rPr lang="zh-CN" sz="2000" spc="15"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）用放射</a:t>
                      </a:r>
                      <a:r>
                        <a:rPr lang="en-US" sz="2000" dirty="0" err="1">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性药物的加速器</a:t>
                      </a:r>
                      <a:r>
                        <a:rPr lang="en-US" sz="2000"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a:t>
                      </a:r>
                      <a:r>
                        <a:rPr lang="zh-CN" altLang="en-US" sz="2000"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a:t>
                      </a:r>
                      <a:endParaRPr lang="zh-CN" sz="2000"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endParaRPr>
                    </a:p>
                    <a:p>
                      <a:pPr marL="0" algn="l">
                        <a:lnSpc>
                          <a:spcPct val="120000"/>
                        </a:lnSpc>
                        <a:spcBef>
                          <a:spcPts val="20"/>
                        </a:spcBef>
                        <a:spcAft>
                          <a:spcPts val="20"/>
                        </a:spcAft>
                      </a:pPr>
                      <a:r>
                        <a:rPr lang="zh-CN" sz="2000"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粒子能量大于等于</a:t>
                      </a:r>
                      <a:r>
                        <a:rPr lang="zh-CN" sz="2000" spc="-435"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100</a:t>
                      </a:r>
                      <a:r>
                        <a:rPr lang="en-US" sz="2000" spc="-435"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 </a:t>
                      </a:r>
                      <a:r>
                        <a:rPr lang="zh-CN" sz="2000"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兆电子伏的非医用加</a:t>
                      </a:r>
                      <a:r>
                        <a:rPr lang="zh-CN" sz="2000" spc="-5" dirty="0">
                          <a:solidFill>
                            <a:schemeClr val="bg1"/>
                          </a:solidFill>
                          <a:effectLst/>
                          <a:latin typeface="Times New Roman" panose="02020603050405020304" pitchFamily="18" charset="0"/>
                          <a:ea typeface="等线" panose="02010600030101010101" pitchFamily="2" charset="-122"/>
                          <a:sym typeface="Times New Roman" panose="02020603050405020304" pitchFamily="18" charset="0"/>
                        </a:rPr>
                        <a:t>速器</a:t>
                      </a:r>
                      <a:endParaRPr lang="zh-CN" sz="20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xmlns="" val="28453961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graphicFrame>
        <p:nvGraphicFramePr>
          <p:cNvPr id="4" name="内容占位符 3"/>
          <p:cNvGraphicFramePr>
            <a:graphicFrameLocks noGrp="1"/>
          </p:cNvGraphicFramePr>
          <p:nvPr>
            <p:ph idx="1"/>
            <p:extLst>
              <p:ext uri="{D42A27DB-BD31-4B8C-83A1-F6EECF244321}">
                <p14:modId xmlns:p14="http://schemas.microsoft.com/office/powerpoint/2010/main" xmlns="" val="2502383230"/>
              </p:ext>
            </p:extLst>
          </p:nvPr>
        </p:nvGraphicFramePr>
        <p:xfrm>
          <a:off x="838200" y="365125"/>
          <a:ext cx="10515600" cy="4873565"/>
        </p:xfrm>
        <a:graphic>
          <a:graphicData uri="http://schemas.openxmlformats.org/drawingml/2006/table">
            <a:tbl>
              <a:tblPr firstRow="1" firstCol="1" lastRow="1" lastCol="1" bandRow="1" bandCol="1">
                <a:tableStyleId>{5C22544A-7EE6-4342-B048-85BDC9FD1C3A}</a:tableStyleId>
              </a:tblPr>
              <a:tblGrid>
                <a:gridCol w="1853422">
                  <a:extLst>
                    <a:ext uri="{9D8B030D-6E8A-4147-A177-3AD203B41FA5}">
                      <a16:colId xmlns:a16="http://schemas.microsoft.com/office/drawing/2014/main" xmlns="" val="20000"/>
                    </a:ext>
                  </a:extLst>
                </a:gridCol>
                <a:gridCol w="4324480">
                  <a:extLst>
                    <a:ext uri="{9D8B030D-6E8A-4147-A177-3AD203B41FA5}">
                      <a16:colId xmlns:a16="http://schemas.microsoft.com/office/drawing/2014/main" xmlns="" val="20001"/>
                    </a:ext>
                  </a:extLst>
                </a:gridCol>
                <a:gridCol w="4337698">
                  <a:extLst>
                    <a:ext uri="{9D8B030D-6E8A-4147-A177-3AD203B41FA5}">
                      <a16:colId xmlns:a16="http://schemas.microsoft.com/office/drawing/2014/main" xmlns="" val="20002"/>
                    </a:ext>
                  </a:extLst>
                </a:gridCol>
              </a:tblGrid>
              <a:tr h="789245">
                <a:tc>
                  <a:txBody>
                    <a:bodyPr/>
                    <a:lstStyle/>
                    <a:p>
                      <a:pPr marL="133350" algn="ctr">
                        <a:lnSpc>
                          <a:spcPct val="120000"/>
                        </a:lnSpc>
                        <a:spcBef>
                          <a:spcPts val="20"/>
                        </a:spcBef>
                        <a:spcAft>
                          <a:spcPts val="20"/>
                        </a:spcAft>
                      </a:pPr>
                      <a:r>
                        <a:rPr lang="en-US" sz="2000" dirty="0" err="1">
                          <a:effectLst/>
                          <a:latin typeface="Times New Roman" panose="02020603050405020304" pitchFamily="18" charset="0"/>
                          <a:ea typeface="等线" panose="02010600030101010101" pitchFamily="2" charset="-122"/>
                          <a:sym typeface="Times New Roman" panose="02020603050405020304" pitchFamily="18" charset="0"/>
                        </a:rPr>
                        <a:t>装置类别</a:t>
                      </a:r>
                      <a:endParaRPr lang="zh-CN" sz="20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marL="723900" algn="ctr">
                        <a:lnSpc>
                          <a:spcPct val="120000"/>
                        </a:lnSpc>
                        <a:spcBef>
                          <a:spcPts val="20"/>
                        </a:spcBef>
                        <a:spcAft>
                          <a:spcPts val="20"/>
                        </a:spcAft>
                      </a:pP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医</a:t>
                      </a:r>
                      <a:r>
                        <a:rPr lang="en-US" sz="2000" spc="-34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用</a:t>
                      </a:r>
                      <a:r>
                        <a:rPr lang="en-US" sz="2000" spc="-335"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射</a:t>
                      </a:r>
                      <a:r>
                        <a:rPr lang="en-US" sz="2000" spc="-34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线</a:t>
                      </a:r>
                      <a:r>
                        <a:rPr lang="en-US" sz="2000" spc="-325"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装</a:t>
                      </a:r>
                      <a:r>
                        <a:rPr lang="en-US" sz="2000" spc="-335"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置</a:t>
                      </a:r>
                      <a:endParaRPr lang="zh-CN" sz="20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marL="713740" algn="ctr">
                        <a:lnSpc>
                          <a:spcPct val="120000"/>
                        </a:lnSpc>
                        <a:spcBef>
                          <a:spcPts val="20"/>
                        </a:spcBef>
                        <a:spcAft>
                          <a:spcPts val="20"/>
                        </a:spcAft>
                      </a:pP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非</a:t>
                      </a:r>
                      <a:r>
                        <a:rPr lang="en-US" sz="2000" spc="-34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医</a:t>
                      </a:r>
                      <a:r>
                        <a:rPr lang="en-US" sz="2000" spc="-335"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用</a:t>
                      </a:r>
                      <a:r>
                        <a:rPr lang="en-US" sz="2000" spc="-34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射</a:t>
                      </a:r>
                      <a:r>
                        <a:rPr lang="en-US" sz="2000" spc="-32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线</a:t>
                      </a:r>
                      <a:r>
                        <a:rPr lang="en-US" sz="2000" spc="-34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装</a:t>
                      </a:r>
                      <a:r>
                        <a:rPr lang="en-US" sz="2000" spc="-335"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置</a:t>
                      </a:r>
                      <a:endParaRPr lang="zh-CN" sz="20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solidFill>
                      <a:srgbClr val="4F81BD"/>
                    </a:solidFill>
                  </a:tcPr>
                </a:tc>
                <a:extLst>
                  <a:ext uri="{0D108BD9-81ED-4DB2-BD59-A6C34878D82A}">
                    <a16:rowId xmlns:a16="http://schemas.microsoft.com/office/drawing/2014/main" xmlns="" val="10000"/>
                  </a:ext>
                </a:extLst>
              </a:tr>
              <a:tr h="2379980">
                <a:tc>
                  <a:txBody>
                    <a:bodyPr/>
                    <a:lstStyle/>
                    <a:p>
                      <a:pPr algn="ctr">
                        <a:lnSpc>
                          <a:spcPct val="120000"/>
                        </a:lnSpc>
                        <a:spcBef>
                          <a:spcPts val="20"/>
                        </a:spcBef>
                        <a:spcAft>
                          <a:spcPts val="20"/>
                        </a:spcAft>
                      </a:pP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spc="-5" dirty="0" err="1">
                          <a:effectLst/>
                          <a:latin typeface="Times New Roman" panose="02020603050405020304" pitchFamily="18" charset="0"/>
                          <a:ea typeface="等线" panose="02010600030101010101" pitchFamily="2" charset="-122"/>
                          <a:sym typeface="Times New Roman" panose="02020603050405020304" pitchFamily="18" charset="0"/>
                        </a:rPr>
                        <a:t>Ⅱ类射线装置</a:t>
                      </a:r>
                      <a:endParaRPr lang="zh-CN" sz="20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l">
                        <a:lnSpc>
                          <a:spcPct val="120000"/>
                        </a:lnSpc>
                        <a:spcBef>
                          <a:spcPct val="20000"/>
                        </a:spcBef>
                        <a:spcAft>
                          <a:spcPts val="20"/>
                        </a:spcAft>
                      </a:pP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粒子能量小于</a:t>
                      </a:r>
                      <a:r>
                        <a:rPr lang="zh-CN" sz="2000" spc="-455"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100</a:t>
                      </a:r>
                      <a:r>
                        <a:rPr lang="en-US" sz="2000" spc="-455"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兆电子伏的医用加速器</a:t>
                      </a:r>
                      <a:r>
                        <a:rPr lang="zh-CN" altLang="en-US" sz="2000" dirty="0">
                          <a:effectLst/>
                          <a:latin typeface="Times New Roman" panose="02020603050405020304" pitchFamily="18" charset="0"/>
                          <a:ea typeface="等线" panose="02010600030101010101" pitchFamily="2" charset="-122"/>
                          <a:sym typeface="Times New Roman" panose="02020603050405020304" pitchFamily="18" charset="0"/>
                        </a:rPr>
                        <a:t>；</a:t>
                      </a:r>
                      <a:endParaRPr lang="zh-CN" sz="20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p>
                      <a:pPr algn="l">
                        <a:lnSpc>
                          <a:spcPct val="120000"/>
                        </a:lnSpc>
                        <a:spcBef>
                          <a:spcPct val="20000"/>
                        </a:spcBef>
                        <a:spcAft>
                          <a:spcPts val="20"/>
                        </a:spcAft>
                      </a:pP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制</a:t>
                      </a:r>
                      <a:r>
                        <a:rPr lang="zh-CN" sz="2000" spc="-410"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备</a:t>
                      </a:r>
                      <a:r>
                        <a:rPr lang="zh-CN" sz="2000" spc="-405"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正</a:t>
                      </a:r>
                      <a:r>
                        <a:rPr lang="zh-CN" sz="2000" spc="-405"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电</a:t>
                      </a:r>
                      <a:r>
                        <a:rPr lang="zh-CN" sz="2000" spc="-405"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子</a:t>
                      </a:r>
                      <a:r>
                        <a:rPr lang="zh-CN" sz="2000" spc="-410"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发</a:t>
                      </a:r>
                      <a:r>
                        <a:rPr lang="zh-CN" sz="2000" spc="-405"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射</a:t>
                      </a:r>
                      <a:r>
                        <a:rPr lang="zh-CN" sz="2000" spc="-395"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计</a:t>
                      </a:r>
                      <a:r>
                        <a:rPr lang="zh-CN" sz="2000" spc="-405"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算</a:t>
                      </a:r>
                      <a:r>
                        <a:rPr lang="zh-CN" sz="2000" spc="-410"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机</a:t>
                      </a:r>
                      <a:r>
                        <a:rPr lang="zh-CN" sz="2000" spc="-405"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断</a:t>
                      </a:r>
                      <a:r>
                        <a:rPr lang="zh-CN" sz="2000" spc="-405"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层</a:t>
                      </a:r>
                      <a:r>
                        <a:rPr lang="zh-CN" sz="2000" spc="-405"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显</a:t>
                      </a:r>
                      <a:r>
                        <a:rPr lang="zh-CN" sz="2000" spc="-410"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像</a:t>
                      </a:r>
                      <a:r>
                        <a:rPr lang="zh-CN" sz="2000" spc="-405"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装</a:t>
                      </a:r>
                      <a:r>
                        <a:rPr lang="zh-CN" sz="2000" spc="-405"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置（</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PET</a:t>
                      </a: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）放射性药物的加速器</a:t>
                      </a:r>
                      <a:r>
                        <a:rPr lang="zh-CN" altLang="en-US" sz="2000" dirty="0">
                          <a:effectLst/>
                          <a:latin typeface="Times New Roman" panose="02020603050405020304" pitchFamily="18" charset="0"/>
                          <a:ea typeface="等线" panose="02010600030101010101" pitchFamily="2" charset="-122"/>
                          <a:sym typeface="Times New Roman" panose="02020603050405020304" pitchFamily="18" charset="0"/>
                        </a:rPr>
                        <a:t>；</a:t>
                      </a:r>
                      <a:endParaRPr lang="zh-CN" sz="20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p>
                      <a:pPr algn="l">
                        <a:lnSpc>
                          <a:spcPct val="120000"/>
                        </a:lnSpc>
                        <a:spcBef>
                          <a:spcPct val="20000"/>
                        </a:spcBef>
                        <a:spcAft>
                          <a:spcPts val="20"/>
                        </a:spcAft>
                      </a:pP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X</a:t>
                      </a:r>
                      <a:r>
                        <a:rPr lang="en-US" sz="2000" spc="-405"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射线治疗机（深部、浅部）</a:t>
                      </a:r>
                      <a:endParaRPr lang="zh-CN" sz="20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p>
                      <a:pPr algn="l">
                        <a:lnSpc>
                          <a:spcPct val="120000"/>
                        </a:lnSpc>
                        <a:spcBef>
                          <a:spcPct val="20000"/>
                        </a:spcBef>
                        <a:spcAft>
                          <a:spcPts val="20"/>
                        </a:spcAft>
                      </a:pPr>
                      <a:r>
                        <a:rPr lang="en-US" sz="2000" dirty="0" err="1">
                          <a:effectLst/>
                          <a:latin typeface="Times New Roman" panose="02020603050405020304" pitchFamily="18" charset="0"/>
                          <a:ea typeface="等线" panose="02010600030101010101" pitchFamily="2" charset="-122"/>
                          <a:sym typeface="Times New Roman" panose="02020603050405020304" pitchFamily="18" charset="0"/>
                        </a:rPr>
                        <a:t>术中放射治疗装置</a:t>
                      </a:r>
                      <a:r>
                        <a:rPr lang="zh-CN" altLang="en-US" sz="2000" dirty="0">
                          <a:effectLst/>
                          <a:latin typeface="Times New Roman" panose="02020603050405020304" pitchFamily="18" charset="0"/>
                          <a:ea typeface="等线" panose="02010600030101010101" pitchFamily="2" charset="-122"/>
                          <a:sym typeface="Times New Roman" panose="02020603050405020304" pitchFamily="18" charset="0"/>
                        </a:rPr>
                        <a:t>；</a:t>
                      </a:r>
                      <a:endParaRPr lang="zh-CN" sz="20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p>
                      <a:pPr algn="l">
                        <a:lnSpc>
                          <a:spcPct val="120000"/>
                        </a:lnSpc>
                        <a:spcBef>
                          <a:spcPct val="20000"/>
                        </a:spcBef>
                        <a:spcAft>
                          <a:spcPts val="20"/>
                        </a:spcAft>
                      </a:pP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血管造影用</a:t>
                      </a:r>
                      <a:r>
                        <a:rPr lang="zh-CN" sz="2000" spc="-295"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X</a:t>
                      </a:r>
                      <a:r>
                        <a:rPr lang="en-US" sz="2000" spc="-290"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射线装置</a:t>
                      </a:r>
                      <a:r>
                        <a:rPr lang="zh-CN" sz="2000" spc="-295"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baseline="30000" dirty="0">
                          <a:effectLst/>
                          <a:latin typeface="Times New Roman" panose="02020603050405020304" pitchFamily="18" charset="0"/>
                          <a:ea typeface="等线" panose="02010600030101010101" pitchFamily="2" charset="-122"/>
                          <a:sym typeface="Times New Roman" panose="02020603050405020304" pitchFamily="18" charset="0"/>
                        </a:rPr>
                        <a:t>1</a:t>
                      </a:r>
                      <a:endParaRPr lang="zh-CN" sz="2000" baseline="300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marL="635" algn="l">
                        <a:lnSpc>
                          <a:spcPct val="120000"/>
                        </a:lnSpc>
                        <a:spcBef>
                          <a:spcPct val="20000"/>
                        </a:spcBef>
                        <a:spcAft>
                          <a:spcPts val="20"/>
                        </a:spcAft>
                      </a:pP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粒子能量小于</a:t>
                      </a:r>
                      <a:r>
                        <a:rPr lang="zh-CN" sz="2000" spc="-435"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100</a:t>
                      </a:r>
                      <a:r>
                        <a:rPr lang="en-US" sz="2000" spc="-435"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兆电子伏的非医用加速器</a:t>
                      </a:r>
                      <a:r>
                        <a:rPr lang="zh-CN" altLang="en-US" sz="2000" dirty="0">
                          <a:effectLst/>
                          <a:latin typeface="Times New Roman" panose="02020603050405020304" pitchFamily="18" charset="0"/>
                          <a:ea typeface="等线" panose="02010600030101010101" pitchFamily="2" charset="-122"/>
                          <a:sym typeface="Times New Roman" panose="02020603050405020304" pitchFamily="18" charset="0"/>
                        </a:rPr>
                        <a:t>；</a:t>
                      </a:r>
                      <a:endParaRPr lang="zh-CN" sz="20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p>
                      <a:pPr marL="635" algn="l">
                        <a:lnSpc>
                          <a:spcPct val="120000"/>
                        </a:lnSpc>
                        <a:spcBef>
                          <a:spcPct val="20000"/>
                        </a:spcBef>
                        <a:spcAft>
                          <a:spcPts val="20"/>
                        </a:spcAft>
                      </a:pPr>
                      <a:r>
                        <a:rPr lang="en-US" sz="2000" dirty="0" err="1">
                          <a:effectLst/>
                          <a:latin typeface="Times New Roman" panose="02020603050405020304" pitchFamily="18" charset="0"/>
                          <a:ea typeface="等线" panose="02010600030101010101" pitchFamily="2" charset="-122"/>
                          <a:sym typeface="Times New Roman" panose="02020603050405020304" pitchFamily="18" charset="0"/>
                        </a:rPr>
                        <a:t>工业辐照用加速器</a:t>
                      </a:r>
                      <a:r>
                        <a:rPr lang="zh-CN" altLang="en-US" sz="2000" dirty="0">
                          <a:effectLst/>
                          <a:latin typeface="Times New Roman" panose="02020603050405020304" pitchFamily="18" charset="0"/>
                          <a:ea typeface="等线" panose="02010600030101010101" pitchFamily="2" charset="-122"/>
                          <a:sym typeface="Times New Roman" panose="02020603050405020304" pitchFamily="18" charset="0"/>
                        </a:rPr>
                        <a:t>；</a:t>
                      </a:r>
                      <a:endParaRPr lang="zh-CN" sz="20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p>
                      <a:pPr marL="635" algn="l">
                        <a:lnSpc>
                          <a:spcPct val="120000"/>
                        </a:lnSpc>
                        <a:spcBef>
                          <a:spcPct val="20000"/>
                        </a:spcBef>
                        <a:spcAft>
                          <a:spcPts val="20"/>
                        </a:spcAft>
                      </a:pPr>
                      <a:r>
                        <a:rPr lang="en-US" sz="2000" dirty="0" err="1">
                          <a:effectLst/>
                          <a:latin typeface="Times New Roman" panose="02020603050405020304" pitchFamily="18" charset="0"/>
                          <a:ea typeface="等线" panose="02010600030101010101" pitchFamily="2" charset="-122"/>
                          <a:sym typeface="Times New Roman" panose="02020603050405020304" pitchFamily="18" charset="0"/>
                        </a:rPr>
                        <a:t>工业探伤用加速器</a:t>
                      </a:r>
                      <a:r>
                        <a:rPr lang="zh-CN" altLang="en-US" sz="2000" dirty="0">
                          <a:effectLst/>
                          <a:latin typeface="Times New Roman" panose="02020603050405020304" pitchFamily="18" charset="0"/>
                          <a:ea typeface="等线" panose="02010600030101010101" pitchFamily="2" charset="-122"/>
                          <a:sym typeface="Times New Roman" panose="02020603050405020304" pitchFamily="18" charset="0"/>
                        </a:rPr>
                        <a:t>；</a:t>
                      </a:r>
                      <a:endParaRPr lang="zh-CN" sz="20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p>
                      <a:pPr marL="635" algn="l">
                        <a:lnSpc>
                          <a:spcPct val="120000"/>
                        </a:lnSpc>
                        <a:spcBef>
                          <a:spcPct val="20000"/>
                        </a:spcBef>
                        <a:spcAft>
                          <a:spcPts val="20"/>
                        </a:spcAft>
                      </a:pPr>
                      <a:r>
                        <a:rPr lang="en-US" sz="2000" dirty="0" err="1">
                          <a:effectLst/>
                          <a:latin typeface="Times New Roman" panose="02020603050405020304" pitchFamily="18" charset="0"/>
                          <a:ea typeface="等线" panose="02010600030101010101" pitchFamily="2" charset="-122"/>
                          <a:sym typeface="Times New Roman" panose="02020603050405020304" pitchFamily="18" charset="0"/>
                        </a:rPr>
                        <a:t>安全检查用加速器</a:t>
                      </a:r>
                      <a:r>
                        <a:rPr lang="zh-CN" altLang="en-US" sz="2000" dirty="0">
                          <a:effectLst/>
                          <a:latin typeface="Times New Roman" panose="02020603050405020304" pitchFamily="18" charset="0"/>
                          <a:ea typeface="等线" panose="02010600030101010101" pitchFamily="2" charset="-122"/>
                          <a:sym typeface="Times New Roman" panose="02020603050405020304" pitchFamily="18" charset="0"/>
                        </a:rPr>
                        <a:t>；</a:t>
                      </a:r>
                      <a:endParaRPr lang="zh-CN" sz="20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p>
                      <a:pPr marL="635" algn="l">
                        <a:lnSpc>
                          <a:spcPct val="120000"/>
                        </a:lnSpc>
                        <a:spcBef>
                          <a:spcPct val="20000"/>
                        </a:spcBef>
                        <a:spcAft>
                          <a:spcPts val="20"/>
                        </a:spcAft>
                      </a:pP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车辆检查用</a:t>
                      </a:r>
                      <a:r>
                        <a:rPr lang="zh-CN" sz="2000" spc="-315"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X</a:t>
                      </a:r>
                      <a:r>
                        <a:rPr lang="en-US" sz="2000" spc="-310"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射线装置</a:t>
                      </a:r>
                      <a:r>
                        <a:rPr lang="zh-CN" altLang="en-US" sz="2000" dirty="0">
                          <a:effectLst/>
                          <a:latin typeface="Times New Roman" panose="02020603050405020304" pitchFamily="18" charset="0"/>
                          <a:ea typeface="等线" panose="02010600030101010101" pitchFamily="2" charset="-122"/>
                          <a:sym typeface="Times New Roman" panose="02020603050405020304" pitchFamily="18" charset="0"/>
                        </a:rPr>
                        <a:t>；</a:t>
                      </a:r>
                      <a:endParaRPr lang="zh-CN" sz="20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p>
                      <a:pPr marL="635" algn="l">
                        <a:lnSpc>
                          <a:spcPct val="120000"/>
                        </a:lnSpc>
                        <a:spcBef>
                          <a:spcPct val="20000"/>
                        </a:spcBef>
                        <a:spcAft>
                          <a:spcPts val="20"/>
                        </a:spcAft>
                      </a:pP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工业用</a:t>
                      </a:r>
                      <a:r>
                        <a:rPr lang="zh-CN" sz="2000" spc="-36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X</a:t>
                      </a:r>
                      <a:r>
                        <a:rPr lang="en-US" sz="2000" spc="-350"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射线计算机断层扫描（</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CT</a:t>
                      </a: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）装置</a:t>
                      </a:r>
                      <a:r>
                        <a:rPr lang="zh-CN" altLang="en-US" sz="2000" dirty="0">
                          <a:effectLst/>
                          <a:latin typeface="Times New Roman" panose="02020603050405020304" pitchFamily="18" charset="0"/>
                          <a:ea typeface="等线" panose="02010600030101010101" pitchFamily="2" charset="-122"/>
                          <a:sym typeface="Times New Roman" panose="02020603050405020304" pitchFamily="18" charset="0"/>
                        </a:rPr>
                        <a:t>；</a:t>
                      </a:r>
                      <a:endParaRPr lang="zh-CN" sz="20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p>
                      <a:pPr marL="635" algn="l">
                        <a:lnSpc>
                          <a:spcPct val="120000"/>
                        </a:lnSpc>
                        <a:spcBef>
                          <a:spcPct val="20000"/>
                        </a:spcBef>
                        <a:spcAft>
                          <a:spcPts val="20"/>
                        </a:spcAft>
                      </a:pP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工业用</a:t>
                      </a:r>
                      <a:r>
                        <a:rPr lang="zh-CN" sz="2000" spc="-28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dirty="0">
                          <a:effectLst/>
                          <a:latin typeface="Times New Roman" panose="02020603050405020304" pitchFamily="18" charset="0"/>
                          <a:ea typeface="等线" panose="02010600030101010101" pitchFamily="2" charset="-122"/>
                          <a:sym typeface="Times New Roman" panose="02020603050405020304" pitchFamily="18" charset="0"/>
                        </a:rPr>
                        <a:t>X</a:t>
                      </a:r>
                      <a:r>
                        <a:rPr lang="en-US" sz="2000" spc="-275"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2000" dirty="0">
                          <a:effectLst/>
                          <a:latin typeface="Times New Roman" panose="02020603050405020304" pitchFamily="18" charset="0"/>
                          <a:ea typeface="等线" panose="02010600030101010101" pitchFamily="2" charset="-122"/>
                          <a:sym typeface="Times New Roman" panose="02020603050405020304" pitchFamily="18" charset="0"/>
                        </a:rPr>
                        <a:t>射线探伤装置</a:t>
                      </a:r>
                      <a:r>
                        <a:rPr lang="zh-CN" sz="2000" spc="-275"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2000" spc="-5" baseline="30000" dirty="0">
                          <a:effectLst/>
                          <a:latin typeface="Times New Roman" panose="02020603050405020304" pitchFamily="18" charset="0"/>
                          <a:ea typeface="等线" panose="02010600030101010101" pitchFamily="2" charset="-122"/>
                          <a:sym typeface="Times New Roman" panose="02020603050405020304" pitchFamily="18" charset="0"/>
                        </a:rPr>
                        <a:t>5</a:t>
                      </a:r>
                      <a:r>
                        <a:rPr lang="zh-CN" sz="2000" spc="-5" baseline="30000" dirty="0">
                          <a:effectLst/>
                          <a:latin typeface="Times New Roman" panose="02020603050405020304" pitchFamily="18" charset="0"/>
                          <a:ea typeface="等线" panose="02010600030101010101" pitchFamily="2" charset="-122"/>
                          <a:sym typeface="Times New Roman" panose="02020603050405020304" pitchFamily="18" charset="0"/>
                        </a:rPr>
                        <a:t>，</a:t>
                      </a:r>
                      <a:r>
                        <a:rPr lang="en-US" sz="2000" spc="-5" baseline="30000" dirty="0">
                          <a:effectLst/>
                          <a:latin typeface="Times New Roman" panose="02020603050405020304" pitchFamily="18" charset="0"/>
                          <a:ea typeface="等线" panose="02010600030101010101" pitchFamily="2" charset="-122"/>
                          <a:sym typeface="Times New Roman" panose="02020603050405020304" pitchFamily="18" charset="0"/>
                        </a:rPr>
                        <a:t>6</a:t>
                      </a:r>
                      <a:r>
                        <a:rPr lang="zh-CN" altLang="en-US" sz="2000" spc="-5" baseline="0" dirty="0">
                          <a:effectLst/>
                          <a:latin typeface="Times New Roman" panose="02020603050405020304" pitchFamily="18" charset="0"/>
                          <a:ea typeface="等线" panose="02010600030101010101" pitchFamily="2" charset="-122"/>
                          <a:sym typeface="Times New Roman" panose="02020603050405020304" pitchFamily="18" charset="0"/>
                        </a:rPr>
                        <a:t>；</a:t>
                      </a:r>
                      <a:endParaRPr lang="zh-CN" sz="2000" baseline="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p>
                      <a:pPr marL="635" algn="l">
                        <a:lnSpc>
                          <a:spcPct val="120000"/>
                        </a:lnSpc>
                        <a:spcBef>
                          <a:spcPct val="20000"/>
                        </a:spcBef>
                        <a:spcAft>
                          <a:spcPts val="20"/>
                        </a:spcAft>
                      </a:pPr>
                      <a:r>
                        <a:rPr lang="en-US" sz="2000" dirty="0" err="1">
                          <a:effectLst/>
                          <a:latin typeface="Times New Roman" panose="02020603050405020304" pitchFamily="18" charset="0"/>
                          <a:ea typeface="等线" panose="02010600030101010101" pitchFamily="2" charset="-122"/>
                          <a:sym typeface="Times New Roman" panose="02020603050405020304" pitchFamily="18" charset="0"/>
                        </a:rPr>
                        <a:t>中子发生器</a:t>
                      </a:r>
                      <a:endParaRPr lang="zh-CN" sz="20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extLst>
                  <a:ext uri="{0D108BD9-81ED-4DB2-BD59-A6C34878D82A}">
                    <a16:rowId xmlns:a16="http://schemas.microsoft.com/office/drawing/2014/main" xmlns="" val="10001"/>
                  </a:ext>
                </a:extLst>
              </a:tr>
            </a:tbl>
          </a:graphicData>
        </a:graphic>
      </p:graphicFrame>
      <p:sp>
        <p:nvSpPr>
          <p:cNvPr id="5" name="内容占位符 2">
            <a:extLst>
              <a:ext uri="{FF2B5EF4-FFF2-40B4-BE49-F238E27FC236}">
                <a16:creationId xmlns:a16="http://schemas.microsoft.com/office/drawing/2014/main" xmlns="" id="{5D2A26D8-24BD-44C0-AC2C-846E821E5028}"/>
              </a:ext>
            </a:extLst>
          </p:cNvPr>
          <p:cNvSpPr txBox="1">
            <a:spLocks/>
          </p:cNvSpPr>
          <p:nvPr/>
        </p:nvSpPr>
        <p:spPr>
          <a:xfrm>
            <a:off x="745435" y="5213290"/>
            <a:ext cx="10515600" cy="16447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20"/>
              </a:spcBef>
              <a:spcAft>
                <a:spcPts val="20"/>
              </a:spcAft>
            </a:pPr>
            <a:r>
              <a:rPr lang="en-US" altLang="zh-CN" sz="1400" dirty="0">
                <a:latin typeface="Times New Roman" panose="02020603050405020304" pitchFamily="18" charset="0"/>
                <a:ea typeface="等线" panose="02010600030101010101" pitchFamily="2" charset="-122"/>
                <a:sym typeface="Times New Roman" panose="02020603050405020304" pitchFamily="18" charset="0"/>
              </a:rPr>
              <a:t>1.</a:t>
            </a:r>
            <a:r>
              <a:rPr lang="zh-CN" altLang="zh-CN" sz="1400" dirty="0">
                <a:latin typeface="Times New Roman" panose="02020603050405020304" pitchFamily="18" charset="0"/>
                <a:ea typeface="等线" panose="02010600030101010101" pitchFamily="2" charset="-122"/>
                <a:sym typeface="Times New Roman" panose="02020603050405020304" pitchFamily="18" charset="0"/>
              </a:rPr>
              <a:t>血管造影用 </a:t>
            </a:r>
            <a:r>
              <a:rPr lang="en-US" altLang="zh-CN" sz="14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1400" dirty="0">
                <a:latin typeface="Times New Roman" panose="02020603050405020304" pitchFamily="18" charset="0"/>
                <a:ea typeface="等线" panose="02010600030101010101" pitchFamily="2" charset="-122"/>
                <a:sym typeface="Times New Roman" panose="02020603050405020304" pitchFamily="18" charset="0"/>
              </a:rPr>
              <a:t>射线装置包括用于心血管介入术、外周血管介入术、神经介入术等的 </a:t>
            </a:r>
            <a:r>
              <a:rPr lang="en-US" altLang="zh-CN" sz="14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1400" dirty="0">
                <a:latin typeface="Times New Roman" panose="02020603050405020304" pitchFamily="18" charset="0"/>
                <a:ea typeface="等线" panose="02010600030101010101" pitchFamily="2" charset="-122"/>
                <a:sym typeface="Times New Roman" panose="02020603050405020304" pitchFamily="18" charset="0"/>
              </a:rPr>
              <a:t>射线装置， 以及含具备数字减影（</a:t>
            </a:r>
            <a:r>
              <a:rPr lang="en-US" altLang="zh-CN" sz="1400" dirty="0">
                <a:latin typeface="Times New Roman" panose="02020603050405020304" pitchFamily="18" charset="0"/>
                <a:ea typeface="等线" panose="02010600030101010101" pitchFamily="2" charset="-122"/>
                <a:sym typeface="Times New Roman" panose="02020603050405020304" pitchFamily="18" charset="0"/>
              </a:rPr>
              <a:t>DSA</a:t>
            </a:r>
            <a:r>
              <a:rPr lang="zh-CN" altLang="zh-CN" sz="1400" dirty="0">
                <a:latin typeface="Times New Roman" panose="02020603050405020304" pitchFamily="18" charset="0"/>
                <a:ea typeface="等线" panose="02010600030101010101" pitchFamily="2" charset="-122"/>
                <a:sym typeface="Times New Roman" panose="02020603050405020304" pitchFamily="18" charset="0"/>
              </a:rPr>
              <a:t>）血管造影功能的设备。</a:t>
            </a:r>
            <a:endParaRPr lang="en-US" altLang="zh-CN" sz="1400" dirty="0">
              <a:latin typeface="Times New Roman" panose="02020603050405020304" pitchFamily="18" charset="0"/>
              <a:ea typeface="等线" panose="02010600030101010101" pitchFamily="2" charset="-122"/>
              <a:sym typeface="Times New Roman" panose="02020603050405020304" pitchFamily="18" charset="0"/>
            </a:endParaRPr>
          </a:p>
          <a:p>
            <a:pPr>
              <a:lnSpc>
                <a:spcPct val="120000"/>
              </a:lnSpc>
              <a:spcBef>
                <a:spcPts val="20"/>
              </a:spcBef>
              <a:spcAft>
                <a:spcPts val="20"/>
              </a:spcAft>
            </a:pPr>
            <a:r>
              <a:rPr lang="en-US" altLang="zh-CN" sz="1400" dirty="0">
                <a:latin typeface="Times New Roman" panose="02020603050405020304" pitchFamily="18" charset="0"/>
                <a:ea typeface="等线" panose="02010600030101010101" pitchFamily="2" charset="-122"/>
                <a:sym typeface="Times New Roman" panose="02020603050405020304" pitchFamily="18" charset="0"/>
              </a:rPr>
              <a:t>5.</a:t>
            </a:r>
            <a:r>
              <a:rPr lang="zh-CN" altLang="zh-CN" sz="1400" dirty="0">
                <a:latin typeface="Times New Roman" panose="02020603050405020304" pitchFamily="18" charset="0"/>
                <a:ea typeface="等线" panose="02010600030101010101" pitchFamily="2" charset="-122"/>
                <a:sym typeface="Times New Roman" panose="02020603050405020304" pitchFamily="18" charset="0"/>
              </a:rPr>
              <a:t>工业用 </a:t>
            </a:r>
            <a:r>
              <a:rPr lang="en-US" altLang="zh-CN" sz="14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1400" dirty="0">
                <a:latin typeface="Times New Roman" panose="02020603050405020304" pitchFamily="18" charset="0"/>
                <a:ea typeface="等线" panose="02010600030101010101" pitchFamily="2" charset="-122"/>
                <a:sym typeface="Times New Roman" panose="02020603050405020304" pitchFamily="18" charset="0"/>
              </a:rPr>
              <a:t>射线探伤装置分为自屏蔽式 </a:t>
            </a:r>
            <a:r>
              <a:rPr lang="en-US" altLang="zh-CN" sz="14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1400" dirty="0">
                <a:latin typeface="Times New Roman" panose="02020603050405020304" pitchFamily="18" charset="0"/>
                <a:ea typeface="等线" panose="02010600030101010101" pitchFamily="2" charset="-122"/>
                <a:sym typeface="Times New Roman" panose="02020603050405020304" pitchFamily="18" charset="0"/>
              </a:rPr>
              <a:t>射线探伤装置和其他工业用 </a:t>
            </a:r>
            <a:r>
              <a:rPr lang="en-US" altLang="zh-CN" sz="14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1400" dirty="0">
                <a:latin typeface="Times New Roman" panose="02020603050405020304" pitchFamily="18" charset="0"/>
                <a:ea typeface="等线" panose="02010600030101010101" pitchFamily="2" charset="-122"/>
                <a:sym typeface="Times New Roman" panose="02020603050405020304" pitchFamily="18" charset="0"/>
              </a:rPr>
              <a:t>射线探伤装置，后者包括 固定式 </a:t>
            </a:r>
            <a:r>
              <a:rPr lang="en-US" altLang="zh-CN" sz="14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1400" dirty="0">
                <a:latin typeface="Times New Roman" panose="02020603050405020304" pitchFamily="18" charset="0"/>
                <a:ea typeface="等线" panose="02010600030101010101" pitchFamily="2" charset="-122"/>
                <a:sym typeface="Times New Roman" panose="02020603050405020304" pitchFamily="18" charset="0"/>
              </a:rPr>
              <a:t>射线探伤系统、便携式 </a:t>
            </a:r>
            <a:r>
              <a:rPr lang="en-US" altLang="zh-CN" sz="14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1400" dirty="0">
                <a:latin typeface="Times New Roman" panose="02020603050405020304" pitchFamily="18" charset="0"/>
                <a:ea typeface="等线" panose="02010600030101010101" pitchFamily="2" charset="-122"/>
                <a:sym typeface="Times New Roman" panose="02020603050405020304" pitchFamily="18" charset="0"/>
              </a:rPr>
              <a:t>射线探伤机、移动式 </a:t>
            </a:r>
            <a:r>
              <a:rPr lang="en-US" altLang="zh-CN" sz="14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1400" dirty="0">
                <a:latin typeface="Times New Roman" panose="02020603050405020304" pitchFamily="18" charset="0"/>
                <a:ea typeface="等线" panose="02010600030101010101" pitchFamily="2" charset="-122"/>
                <a:sym typeface="Times New Roman" panose="02020603050405020304" pitchFamily="18" charset="0"/>
              </a:rPr>
              <a:t>射线探伤装置和 </a:t>
            </a:r>
            <a:r>
              <a:rPr lang="en-US" altLang="zh-CN" sz="14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1400" dirty="0">
                <a:latin typeface="Times New Roman" panose="02020603050405020304" pitchFamily="18" charset="0"/>
                <a:ea typeface="等线" panose="02010600030101010101" pitchFamily="2" charset="-122"/>
                <a:sym typeface="Times New Roman" panose="02020603050405020304" pitchFamily="18" charset="0"/>
              </a:rPr>
              <a:t>射线照相仪等利用 </a:t>
            </a:r>
            <a:r>
              <a:rPr lang="en-US" altLang="zh-CN" sz="14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1400" dirty="0">
                <a:latin typeface="Times New Roman" panose="02020603050405020304" pitchFamily="18" charset="0"/>
                <a:ea typeface="等线" panose="02010600030101010101" pitchFamily="2" charset="-122"/>
                <a:sym typeface="Times New Roman" panose="02020603050405020304" pitchFamily="18" charset="0"/>
              </a:rPr>
              <a:t>射线进行无损探伤检测的装置。</a:t>
            </a:r>
          </a:p>
          <a:p>
            <a:pPr>
              <a:lnSpc>
                <a:spcPct val="120000"/>
              </a:lnSpc>
              <a:spcBef>
                <a:spcPts val="20"/>
              </a:spcBef>
              <a:spcAft>
                <a:spcPts val="20"/>
              </a:spcAft>
            </a:pPr>
            <a:r>
              <a:rPr lang="en-US" altLang="zh-CN" sz="1400" dirty="0">
                <a:latin typeface="Times New Roman" panose="02020603050405020304" pitchFamily="18" charset="0"/>
                <a:ea typeface="等线" panose="02010600030101010101" pitchFamily="2" charset="-122"/>
                <a:sym typeface="Times New Roman" panose="02020603050405020304" pitchFamily="18" charset="0"/>
              </a:rPr>
              <a:t>6.</a:t>
            </a:r>
            <a:r>
              <a:rPr lang="zh-CN" altLang="zh-CN" sz="1400" dirty="0">
                <a:latin typeface="Times New Roman" panose="02020603050405020304" pitchFamily="18" charset="0"/>
                <a:ea typeface="等线" panose="02010600030101010101" pitchFamily="2" charset="-122"/>
                <a:sym typeface="Times New Roman" panose="02020603050405020304" pitchFamily="18" charset="0"/>
              </a:rPr>
              <a:t>对自屏蔽式 </a:t>
            </a:r>
            <a:r>
              <a:rPr lang="en-US" altLang="zh-CN" sz="14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1400" dirty="0">
                <a:latin typeface="Times New Roman" panose="02020603050405020304" pitchFamily="18" charset="0"/>
                <a:ea typeface="等线" panose="02010600030101010101" pitchFamily="2" charset="-122"/>
                <a:sym typeface="Times New Roman" panose="02020603050405020304" pitchFamily="18" charset="0"/>
              </a:rPr>
              <a:t>射线探伤装置的生产、销售活动按</a:t>
            </a:r>
            <a:r>
              <a:rPr lang="en-US" altLang="zh-CN" sz="1400" dirty="0">
                <a:latin typeface="Times New Roman" panose="02020603050405020304" pitchFamily="18" charset="0"/>
                <a:ea typeface="等线" panose="02010600030101010101" pitchFamily="2" charset="-122"/>
                <a:sym typeface="Times New Roman" panose="02020603050405020304" pitchFamily="18" charset="0"/>
              </a:rPr>
              <a:t>Ⅱ</a:t>
            </a:r>
            <a:r>
              <a:rPr lang="zh-CN" altLang="zh-CN" sz="1400" dirty="0">
                <a:latin typeface="Times New Roman" panose="02020603050405020304" pitchFamily="18" charset="0"/>
                <a:ea typeface="等线" panose="02010600030101010101" pitchFamily="2" charset="-122"/>
                <a:sym typeface="Times New Roman" panose="02020603050405020304" pitchFamily="18" charset="0"/>
              </a:rPr>
              <a:t>类射线装置管理；使用活动按</a:t>
            </a:r>
            <a:r>
              <a:rPr lang="en-US" altLang="zh-CN" sz="1400" dirty="0">
                <a:latin typeface="Times New Roman" panose="02020603050405020304" pitchFamily="18" charset="0"/>
                <a:ea typeface="等线" panose="02010600030101010101" pitchFamily="2" charset="-122"/>
                <a:sym typeface="Times New Roman" panose="02020603050405020304" pitchFamily="18" charset="0"/>
              </a:rPr>
              <a:t>Ⅲ</a:t>
            </a:r>
            <a:r>
              <a:rPr lang="zh-CN" altLang="zh-CN" sz="1400" dirty="0">
                <a:latin typeface="Times New Roman" panose="02020603050405020304" pitchFamily="18" charset="0"/>
                <a:ea typeface="等线" panose="02010600030101010101" pitchFamily="2" charset="-122"/>
                <a:sym typeface="Times New Roman" panose="02020603050405020304" pitchFamily="18" charset="0"/>
              </a:rPr>
              <a:t>类射线装置管理。</a:t>
            </a:r>
          </a:p>
          <a:p>
            <a:pPr>
              <a:lnSpc>
                <a:spcPct val="120000"/>
              </a:lnSpc>
              <a:spcBef>
                <a:spcPts val="20"/>
              </a:spcBef>
              <a:spcAft>
                <a:spcPts val="20"/>
              </a:spcAft>
            </a:pPr>
            <a:endParaRPr lang="zh-CN" altLang="zh-CN" sz="1400" dirty="0">
              <a:latin typeface="Times New Roman" panose="02020603050405020304" pitchFamily="18" charset="0"/>
              <a:ea typeface="等线"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xmlns="" val="31165578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graphicFrame>
        <p:nvGraphicFramePr>
          <p:cNvPr id="4" name="内容占位符 3"/>
          <p:cNvGraphicFramePr>
            <a:graphicFrameLocks noGrp="1"/>
          </p:cNvGraphicFramePr>
          <p:nvPr>
            <p:ph idx="1"/>
            <p:extLst>
              <p:ext uri="{D42A27DB-BD31-4B8C-83A1-F6EECF244321}">
                <p14:modId xmlns:p14="http://schemas.microsoft.com/office/powerpoint/2010/main" xmlns="" val="2875482826"/>
              </p:ext>
            </p:extLst>
          </p:nvPr>
        </p:nvGraphicFramePr>
        <p:xfrm>
          <a:off x="838200" y="1417639"/>
          <a:ext cx="10515601" cy="4688191"/>
        </p:xfrm>
        <a:graphic>
          <a:graphicData uri="http://schemas.openxmlformats.org/drawingml/2006/table">
            <a:tbl>
              <a:tblPr firstRow="1" firstCol="1" lastRow="1" lastCol="1" bandRow="1" bandCol="1">
                <a:tableStyleId>{5C22544A-7EE6-4342-B048-85BDC9FD1C3A}</a:tableStyleId>
              </a:tblPr>
              <a:tblGrid>
                <a:gridCol w="1485381">
                  <a:extLst>
                    <a:ext uri="{9D8B030D-6E8A-4147-A177-3AD203B41FA5}">
                      <a16:colId xmlns:a16="http://schemas.microsoft.com/office/drawing/2014/main" xmlns="" val="20000"/>
                    </a:ext>
                  </a:extLst>
                </a:gridCol>
                <a:gridCol w="4416491">
                  <a:extLst>
                    <a:ext uri="{9D8B030D-6E8A-4147-A177-3AD203B41FA5}">
                      <a16:colId xmlns:a16="http://schemas.microsoft.com/office/drawing/2014/main" xmlns="" val="20001"/>
                    </a:ext>
                  </a:extLst>
                </a:gridCol>
                <a:gridCol w="4613729">
                  <a:extLst>
                    <a:ext uri="{9D8B030D-6E8A-4147-A177-3AD203B41FA5}">
                      <a16:colId xmlns:a16="http://schemas.microsoft.com/office/drawing/2014/main" xmlns="" val="20002"/>
                    </a:ext>
                  </a:extLst>
                </a:gridCol>
              </a:tblGrid>
              <a:tr h="715218">
                <a:tc>
                  <a:txBody>
                    <a:bodyPr/>
                    <a:lstStyle/>
                    <a:p>
                      <a:pPr marL="133350" algn="ctr">
                        <a:lnSpc>
                          <a:spcPct val="120000"/>
                        </a:lnSpc>
                        <a:spcBef>
                          <a:spcPts val="20"/>
                        </a:spcBef>
                        <a:spcAft>
                          <a:spcPts val="20"/>
                        </a:spcAft>
                      </a:pPr>
                      <a:r>
                        <a:rPr lang="en-US" sz="1800" dirty="0" err="1">
                          <a:effectLst/>
                          <a:latin typeface="Times New Roman" panose="02020603050405020304" pitchFamily="18" charset="0"/>
                          <a:ea typeface="等线" panose="02010600030101010101" pitchFamily="2" charset="-122"/>
                          <a:sym typeface="Times New Roman" panose="02020603050405020304" pitchFamily="18" charset="0"/>
                        </a:rPr>
                        <a:t>装置类别</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marL="723900" algn="ctr">
                        <a:lnSpc>
                          <a:spcPct val="120000"/>
                        </a:lnSpc>
                        <a:spcBef>
                          <a:spcPts val="20"/>
                        </a:spcBef>
                        <a:spcAft>
                          <a:spcPts val="20"/>
                        </a:spcAft>
                      </a:pPr>
                      <a:r>
                        <a:rPr lang="en-US" sz="1800" dirty="0">
                          <a:effectLst/>
                          <a:latin typeface="Times New Roman" panose="02020603050405020304" pitchFamily="18" charset="0"/>
                          <a:ea typeface="等线" panose="02010600030101010101" pitchFamily="2" charset="-122"/>
                          <a:sym typeface="Times New Roman" panose="02020603050405020304" pitchFamily="18" charset="0"/>
                        </a:rPr>
                        <a:t>医</a:t>
                      </a:r>
                      <a:r>
                        <a:rPr lang="en-US" sz="1800" spc="-34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1800" dirty="0">
                          <a:effectLst/>
                          <a:latin typeface="Times New Roman" panose="02020603050405020304" pitchFamily="18" charset="0"/>
                          <a:ea typeface="等线" panose="02010600030101010101" pitchFamily="2" charset="-122"/>
                          <a:sym typeface="Times New Roman" panose="02020603050405020304" pitchFamily="18" charset="0"/>
                        </a:rPr>
                        <a:t>用</a:t>
                      </a:r>
                      <a:r>
                        <a:rPr lang="en-US" sz="1800" spc="-335"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1800" dirty="0">
                          <a:effectLst/>
                          <a:latin typeface="Times New Roman" panose="02020603050405020304" pitchFamily="18" charset="0"/>
                          <a:ea typeface="等线" panose="02010600030101010101" pitchFamily="2" charset="-122"/>
                          <a:sym typeface="Times New Roman" panose="02020603050405020304" pitchFamily="18" charset="0"/>
                        </a:rPr>
                        <a:t>射</a:t>
                      </a:r>
                      <a:r>
                        <a:rPr lang="en-US" sz="1800" spc="-34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1800" dirty="0">
                          <a:effectLst/>
                          <a:latin typeface="Times New Roman" panose="02020603050405020304" pitchFamily="18" charset="0"/>
                          <a:ea typeface="等线" panose="02010600030101010101" pitchFamily="2" charset="-122"/>
                          <a:sym typeface="Times New Roman" panose="02020603050405020304" pitchFamily="18" charset="0"/>
                        </a:rPr>
                        <a:t>线</a:t>
                      </a:r>
                      <a:r>
                        <a:rPr lang="en-US" sz="1800" spc="-325"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1800" dirty="0">
                          <a:effectLst/>
                          <a:latin typeface="Times New Roman" panose="02020603050405020304" pitchFamily="18" charset="0"/>
                          <a:ea typeface="等线" panose="02010600030101010101" pitchFamily="2" charset="-122"/>
                          <a:sym typeface="Times New Roman" panose="02020603050405020304" pitchFamily="18" charset="0"/>
                        </a:rPr>
                        <a:t>装</a:t>
                      </a:r>
                      <a:r>
                        <a:rPr lang="en-US" sz="1800" spc="-335"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1800" dirty="0">
                          <a:effectLst/>
                          <a:latin typeface="Times New Roman" panose="02020603050405020304" pitchFamily="18" charset="0"/>
                          <a:ea typeface="等线" panose="02010600030101010101" pitchFamily="2" charset="-122"/>
                          <a:sym typeface="Times New Roman" panose="02020603050405020304" pitchFamily="18" charset="0"/>
                        </a:rPr>
                        <a:t>置</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marL="713740" algn="ctr">
                        <a:lnSpc>
                          <a:spcPct val="120000"/>
                        </a:lnSpc>
                        <a:spcBef>
                          <a:spcPts val="20"/>
                        </a:spcBef>
                        <a:spcAft>
                          <a:spcPts val="20"/>
                        </a:spcAft>
                      </a:pPr>
                      <a:r>
                        <a:rPr lang="en-US" sz="1800">
                          <a:effectLst/>
                          <a:latin typeface="Times New Roman" panose="02020603050405020304" pitchFamily="18" charset="0"/>
                          <a:ea typeface="等线" panose="02010600030101010101" pitchFamily="2" charset="-122"/>
                          <a:sym typeface="Times New Roman" panose="02020603050405020304" pitchFamily="18" charset="0"/>
                        </a:rPr>
                        <a:t>非</a:t>
                      </a:r>
                      <a:r>
                        <a:rPr lang="en-US" sz="1800" spc="-340">
                          <a:effectLst/>
                          <a:latin typeface="Times New Roman" panose="02020603050405020304" pitchFamily="18" charset="0"/>
                          <a:ea typeface="等线" panose="02010600030101010101" pitchFamily="2" charset="-122"/>
                          <a:sym typeface="Times New Roman" panose="02020603050405020304" pitchFamily="18" charset="0"/>
                        </a:rPr>
                        <a:t> </a:t>
                      </a:r>
                      <a:r>
                        <a:rPr lang="en-US" sz="1800">
                          <a:effectLst/>
                          <a:latin typeface="Times New Roman" panose="02020603050405020304" pitchFamily="18" charset="0"/>
                          <a:ea typeface="等线" panose="02010600030101010101" pitchFamily="2" charset="-122"/>
                          <a:sym typeface="Times New Roman" panose="02020603050405020304" pitchFamily="18" charset="0"/>
                        </a:rPr>
                        <a:t>医</a:t>
                      </a:r>
                      <a:r>
                        <a:rPr lang="en-US" sz="1800" spc="-335">
                          <a:effectLst/>
                          <a:latin typeface="Times New Roman" panose="02020603050405020304" pitchFamily="18" charset="0"/>
                          <a:ea typeface="等线" panose="02010600030101010101" pitchFamily="2" charset="-122"/>
                          <a:sym typeface="Times New Roman" panose="02020603050405020304" pitchFamily="18" charset="0"/>
                        </a:rPr>
                        <a:t> </a:t>
                      </a:r>
                      <a:r>
                        <a:rPr lang="en-US" sz="1800">
                          <a:effectLst/>
                          <a:latin typeface="Times New Roman" panose="02020603050405020304" pitchFamily="18" charset="0"/>
                          <a:ea typeface="等线" panose="02010600030101010101" pitchFamily="2" charset="-122"/>
                          <a:sym typeface="Times New Roman" panose="02020603050405020304" pitchFamily="18" charset="0"/>
                        </a:rPr>
                        <a:t>用</a:t>
                      </a:r>
                      <a:r>
                        <a:rPr lang="en-US" sz="1800" spc="-340">
                          <a:effectLst/>
                          <a:latin typeface="Times New Roman" panose="02020603050405020304" pitchFamily="18" charset="0"/>
                          <a:ea typeface="等线" panose="02010600030101010101" pitchFamily="2" charset="-122"/>
                          <a:sym typeface="Times New Roman" panose="02020603050405020304" pitchFamily="18" charset="0"/>
                        </a:rPr>
                        <a:t> </a:t>
                      </a:r>
                      <a:r>
                        <a:rPr lang="en-US" sz="1800">
                          <a:effectLst/>
                          <a:latin typeface="Times New Roman" panose="02020603050405020304" pitchFamily="18" charset="0"/>
                          <a:ea typeface="等线" panose="02010600030101010101" pitchFamily="2" charset="-122"/>
                          <a:sym typeface="Times New Roman" panose="02020603050405020304" pitchFamily="18" charset="0"/>
                        </a:rPr>
                        <a:t>射</a:t>
                      </a:r>
                      <a:r>
                        <a:rPr lang="en-US" sz="1800" spc="-320">
                          <a:effectLst/>
                          <a:latin typeface="Times New Roman" panose="02020603050405020304" pitchFamily="18" charset="0"/>
                          <a:ea typeface="等线" panose="02010600030101010101" pitchFamily="2" charset="-122"/>
                          <a:sym typeface="Times New Roman" panose="02020603050405020304" pitchFamily="18" charset="0"/>
                        </a:rPr>
                        <a:t> </a:t>
                      </a:r>
                      <a:r>
                        <a:rPr lang="en-US" sz="1800">
                          <a:effectLst/>
                          <a:latin typeface="Times New Roman" panose="02020603050405020304" pitchFamily="18" charset="0"/>
                          <a:ea typeface="等线" panose="02010600030101010101" pitchFamily="2" charset="-122"/>
                          <a:sym typeface="Times New Roman" panose="02020603050405020304" pitchFamily="18" charset="0"/>
                        </a:rPr>
                        <a:t>线</a:t>
                      </a:r>
                      <a:r>
                        <a:rPr lang="en-US" sz="1800" spc="-340">
                          <a:effectLst/>
                          <a:latin typeface="Times New Roman" panose="02020603050405020304" pitchFamily="18" charset="0"/>
                          <a:ea typeface="等线" panose="02010600030101010101" pitchFamily="2" charset="-122"/>
                          <a:sym typeface="Times New Roman" panose="02020603050405020304" pitchFamily="18" charset="0"/>
                        </a:rPr>
                        <a:t> </a:t>
                      </a:r>
                      <a:r>
                        <a:rPr lang="en-US" sz="1800">
                          <a:effectLst/>
                          <a:latin typeface="Times New Roman" panose="02020603050405020304" pitchFamily="18" charset="0"/>
                          <a:ea typeface="等线" panose="02010600030101010101" pitchFamily="2" charset="-122"/>
                          <a:sym typeface="Times New Roman" panose="02020603050405020304" pitchFamily="18" charset="0"/>
                        </a:rPr>
                        <a:t>装</a:t>
                      </a:r>
                      <a:r>
                        <a:rPr lang="en-US" sz="1800" spc="-335">
                          <a:effectLst/>
                          <a:latin typeface="Times New Roman" panose="02020603050405020304" pitchFamily="18" charset="0"/>
                          <a:ea typeface="等线" panose="02010600030101010101" pitchFamily="2" charset="-122"/>
                          <a:sym typeface="Times New Roman" panose="02020603050405020304" pitchFamily="18" charset="0"/>
                        </a:rPr>
                        <a:t> </a:t>
                      </a:r>
                      <a:r>
                        <a:rPr lang="en-US" sz="1800">
                          <a:effectLst/>
                          <a:latin typeface="Times New Roman" panose="02020603050405020304" pitchFamily="18" charset="0"/>
                          <a:ea typeface="等线" panose="02010600030101010101" pitchFamily="2" charset="-122"/>
                          <a:sym typeface="Times New Roman" panose="02020603050405020304" pitchFamily="18" charset="0"/>
                        </a:rPr>
                        <a:t>置</a:t>
                      </a:r>
                      <a:endParaRPr lang="zh-CN" sz="18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extLst>
                  <a:ext uri="{0D108BD9-81ED-4DB2-BD59-A6C34878D82A}">
                    <a16:rowId xmlns:a16="http://schemas.microsoft.com/office/drawing/2014/main" xmlns="" val="10000"/>
                  </a:ext>
                </a:extLst>
              </a:tr>
              <a:tr h="3514142">
                <a:tc rowSpan="2">
                  <a:txBody>
                    <a:bodyPr/>
                    <a:lstStyle/>
                    <a:p>
                      <a:pPr algn="ctr">
                        <a:lnSpc>
                          <a:spcPct val="120000"/>
                        </a:lnSpc>
                        <a:spcBef>
                          <a:spcPct val="20000"/>
                        </a:spcBef>
                        <a:spcAft>
                          <a:spcPts val="20"/>
                        </a:spcAft>
                      </a:pPr>
                      <a:r>
                        <a:rPr lang="en-US" sz="180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1800" spc="-5" dirty="0" err="1">
                          <a:effectLst/>
                          <a:latin typeface="Times New Roman" panose="02020603050405020304" pitchFamily="18" charset="0"/>
                          <a:ea typeface="等线" panose="02010600030101010101" pitchFamily="2" charset="-122"/>
                          <a:sym typeface="Times New Roman" panose="02020603050405020304" pitchFamily="18" charset="0"/>
                        </a:rPr>
                        <a:t>Ⅲ类射线装置</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l">
                        <a:lnSpc>
                          <a:spcPct val="120000"/>
                        </a:lnSpc>
                        <a:spcBef>
                          <a:spcPct val="20000"/>
                        </a:spcBef>
                        <a:spcAft>
                          <a:spcPts val="20"/>
                        </a:spcAft>
                      </a:pPr>
                      <a:r>
                        <a:rPr lang="zh-CN" sz="1800" b="1" spc="-5" dirty="0">
                          <a:effectLst/>
                          <a:latin typeface="Times New Roman" panose="02020603050405020304" pitchFamily="18" charset="0"/>
                          <a:ea typeface="等线" panose="02010600030101010101" pitchFamily="2" charset="-122"/>
                          <a:sym typeface="Times New Roman" panose="02020603050405020304" pitchFamily="18" charset="0"/>
                        </a:rPr>
                        <a:t>医用</a:t>
                      </a:r>
                      <a:r>
                        <a:rPr lang="zh-CN" sz="1800" b="1" spc="-32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1800" b="1" dirty="0">
                          <a:effectLst/>
                          <a:latin typeface="Times New Roman" panose="02020603050405020304" pitchFamily="18" charset="0"/>
                          <a:ea typeface="等线" panose="02010600030101010101" pitchFamily="2" charset="-122"/>
                          <a:sym typeface="Times New Roman" panose="02020603050405020304" pitchFamily="18" charset="0"/>
                        </a:rPr>
                        <a:t>X</a:t>
                      </a:r>
                      <a:r>
                        <a:rPr lang="en-US" sz="1800" b="1" spc="-315"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1800" b="1" dirty="0">
                          <a:effectLst/>
                          <a:latin typeface="Times New Roman" panose="02020603050405020304" pitchFamily="18" charset="0"/>
                          <a:ea typeface="等线" panose="02010600030101010101" pitchFamily="2" charset="-122"/>
                          <a:sym typeface="Times New Roman" panose="02020603050405020304" pitchFamily="18" charset="0"/>
                        </a:rPr>
                        <a:t>射线计算机断层扫描（</a:t>
                      </a:r>
                      <a:r>
                        <a:rPr lang="en-US" sz="1800" b="1" dirty="0">
                          <a:effectLst/>
                          <a:latin typeface="Times New Roman" panose="02020603050405020304" pitchFamily="18" charset="0"/>
                          <a:ea typeface="等线" panose="02010600030101010101" pitchFamily="2" charset="-122"/>
                          <a:sym typeface="Times New Roman" panose="02020603050405020304" pitchFamily="18" charset="0"/>
                        </a:rPr>
                        <a:t>CT</a:t>
                      </a:r>
                      <a:r>
                        <a:rPr lang="zh-CN" sz="1800" b="1" dirty="0">
                          <a:effectLst/>
                          <a:latin typeface="Times New Roman" panose="02020603050405020304" pitchFamily="18" charset="0"/>
                          <a:ea typeface="等线" panose="02010600030101010101" pitchFamily="2" charset="-122"/>
                          <a:sym typeface="Times New Roman" panose="02020603050405020304" pitchFamily="18" charset="0"/>
                        </a:rPr>
                        <a:t>）装置</a:t>
                      </a:r>
                      <a:r>
                        <a:rPr lang="en-US" altLang="zh-CN" sz="1800" b="1" baseline="30000" dirty="0">
                          <a:effectLst/>
                          <a:latin typeface="Times New Roman" panose="02020603050405020304" pitchFamily="18" charset="0"/>
                          <a:ea typeface="等线" panose="02010600030101010101" pitchFamily="2" charset="-122"/>
                          <a:sym typeface="Times New Roman" panose="02020603050405020304" pitchFamily="18" charset="0"/>
                        </a:rPr>
                        <a:t>2</a:t>
                      </a:r>
                      <a:r>
                        <a:rPr lang="zh-CN" altLang="en-US" sz="1800" b="1" dirty="0">
                          <a:effectLst/>
                          <a:latin typeface="Times New Roman" panose="02020603050405020304" pitchFamily="18" charset="0"/>
                          <a:ea typeface="等线" panose="02010600030101010101" pitchFamily="2" charset="-122"/>
                          <a:sym typeface="Times New Roman" panose="02020603050405020304" pitchFamily="18" charset="0"/>
                        </a:rPr>
                        <a:t>；</a:t>
                      </a:r>
                      <a:endParaRPr lang="zh-CN" sz="1800" b="1"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p>
                      <a:pPr algn="l">
                        <a:lnSpc>
                          <a:spcPct val="120000"/>
                        </a:lnSpc>
                        <a:spcBef>
                          <a:spcPct val="20000"/>
                        </a:spcBef>
                        <a:spcAft>
                          <a:spcPts val="20"/>
                        </a:spcAft>
                      </a:pPr>
                      <a:r>
                        <a:rPr lang="en-US" sz="1800" b="1" dirty="0" err="1">
                          <a:effectLst/>
                          <a:latin typeface="Times New Roman" panose="02020603050405020304" pitchFamily="18" charset="0"/>
                          <a:ea typeface="等线" panose="02010600030101010101" pitchFamily="2" charset="-122"/>
                          <a:sym typeface="Times New Roman" panose="02020603050405020304" pitchFamily="18" charset="0"/>
                        </a:rPr>
                        <a:t>医用诊断</a:t>
                      </a:r>
                      <a:r>
                        <a:rPr lang="en-US" sz="1800" b="1" spc="-29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1800" b="1" dirty="0">
                          <a:effectLst/>
                          <a:latin typeface="Times New Roman" panose="02020603050405020304" pitchFamily="18" charset="0"/>
                          <a:ea typeface="等线" panose="02010600030101010101" pitchFamily="2" charset="-122"/>
                          <a:sym typeface="Times New Roman" panose="02020603050405020304" pitchFamily="18" charset="0"/>
                        </a:rPr>
                        <a:t>X</a:t>
                      </a:r>
                      <a:r>
                        <a:rPr lang="en-US" sz="1800" b="1" spc="-285"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1800" b="1" dirty="0">
                          <a:effectLst/>
                          <a:latin typeface="Times New Roman" panose="02020603050405020304" pitchFamily="18" charset="0"/>
                          <a:ea typeface="等线" panose="02010600030101010101" pitchFamily="2" charset="-122"/>
                          <a:sym typeface="Times New Roman" panose="02020603050405020304" pitchFamily="18" charset="0"/>
                        </a:rPr>
                        <a:t>射线装置</a:t>
                      </a:r>
                      <a:r>
                        <a:rPr lang="en-US" sz="1800" b="1" baseline="30000" dirty="0">
                          <a:effectLst/>
                          <a:latin typeface="Times New Roman" panose="02020603050405020304" pitchFamily="18" charset="0"/>
                          <a:ea typeface="等线" panose="02010600030101010101" pitchFamily="2" charset="-122"/>
                          <a:sym typeface="Times New Roman" panose="02020603050405020304" pitchFamily="18" charset="0"/>
                        </a:rPr>
                        <a:t>3</a:t>
                      </a:r>
                      <a:r>
                        <a:rPr lang="en-US" sz="1800" b="1" spc="-275" baseline="30000"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altLang="en-US" sz="1800" b="1" dirty="0">
                          <a:effectLst/>
                          <a:latin typeface="Times New Roman" panose="02020603050405020304" pitchFamily="18" charset="0"/>
                          <a:ea typeface="等线" panose="02010600030101010101" pitchFamily="2" charset="-122"/>
                          <a:sym typeface="Times New Roman" panose="02020603050405020304" pitchFamily="18" charset="0"/>
                        </a:rPr>
                        <a:t>；</a:t>
                      </a:r>
                      <a:endParaRPr lang="zh-CN" sz="1800" b="1"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p>
                      <a:pPr algn="l">
                        <a:lnSpc>
                          <a:spcPct val="120000"/>
                        </a:lnSpc>
                        <a:spcBef>
                          <a:spcPct val="20000"/>
                        </a:spcBef>
                        <a:spcAft>
                          <a:spcPts val="20"/>
                        </a:spcAft>
                      </a:pPr>
                      <a:r>
                        <a:rPr lang="zh-CN" sz="1800" b="1" dirty="0">
                          <a:effectLst/>
                          <a:latin typeface="Times New Roman" panose="02020603050405020304" pitchFamily="18" charset="0"/>
                          <a:ea typeface="等线" panose="02010600030101010101" pitchFamily="2" charset="-122"/>
                          <a:sym typeface="Times New Roman" panose="02020603050405020304" pitchFamily="18" charset="0"/>
                        </a:rPr>
                        <a:t>口腔（牙科）</a:t>
                      </a:r>
                      <a:r>
                        <a:rPr lang="en-US" sz="1800" b="1" dirty="0">
                          <a:effectLst/>
                          <a:latin typeface="Times New Roman" panose="02020603050405020304" pitchFamily="18" charset="0"/>
                          <a:ea typeface="等线" panose="02010600030101010101" pitchFamily="2" charset="-122"/>
                          <a:sym typeface="Times New Roman" panose="02020603050405020304" pitchFamily="18" charset="0"/>
                        </a:rPr>
                        <a:t>X</a:t>
                      </a:r>
                      <a:r>
                        <a:rPr lang="en-US" sz="1800" b="1" spc="-320"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1800" b="1" dirty="0">
                          <a:effectLst/>
                          <a:latin typeface="Times New Roman" panose="02020603050405020304" pitchFamily="18" charset="0"/>
                          <a:ea typeface="等线" panose="02010600030101010101" pitchFamily="2" charset="-122"/>
                          <a:sym typeface="Times New Roman" panose="02020603050405020304" pitchFamily="18" charset="0"/>
                        </a:rPr>
                        <a:t>射线装置</a:t>
                      </a:r>
                      <a:r>
                        <a:rPr lang="en-US" altLang="zh-CN" sz="1800" b="1" baseline="30000" dirty="0">
                          <a:effectLst/>
                          <a:latin typeface="Times New Roman" panose="02020603050405020304" pitchFamily="18" charset="0"/>
                          <a:ea typeface="等线" panose="02010600030101010101" pitchFamily="2" charset="-122"/>
                          <a:sym typeface="Times New Roman" panose="02020603050405020304" pitchFamily="18" charset="0"/>
                        </a:rPr>
                        <a:t>4</a:t>
                      </a:r>
                      <a:r>
                        <a:rPr lang="zh-CN" sz="1800" b="1" spc="-300"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altLang="en-US" sz="1800" b="1" dirty="0">
                          <a:effectLst/>
                          <a:latin typeface="Times New Roman" panose="02020603050405020304" pitchFamily="18" charset="0"/>
                          <a:ea typeface="等线" panose="02010600030101010101" pitchFamily="2" charset="-122"/>
                          <a:sym typeface="Times New Roman" panose="02020603050405020304" pitchFamily="18" charset="0"/>
                        </a:rPr>
                        <a:t>；</a:t>
                      </a:r>
                      <a:endParaRPr lang="zh-CN" sz="1800" b="1"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p>
                      <a:pPr algn="l">
                        <a:lnSpc>
                          <a:spcPct val="120000"/>
                        </a:lnSpc>
                        <a:spcBef>
                          <a:spcPct val="20000"/>
                        </a:spcBef>
                        <a:spcAft>
                          <a:spcPts val="20"/>
                        </a:spcAft>
                      </a:pPr>
                      <a:r>
                        <a:rPr lang="zh-CN" sz="1800" b="1" dirty="0">
                          <a:effectLst/>
                          <a:latin typeface="Times New Roman" panose="02020603050405020304" pitchFamily="18" charset="0"/>
                          <a:ea typeface="等线" panose="02010600030101010101" pitchFamily="2" charset="-122"/>
                          <a:sym typeface="Times New Roman" panose="02020603050405020304" pitchFamily="18" charset="0"/>
                        </a:rPr>
                        <a:t>放射治疗模拟定位装置</a:t>
                      </a:r>
                      <a:r>
                        <a:rPr lang="zh-CN" altLang="en-US" sz="1800" b="1" dirty="0">
                          <a:effectLst/>
                          <a:latin typeface="Times New Roman" panose="02020603050405020304" pitchFamily="18" charset="0"/>
                          <a:ea typeface="等线" panose="02010600030101010101" pitchFamily="2" charset="-122"/>
                          <a:sym typeface="Times New Roman" panose="02020603050405020304" pitchFamily="18" charset="0"/>
                        </a:rPr>
                        <a:t>；</a:t>
                      </a:r>
                      <a:endParaRPr lang="zh-CN" sz="1800" b="1"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p>
                      <a:pPr algn="l">
                        <a:lnSpc>
                          <a:spcPct val="120000"/>
                        </a:lnSpc>
                        <a:spcBef>
                          <a:spcPct val="20000"/>
                        </a:spcBef>
                        <a:spcAft>
                          <a:spcPts val="20"/>
                        </a:spcAft>
                      </a:pPr>
                      <a:r>
                        <a:rPr lang="en-US" sz="1800" b="1" dirty="0">
                          <a:effectLst/>
                          <a:latin typeface="Times New Roman" panose="02020603050405020304" pitchFamily="18" charset="0"/>
                          <a:ea typeface="等线" panose="02010600030101010101" pitchFamily="2" charset="-122"/>
                          <a:sym typeface="Times New Roman" panose="02020603050405020304" pitchFamily="18" charset="0"/>
                        </a:rPr>
                        <a:t>X</a:t>
                      </a:r>
                      <a:r>
                        <a:rPr lang="en-US" sz="1800" b="1" spc="-35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1800" b="1" dirty="0" err="1">
                          <a:effectLst/>
                          <a:latin typeface="Times New Roman" panose="02020603050405020304" pitchFamily="18" charset="0"/>
                          <a:ea typeface="等线" panose="02010600030101010101" pitchFamily="2" charset="-122"/>
                          <a:sym typeface="Times New Roman" panose="02020603050405020304" pitchFamily="18" charset="0"/>
                        </a:rPr>
                        <a:t>射线血液辐照仪</a:t>
                      </a:r>
                      <a:endParaRPr lang="zh-CN" sz="1800" b="1"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marL="635" algn="l">
                        <a:lnSpc>
                          <a:spcPct val="120000"/>
                        </a:lnSpc>
                        <a:spcBef>
                          <a:spcPct val="20000"/>
                        </a:spcBef>
                        <a:spcAft>
                          <a:spcPts val="20"/>
                        </a:spcAft>
                      </a:pPr>
                      <a:r>
                        <a:rPr lang="zh-CN" sz="1800" dirty="0">
                          <a:effectLst/>
                          <a:latin typeface="Times New Roman" panose="02020603050405020304" pitchFamily="18" charset="0"/>
                          <a:ea typeface="等线" panose="02010600030101010101" pitchFamily="2" charset="-122"/>
                          <a:sym typeface="Times New Roman" panose="02020603050405020304" pitchFamily="18" charset="0"/>
                        </a:rPr>
                        <a:t>人体安全检查用</a:t>
                      </a:r>
                      <a:r>
                        <a:rPr lang="zh-CN" sz="1800" spc="-325"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1800" dirty="0">
                          <a:effectLst/>
                          <a:latin typeface="Times New Roman" panose="02020603050405020304" pitchFamily="18" charset="0"/>
                          <a:ea typeface="等线" panose="02010600030101010101" pitchFamily="2" charset="-122"/>
                          <a:sym typeface="Times New Roman" panose="02020603050405020304" pitchFamily="18" charset="0"/>
                        </a:rPr>
                        <a:t>X</a:t>
                      </a:r>
                      <a:r>
                        <a:rPr lang="en-US" sz="1800" spc="-325"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1800" dirty="0">
                          <a:effectLst/>
                          <a:latin typeface="Times New Roman" panose="02020603050405020304" pitchFamily="18" charset="0"/>
                          <a:ea typeface="等线" panose="02010600030101010101" pitchFamily="2" charset="-122"/>
                          <a:sym typeface="Times New Roman" panose="02020603050405020304" pitchFamily="18" charset="0"/>
                        </a:rPr>
                        <a:t>射线装置</a:t>
                      </a:r>
                      <a:r>
                        <a:rPr lang="zh-CN" altLang="en-US" sz="1800" dirty="0">
                          <a:effectLst/>
                          <a:latin typeface="Times New Roman" panose="02020603050405020304" pitchFamily="18" charset="0"/>
                          <a:ea typeface="等线" panose="02010600030101010101" pitchFamily="2" charset="-122"/>
                          <a:sym typeface="Times New Roman" panose="02020603050405020304" pitchFamily="18" charset="0"/>
                        </a:rPr>
                        <a:t>；</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p>
                      <a:pPr marL="635" algn="l">
                        <a:lnSpc>
                          <a:spcPct val="120000"/>
                        </a:lnSpc>
                        <a:spcBef>
                          <a:spcPct val="20000"/>
                        </a:spcBef>
                        <a:spcAft>
                          <a:spcPts val="20"/>
                        </a:spcAft>
                      </a:pPr>
                      <a:r>
                        <a:rPr lang="en-US" sz="1800" dirty="0">
                          <a:effectLst/>
                          <a:latin typeface="Times New Roman" panose="02020603050405020304" pitchFamily="18" charset="0"/>
                          <a:ea typeface="等线" panose="02010600030101010101" pitchFamily="2" charset="-122"/>
                          <a:sym typeface="Times New Roman" panose="02020603050405020304" pitchFamily="18" charset="0"/>
                        </a:rPr>
                        <a:t>X</a:t>
                      </a:r>
                      <a:r>
                        <a:rPr lang="en-US" sz="1800" spc="-315"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1800" dirty="0">
                          <a:effectLst/>
                          <a:latin typeface="Times New Roman" panose="02020603050405020304" pitchFamily="18" charset="0"/>
                          <a:ea typeface="等线" panose="02010600030101010101" pitchFamily="2" charset="-122"/>
                          <a:sym typeface="Times New Roman" panose="02020603050405020304" pitchFamily="18" charset="0"/>
                        </a:rPr>
                        <a:t>射线行李包检查装置</a:t>
                      </a:r>
                      <a:r>
                        <a:rPr lang="zh-CN" sz="1800" spc="-29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altLang="zh-CN" sz="1800" spc="-290" baseline="30000" dirty="0">
                          <a:effectLst/>
                          <a:latin typeface="Times New Roman" panose="02020603050405020304" pitchFamily="18" charset="0"/>
                          <a:ea typeface="等线" panose="02010600030101010101" pitchFamily="2" charset="-122"/>
                          <a:sym typeface="Times New Roman" panose="02020603050405020304" pitchFamily="18" charset="0"/>
                        </a:rPr>
                        <a:t>7</a:t>
                      </a:r>
                      <a:r>
                        <a:rPr lang="zh-CN" altLang="en-US" sz="1800" dirty="0">
                          <a:effectLst/>
                          <a:latin typeface="Times New Roman" panose="02020603050405020304" pitchFamily="18" charset="0"/>
                          <a:ea typeface="等线" panose="02010600030101010101" pitchFamily="2" charset="-122"/>
                          <a:sym typeface="Times New Roman" panose="02020603050405020304" pitchFamily="18" charset="0"/>
                        </a:rPr>
                        <a:t>；</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p>
                      <a:pPr marL="635" algn="l">
                        <a:lnSpc>
                          <a:spcPct val="120000"/>
                        </a:lnSpc>
                        <a:spcBef>
                          <a:spcPct val="20000"/>
                        </a:spcBef>
                        <a:spcAft>
                          <a:spcPts val="20"/>
                        </a:spcAft>
                      </a:pPr>
                      <a:r>
                        <a:rPr lang="en-US" sz="1800" dirty="0">
                          <a:effectLst/>
                          <a:latin typeface="Times New Roman" panose="02020603050405020304" pitchFamily="18" charset="0"/>
                          <a:ea typeface="等线" panose="02010600030101010101" pitchFamily="2" charset="-122"/>
                          <a:sym typeface="Times New Roman" panose="02020603050405020304" pitchFamily="18" charset="0"/>
                        </a:rPr>
                        <a:t>X</a:t>
                      </a:r>
                      <a:r>
                        <a:rPr lang="en-US" sz="1800" spc="-33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1800" dirty="0" err="1">
                          <a:effectLst/>
                          <a:latin typeface="Times New Roman" panose="02020603050405020304" pitchFamily="18" charset="0"/>
                          <a:ea typeface="等线" panose="02010600030101010101" pitchFamily="2" charset="-122"/>
                          <a:sym typeface="Times New Roman" panose="02020603050405020304" pitchFamily="18" charset="0"/>
                        </a:rPr>
                        <a:t>射线衍射仪</a:t>
                      </a:r>
                      <a:r>
                        <a:rPr lang="zh-CN" altLang="en-US" sz="1800" dirty="0">
                          <a:effectLst/>
                          <a:latin typeface="Times New Roman" panose="02020603050405020304" pitchFamily="18" charset="0"/>
                          <a:ea typeface="等线" panose="02010600030101010101" pitchFamily="2" charset="-122"/>
                          <a:sym typeface="Times New Roman" panose="02020603050405020304" pitchFamily="18" charset="0"/>
                        </a:rPr>
                        <a:t>；</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p>
                      <a:pPr marL="635" algn="l">
                        <a:lnSpc>
                          <a:spcPct val="120000"/>
                        </a:lnSpc>
                        <a:spcBef>
                          <a:spcPct val="20000"/>
                        </a:spcBef>
                        <a:spcAft>
                          <a:spcPts val="20"/>
                        </a:spcAft>
                      </a:pPr>
                      <a:r>
                        <a:rPr lang="en-US" sz="1800" dirty="0">
                          <a:effectLst/>
                          <a:latin typeface="Times New Roman" panose="02020603050405020304" pitchFamily="18" charset="0"/>
                          <a:ea typeface="等线" panose="02010600030101010101" pitchFamily="2" charset="-122"/>
                          <a:sym typeface="Times New Roman" panose="02020603050405020304" pitchFamily="18" charset="0"/>
                        </a:rPr>
                        <a:t>X</a:t>
                      </a:r>
                      <a:r>
                        <a:rPr lang="en-US" sz="1800" spc="-33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1800" dirty="0" err="1">
                          <a:effectLst/>
                          <a:latin typeface="Times New Roman" panose="02020603050405020304" pitchFamily="18" charset="0"/>
                          <a:ea typeface="等线" panose="02010600030101010101" pitchFamily="2" charset="-122"/>
                          <a:sym typeface="Times New Roman" panose="02020603050405020304" pitchFamily="18" charset="0"/>
                        </a:rPr>
                        <a:t>射线荧光仪</a:t>
                      </a:r>
                      <a:r>
                        <a:rPr lang="zh-CN" altLang="en-US" sz="1800" dirty="0">
                          <a:effectLst/>
                          <a:latin typeface="Times New Roman" panose="02020603050405020304" pitchFamily="18" charset="0"/>
                          <a:ea typeface="等线" panose="02010600030101010101" pitchFamily="2" charset="-122"/>
                          <a:sym typeface="Times New Roman" panose="02020603050405020304" pitchFamily="18" charset="0"/>
                        </a:rPr>
                        <a:t>；</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p>
                      <a:pPr marL="635" algn="l">
                        <a:lnSpc>
                          <a:spcPct val="120000"/>
                        </a:lnSpc>
                        <a:spcBef>
                          <a:spcPct val="20000"/>
                        </a:spcBef>
                        <a:spcAft>
                          <a:spcPts val="20"/>
                        </a:spcAft>
                      </a:pPr>
                      <a:r>
                        <a:rPr lang="zh-CN" sz="1800" dirty="0">
                          <a:effectLst/>
                          <a:latin typeface="Times New Roman" panose="02020603050405020304" pitchFamily="18" charset="0"/>
                          <a:ea typeface="等线" panose="02010600030101010101" pitchFamily="2" charset="-122"/>
                          <a:sym typeface="Times New Roman" panose="02020603050405020304" pitchFamily="18" charset="0"/>
                        </a:rPr>
                        <a:t>其他各类</a:t>
                      </a:r>
                      <a:r>
                        <a:rPr lang="zh-CN" sz="1800" spc="-365"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1800" dirty="0">
                          <a:effectLst/>
                          <a:latin typeface="Times New Roman" panose="02020603050405020304" pitchFamily="18" charset="0"/>
                          <a:ea typeface="等线" panose="02010600030101010101" pitchFamily="2" charset="-122"/>
                          <a:sym typeface="Times New Roman" panose="02020603050405020304" pitchFamily="18" charset="0"/>
                        </a:rPr>
                        <a:t>X</a:t>
                      </a:r>
                      <a:r>
                        <a:rPr lang="en-US" sz="1800" spc="-365"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1800" spc="-10" dirty="0">
                          <a:effectLst/>
                          <a:latin typeface="Times New Roman" panose="02020603050405020304" pitchFamily="18" charset="0"/>
                          <a:ea typeface="等线" panose="02010600030101010101" pitchFamily="2" charset="-122"/>
                          <a:sym typeface="Times New Roman" panose="02020603050405020304" pitchFamily="18" charset="0"/>
                        </a:rPr>
                        <a:t>射线检测装置（测厚、称重、测</a:t>
                      </a:r>
                      <a:r>
                        <a:rPr lang="zh-CN" sz="1800" spc="120"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1800" dirty="0">
                          <a:effectLst/>
                          <a:latin typeface="Times New Roman" panose="02020603050405020304" pitchFamily="18" charset="0"/>
                          <a:ea typeface="等线" panose="02010600030101010101" pitchFamily="2" charset="-122"/>
                          <a:sym typeface="Times New Roman" panose="02020603050405020304" pitchFamily="18" charset="0"/>
                        </a:rPr>
                        <a:t>孔径、测密度等）</a:t>
                      </a:r>
                      <a:r>
                        <a:rPr lang="zh-CN" altLang="en-US" sz="1800" dirty="0">
                          <a:effectLst/>
                          <a:latin typeface="Times New Roman" panose="02020603050405020304" pitchFamily="18" charset="0"/>
                          <a:ea typeface="等线" panose="02010600030101010101" pitchFamily="2" charset="-122"/>
                          <a:sym typeface="Times New Roman" panose="02020603050405020304" pitchFamily="18" charset="0"/>
                        </a:rPr>
                        <a:t>；</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p>
                      <a:pPr marL="635" algn="l">
                        <a:lnSpc>
                          <a:spcPct val="120000"/>
                        </a:lnSpc>
                        <a:spcBef>
                          <a:spcPct val="20000"/>
                        </a:spcBef>
                        <a:spcAft>
                          <a:spcPts val="20"/>
                        </a:spcAft>
                      </a:pPr>
                      <a:r>
                        <a:rPr lang="en-US" sz="1800" dirty="0" err="1">
                          <a:effectLst/>
                          <a:latin typeface="Times New Roman" panose="02020603050405020304" pitchFamily="18" charset="0"/>
                          <a:ea typeface="等线" panose="02010600030101010101" pitchFamily="2" charset="-122"/>
                          <a:sym typeface="Times New Roman" panose="02020603050405020304" pitchFamily="18" charset="0"/>
                        </a:rPr>
                        <a:t>离子注（植）入装置</a:t>
                      </a:r>
                      <a:r>
                        <a:rPr lang="zh-CN" altLang="en-US" sz="1800" dirty="0">
                          <a:effectLst/>
                          <a:latin typeface="Times New Roman" panose="02020603050405020304" pitchFamily="18" charset="0"/>
                          <a:ea typeface="等线" panose="02010600030101010101" pitchFamily="2" charset="-122"/>
                          <a:sym typeface="Times New Roman" panose="02020603050405020304" pitchFamily="18" charset="0"/>
                        </a:rPr>
                        <a:t>；</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p>
                      <a:pPr marL="635" algn="l">
                        <a:lnSpc>
                          <a:spcPct val="120000"/>
                        </a:lnSpc>
                        <a:spcBef>
                          <a:spcPct val="20000"/>
                        </a:spcBef>
                        <a:spcAft>
                          <a:spcPts val="20"/>
                        </a:spcAft>
                      </a:pPr>
                      <a:r>
                        <a:rPr lang="en-US" sz="1800" spc="-5" dirty="0" err="1">
                          <a:effectLst/>
                          <a:latin typeface="Times New Roman" panose="02020603050405020304" pitchFamily="18" charset="0"/>
                          <a:ea typeface="等线" panose="02010600030101010101" pitchFamily="2" charset="-122"/>
                          <a:sym typeface="Times New Roman" panose="02020603050405020304" pitchFamily="18" charset="0"/>
                        </a:rPr>
                        <a:t>兽用</a:t>
                      </a:r>
                      <a:r>
                        <a:rPr lang="en-US" sz="1800" spc="-30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1800" dirty="0">
                          <a:effectLst/>
                          <a:latin typeface="Times New Roman" panose="02020603050405020304" pitchFamily="18" charset="0"/>
                          <a:ea typeface="等线" panose="02010600030101010101" pitchFamily="2" charset="-122"/>
                          <a:sym typeface="Times New Roman" panose="02020603050405020304" pitchFamily="18" charset="0"/>
                        </a:rPr>
                        <a:t>X</a:t>
                      </a:r>
                      <a:r>
                        <a:rPr lang="en-US" sz="1800" spc="-295"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1800" dirty="0" err="1">
                          <a:effectLst/>
                          <a:latin typeface="Times New Roman" panose="02020603050405020304" pitchFamily="18" charset="0"/>
                          <a:ea typeface="等线" panose="02010600030101010101" pitchFamily="2" charset="-122"/>
                          <a:sym typeface="Times New Roman" panose="02020603050405020304" pitchFamily="18" charset="0"/>
                        </a:rPr>
                        <a:t>射线装置</a:t>
                      </a:r>
                      <a:r>
                        <a:rPr lang="zh-CN" altLang="en-US" sz="1800" dirty="0">
                          <a:effectLst/>
                          <a:latin typeface="Times New Roman" panose="02020603050405020304" pitchFamily="18" charset="0"/>
                          <a:ea typeface="等线" panose="02010600030101010101" pitchFamily="2" charset="-122"/>
                          <a:sym typeface="Times New Roman" panose="02020603050405020304" pitchFamily="18" charset="0"/>
                        </a:rPr>
                        <a:t>；</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p>
                      <a:pPr marL="635" algn="l">
                        <a:lnSpc>
                          <a:spcPct val="120000"/>
                        </a:lnSpc>
                        <a:spcBef>
                          <a:spcPct val="20000"/>
                        </a:spcBef>
                        <a:spcAft>
                          <a:spcPts val="20"/>
                        </a:spcAft>
                      </a:pPr>
                      <a:r>
                        <a:rPr lang="en-US" sz="1800" dirty="0" err="1">
                          <a:effectLst/>
                          <a:latin typeface="Times New Roman" panose="02020603050405020304" pitchFamily="18" charset="0"/>
                          <a:ea typeface="等线" panose="02010600030101010101" pitchFamily="2" charset="-122"/>
                          <a:sym typeface="Times New Roman" panose="02020603050405020304" pitchFamily="18" charset="0"/>
                        </a:rPr>
                        <a:t>电子束焊机</a:t>
                      </a:r>
                      <a:r>
                        <a:rPr lang="en-US" sz="1800" spc="-305"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altLang="zh-CN" sz="1800" baseline="30000" dirty="0">
                          <a:effectLst/>
                          <a:latin typeface="Times New Roman" panose="02020603050405020304" pitchFamily="18" charset="0"/>
                          <a:ea typeface="+mn-ea"/>
                          <a:sym typeface="Times New Roman" panose="02020603050405020304" pitchFamily="18" charset="0"/>
                        </a:rPr>
                        <a:t>8</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extLst>
                  <a:ext uri="{0D108BD9-81ED-4DB2-BD59-A6C34878D82A}">
                    <a16:rowId xmlns:a16="http://schemas.microsoft.com/office/drawing/2014/main" xmlns="" val="10001"/>
                  </a:ext>
                </a:extLst>
              </a:tr>
              <a:tr h="458831">
                <a:tc vMerge="1">
                  <a:txBody>
                    <a:bodyPr/>
                    <a:lstStyle/>
                    <a:p>
                      <a:endParaRPr lang="zh-CN" altLang="en-US"/>
                    </a:p>
                  </a:txBody>
                  <a:tcPr/>
                </a:tc>
                <a:tc gridSpan="2">
                  <a:txBody>
                    <a:bodyPr/>
                    <a:lstStyle/>
                    <a:p>
                      <a:pPr algn="ctr">
                        <a:lnSpc>
                          <a:spcPct val="120000"/>
                        </a:lnSpc>
                        <a:spcBef>
                          <a:spcPts val="20"/>
                        </a:spcBef>
                        <a:spcAft>
                          <a:spcPts val="20"/>
                        </a:spcAft>
                      </a:pPr>
                      <a:r>
                        <a:rPr lang="zh-CN" sz="1800" dirty="0">
                          <a:effectLst/>
                          <a:latin typeface="Times New Roman" panose="02020603050405020304" pitchFamily="18" charset="0"/>
                          <a:ea typeface="等线" panose="02010600030101010101" pitchFamily="2" charset="-122"/>
                          <a:sym typeface="Times New Roman" panose="02020603050405020304" pitchFamily="18" charset="0"/>
                        </a:rPr>
                        <a:t>其他不能被豁免的</a:t>
                      </a:r>
                      <a:r>
                        <a:rPr lang="zh-CN" sz="1800" spc="-330" dirty="0">
                          <a:effectLst/>
                          <a:latin typeface="Times New Roman" panose="02020603050405020304" pitchFamily="18" charset="0"/>
                          <a:ea typeface="等线" panose="02010600030101010101" pitchFamily="2" charset="-122"/>
                          <a:sym typeface="Times New Roman" panose="02020603050405020304" pitchFamily="18" charset="0"/>
                        </a:rPr>
                        <a:t> </a:t>
                      </a:r>
                      <a:r>
                        <a:rPr lang="en-US" sz="1800" dirty="0">
                          <a:effectLst/>
                          <a:latin typeface="Times New Roman" panose="02020603050405020304" pitchFamily="18" charset="0"/>
                          <a:ea typeface="等线" panose="02010600030101010101" pitchFamily="2" charset="-122"/>
                          <a:sym typeface="Times New Roman" panose="02020603050405020304" pitchFamily="18" charset="0"/>
                        </a:rPr>
                        <a:t>X</a:t>
                      </a:r>
                      <a:r>
                        <a:rPr lang="en-US" sz="1800" spc="-330" dirty="0">
                          <a:effectLst/>
                          <a:latin typeface="Times New Roman" panose="02020603050405020304" pitchFamily="18" charset="0"/>
                          <a:ea typeface="等线" panose="02010600030101010101" pitchFamily="2" charset="-122"/>
                          <a:sym typeface="Times New Roman" panose="02020603050405020304" pitchFamily="18" charset="0"/>
                        </a:rPr>
                        <a:t> </a:t>
                      </a:r>
                      <a:r>
                        <a:rPr lang="zh-CN" sz="1800" dirty="0">
                          <a:effectLst/>
                          <a:latin typeface="Times New Roman" panose="02020603050405020304" pitchFamily="18" charset="0"/>
                          <a:ea typeface="等线" panose="02010600030101010101" pitchFamily="2" charset="-122"/>
                          <a:sym typeface="Times New Roman" panose="02020603050405020304" pitchFamily="18" charset="0"/>
                        </a:rPr>
                        <a:t>射线装置</a:t>
                      </a:r>
                      <a:endParaRPr lang="zh-CN" sz="1800" baseline="300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hMerge="1">
                  <a:txBody>
                    <a:bodyPr/>
                    <a:lstStyle/>
                    <a:p>
                      <a:endParaRPr lang="zh-CN" altLang="en-US"/>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xmlns="" val="28863955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 name="内容占位符 2"/>
          <p:cNvSpPr>
            <a:spLocks noGrp="1"/>
          </p:cNvSpPr>
          <p:nvPr>
            <p:ph idx="1"/>
          </p:nvPr>
        </p:nvSpPr>
        <p:spPr>
          <a:xfrm>
            <a:off x="838200" y="1600200"/>
            <a:ext cx="10515600" cy="5141168"/>
          </a:xfrm>
        </p:spPr>
        <p:txBody>
          <a:bodyPr>
            <a:noAutofit/>
          </a:bodyPr>
          <a:lstStyle/>
          <a:p>
            <a:pPr>
              <a:lnSpc>
                <a:spcPct val="120000"/>
              </a:lnSpc>
              <a:spcBef>
                <a:spcPts val="20"/>
              </a:spcBef>
              <a:spcAft>
                <a:spcPts val="20"/>
              </a:spcAft>
            </a:pP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2.</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医用 </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射线计算机断层扫描（</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CT</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）装置包括医学影像用 </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CT </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机、放疗 </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CT </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模拟定位机、核医学</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SPECT/CT 和 PET/CT 等。</a:t>
            </a:r>
            <a:endParaRPr lang="zh-CN" altLang="zh-CN" sz="2000" dirty="0">
              <a:latin typeface="Times New Roman" panose="02020603050405020304" pitchFamily="18" charset="0"/>
              <a:ea typeface="等线" panose="02010600030101010101" pitchFamily="2" charset="-122"/>
              <a:sym typeface="Times New Roman" panose="02020603050405020304" pitchFamily="18" charset="0"/>
            </a:endParaRPr>
          </a:p>
          <a:p>
            <a:pPr>
              <a:lnSpc>
                <a:spcPct val="120000"/>
              </a:lnSpc>
              <a:spcBef>
                <a:spcPts val="20"/>
              </a:spcBef>
              <a:spcAft>
                <a:spcPts val="20"/>
              </a:spcAft>
            </a:pP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3.</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医用诊断 </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射线装置包括 </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射线摄影装置、床旁 </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射线摄影装置、</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射线透视装置、移动 </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射 线 </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C </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臂机、移动 </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射线 </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G </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臂机、手术用 </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射线机、</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射线碎石机、乳腺 </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射线装置、胃肠 </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射线 机、</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射线骨密度仪等常见 </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射线诊断设备和开展非血管造影用 </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射线装置。</a:t>
            </a:r>
          </a:p>
          <a:p>
            <a:pPr>
              <a:lnSpc>
                <a:spcPct val="120000"/>
              </a:lnSpc>
              <a:spcBef>
                <a:spcPts val="20"/>
              </a:spcBef>
              <a:spcAft>
                <a:spcPts val="20"/>
              </a:spcAft>
            </a:pP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4.</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口腔（牙科）</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射线装置包括口腔内 </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射线装置（牙片机）、口腔外 </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射线装置（含全景机和口 腔 </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CT </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机）。</a:t>
            </a:r>
            <a:endParaRPr lang="en-US" altLang="zh-CN" sz="2000" dirty="0">
              <a:latin typeface="Times New Roman" panose="02020603050405020304" pitchFamily="18" charset="0"/>
              <a:ea typeface="等线" panose="02010600030101010101" pitchFamily="2" charset="-122"/>
              <a:sym typeface="Times New Roman" panose="02020603050405020304" pitchFamily="18" charset="0"/>
            </a:endParaRPr>
          </a:p>
          <a:p>
            <a:pPr>
              <a:lnSpc>
                <a:spcPct val="120000"/>
              </a:lnSpc>
              <a:spcBef>
                <a:spcPts val="20"/>
              </a:spcBef>
              <a:spcAft>
                <a:spcPts val="20"/>
              </a:spcAft>
            </a:pP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7.</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对公共场所柜式  </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X  </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射线行李包检查装置的生产、销售活动按</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Ⅲ</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类射线装置管理；对其设备的用户单位实行豁免管理。</a:t>
            </a:r>
            <a:endParaRPr lang="en-US" altLang="zh-CN" sz="2000" dirty="0">
              <a:latin typeface="Times New Roman" panose="02020603050405020304" pitchFamily="18" charset="0"/>
              <a:ea typeface="等线" panose="02010600030101010101" pitchFamily="2" charset="-122"/>
              <a:sym typeface="Times New Roman" panose="02020603050405020304" pitchFamily="18" charset="0"/>
            </a:endParaRPr>
          </a:p>
          <a:p>
            <a:pPr>
              <a:lnSpc>
                <a:spcPct val="120000"/>
              </a:lnSpc>
              <a:spcBef>
                <a:spcPts val="20"/>
              </a:spcBef>
              <a:spcAft>
                <a:spcPts val="20"/>
              </a:spcAft>
            </a:pP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 </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8.</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对电子束焊机的生产、销售活动按</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Ⅲ</a:t>
            </a:r>
            <a:r>
              <a:rPr lang="zh-CN" altLang="zh-CN" sz="2000" dirty="0">
                <a:latin typeface="Times New Roman" panose="02020603050405020304" pitchFamily="18" charset="0"/>
                <a:ea typeface="等线" panose="02010600030101010101" pitchFamily="2" charset="-122"/>
                <a:sym typeface="Times New Roman" panose="02020603050405020304" pitchFamily="18" charset="0"/>
              </a:rPr>
              <a:t>类射线装置管理；对其设备使用用户单位实行豁免管理。</a:t>
            </a:r>
            <a:endParaRPr lang="zh-CN" altLang="en-US" sz="2000" dirty="0">
              <a:latin typeface="Times New Roman" panose="02020603050405020304" pitchFamily="18" charset="0"/>
              <a:ea typeface="等线" panose="02010600030101010101" pitchFamily="2" charset="-122"/>
              <a:sym typeface="Times New Roman" panose="02020603050405020304" pitchFamily="18" charset="0"/>
            </a:endParaRPr>
          </a:p>
          <a:p>
            <a:pPr>
              <a:lnSpc>
                <a:spcPct val="120000"/>
              </a:lnSpc>
              <a:spcBef>
                <a:spcPts val="20"/>
              </a:spcBef>
              <a:spcAft>
                <a:spcPts val="20"/>
              </a:spcAft>
            </a:pPr>
            <a:endParaRPr lang="zh-CN" altLang="zh-CN" sz="2000" dirty="0">
              <a:latin typeface="Times New Roman" panose="02020603050405020304" pitchFamily="18" charset="0"/>
              <a:ea typeface="等线"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xmlns="" val="17547659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lnSpc>
                <a:spcPct val="120000"/>
              </a:lnSpc>
              <a:spcBef>
                <a:spcPct val="20000"/>
              </a:spcBef>
              <a:spcAft>
                <a:spcPts val="20"/>
              </a:spcAft>
            </a:pPr>
            <a:r>
              <a:rPr lang="zh-CN" altLang="en-US" b="1" dirty="0">
                <a:latin typeface="Times New Roman" panose="02020603050405020304" pitchFamily="18" charset="0"/>
                <a:ea typeface="等线" panose="02010600030101010101" pitchFamily="2" charset="-122"/>
                <a:sym typeface="Times New Roman" panose="02020603050405020304" pitchFamily="18" charset="0"/>
              </a:rPr>
              <a:t>国家环境保护总局公告</a:t>
            </a: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 name="内容占位符 2"/>
          <p:cNvSpPr>
            <a:spLocks noGrp="1"/>
          </p:cNvSpPr>
          <p:nvPr>
            <p:ph idx="1"/>
          </p:nvPr>
        </p:nvSpPr>
        <p:spPr>
          <a:xfrm>
            <a:off x="838200" y="1600200"/>
            <a:ext cx="10515600" cy="4925144"/>
          </a:xfrm>
        </p:spPr>
        <p:txBody>
          <a:bodyPr>
            <a:noAutofit/>
          </a:bodyPr>
          <a:lstStyle/>
          <a:p>
            <a:pPr marL="0" indent="0" algn="ctr">
              <a:lnSpc>
                <a:spcPct val="120000"/>
              </a:lnSpc>
              <a:spcBef>
                <a:spcPts val="20"/>
              </a:spcBef>
              <a:spcAft>
                <a:spcPts val="20"/>
              </a:spcAft>
              <a:buNone/>
            </a:pPr>
            <a:r>
              <a:rPr lang="en-US" altLang="zh-CN" sz="2000" b="1" dirty="0">
                <a:latin typeface="Times New Roman" panose="02020603050405020304" pitchFamily="18" charset="0"/>
                <a:ea typeface="等线" panose="02010600030101010101" pitchFamily="2" charset="-122"/>
                <a:sym typeface="Times New Roman" panose="02020603050405020304" pitchFamily="18" charset="0"/>
              </a:rPr>
              <a:t>2005</a:t>
            </a:r>
            <a:r>
              <a:rPr lang="zh-CN" altLang="en-US" sz="2000" b="1" dirty="0">
                <a:latin typeface="Times New Roman" panose="02020603050405020304" pitchFamily="18" charset="0"/>
                <a:ea typeface="等线" panose="02010600030101010101" pitchFamily="2" charset="-122"/>
                <a:sym typeface="Times New Roman" panose="02020603050405020304" pitchFamily="18" charset="0"/>
              </a:rPr>
              <a:t>年 第</a:t>
            </a:r>
            <a:r>
              <a:rPr lang="en-US" altLang="zh-CN" sz="2000" b="1" dirty="0">
                <a:latin typeface="Times New Roman" panose="02020603050405020304" pitchFamily="18" charset="0"/>
                <a:ea typeface="等线" panose="02010600030101010101" pitchFamily="2" charset="-122"/>
                <a:sym typeface="Times New Roman" panose="02020603050405020304" pitchFamily="18" charset="0"/>
              </a:rPr>
              <a:t>62</a:t>
            </a:r>
            <a:r>
              <a:rPr lang="zh-CN" altLang="en-US" sz="2000" b="1" dirty="0">
                <a:latin typeface="Times New Roman" panose="02020603050405020304" pitchFamily="18" charset="0"/>
                <a:ea typeface="等线" panose="02010600030101010101" pitchFamily="2" charset="-122"/>
                <a:sym typeface="Times New Roman" panose="02020603050405020304" pitchFamily="18" charset="0"/>
              </a:rPr>
              <a:t>号</a:t>
            </a:r>
            <a:endParaRPr lang="en-US" altLang="zh-CN" sz="2000" b="1" dirty="0">
              <a:latin typeface="Times New Roman" panose="02020603050405020304" pitchFamily="18" charset="0"/>
              <a:ea typeface="等线" panose="02010600030101010101" pitchFamily="2" charset="-122"/>
              <a:sym typeface="Times New Roman" panose="02020603050405020304" pitchFamily="18" charset="0"/>
            </a:endParaRPr>
          </a:p>
          <a:p>
            <a:pPr marL="0" indent="0" algn="ctr">
              <a:lnSpc>
                <a:spcPct val="120000"/>
              </a:lnSpc>
              <a:spcBef>
                <a:spcPts val="20"/>
              </a:spcBef>
              <a:spcAft>
                <a:spcPts val="20"/>
              </a:spcAft>
              <a:buNone/>
            </a:pPr>
            <a:endParaRPr lang="en-US" altLang="zh-CN" sz="2000" b="1" dirty="0">
              <a:latin typeface="Times New Roman" panose="02020603050405020304" pitchFamily="18" charset="0"/>
              <a:ea typeface="等线" panose="02010600030101010101" pitchFamily="2" charset="-122"/>
              <a:sym typeface="Times New Roman" panose="02020603050405020304" pitchFamily="18" charset="0"/>
            </a:endParaRPr>
          </a:p>
          <a:p>
            <a:pPr marL="0" indent="0" algn="ctr">
              <a:lnSpc>
                <a:spcPct val="120000"/>
              </a:lnSpc>
              <a:spcBef>
                <a:spcPts val="20"/>
              </a:spcBef>
              <a:spcAft>
                <a:spcPts val="20"/>
              </a:spcAft>
              <a:buNone/>
            </a:pP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关于发布放射源分类办法的公告</a:t>
            </a:r>
            <a:endParaRPr lang="en-US" altLang="zh-CN" sz="2000" dirty="0">
              <a:latin typeface="Times New Roman" panose="02020603050405020304" pitchFamily="18" charset="0"/>
              <a:ea typeface="等线" panose="02010600030101010101" pitchFamily="2" charset="-122"/>
              <a:sym typeface="Times New Roman" panose="02020603050405020304" pitchFamily="18" charset="0"/>
            </a:endParaRPr>
          </a:p>
          <a:p>
            <a:pPr marL="0" indent="0" algn="ctr">
              <a:lnSpc>
                <a:spcPct val="120000"/>
              </a:lnSpc>
              <a:spcBef>
                <a:spcPts val="20"/>
              </a:spcBef>
              <a:spcAft>
                <a:spcPts val="20"/>
              </a:spcAft>
              <a:buNone/>
            </a:pPr>
            <a:endParaRPr lang="zh-CN" altLang="en-US" sz="2000" dirty="0">
              <a:latin typeface="Times New Roman" panose="02020603050405020304" pitchFamily="18" charset="0"/>
              <a:ea typeface="等线" panose="02010600030101010101" pitchFamily="2" charset="-122"/>
              <a:sym typeface="Times New Roman" panose="02020603050405020304" pitchFamily="18" charset="0"/>
            </a:endParaRPr>
          </a:p>
          <a:p>
            <a:pPr marL="0" indent="0">
              <a:lnSpc>
                <a:spcPct val="120000"/>
              </a:lnSpc>
              <a:spcBef>
                <a:spcPts val="20"/>
              </a:spcBef>
              <a:spcAft>
                <a:spcPts val="20"/>
              </a:spcAft>
              <a:buNone/>
            </a:pP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        根据</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a:t>
            </a: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放射性同位素与射线装置安全和防护条例</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a:t>
            </a: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（国务院令第</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449</a:t>
            </a: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号）关于放射源实行分类管理的规定，我局组织制定了</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a:t>
            </a: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放射源分类办法</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a:t>
            </a: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，现予发布。</a:t>
            </a:r>
          </a:p>
          <a:p>
            <a:pPr marL="0" indent="0">
              <a:lnSpc>
                <a:spcPct val="120000"/>
              </a:lnSpc>
              <a:spcBef>
                <a:spcPts val="20"/>
              </a:spcBef>
              <a:spcAft>
                <a:spcPts val="20"/>
              </a:spcAft>
              <a:buNone/>
            </a:pPr>
            <a:endParaRPr lang="en-US" altLang="zh-CN" sz="2000" dirty="0">
              <a:latin typeface="Times New Roman" panose="02020603050405020304" pitchFamily="18" charset="0"/>
              <a:ea typeface="等线" panose="02010600030101010101" pitchFamily="2" charset="-122"/>
              <a:sym typeface="Times New Roman" panose="02020603050405020304" pitchFamily="18" charset="0"/>
            </a:endParaRPr>
          </a:p>
          <a:p>
            <a:pPr marL="0" indent="0">
              <a:lnSpc>
                <a:spcPct val="120000"/>
              </a:lnSpc>
              <a:spcBef>
                <a:spcPts val="20"/>
              </a:spcBef>
              <a:spcAft>
                <a:spcPts val="20"/>
              </a:spcAft>
              <a:buNone/>
            </a:pP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附件：放射源分类办法</a:t>
            </a:r>
            <a:endParaRPr lang="en-US" altLang="zh-CN" sz="2000" dirty="0">
              <a:latin typeface="Times New Roman" panose="02020603050405020304" pitchFamily="18" charset="0"/>
              <a:ea typeface="等线" panose="02010600030101010101" pitchFamily="2" charset="-122"/>
              <a:sym typeface="Times New Roman" panose="02020603050405020304" pitchFamily="18" charset="0"/>
            </a:endParaRPr>
          </a:p>
          <a:p>
            <a:pPr marL="0" indent="0">
              <a:lnSpc>
                <a:spcPct val="120000"/>
              </a:lnSpc>
              <a:spcBef>
                <a:spcPts val="20"/>
              </a:spcBef>
              <a:spcAft>
                <a:spcPts val="20"/>
              </a:spcAft>
              <a:buNone/>
            </a:pPr>
            <a:endParaRPr lang="zh-CN" altLang="en-US" sz="2000" dirty="0">
              <a:latin typeface="Times New Roman" panose="02020603050405020304" pitchFamily="18" charset="0"/>
              <a:ea typeface="等线" panose="02010600030101010101" pitchFamily="2" charset="-122"/>
              <a:sym typeface="Times New Roman" panose="02020603050405020304" pitchFamily="18" charset="0"/>
            </a:endParaRPr>
          </a:p>
          <a:p>
            <a:pPr marL="0" indent="0" algn="r">
              <a:lnSpc>
                <a:spcPct val="120000"/>
              </a:lnSpc>
              <a:spcBef>
                <a:spcPts val="20"/>
              </a:spcBef>
              <a:spcAft>
                <a:spcPts val="20"/>
              </a:spcAft>
              <a:buNone/>
            </a:pP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二○○五年十二月二十三日</a:t>
            </a:r>
          </a:p>
          <a:p>
            <a:pPr algn="ctr">
              <a:lnSpc>
                <a:spcPct val="120000"/>
              </a:lnSpc>
              <a:spcBef>
                <a:spcPts val="20"/>
              </a:spcBef>
              <a:spcAft>
                <a:spcPts val="20"/>
              </a:spcAft>
            </a:pPr>
            <a:endParaRPr lang="zh-CN" altLang="en-US" sz="2000" dirty="0">
              <a:latin typeface="Times New Roman" panose="02020603050405020304" pitchFamily="18" charset="0"/>
              <a:ea typeface="等线"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xmlns="" val="2154889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355BEF-5041-4D96-BDFD-40C6C62E0462}"/>
              </a:ext>
            </a:extLst>
          </p:cNvPr>
          <p:cNvSpPr>
            <a:spLocks noGrp="1"/>
          </p:cNvSpPr>
          <p:nvPr>
            <p:ph type="title"/>
          </p:nvPr>
        </p:nvSpPr>
        <p:spPr/>
        <p:txBody>
          <a:bodyPr/>
          <a:lstStyle/>
          <a:p>
            <a:pPr>
              <a:lnSpc>
                <a:spcPct val="120000"/>
              </a:lnSpc>
              <a:spcBef>
                <a:spcPct val="20000"/>
              </a:spcBef>
              <a:spcAft>
                <a:spcPts val="20"/>
              </a:spcAft>
            </a:pPr>
            <a:r>
              <a:rPr lang="zh-CN" altLang="en-US" dirty="0"/>
              <a:t>放射性同位素与射线装置安全和防护条例</a:t>
            </a:r>
          </a:p>
        </p:txBody>
      </p:sp>
      <p:sp>
        <p:nvSpPr>
          <p:cNvPr id="3" name="内容占位符 2">
            <a:extLst>
              <a:ext uri="{FF2B5EF4-FFF2-40B4-BE49-F238E27FC236}">
                <a16:creationId xmlns:a16="http://schemas.microsoft.com/office/drawing/2014/main" xmlns="" id="{9E9E068C-6C8F-4427-B7EF-B00641EA81F8}"/>
              </a:ext>
            </a:extLst>
          </p:cNvPr>
          <p:cNvSpPr>
            <a:spLocks noGrp="1"/>
          </p:cNvSpPr>
          <p:nvPr>
            <p:ph idx="1"/>
          </p:nvPr>
        </p:nvSpPr>
        <p:spPr/>
        <p:txBody>
          <a:bodyPr>
            <a:normAutofit/>
          </a:bodyPr>
          <a:lstStyle/>
          <a:p>
            <a:pPr>
              <a:lnSpc>
                <a:spcPct val="120000"/>
              </a:lnSpc>
              <a:spcBef>
                <a:spcPts val="20"/>
              </a:spcBef>
              <a:spcAft>
                <a:spcPts val="20"/>
              </a:spcAft>
            </a:pPr>
            <a:r>
              <a:rPr lang="zh-CN" altLang="en-US" sz="2400" dirty="0"/>
              <a:t>第二十九条 生产、销售、使用放射性同位素和射线装置的单位，应当严格按照国家关于个人剂量监测和健康管理的规定，对直接从事生产、销售、使用活动的工作人员进行个人剂量监测和职业健康检查，建立个人剂量档案和职业健康监护档案。</a:t>
            </a:r>
            <a:endParaRPr lang="en-US" altLang="zh-CN" sz="2400" dirty="0"/>
          </a:p>
          <a:p>
            <a:pPr>
              <a:lnSpc>
                <a:spcPct val="120000"/>
              </a:lnSpc>
              <a:spcBef>
                <a:spcPts val="20"/>
              </a:spcBef>
              <a:spcAft>
                <a:spcPts val="20"/>
              </a:spcAft>
            </a:pPr>
            <a:r>
              <a:rPr lang="zh-CN" altLang="en-US" sz="2400" dirty="0"/>
              <a:t>第六十六条 劳动者在职业活动中接触放射性同位素和射线装置造成的职业病的防治，依照</a:t>
            </a:r>
            <a:r>
              <a:rPr lang="en-US" altLang="zh-CN" sz="2400" dirty="0"/>
              <a:t>《</a:t>
            </a:r>
            <a:r>
              <a:rPr lang="zh-CN" altLang="en-US" sz="2400" dirty="0"/>
              <a:t>中华人民共和国职业病防治法</a:t>
            </a:r>
            <a:r>
              <a:rPr lang="en-US" altLang="zh-CN" sz="2400" dirty="0"/>
              <a:t>》</a:t>
            </a:r>
            <a:r>
              <a:rPr lang="zh-CN" altLang="en-US" sz="2400" dirty="0"/>
              <a:t>和国务院有关规定执行。</a:t>
            </a:r>
          </a:p>
        </p:txBody>
      </p:sp>
    </p:spTree>
    <p:extLst>
      <p:ext uri="{BB962C8B-B14F-4D97-AF65-F5344CB8AC3E}">
        <p14:creationId xmlns:p14="http://schemas.microsoft.com/office/powerpoint/2010/main" xmlns="" val="33905183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一、放射源分类原则</a:t>
            </a:r>
          </a:p>
        </p:txBody>
      </p:sp>
      <p:sp>
        <p:nvSpPr>
          <p:cNvPr id="3" name="内容占位符 2"/>
          <p:cNvSpPr>
            <a:spLocks noGrp="1"/>
          </p:cNvSpPr>
          <p:nvPr>
            <p:ph idx="1"/>
          </p:nvPr>
        </p:nvSpPr>
        <p:spPr/>
        <p:txBody>
          <a:bodyPr>
            <a:noAutofit/>
          </a:bodyPr>
          <a:lstStyle/>
          <a:p>
            <a:pPr>
              <a:lnSpc>
                <a:spcPct val="120000"/>
              </a:lnSpc>
              <a:spcBef>
                <a:spcPts val="20"/>
              </a:spcBef>
              <a:spcAft>
                <a:spcPts val="20"/>
              </a:spcAft>
            </a:pP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参照国际原子能机构的有关规定，按照放射源对人体健康和环境的潜在危害程度，从高到低将放射源分为</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Ⅰ</a:t>
            </a: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Ⅱ</a:t>
            </a: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Ⅲ</a:t>
            </a: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Ⅳ</a:t>
            </a: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Ⅴ</a:t>
            </a: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类，</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V</a:t>
            </a: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类源的下限活度值为该种核素的豁免活度。</a:t>
            </a:r>
          </a:p>
          <a:p>
            <a:pPr>
              <a:lnSpc>
                <a:spcPct val="120000"/>
              </a:lnSpc>
              <a:spcBef>
                <a:spcPts val="20"/>
              </a:spcBef>
              <a:spcAft>
                <a:spcPts val="20"/>
              </a:spcAft>
            </a:pP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（一）</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Ⅰ</a:t>
            </a: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类放射源为极高危险源。没有防护情况下，接触这类源几分钟到</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1</a:t>
            </a: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小时就可致人死亡</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a:t>
            </a:r>
          </a:p>
          <a:p>
            <a:pPr>
              <a:lnSpc>
                <a:spcPct val="120000"/>
              </a:lnSpc>
              <a:spcBef>
                <a:spcPts val="20"/>
              </a:spcBef>
              <a:spcAft>
                <a:spcPts val="20"/>
              </a:spcAft>
            </a:pP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（二）</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Ⅱ</a:t>
            </a: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类放射源为高危险源。没有防护情况下，接触这类源几小时至几天可致人死亡</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a:t>
            </a:r>
          </a:p>
          <a:p>
            <a:pPr>
              <a:lnSpc>
                <a:spcPct val="120000"/>
              </a:lnSpc>
              <a:spcBef>
                <a:spcPts val="20"/>
              </a:spcBef>
              <a:spcAft>
                <a:spcPts val="20"/>
              </a:spcAft>
            </a:pP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（三）</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Ⅲ</a:t>
            </a: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类放射源为危险源。没有防护情况下，接触这类源几小时就可对人造成永久性损伤，接触几天至几周也可致人死亡</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a:t>
            </a:r>
          </a:p>
          <a:p>
            <a:pPr>
              <a:lnSpc>
                <a:spcPct val="120000"/>
              </a:lnSpc>
              <a:spcBef>
                <a:spcPts val="20"/>
              </a:spcBef>
              <a:spcAft>
                <a:spcPts val="20"/>
              </a:spcAft>
            </a:pP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（四）</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Ⅳ</a:t>
            </a: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类放射源为低危险源。基本不会对人造成永久性损伤，但对长时间、近距离接触这些放射源的人可能造成可恢复的临时性损伤</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a:t>
            </a:r>
          </a:p>
          <a:p>
            <a:pPr>
              <a:lnSpc>
                <a:spcPct val="120000"/>
              </a:lnSpc>
              <a:spcBef>
                <a:spcPts val="20"/>
              </a:spcBef>
              <a:spcAft>
                <a:spcPts val="20"/>
              </a:spcAft>
            </a:pP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（五）</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Ⅴ</a:t>
            </a: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类放射源为极低危险源。不会对人造成永久性损伤。</a:t>
            </a:r>
          </a:p>
          <a:p>
            <a:pPr>
              <a:lnSpc>
                <a:spcPct val="120000"/>
              </a:lnSpc>
              <a:spcBef>
                <a:spcPts val="20"/>
              </a:spcBef>
              <a:spcAft>
                <a:spcPts val="20"/>
              </a:spcAft>
            </a:pPr>
            <a:endParaRPr lang="zh-CN" altLang="en-US" sz="2000" dirty="0">
              <a:latin typeface="Times New Roman" panose="02020603050405020304" pitchFamily="18" charset="0"/>
              <a:ea typeface="等线"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xmlns="" val="32537905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二、放射源分类表</a:t>
            </a:r>
          </a:p>
        </p:txBody>
      </p:sp>
      <p:graphicFrame>
        <p:nvGraphicFramePr>
          <p:cNvPr id="4" name="内容占位符 3"/>
          <p:cNvGraphicFramePr>
            <a:graphicFrameLocks noGrp="1"/>
          </p:cNvGraphicFramePr>
          <p:nvPr>
            <p:ph idx="1"/>
            <p:extLst>
              <p:ext uri="{D42A27DB-BD31-4B8C-83A1-F6EECF244321}">
                <p14:modId xmlns:p14="http://schemas.microsoft.com/office/powerpoint/2010/main" xmlns="" val="3131917560"/>
              </p:ext>
            </p:extLst>
          </p:nvPr>
        </p:nvGraphicFramePr>
        <p:xfrm>
          <a:off x="838200" y="1340771"/>
          <a:ext cx="10515600" cy="5266944"/>
        </p:xfrm>
        <a:graphic>
          <a:graphicData uri="http://schemas.openxmlformats.org/drawingml/2006/table">
            <a:tbl>
              <a:tblPr firstRow="1" firstCol="1" bandRow="1">
                <a:tableStyleId>{5C22544A-7EE6-4342-B048-85BDC9FD1C3A}</a:tableStyleId>
              </a:tblPr>
              <a:tblGrid>
                <a:gridCol w="1752600">
                  <a:extLst>
                    <a:ext uri="{9D8B030D-6E8A-4147-A177-3AD203B41FA5}">
                      <a16:colId xmlns:a16="http://schemas.microsoft.com/office/drawing/2014/main" xmlns="" val="20000"/>
                    </a:ext>
                  </a:extLst>
                </a:gridCol>
                <a:gridCol w="1752600">
                  <a:extLst>
                    <a:ext uri="{9D8B030D-6E8A-4147-A177-3AD203B41FA5}">
                      <a16:colId xmlns:a16="http://schemas.microsoft.com/office/drawing/2014/main" xmlns="" val="20001"/>
                    </a:ext>
                  </a:extLst>
                </a:gridCol>
                <a:gridCol w="1752600">
                  <a:extLst>
                    <a:ext uri="{9D8B030D-6E8A-4147-A177-3AD203B41FA5}">
                      <a16:colId xmlns:a16="http://schemas.microsoft.com/office/drawing/2014/main" xmlns="" val="20002"/>
                    </a:ext>
                  </a:extLst>
                </a:gridCol>
                <a:gridCol w="1752600">
                  <a:extLst>
                    <a:ext uri="{9D8B030D-6E8A-4147-A177-3AD203B41FA5}">
                      <a16:colId xmlns:a16="http://schemas.microsoft.com/office/drawing/2014/main" xmlns="" val="20003"/>
                    </a:ext>
                  </a:extLst>
                </a:gridCol>
                <a:gridCol w="1752600">
                  <a:extLst>
                    <a:ext uri="{9D8B030D-6E8A-4147-A177-3AD203B41FA5}">
                      <a16:colId xmlns:a16="http://schemas.microsoft.com/office/drawing/2014/main" xmlns="" val="20004"/>
                    </a:ext>
                  </a:extLst>
                </a:gridCol>
                <a:gridCol w="1752600">
                  <a:extLst>
                    <a:ext uri="{9D8B030D-6E8A-4147-A177-3AD203B41FA5}">
                      <a16:colId xmlns:a16="http://schemas.microsoft.com/office/drawing/2014/main" xmlns="" val="20005"/>
                    </a:ext>
                  </a:extLst>
                </a:gridCol>
              </a:tblGrid>
              <a:tr h="308295">
                <a:tc rowSpan="2">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核素名称</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en-US" sz="1800">
                          <a:effectLst/>
                          <a:latin typeface="Times New Roman" panose="02020603050405020304" pitchFamily="18" charset="0"/>
                          <a:ea typeface="等线" panose="02010600030101010101" pitchFamily="2" charset="-122"/>
                          <a:sym typeface="Times New Roman" panose="02020603050405020304" pitchFamily="18" charset="0"/>
                        </a:rPr>
                        <a:t>I</a:t>
                      </a:r>
                      <a:r>
                        <a:rPr lang="zh-CN" sz="1800">
                          <a:effectLst/>
                          <a:latin typeface="Times New Roman" panose="02020603050405020304" pitchFamily="18" charset="0"/>
                          <a:ea typeface="等线" panose="02010600030101010101" pitchFamily="2" charset="-122"/>
                          <a:sym typeface="Times New Roman" panose="02020603050405020304" pitchFamily="18" charset="0"/>
                        </a:rPr>
                        <a:t>类源</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en-US" sz="1800">
                          <a:effectLst/>
                          <a:latin typeface="Times New Roman" panose="02020603050405020304" pitchFamily="18" charset="0"/>
                          <a:ea typeface="等线" panose="02010600030101010101" pitchFamily="2" charset="-122"/>
                          <a:sym typeface="Times New Roman" panose="02020603050405020304" pitchFamily="18" charset="0"/>
                        </a:rPr>
                        <a:t>II</a:t>
                      </a:r>
                      <a:r>
                        <a:rPr lang="zh-CN" sz="1800">
                          <a:effectLst/>
                          <a:latin typeface="Times New Roman" panose="02020603050405020304" pitchFamily="18" charset="0"/>
                          <a:ea typeface="等线" panose="02010600030101010101" pitchFamily="2" charset="-122"/>
                          <a:sym typeface="Times New Roman" panose="02020603050405020304" pitchFamily="18" charset="0"/>
                        </a:rPr>
                        <a:t>类源</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en-US" sz="1800">
                          <a:effectLst/>
                          <a:latin typeface="Times New Roman" panose="02020603050405020304" pitchFamily="18" charset="0"/>
                          <a:ea typeface="等线" panose="02010600030101010101" pitchFamily="2" charset="-122"/>
                          <a:sym typeface="Times New Roman" panose="02020603050405020304" pitchFamily="18" charset="0"/>
                        </a:rPr>
                        <a:t>III</a:t>
                      </a:r>
                      <a:r>
                        <a:rPr lang="zh-CN" sz="1800">
                          <a:effectLst/>
                          <a:latin typeface="Times New Roman" panose="02020603050405020304" pitchFamily="18" charset="0"/>
                          <a:ea typeface="等线" panose="02010600030101010101" pitchFamily="2" charset="-122"/>
                          <a:sym typeface="Times New Roman" panose="02020603050405020304" pitchFamily="18" charset="0"/>
                        </a:rPr>
                        <a:t>类源</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en-US" sz="1800">
                          <a:effectLst/>
                          <a:latin typeface="Times New Roman" panose="02020603050405020304" pitchFamily="18" charset="0"/>
                          <a:ea typeface="等线" panose="02010600030101010101" pitchFamily="2" charset="-122"/>
                          <a:sym typeface="Times New Roman" panose="02020603050405020304" pitchFamily="18" charset="0"/>
                        </a:rPr>
                        <a:t>IV</a:t>
                      </a:r>
                      <a:r>
                        <a:rPr lang="zh-CN" sz="1800">
                          <a:effectLst/>
                          <a:latin typeface="Times New Roman" panose="02020603050405020304" pitchFamily="18" charset="0"/>
                          <a:ea typeface="等线" panose="02010600030101010101" pitchFamily="2" charset="-122"/>
                          <a:sym typeface="Times New Roman" panose="02020603050405020304" pitchFamily="18" charset="0"/>
                        </a:rPr>
                        <a:t>类源</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en-US" sz="1800">
                          <a:effectLst/>
                          <a:latin typeface="Times New Roman" panose="02020603050405020304" pitchFamily="18" charset="0"/>
                          <a:ea typeface="等线" panose="02010600030101010101" pitchFamily="2" charset="-122"/>
                          <a:sym typeface="Times New Roman" panose="02020603050405020304" pitchFamily="18" charset="0"/>
                        </a:rPr>
                        <a:t>V</a:t>
                      </a:r>
                      <a:r>
                        <a:rPr lang="zh-CN" sz="1800">
                          <a:effectLst/>
                          <a:latin typeface="Times New Roman" panose="02020603050405020304" pitchFamily="18" charset="0"/>
                          <a:ea typeface="等线" panose="02010600030101010101" pitchFamily="2" charset="-122"/>
                          <a:sym typeface="Times New Roman" panose="02020603050405020304" pitchFamily="18" charset="0"/>
                        </a:rPr>
                        <a:t>类源</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extLst>
                  <a:ext uri="{0D108BD9-81ED-4DB2-BD59-A6C34878D82A}">
                    <a16:rowId xmlns:a16="http://schemas.microsoft.com/office/drawing/2014/main" xmlns="" val="10000"/>
                  </a:ext>
                </a:extLst>
              </a:tr>
              <a:tr h="308295">
                <a:tc vMerge="1">
                  <a:txBody>
                    <a:bodyPr/>
                    <a:lstStyle/>
                    <a:p>
                      <a:endParaRPr lang="zh-CN" altLang="en-US"/>
                    </a:p>
                  </a:txBody>
                  <a:tcP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（贝可）</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（贝可）</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（贝可）</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（贝可）</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（贝可）</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extLst>
                  <a:ext uri="{0D108BD9-81ED-4DB2-BD59-A6C34878D82A}">
                    <a16:rowId xmlns:a16="http://schemas.microsoft.com/office/drawing/2014/main" xmlns="" val="10001"/>
                  </a:ext>
                </a:extLst>
              </a:tr>
              <a:tr h="321141">
                <a:tc>
                  <a:txBody>
                    <a:bodyPr/>
                    <a:lstStyle/>
                    <a:p>
                      <a:pPr algn="ctr">
                        <a:lnSpc>
                          <a:spcPct val="120000"/>
                        </a:lnSpc>
                        <a:spcBef>
                          <a:spcPts val="20"/>
                        </a:spcBef>
                        <a:spcAft>
                          <a:spcPts val="20"/>
                        </a:spcAft>
                      </a:pPr>
                      <a:r>
                        <a:rPr lang="en-US" sz="1800">
                          <a:effectLst/>
                          <a:latin typeface="Times New Roman" panose="02020603050405020304" pitchFamily="18" charset="0"/>
                          <a:ea typeface="等线" panose="02010600030101010101" pitchFamily="2" charset="-122"/>
                          <a:sym typeface="Times New Roman" panose="02020603050405020304" pitchFamily="18" charset="0"/>
                        </a:rPr>
                        <a:t>Am-241</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6</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13</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6</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11</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6</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10</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6</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8</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4</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extLst>
                  <a:ext uri="{0D108BD9-81ED-4DB2-BD59-A6C34878D82A}">
                    <a16:rowId xmlns:a16="http://schemas.microsoft.com/office/drawing/2014/main" xmlns="" val="10002"/>
                  </a:ext>
                </a:extLst>
              </a:tr>
              <a:tr h="321141">
                <a:tc>
                  <a:txBody>
                    <a:bodyPr/>
                    <a:lstStyle/>
                    <a:p>
                      <a:pPr algn="ctr">
                        <a:lnSpc>
                          <a:spcPct val="120000"/>
                        </a:lnSpc>
                        <a:spcBef>
                          <a:spcPts val="20"/>
                        </a:spcBef>
                        <a:spcAft>
                          <a:spcPts val="20"/>
                        </a:spcAft>
                      </a:pPr>
                      <a:r>
                        <a:rPr lang="en-US" sz="1800">
                          <a:effectLst/>
                          <a:latin typeface="Times New Roman" panose="02020603050405020304" pitchFamily="18" charset="0"/>
                          <a:ea typeface="等线" panose="02010600030101010101" pitchFamily="2" charset="-122"/>
                          <a:sym typeface="Times New Roman" panose="02020603050405020304" pitchFamily="18" charset="0"/>
                        </a:rPr>
                        <a:t>Am-241/Be</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6</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13</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6</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11</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6</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10</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6</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8</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4</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extLst>
                  <a:ext uri="{0D108BD9-81ED-4DB2-BD59-A6C34878D82A}">
                    <a16:rowId xmlns:a16="http://schemas.microsoft.com/office/drawing/2014/main" xmlns="" val="10003"/>
                  </a:ext>
                </a:extLst>
              </a:tr>
              <a:tr h="321141">
                <a:tc>
                  <a:txBody>
                    <a:bodyPr/>
                    <a:lstStyle/>
                    <a:p>
                      <a:pPr algn="ctr">
                        <a:lnSpc>
                          <a:spcPct val="120000"/>
                        </a:lnSpc>
                        <a:spcBef>
                          <a:spcPts val="20"/>
                        </a:spcBef>
                        <a:spcAft>
                          <a:spcPts val="20"/>
                        </a:spcAft>
                      </a:pPr>
                      <a:r>
                        <a:rPr lang="en-US" sz="1800">
                          <a:effectLst/>
                          <a:latin typeface="Times New Roman" panose="02020603050405020304" pitchFamily="18" charset="0"/>
                          <a:ea typeface="等线" panose="02010600030101010101" pitchFamily="2" charset="-122"/>
                          <a:sym typeface="Times New Roman" panose="02020603050405020304" pitchFamily="18" charset="0"/>
                        </a:rPr>
                        <a:t>Au-198</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2</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14</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2</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12</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2</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11</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2</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9</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6</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extLst>
                  <a:ext uri="{0D108BD9-81ED-4DB2-BD59-A6C34878D82A}">
                    <a16:rowId xmlns:a16="http://schemas.microsoft.com/office/drawing/2014/main" xmlns="" val="10004"/>
                  </a:ext>
                </a:extLst>
              </a:tr>
              <a:tr h="321141">
                <a:tc>
                  <a:txBody>
                    <a:bodyPr/>
                    <a:lstStyle/>
                    <a:p>
                      <a:pPr algn="ctr">
                        <a:lnSpc>
                          <a:spcPct val="120000"/>
                        </a:lnSpc>
                        <a:spcBef>
                          <a:spcPts val="20"/>
                        </a:spcBef>
                        <a:spcAft>
                          <a:spcPts val="20"/>
                        </a:spcAft>
                      </a:pPr>
                      <a:r>
                        <a:rPr lang="en-US" sz="1800">
                          <a:effectLst/>
                          <a:latin typeface="Times New Roman" panose="02020603050405020304" pitchFamily="18" charset="0"/>
                          <a:ea typeface="等线" panose="02010600030101010101" pitchFamily="2" charset="-122"/>
                          <a:sym typeface="Times New Roman" panose="02020603050405020304" pitchFamily="18" charset="0"/>
                        </a:rPr>
                        <a:t>Ba-133</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2</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14</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2</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12</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2</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11</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2</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9</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6</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extLst>
                  <a:ext uri="{0D108BD9-81ED-4DB2-BD59-A6C34878D82A}">
                    <a16:rowId xmlns:a16="http://schemas.microsoft.com/office/drawing/2014/main" xmlns="" val="10005"/>
                  </a:ext>
                </a:extLst>
              </a:tr>
              <a:tr h="321141">
                <a:tc>
                  <a:txBody>
                    <a:bodyPr/>
                    <a:lstStyle/>
                    <a:p>
                      <a:pPr algn="ctr">
                        <a:lnSpc>
                          <a:spcPct val="120000"/>
                        </a:lnSpc>
                        <a:spcBef>
                          <a:spcPts val="20"/>
                        </a:spcBef>
                        <a:spcAft>
                          <a:spcPts val="20"/>
                        </a:spcAft>
                      </a:pPr>
                      <a:r>
                        <a:rPr lang="en-US" sz="1800">
                          <a:effectLst/>
                          <a:latin typeface="Times New Roman" panose="02020603050405020304" pitchFamily="18" charset="0"/>
                          <a:ea typeface="等线" panose="02010600030101010101" pitchFamily="2" charset="-122"/>
                          <a:sym typeface="Times New Roman" panose="02020603050405020304" pitchFamily="18" charset="0"/>
                        </a:rPr>
                        <a:t>C-14</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dirty="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dirty="0">
                          <a:effectLst/>
                          <a:latin typeface="Times New Roman" panose="02020603050405020304" pitchFamily="18" charset="0"/>
                          <a:ea typeface="等线" panose="02010600030101010101" pitchFamily="2" charset="-122"/>
                          <a:sym typeface="Times New Roman" panose="02020603050405020304" pitchFamily="18" charset="0"/>
                        </a:rPr>
                        <a:t>5</a:t>
                      </a:r>
                      <a:r>
                        <a:rPr lang="zh-CN" sz="1800" dirty="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dirty="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dirty="0">
                          <a:effectLst/>
                          <a:latin typeface="Times New Roman" panose="02020603050405020304" pitchFamily="18" charset="0"/>
                          <a:ea typeface="等线" panose="02010600030101010101" pitchFamily="2" charset="-122"/>
                          <a:sym typeface="Times New Roman" panose="02020603050405020304" pitchFamily="18" charset="0"/>
                        </a:rPr>
                        <a:t>16</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5</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14</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5</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13</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5</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11</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7</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extLst>
                  <a:ext uri="{0D108BD9-81ED-4DB2-BD59-A6C34878D82A}">
                    <a16:rowId xmlns:a16="http://schemas.microsoft.com/office/drawing/2014/main" xmlns="" val="10006"/>
                  </a:ext>
                </a:extLst>
              </a:tr>
              <a:tr h="321141">
                <a:tc>
                  <a:txBody>
                    <a:bodyPr/>
                    <a:lstStyle/>
                    <a:p>
                      <a:pPr algn="ctr">
                        <a:lnSpc>
                          <a:spcPct val="120000"/>
                        </a:lnSpc>
                        <a:spcBef>
                          <a:spcPts val="20"/>
                        </a:spcBef>
                        <a:spcAft>
                          <a:spcPts val="20"/>
                        </a:spcAft>
                      </a:pPr>
                      <a:r>
                        <a:rPr lang="en-US" sz="1800">
                          <a:effectLst/>
                          <a:latin typeface="Times New Roman" panose="02020603050405020304" pitchFamily="18" charset="0"/>
                          <a:ea typeface="等线" panose="02010600030101010101" pitchFamily="2" charset="-122"/>
                          <a:sym typeface="Times New Roman" panose="02020603050405020304" pitchFamily="18" charset="0"/>
                        </a:rPr>
                        <a:t>Cd-109</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2</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16</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dirty="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dirty="0">
                          <a:effectLst/>
                          <a:latin typeface="Times New Roman" panose="02020603050405020304" pitchFamily="18" charset="0"/>
                          <a:ea typeface="等线" panose="02010600030101010101" pitchFamily="2" charset="-122"/>
                          <a:sym typeface="Times New Roman" panose="02020603050405020304" pitchFamily="18" charset="0"/>
                        </a:rPr>
                        <a:t>2</a:t>
                      </a:r>
                      <a:r>
                        <a:rPr lang="zh-CN" sz="1800" dirty="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dirty="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dirty="0">
                          <a:effectLst/>
                          <a:latin typeface="Times New Roman" panose="02020603050405020304" pitchFamily="18" charset="0"/>
                          <a:ea typeface="等线" panose="02010600030101010101" pitchFamily="2" charset="-122"/>
                          <a:sym typeface="Times New Roman" panose="02020603050405020304" pitchFamily="18" charset="0"/>
                        </a:rPr>
                        <a:t>14</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2</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13</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2</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11</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6</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extLst>
                  <a:ext uri="{0D108BD9-81ED-4DB2-BD59-A6C34878D82A}">
                    <a16:rowId xmlns:a16="http://schemas.microsoft.com/office/drawing/2014/main" xmlns="" val="10007"/>
                  </a:ext>
                </a:extLst>
              </a:tr>
              <a:tr h="321141">
                <a:tc>
                  <a:txBody>
                    <a:bodyPr/>
                    <a:lstStyle/>
                    <a:p>
                      <a:pPr algn="ctr">
                        <a:lnSpc>
                          <a:spcPct val="120000"/>
                        </a:lnSpc>
                        <a:spcBef>
                          <a:spcPts val="20"/>
                        </a:spcBef>
                        <a:spcAft>
                          <a:spcPts val="20"/>
                        </a:spcAft>
                      </a:pPr>
                      <a:r>
                        <a:rPr lang="en-US" sz="1800">
                          <a:effectLst/>
                          <a:latin typeface="Times New Roman" panose="02020603050405020304" pitchFamily="18" charset="0"/>
                          <a:ea typeface="等线" panose="02010600030101010101" pitchFamily="2" charset="-122"/>
                          <a:sym typeface="Times New Roman" panose="02020603050405020304" pitchFamily="18" charset="0"/>
                        </a:rPr>
                        <a:t>Ce-141</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15</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13</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12</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10</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7</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extLst>
                  <a:ext uri="{0D108BD9-81ED-4DB2-BD59-A6C34878D82A}">
                    <a16:rowId xmlns:a16="http://schemas.microsoft.com/office/drawing/2014/main" xmlns="" val="10008"/>
                  </a:ext>
                </a:extLst>
              </a:tr>
              <a:tr h="321141">
                <a:tc>
                  <a:txBody>
                    <a:bodyPr/>
                    <a:lstStyle/>
                    <a:p>
                      <a:pPr algn="ctr">
                        <a:lnSpc>
                          <a:spcPct val="120000"/>
                        </a:lnSpc>
                        <a:spcBef>
                          <a:spcPts val="20"/>
                        </a:spcBef>
                        <a:spcAft>
                          <a:spcPts val="20"/>
                        </a:spcAft>
                      </a:pPr>
                      <a:r>
                        <a:rPr lang="en-US" sz="1800">
                          <a:effectLst/>
                          <a:latin typeface="Times New Roman" panose="02020603050405020304" pitchFamily="18" charset="0"/>
                          <a:ea typeface="等线" panose="02010600030101010101" pitchFamily="2" charset="-122"/>
                          <a:sym typeface="Times New Roman" panose="02020603050405020304" pitchFamily="18" charset="0"/>
                        </a:rPr>
                        <a:t>Ce-144</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9</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14</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9</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12</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9</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11</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9</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9</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5</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extLst>
                  <a:ext uri="{0D108BD9-81ED-4DB2-BD59-A6C34878D82A}">
                    <a16:rowId xmlns:a16="http://schemas.microsoft.com/office/drawing/2014/main" xmlns="" val="10009"/>
                  </a:ext>
                </a:extLst>
              </a:tr>
              <a:tr h="321141">
                <a:tc>
                  <a:txBody>
                    <a:bodyPr/>
                    <a:lstStyle/>
                    <a:p>
                      <a:pPr algn="ctr">
                        <a:lnSpc>
                          <a:spcPct val="120000"/>
                        </a:lnSpc>
                        <a:spcBef>
                          <a:spcPts val="20"/>
                        </a:spcBef>
                        <a:spcAft>
                          <a:spcPts val="20"/>
                        </a:spcAft>
                      </a:pPr>
                      <a:r>
                        <a:rPr lang="en-US" sz="1800">
                          <a:effectLst/>
                          <a:latin typeface="Times New Roman" panose="02020603050405020304" pitchFamily="18" charset="0"/>
                          <a:ea typeface="等线" panose="02010600030101010101" pitchFamily="2" charset="-122"/>
                          <a:sym typeface="Times New Roman" panose="02020603050405020304" pitchFamily="18" charset="0"/>
                        </a:rPr>
                        <a:t>Cf-252</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2</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13</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2</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11</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2</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10</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2</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8</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4</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extLst>
                  <a:ext uri="{0D108BD9-81ED-4DB2-BD59-A6C34878D82A}">
                    <a16:rowId xmlns:a16="http://schemas.microsoft.com/office/drawing/2014/main" xmlns="" val="10010"/>
                  </a:ext>
                </a:extLst>
              </a:tr>
              <a:tr h="321141">
                <a:tc>
                  <a:txBody>
                    <a:bodyPr/>
                    <a:lstStyle/>
                    <a:p>
                      <a:pPr algn="ctr">
                        <a:lnSpc>
                          <a:spcPct val="120000"/>
                        </a:lnSpc>
                        <a:spcBef>
                          <a:spcPts val="20"/>
                        </a:spcBef>
                        <a:spcAft>
                          <a:spcPts val="20"/>
                        </a:spcAft>
                      </a:pPr>
                      <a:r>
                        <a:rPr lang="en-US" sz="1800">
                          <a:effectLst/>
                          <a:latin typeface="Times New Roman" panose="02020603050405020304" pitchFamily="18" charset="0"/>
                          <a:ea typeface="等线" panose="02010600030101010101" pitchFamily="2" charset="-122"/>
                          <a:sym typeface="Times New Roman" panose="02020603050405020304" pitchFamily="18" charset="0"/>
                        </a:rPr>
                        <a:t>Cl-36</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2</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16</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2</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14</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2</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13</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2</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11</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6</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extLst>
                  <a:ext uri="{0D108BD9-81ED-4DB2-BD59-A6C34878D82A}">
                    <a16:rowId xmlns:a16="http://schemas.microsoft.com/office/drawing/2014/main" xmlns="" val="10011"/>
                  </a:ext>
                </a:extLst>
              </a:tr>
              <a:tr h="321141">
                <a:tc>
                  <a:txBody>
                    <a:bodyPr/>
                    <a:lstStyle/>
                    <a:p>
                      <a:pPr algn="ctr">
                        <a:lnSpc>
                          <a:spcPct val="120000"/>
                        </a:lnSpc>
                        <a:spcBef>
                          <a:spcPts val="20"/>
                        </a:spcBef>
                        <a:spcAft>
                          <a:spcPts val="20"/>
                        </a:spcAft>
                      </a:pPr>
                      <a:r>
                        <a:rPr lang="en-US" sz="1800">
                          <a:effectLst/>
                          <a:latin typeface="Times New Roman" panose="02020603050405020304" pitchFamily="18" charset="0"/>
                          <a:ea typeface="等线" panose="02010600030101010101" pitchFamily="2" charset="-122"/>
                          <a:sym typeface="Times New Roman" panose="02020603050405020304" pitchFamily="18" charset="0"/>
                        </a:rPr>
                        <a:t>Cm-242</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4</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13</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4</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11</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4</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10</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4</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8</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5</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extLst>
                  <a:ext uri="{0D108BD9-81ED-4DB2-BD59-A6C34878D82A}">
                    <a16:rowId xmlns:a16="http://schemas.microsoft.com/office/drawing/2014/main" xmlns="" val="10012"/>
                  </a:ext>
                </a:extLst>
              </a:tr>
              <a:tr h="321141">
                <a:tc>
                  <a:txBody>
                    <a:bodyPr/>
                    <a:lstStyle/>
                    <a:p>
                      <a:pPr algn="ctr">
                        <a:lnSpc>
                          <a:spcPct val="120000"/>
                        </a:lnSpc>
                        <a:spcBef>
                          <a:spcPts val="20"/>
                        </a:spcBef>
                        <a:spcAft>
                          <a:spcPts val="20"/>
                        </a:spcAft>
                      </a:pPr>
                      <a:r>
                        <a:rPr lang="en-US" sz="1800">
                          <a:effectLst/>
                          <a:latin typeface="Times New Roman" panose="02020603050405020304" pitchFamily="18" charset="0"/>
                          <a:ea typeface="等线" panose="02010600030101010101" pitchFamily="2" charset="-122"/>
                          <a:sym typeface="Times New Roman" panose="02020603050405020304" pitchFamily="18" charset="0"/>
                        </a:rPr>
                        <a:t>Cm-244</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5</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13</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5</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11</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5</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10</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5</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8</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4</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extLst>
                  <a:ext uri="{0D108BD9-81ED-4DB2-BD59-A6C34878D82A}">
                    <a16:rowId xmlns:a16="http://schemas.microsoft.com/office/drawing/2014/main" xmlns="" val="10013"/>
                  </a:ext>
                </a:extLst>
              </a:tr>
              <a:tr h="321141">
                <a:tc>
                  <a:txBody>
                    <a:bodyPr/>
                    <a:lstStyle/>
                    <a:p>
                      <a:pPr algn="ctr">
                        <a:lnSpc>
                          <a:spcPct val="120000"/>
                        </a:lnSpc>
                        <a:spcBef>
                          <a:spcPts val="20"/>
                        </a:spcBef>
                        <a:spcAft>
                          <a:spcPts val="20"/>
                        </a:spcAft>
                      </a:pPr>
                      <a:r>
                        <a:rPr lang="en-US" sz="1800">
                          <a:effectLst/>
                          <a:latin typeface="Times New Roman" panose="02020603050405020304" pitchFamily="18" charset="0"/>
                          <a:ea typeface="等线" panose="02010600030101010101" pitchFamily="2" charset="-122"/>
                          <a:sym typeface="Times New Roman" panose="02020603050405020304" pitchFamily="18" charset="0"/>
                        </a:rPr>
                        <a:t>Co-57</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7</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14</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7</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12</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7</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11</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7</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9</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6</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extLst>
                  <a:ext uri="{0D108BD9-81ED-4DB2-BD59-A6C34878D82A}">
                    <a16:rowId xmlns:a16="http://schemas.microsoft.com/office/drawing/2014/main" xmlns="" val="10014"/>
                  </a:ext>
                </a:extLst>
              </a:tr>
              <a:tr h="321141">
                <a:tc>
                  <a:txBody>
                    <a:bodyPr/>
                    <a:lstStyle/>
                    <a:p>
                      <a:pPr algn="ctr">
                        <a:lnSpc>
                          <a:spcPct val="120000"/>
                        </a:lnSpc>
                        <a:spcBef>
                          <a:spcPts val="20"/>
                        </a:spcBef>
                        <a:spcAft>
                          <a:spcPts val="20"/>
                        </a:spcAft>
                      </a:pPr>
                      <a:r>
                        <a:rPr lang="en-US" sz="1800">
                          <a:effectLst/>
                          <a:latin typeface="Times New Roman" panose="02020603050405020304" pitchFamily="18" charset="0"/>
                          <a:ea typeface="等线" panose="02010600030101010101" pitchFamily="2" charset="-122"/>
                          <a:sym typeface="Times New Roman" panose="02020603050405020304" pitchFamily="18" charset="0"/>
                        </a:rPr>
                        <a:t>Co-60</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3</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13</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3</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11</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3</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10</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3</a:t>
                      </a:r>
                      <a:r>
                        <a:rPr lang="zh-CN" sz="180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a:effectLst/>
                          <a:latin typeface="Times New Roman" panose="02020603050405020304" pitchFamily="18" charset="0"/>
                          <a:ea typeface="等线" panose="02010600030101010101" pitchFamily="2" charset="-122"/>
                          <a:sym typeface="Times New Roman" panose="02020603050405020304" pitchFamily="18" charset="0"/>
                        </a:rPr>
                        <a:t>8</a:t>
                      </a:r>
                      <a:endParaRPr lang="zh-CN" sz="160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tc>
                  <a:txBody>
                    <a:bodyPr/>
                    <a:lstStyle/>
                    <a:p>
                      <a:pPr algn="ctr">
                        <a:lnSpc>
                          <a:spcPct val="120000"/>
                        </a:lnSpc>
                        <a:spcBef>
                          <a:spcPts val="20"/>
                        </a:spcBef>
                        <a:spcAft>
                          <a:spcPts val="20"/>
                        </a:spcAft>
                      </a:pPr>
                      <a:r>
                        <a:rPr lang="zh-CN" sz="1800" dirty="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dirty="0">
                          <a:effectLst/>
                          <a:latin typeface="Times New Roman" panose="02020603050405020304" pitchFamily="18" charset="0"/>
                          <a:ea typeface="等线" panose="02010600030101010101" pitchFamily="2" charset="-122"/>
                          <a:sym typeface="Times New Roman" panose="02020603050405020304" pitchFamily="18" charset="0"/>
                        </a:rPr>
                        <a:t>1</a:t>
                      </a:r>
                      <a:r>
                        <a:rPr lang="zh-CN" sz="1800" dirty="0">
                          <a:effectLst/>
                          <a:latin typeface="Times New Roman" panose="02020603050405020304" pitchFamily="18" charset="0"/>
                          <a:ea typeface="等线" panose="02010600030101010101" pitchFamily="2" charset="-122"/>
                          <a:sym typeface="Times New Roman" panose="02020603050405020304" pitchFamily="18" charset="0"/>
                        </a:rPr>
                        <a:t>×</a:t>
                      </a:r>
                      <a:r>
                        <a:rPr lang="en-US" sz="1800" dirty="0">
                          <a:effectLst/>
                          <a:latin typeface="Times New Roman" panose="02020603050405020304" pitchFamily="18" charset="0"/>
                          <a:ea typeface="等线" panose="02010600030101010101" pitchFamily="2" charset="-122"/>
                          <a:sym typeface="Times New Roman" panose="02020603050405020304" pitchFamily="18" charset="0"/>
                        </a:rPr>
                        <a:t>10</a:t>
                      </a:r>
                      <a:r>
                        <a:rPr lang="en-US" sz="1800" baseline="30000" dirty="0">
                          <a:effectLst/>
                          <a:latin typeface="Times New Roman" panose="02020603050405020304" pitchFamily="18" charset="0"/>
                          <a:ea typeface="等线" panose="02010600030101010101" pitchFamily="2" charset="-122"/>
                          <a:sym typeface="Times New Roman" panose="02020603050405020304" pitchFamily="18" charset="0"/>
                        </a:rPr>
                        <a:t>5</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sym typeface="Times New Roman" panose="02020603050405020304" pitchFamily="18" charset="0"/>
                      </a:endParaRPr>
                    </a:p>
                  </a:txBody>
                  <a:tcPr marL="0" marR="0" marT="0" marB="0" anchor="ctr"/>
                </a:tc>
                <a:extLst>
                  <a:ext uri="{0D108BD9-81ED-4DB2-BD59-A6C34878D82A}">
                    <a16:rowId xmlns:a16="http://schemas.microsoft.com/office/drawing/2014/main" xmlns="" val="10015"/>
                  </a:ext>
                </a:extLst>
              </a:tr>
            </a:tbl>
          </a:graphicData>
        </a:graphic>
      </p:graphicFrame>
    </p:spTree>
    <p:extLst>
      <p:ext uri="{BB962C8B-B14F-4D97-AF65-F5344CB8AC3E}">
        <p14:creationId xmlns:p14="http://schemas.microsoft.com/office/powerpoint/2010/main" xmlns="" val="4537166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三、非密封源分类</a:t>
            </a:r>
          </a:p>
        </p:txBody>
      </p:sp>
      <p:sp>
        <p:nvSpPr>
          <p:cNvPr id="3" name="内容占位符 2"/>
          <p:cNvSpPr>
            <a:spLocks noGrp="1"/>
          </p:cNvSpPr>
          <p:nvPr>
            <p:ph idx="1"/>
          </p:nvPr>
        </p:nvSpPr>
        <p:spPr/>
        <p:txBody>
          <a:bodyPr>
            <a:noAutofit/>
          </a:bodyPr>
          <a:lstStyle/>
          <a:p>
            <a:pPr>
              <a:lnSpc>
                <a:spcPct val="120000"/>
              </a:lnSpc>
              <a:spcBef>
                <a:spcPts val="20"/>
              </a:spcBef>
              <a:spcAft>
                <a:spcPts val="20"/>
              </a:spcAft>
            </a:pP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上述放射源分类原则对非密封源适用。</a:t>
            </a:r>
          </a:p>
          <a:p>
            <a:pPr>
              <a:lnSpc>
                <a:spcPct val="120000"/>
              </a:lnSpc>
              <a:spcBef>
                <a:spcPts val="20"/>
              </a:spcBef>
              <a:spcAft>
                <a:spcPts val="20"/>
              </a:spcAft>
            </a:pP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非密封源工作场所按放射性核素日等效最大操作量分为甲、乙、丙三级，具体分级标准见</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a:t>
            </a: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电离辐射防护与辐射源安全标准</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a:t>
            </a: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GB 18871-2002</a:t>
            </a: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a:t>
            </a:r>
          </a:p>
          <a:p>
            <a:pPr>
              <a:lnSpc>
                <a:spcPct val="120000"/>
              </a:lnSpc>
              <a:spcBef>
                <a:spcPts val="20"/>
              </a:spcBef>
              <a:spcAft>
                <a:spcPts val="20"/>
              </a:spcAft>
            </a:pP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甲级非密封源工作场所的安全管理参照</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Ⅰ</a:t>
            </a: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类放射源。</a:t>
            </a:r>
          </a:p>
          <a:p>
            <a:pPr>
              <a:lnSpc>
                <a:spcPct val="120000"/>
              </a:lnSpc>
              <a:spcBef>
                <a:spcPts val="20"/>
              </a:spcBef>
              <a:spcAft>
                <a:spcPts val="20"/>
              </a:spcAft>
            </a:pP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乙级和丙级非密封源工作场所的安全管理参照</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Ⅱ</a:t>
            </a: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a:t>
            </a:r>
            <a:r>
              <a:rPr lang="en-US" altLang="zh-CN" sz="2000" dirty="0">
                <a:latin typeface="Times New Roman" panose="02020603050405020304" pitchFamily="18" charset="0"/>
                <a:ea typeface="等线" panose="02010600030101010101" pitchFamily="2" charset="-122"/>
                <a:sym typeface="Times New Roman" panose="02020603050405020304" pitchFamily="18" charset="0"/>
              </a:rPr>
              <a:t>Ⅲ</a:t>
            </a:r>
            <a:r>
              <a:rPr lang="zh-CN" altLang="en-US" sz="2000" dirty="0">
                <a:latin typeface="Times New Roman" panose="02020603050405020304" pitchFamily="18" charset="0"/>
                <a:ea typeface="等线" panose="02010600030101010101" pitchFamily="2" charset="-122"/>
                <a:sym typeface="Times New Roman" panose="02020603050405020304" pitchFamily="18" charset="0"/>
              </a:rPr>
              <a:t>类放射源。</a:t>
            </a:r>
          </a:p>
          <a:p>
            <a:pPr>
              <a:lnSpc>
                <a:spcPct val="120000"/>
              </a:lnSpc>
              <a:spcBef>
                <a:spcPts val="20"/>
              </a:spcBef>
              <a:spcAft>
                <a:spcPts val="20"/>
              </a:spcAft>
            </a:pPr>
            <a:endParaRPr lang="zh-CN" altLang="en-US" sz="2000" dirty="0">
              <a:latin typeface="Times New Roman" panose="02020603050405020304" pitchFamily="18" charset="0"/>
              <a:ea typeface="等线"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xmlns="" val="38529373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3D8140-1868-4D20-B164-31FAB8C9F916}"/>
              </a:ext>
            </a:extLst>
          </p:cNvPr>
          <p:cNvSpPr>
            <a:spLocks noGrp="1"/>
          </p:cNvSpPr>
          <p:nvPr>
            <p:ph type="title"/>
          </p:nvPr>
        </p:nvSpPr>
        <p:spPr/>
        <p:txBody>
          <a:bodyPr/>
          <a:lstStyle/>
          <a:p>
            <a:pPr>
              <a:lnSpc>
                <a:spcPct val="120000"/>
              </a:lnSpc>
              <a:spcBef>
                <a:spcPct val="20000"/>
              </a:spcBef>
              <a:spcAft>
                <a:spcPts val="20"/>
              </a:spcAft>
            </a:pPr>
            <a:r>
              <a:rPr lang="zh-CN" altLang="en-US" sz="4400" b="0" i="0" u="none" strike="noStrike" baseline="0" dirty="0">
                <a:latin typeface="Times New Roman" panose="02020603050405020304" pitchFamily="18" charset="0"/>
                <a:ea typeface="等线" panose="02010600030101010101" pitchFamily="2" charset="-122"/>
                <a:sym typeface="Times New Roman" panose="02020603050405020304" pitchFamily="18" charset="0"/>
              </a:rPr>
              <a:t>国际辐射防护和辐射源安全基本安全标准</a:t>
            </a: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 name="文本占位符 2">
            <a:extLst>
              <a:ext uri="{FF2B5EF4-FFF2-40B4-BE49-F238E27FC236}">
                <a16:creationId xmlns:a16="http://schemas.microsoft.com/office/drawing/2014/main" xmlns="" id="{E1841D26-320C-4E3C-9B5F-C3C3D796D6D3}"/>
              </a:ext>
            </a:extLst>
          </p:cNvPr>
          <p:cNvSpPr>
            <a:spLocks noGrp="1"/>
          </p:cNvSpPr>
          <p:nvPr>
            <p:ph type="body" idx="1"/>
          </p:nvPr>
        </p:nvSpPr>
        <p:spPr>
          <a:xfrm>
            <a:off x="2284274" y="1681163"/>
            <a:ext cx="2831065" cy="823912"/>
          </a:xfrm>
        </p:spPr>
        <p:txBody>
          <a:bodyPr/>
          <a:lstStyle/>
          <a:p>
            <a:pPr algn="ctr">
              <a:lnSpc>
                <a:spcPct val="120000"/>
              </a:lnSpc>
              <a:spcBef>
                <a:spcPts val="2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按照射来源分</a:t>
            </a:r>
          </a:p>
        </p:txBody>
      </p:sp>
      <p:graphicFrame>
        <p:nvGraphicFramePr>
          <p:cNvPr id="10" name="内容占位符 9">
            <a:extLst>
              <a:ext uri="{FF2B5EF4-FFF2-40B4-BE49-F238E27FC236}">
                <a16:creationId xmlns:a16="http://schemas.microsoft.com/office/drawing/2014/main" xmlns="" id="{F165F635-CF43-4128-8132-9E55E4EC87B1}"/>
              </a:ext>
            </a:extLst>
          </p:cNvPr>
          <p:cNvGraphicFramePr>
            <a:graphicFrameLocks noGrp="1"/>
          </p:cNvGraphicFramePr>
          <p:nvPr>
            <p:ph sz="half" idx="2"/>
            <p:extLst>
              <p:ext uri="{D42A27DB-BD31-4B8C-83A1-F6EECF244321}">
                <p14:modId xmlns:p14="http://schemas.microsoft.com/office/powerpoint/2010/main" xmlns="" val="2078667350"/>
              </p:ext>
            </p:extLst>
          </p:nvPr>
        </p:nvGraphicFramePr>
        <p:xfrm>
          <a:off x="2281099" y="2505075"/>
          <a:ext cx="2834240"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文本占位符 4">
            <a:extLst>
              <a:ext uri="{FF2B5EF4-FFF2-40B4-BE49-F238E27FC236}">
                <a16:creationId xmlns:a16="http://schemas.microsoft.com/office/drawing/2014/main" xmlns="" id="{8E731EFB-8DDE-4EA2-A29D-B47A85ADC376}"/>
              </a:ext>
            </a:extLst>
          </p:cNvPr>
          <p:cNvSpPr>
            <a:spLocks noGrp="1"/>
          </p:cNvSpPr>
          <p:nvPr>
            <p:ph type="body" sz="quarter" idx="3"/>
          </p:nvPr>
        </p:nvSpPr>
        <p:spPr>
          <a:xfrm>
            <a:off x="6551612" y="1681163"/>
            <a:ext cx="3001480" cy="823912"/>
          </a:xfrm>
        </p:spPr>
        <p:txBody>
          <a:bodyPr/>
          <a:lstStyle/>
          <a:p>
            <a:pPr algn="ctr">
              <a:lnSpc>
                <a:spcPct val="120000"/>
              </a:lnSpc>
              <a:spcBef>
                <a:spcPts val="2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按照射对象分</a:t>
            </a:r>
          </a:p>
        </p:txBody>
      </p:sp>
      <p:graphicFrame>
        <p:nvGraphicFramePr>
          <p:cNvPr id="9" name="内容占位符 8">
            <a:extLst>
              <a:ext uri="{FF2B5EF4-FFF2-40B4-BE49-F238E27FC236}">
                <a16:creationId xmlns:a16="http://schemas.microsoft.com/office/drawing/2014/main" xmlns="" id="{B4282C9F-9AC3-4D1E-B478-D136491CDB7F}"/>
              </a:ext>
            </a:extLst>
          </p:cNvPr>
          <p:cNvGraphicFramePr>
            <a:graphicFrameLocks noGrp="1"/>
          </p:cNvGraphicFramePr>
          <p:nvPr>
            <p:ph sz="quarter" idx="4"/>
            <p:extLst>
              <p:ext uri="{D42A27DB-BD31-4B8C-83A1-F6EECF244321}">
                <p14:modId xmlns:p14="http://schemas.microsoft.com/office/powerpoint/2010/main" xmlns="" val="3370885257"/>
              </p:ext>
            </p:extLst>
          </p:nvPr>
        </p:nvGraphicFramePr>
        <p:xfrm>
          <a:off x="6551612" y="2505075"/>
          <a:ext cx="2998304" cy="3684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文本框 13">
            <a:extLst>
              <a:ext uri="{FF2B5EF4-FFF2-40B4-BE49-F238E27FC236}">
                <a16:creationId xmlns:a16="http://schemas.microsoft.com/office/drawing/2014/main" xmlns="" id="{0C6E74DB-87EC-4D74-952F-EF5D9BA12576}"/>
              </a:ext>
            </a:extLst>
          </p:cNvPr>
          <p:cNvSpPr txBox="1"/>
          <p:nvPr/>
        </p:nvSpPr>
        <p:spPr>
          <a:xfrm>
            <a:off x="3124200" y="1321356"/>
            <a:ext cx="6096000" cy="401648"/>
          </a:xfrm>
          <a:prstGeom prst="rect">
            <a:avLst/>
          </a:prstGeom>
          <a:noFill/>
        </p:spPr>
        <p:txBody>
          <a:bodyPr wrap="square">
            <a:spAutoFit/>
          </a:bodyPr>
          <a:lstStyle/>
          <a:p>
            <a:pPr>
              <a:lnSpc>
                <a:spcPct val="120000"/>
              </a:lnSpc>
              <a:spcBef>
                <a:spcPts val="20"/>
              </a:spcBef>
              <a:spcAft>
                <a:spcPts val="20"/>
              </a:spcAft>
            </a:pPr>
            <a:r>
              <a:rPr lang="zh-CN" altLang="en-US" sz="1800" b="0" i="0" u="none" strike="noStrike" baseline="0" dirty="0">
                <a:latin typeface="Times New Roman" panose="02020603050405020304" pitchFamily="18" charset="0"/>
                <a:ea typeface="等线" panose="02010600030101010101" pitchFamily="2" charset="-122"/>
                <a:sym typeface="Times New Roman" panose="02020603050405020304" pitchFamily="18" charset="0"/>
              </a:rPr>
              <a:t>国际原子能机构</a:t>
            </a:r>
            <a:r>
              <a:rPr lang="en-US" altLang="zh-CN" sz="1800" b="0" i="0" u="none" strike="noStrike" baseline="0" dirty="0">
                <a:latin typeface="Times New Roman" panose="02020603050405020304" pitchFamily="18" charset="0"/>
                <a:ea typeface="等线" panose="02010600030101010101" pitchFamily="2" charset="-122"/>
                <a:sym typeface="Times New Roman" panose="02020603050405020304" pitchFamily="18" charset="0"/>
              </a:rPr>
              <a:t>《</a:t>
            </a:r>
            <a:r>
              <a:rPr lang="zh-CN" altLang="en-US" sz="1800" b="0" i="0" u="none" strike="noStrike" baseline="0" dirty="0">
                <a:latin typeface="Times New Roman" panose="02020603050405020304" pitchFamily="18" charset="0"/>
                <a:ea typeface="等线" panose="02010600030101010101" pitchFamily="2" charset="-122"/>
                <a:sym typeface="Times New Roman" panose="02020603050405020304" pitchFamily="18" charset="0"/>
              </a:rPr>
              <a:t>安全标准丛书</a:t>
            </a:r>
            <a:r>
              <a:rPr lang="en-US" altLang="zh-CN" sz="1800" b="0" i="0" u="none" strike="noStrike" baseline="0" dirty="0">
                <a:latin typeface="Times New Roman" panose="02020603050405020304" pitchFamily="18" charset="0"/>
                <a:ea typeface="等线" panose="02010600030101010101" pitchFamily="2" charset="-122"/>
                <a:sym typeface="Times New Roman" panose="02020603050405020304" pitchFamily="18" charset="0"/>
              </a:rPr>
              <a:t>》</a:t>
            </a:r>
            <a:r>
              <a:rPr lang="zh-CN" altLang="en-US" sz="1800" b="0" i="0" u="none" strike="noStrike" baseline="0" dirty="0">
                <a:latin typeface="Times New Roman" panose="02020603050405020304" pitchFamily="18" charset="0"/>
                <a:ea typeface="等线" panose="02010600030101010101" pitchFamily="2" charset="-122"/>
                <a:sym typeface="Times New Roman" panose="02020603050405020304" pitchFamily="18" charset="0"/>
              </a:rPr>
              <a:t>第</a:t>
            </a:r>
            <a:r>
              <a:rPr lang="en-US" altLang="zh-CN" sz="1800" b="0" i="0" u="none" strike="noStrike" baseline="0" dirty="0">
                <a:latin typeface="Times New Roman" panose="02020603050405020304" pitchFamily="18" charset="0"/>
                <a:ea typeface="等线" panose="02010600030101010101" pitchFamily="2" charset="-122"/>
                <a:sym typeface="Times New Roman" panose="02020603050405020304" pitchFamily="18" charset="0"/>
              </a:rPr>
              <a:t>GSR Part 3 </a:t>
            </a:r>
            <a:r>
              <a:rPr lang="zh-CN" altLang="en-US" sz="1800" b="0" i="0" u="none" strike="noStrike" baseline="0" dirty="0">
                <a:latin typeface="Times New Roman" panose="02020603050405020304" pitchFamily="18" charset="0"/>
                <a:ea typeface="等线" panose="02010600030101010101" pitchFamily="2" charset="-122"/>
                <a:sym typeface="Times New Roman" panose="02020603050405020304" pitchFamily="18" charset="0"/>
              </a:rPr>
              <a:t>号</a:t>
            </a: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cxnSp>
        <p:nvCxnSpPr>
          <p:cNvPr id="16" name="直接箭头连接符 15">
            <a:extLst>
              <a:ext uri="{FF2B5EF4-FFF2-40B4-BE49-F238E27FC236}">
                <a16:creationId xmlns:a16="http://schemas.microsoft.com/office/drawing/2014/main" xmlns="" id="{F85B7BD2-0B1C-4CA7-9F6D-D9C4AC1FA753}"/>
              </a:ext>
            </a:extLst>
          </p:cNvPr>
          <p:cNvCxnSpPr/>
          <p:nvPr/>
        </p:nvCxnSpPr>
        <p:spPr>
          <a:xfrm>
            <a:off x="5115339" y="3101009"/>
            <a:ext cx="1436273" cy="0"/>
          </a:xfrm>
          <a:prstGeom prst="straightConnector1">
            <a:avLst/>
          </a:prstGeom>
          <a:ln w="57150">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xmlns="" id="{7675920E-D3FC-4ECD-802B-0CAE66201AF9}"/>
              </a:ext>
            </a:extLst>
          </p:cNvPr>
          <p:cNvCxnSpPr>
            <a:cxnSpLocks/>
            <a:stCxn id="10" idx="3"/>
          </p:cNvCxnSpPr>
          <p:nvPr/>
        </p:nvCxnSpPr>
        <p:spPr>
          <a:xfrm flipV="1">
            <a:off x="5115339" y="3101009"/>
            <a:ext cx="1436273" cy="1246360"/>
          </a:xfrm>
          <a:prstGeom prst="straightConnector1">
            <a:avLst/>
          </a:prstGeom>
          <a:ln w="57150">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xmlns="" id="{D8EDA291-0E9E-48B4-98E0-C8EAB06D16C6}"/>
              </a:ext>
            </a:extLst>
          </p:cNvPr>
          <p:cNvCxnSpPr>
            <a:cxnSpLocks/>
          </p:cNvCxnSpPr>
          <p:nvPr/>
        </p:nvCxnSpPr>
        <p:spPr>
          <a:xfrm flipV="1">
            <a:off x="5115339" y="3101009"/>
            <a:ext cx="1436273" cy="2435636"/>
          </a:xfrm>
          <a:prstGeom prst="straightConnector1">
            <a:avLst/>
          </a:prstGeom>
          <a:ln w="57150">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000102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标题 1"/>
          <p:cNvSpPr>
            <a:spLocks noGrp="1"/>
          </p:cNvSpPr>
          <p:nvPr>
            <p:ph type="title"/>
          </p:nvPr>
        </p:nvSpPr>
        <p:spPr/>
        <p:txBody>
          <a:bodyPr/>
          <a:lstStyle/>
          <a:p>
            <a:pPr>
              <a:lnSpc>
                <a:spcPct val="120000"/>
              </a:lnSpc>
              <a:spcBef>
                <a:spcPct val="20000"/>
              </a:spcBef>
              <a:spcAft>
                <a:spcPts val="20"/>
              </a:spcAft>
            </a:pPr>
            <a:r>
              <a:rPr lang="zh-CN" altLang="en-US">
                <a:latin typeface="Times New Roman" panose="02020603050405020304" pitchFamily="18" charset="0"/>
                <a:ea typeface="等线" panose="02010600030101010101" pitchFamily="2" charset="-122"/>
                <a:cs typeface="Times New Roman" pitchFamily="18" charset="0"/>
                <a:sym typeface="Times New Roman" panose="02020603050405020304" pitchFamily="18" charset="0"/>
              </a:rPr>
              <a:t>核电厂</a:t>
            </a:r>
          </a:p>
        </p:txBody>
      </p:sp>
      <p:sp>
        <p:nvSpPr>
          <p:cNvPr id="194563" name="内容占位符 2"/>
          <p:cNvSpPr>
            <a:spLocks noGrp="1"/>
          </p:cNvSpPr>
          <p:nvPr>
            <p:ph idx="1"/>
          </p:nvPr>
        </p:nvSpPr>
        <p:spPr/>
        <p:txBody>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194564" name="Picture 20" descr="C:\Users\NIRP\Desktop\新建文件夹\u=2748866548,1962667387&amp;fm=26&amp;gp=0.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81200" y="1600201"/>
            <a:ext cx="3238500" cy="218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565" name="Picture 16" descr="C:\Users\NIRP\Desktop\新建文件夹\u=1988317374,2687000363&amp;fm=72.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334000" y="1633539"/>
            <a:ext cx="4800600" cy="215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566" name="Picture 12" descr="C:\Users\NIRP\Desktop\新建文件夹\u=1146629581,2423478789&amp;fm=26&amp;gp=0.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981200" y="4038601"/>
            <a:ext cx="3238500" cy="189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567" name="Picture 9" descr="C:\Users\NIRP\Desktop\新建文件夹\u=47055971,1681050121&amp;fm=26&amp;gp=0.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360988" y="4038600"/>
            <a:ext cx="4773612" cy="198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434783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cs typeface="+mn-ea"/>
                <a:sym typeface="Times New Roman" panose="02020603050405020304" pitchFamily="18" charset="0"/>
              </a:rPr>
              <a:t>屏片</a:t>
            </a:r>
            <a:r>
              <a:rPr lang="en-US" altLang="zh-CN" dirty="0">
                <a:latin typeface="Times New Roman" panose="02020603050405020304" pitchFamily="18" charset="0"/>
                <a:ea typeface="等线" panose="02010600030101010101" pitchFamily="2" charset="-122"/>
                <a:cs typeface="+mn-ea"/>
                <a:sym typeface="Times New Roman" panose="02020603050405020304" pitchFamily="18" charset="0"/>
              </a:rPr>
              <a:t>X</a:t>
            </a:r>
            <a:r>
              <a:rPr lang="zh-CN" altLang="en-US" dirty="0">
                <a:latin typeface="Times New Roman" panose="02020603050405020304" pitchFamily="18" charset="0"/>
                <a:ea typeface="等线" panose="02010600030101010101" pitchFamily="2" charset="-122"/>
                <a:cs typeface="+mn-ea"/>
                <a:sym typeface="Times New Roman" panose="02020603050405020304" pitchFamily="18" charset="0"/>
              </a:rPr>
              <a:t>射线摄影机</a:t>
            </a:r>
          </a:p>
        </p:txBody>
      </p:sp>
      <p:pic>
        <p:nvPicPr>
          <p:cNvPr id="4" name="内容占位符 5"/>
          <p:cNvPicPr>
            <a:picLocks noChangeAspect="1"/>
          </p:cNvPicPr>
          <p:nvPr/>
        </p:nvPicPr>
        <p:blipFill rotWithShape="1">
          <a:blip r:embed="rId3">
            <a:extLst>
              <a:ext uri="{28A0092B-C50C-407E-A947-70E740481C1C}">
                <a14:useLocalDpi xmlns:a14="http://schemas.microsoft.com/office/drawing/2010/main" xmlns="" val="0"/>
              </a:ext>
            </a:extLst>
          </a:blip>
          <a:srcRect b="7066"/>
          <a:stretch/>
        </p:blipFill>
        <p:spPr>
          <a:xfrm>
            <a:off x="5519936" y="2204864"/>
            <a:ext cx="4992462" cy="3788166"/>
          </a:xfrm>
          <a:prstGeom prst="rect">
            <a:avLst/>
          </a:prstGeom>
        </p:spPr>
      </p:pic>
      <p:sp>
        <p:nvSpPr>
          <p:cNvPr id="6" name="内容占位符 5">
            <a:extLst>
              <a:ext uri="{FF2B5EF4-FFF2-40B4-BE49-F238E27FC236}">
                <a16:creationId xmlns:a16="http://schemas.microsoft.com/office/drawing/2014/main" xmlns="" id="{7982387F-564C-4CA9-AFEB-5C61A604C734}"/>
              </a:ext>
            </a:extLst>
          </p:cNvPr>
          <p:cNvSpPr>
            <a:spLocks noGrp="1"/>
          </p:cNvSpPr>
          <p:nvPr>
            <p:ph idx="1"/>
          </p:nvPr>
        </p:nvSpPr>
        <p:spPr/>
        <p:txBody>
          <a:bodyPr/>
          <a:lstStyle/>
          <a:p>
            <a:pPr>
              <a:lnSpc>
                <a:spcPct val="120000"/>
              </a:lnSpc>
              <a:spcBef>
                <a:spcPts val="20"/>
              </a:spcBef>
              <a:spcAft>
                <a:spcPts val="20"/>
              </a:spcAft>
            </a:pP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xmlns="" val="32884619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CR</a:t>
            </a: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5" name="内容占位符 4"/>
          <p:cNvPicPr>
            <a:picLocks noGrp="1" noChangeAspect="1"/>
          </p:cNvPicPr>
          <p:nvPr>
            <p:ph sz="half" idx="1"/>
          </p:nvPr>
        </p:nvPicPr>
        <p:blipFill>
          <a:blip r:embed="rId3">
            <a:extLst>
              <a:ext uri="{28A0092B-C50C-407E-A947-70E740481C1C}">
                <a14:useLocalDpi xmlns:a14="http://schemas.microsoft.com/office/drawing/2010/main" xmlns="" val="0"/>
              </a:ext>
            </a:extLst>
          </a:blip>
          <a:stretch>
            <a:fillRect/>
          </a:stretch>
        </p:blipFill>
        <p:spPr>
          <a:xfrm>
            <a:off x="1981200" y="1772816"/>
            <a:ext cx="3394720" cy="4618667"/>
          </a:xfrm>
        </p:spPr>
      </p:pic>
      <p:pic>
        <p:nvPicPr>
          <p:cNvPr id="6" name="内容占位符 5"/>
          <p:cNvPicPr>
            <a:picLocks noGrp="1" noChangeAspect="1"/>
          </p:cNvPicPr>
          <p:nvPr>
            <p:ph sz="half" idx="2"/>
          </p:nvPr>
        </p:nvPicPr>
        <p:blipFill rotWithShape="1">
          <a:blip r:embed="rId4">
            <a:extLst>
              <a:ext uri="{28A0092B-C50C-407E-A947-70E740481C1C}">
                <a14:useLocalDpi xmlns:a14="http://schemas.microsoft.com/office/drawing/2010/main" xmlns="" val="0"/>
              </a:ext>
            </a:extLst>
          </a:blip>
          <a:srcRect b="7066"/>
          <a:stretch/>
        </p:blipFill>
        <p:spPr>
          <a:xfrm>
            <a:off x="5591944" y="1801074"/>
            <a:ext cx="4992462" cy="3788166"/>
          </a:xfrm>
        </p:spPr>
      </p:pic>
    </p:spTree>
    <p:extLst>
      <p:ext uri="{BB962C8B-B14F-4D97-AF65-F5344CB8AC3E}">
        <p14:creationId xmlns:p14="http://schemas.microsoft.com/office/powerpoint/2010/main" xmlns="" val="5654618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DR</a:t>
            </a: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5" name="内容占位符 4"/>
          <p:cNvPicPr>
            <a:picLocks noGrp="1" noChangeAspect="1"/>
          </p:cNvPicPr>
          <p:nvPr>
            <p:ph sz="half" idx="1"/>
          </p:nvPr>
        </p:nvPicPr>
        <p:blipFill>
          <a:blip r:embed="rId3">
            <a:extLst>
              <a:ext uri="{28A0092B-C50C-407E-A947-70E740481C1C}">
                <a14:useLocalDpi xmlns:a14="http://schemas.microsoft.com/office/drawing/2010/main" xmlns="" val="0"/>
              </a:ext>
            </a:extLst>
          </a:blip>
          <a:stretch>
            <a:fillRect/>
          </a:stretch>
        </p:blipFill>
        <p:spPr>
          <a:xfrm>
            <a:off x="2207568" y="620688"/>
            <a:ext cx="7632848" cy="5724636"/>
          </a:xfrm>
        </p:spPr>
      </p:pic>
    </p:spTree>
    <p:extLst>
      <p:ext uri="{BB962C8B-B14F-4D97-AF65-F5344CB8AC3E}">
        <p14:creationId xmlns:p14="http://schemas.microsoft.com/office/powerpoint/2010/main" xmlns="" val="9524124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8E0F5CE-867C-46C0-825D-7D3FD635E2B6}"/>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 name="内容占位符 2">
            <a:extLst>
              <a:ext uri="{FF2B5EF4-FFF2-40B4-BE49-F238E27FC236}">
                <a16:creationId xmlns:a16="http://schemas.microsoft.com/office/drawing/2014/main" xmlns="" id="{88D27C74-7149-45BC-AB5A-BE4025D7315E}"/>
              </a:ext>
            </a:extLst>
          </p:cNvPr>
          <p:cNvSpPr>
            <a:spLocks noGrp="1"/>
          </p:cNvSpPr>
          <p:nvPr>
            <p:ph sz="half" idx="1"/>
          </p:nvPr>
        </p:nvSpPr>
        <p:spPr/>
        <p:txBody>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4" name="内容占位符 3">
            <a:extLst>
              <a:ext uri="{FF2B5EF4-FFF2-40B4-BE49-F238E27FC236}">
                <a16:creationId xmlns:a16="http://schemas.microsoft.com/office/drawing/2014/main" xmlns="" id="{0108F081-0C9B-49B1-A27A-355D8A8AB06C}"/>
              </a:ext>
            </a:extLst>
          </p:cNvPr>
          <p:cNvSpPr>
            <a:spLocks noGrp="1"/>
          </p:cNvSpPr>
          <p:nvPr>
            <p:ph sz="half" idx="2"/>
          </p:nvPr>
        </p:nvSpPr>
        <p:spPr/>
        <p:txBody>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5" name="图片 4">
            <a:extLst>
              <a:ext uri="{FF2B5EF4-FFF2-40B4-BE49-F238E27FC236}">
                <a16:creationId xmlns:a16="http://schemas.microsoft.com/office/drawing/2014/main" xmlns="" id="{D3FD7382-BED8-4AF8-BAC2-BBFF7E954831}"/>
              </a:ext>
            </a:extLst>
          </p:cNvPr>
          <p:cNvPicPr>
            <a:picLocks noChangeAspect="1"/>
          </p:cNvPicPr>
          <p:nvPr/>
        </p:nvPicPr>
        <p:blipFill>
          <a:blip r:embed="rId3"/>
          <a:stretch>
            <a:fillRect/>
          </a:stretch>
        </p:blipFill>
        <p:spPr>
          <a:xfrm>
            <a:off x="1447800" y="116301"/>
            <a:ext cx="8793215" cy="6625397"/>
          </a:xfrm>
          <a:prstGeom prst="rect">
            <a:avLst/>
          </a:prstGeom>
        </p:spPr>
      </p:pic>
    </p:spTree>
    <p:extLst>
      <p:ext uri="{BB962C8B-B14F-4D97-AF65-F5344CB8AC3E}">
        <p14:creationId xmlns:p14="http://schemas.microsoft.com/office/powerpoint/2010/main" xmlns="" val="37250110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乳腺</a:t>
            </a:r>
            <a:r>
              <a:rPr lang="en-US" altLang="zh-CN" dirty="0">
                <a:latin typeface="Times New Roman" panose="02020603050405020304" pitchFamily="18" charset="0"/>
                <a:ea typeface="等线" panose="02010600030101010101" pitchFamily="2" charset="-122"/>
                <a:sym typeface="Times New Roman" panose="02020603050405020304" pitchFamily="18" charset="0"/>
              </a:rPr>
              <a:t>DR</a:t>
            </a: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5" name="内容占位符 4"/>
          <p:cNvPicPr>
            <a:picLocks noGrp="1" noChangeAspect="1"/>
          </p:cNvPicPr>
          <p:nvPr>
            <p:ph sz="half" idx="1"/>
          </p:nvPr>
        </p:nvPicPr>
        <p:blipFill>
          <a:blip r:embed="rId3" cstate="print">
            <a:extLst>
              <a:ext uri="{28A0092B-C50C-407E-A947-70E740481C1C}">
                <a14:useLocalDpi xmlns:a14="http://schemas.microsoft.com/office/drawing/2010/main" xmlns="" val="0"/>
              </a:ext>
            </a:extLst>
          </a:blip>
          <a:stretch>
            <a:fillRect/>
          </a:stretch>
        </p:blipFill>
        <p:spPr>
          <a:xfrm>
            <a:off x="3962400" y="1027906"/>
            <a:ext cx="8229600" cy="4114800"/>
          </a:xfrm>
        </p:spPr>
      </p:pic>
      <p:pic>
        <p:nvPicPr>
          <p:cNvPr id="3" name="图片 2">
            <a:extLst>
              <a:ext uri="{FF2B5EF4-FFF2-40B4-BE49-F238E27FC236}">
                <a16:creationId xmlns:a16="http://schemas.microsoft.com/office/drawing/2014/main" xmlns="" id="{EE158CC8-CCDA-49A5-820D-E3898F3698ED}"/>
              </a:ext>
            </a:extLst>
          </p:cNvPr>
          <p:cNvPicPr>
            <a:picLocks noChangeAspect="1"/>
          </p:cNvPicPr>
          <p:nvPr/>
        </p:nvPicPr>
        <p:blipFill>
          <a:blip r:embed="rId4"/>
          <a:stretch>
            <a:fillRect/>
          </a:stretch>
        </p:blipFill>
        <p:spPr>
          <a:xfrm>
            <a:off x="0" y="2200857"/>
            <a:ext cx="6209524" cy="4657143"/>
          </a:xfrm>
          <a:prstGeom prst="rect">
            <a:avLst/>
          </a:prstGeom>
        </p:spPr>
      </p:pic>
    </p:spTree>
    <p:extLst>
      <p:ext uri="{BB962C8B-B14F-4D97-AF65-F5344CB8AC3E}">
        <p14:creationId xmlns:p14="http://schemas.microsoft.com/office/powerpoint/2010/main" xmlns="" val="379480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B5E58BD-65DC-4205-81D8-494C46E281C0}"/>
              </a:ext>
            </a:extLst>
          </p:cNvPr>
          <p:cNvSpPr>
            <a:spLocks noGrp="1"/>
          </p:cNvSpPr>
          <p:nvPr>
            <p:ph type="title"/>
          </p:nvPr>
        </p:nvSpPr>
        <p:spPr/>
        <p:txBody>
          <a:bodyPr/>
          <a:lstStyle/>
          <a:p>
            <a:r>
              <a:rPr lang="zh-CN" altLang="en-US" dirty="0"/>
              <a:t>放射工作人员职业健康管理办法</a:t>
            </a:r>
          </a:p>
        </p:txBody>
      </p:sp>
      <p:sp>
        <p:nvSpPr>
          <p:cNvPr id="3" name="内容占位符 2">
            <a:extLst>
              <a:ext uri="{FF2B5EF4-FFF2-40B4-BE49-F238E27FC236}">
                <a16:creationId xmlns:a16="http://schemas.microsoft.com/office/drawing/2014/main" xmlns="" id="{6DD2E9A8-885D-44DD-BC38-9D7F1117A1DD}"/>
              </a:ext>
            </a:extLst>
          </p:cNvPr>
          <p:cNvSpPr>
            <a:spLocks noGrp="1"/>
          </p:cNvSpPr>
          <p:nvPr>
            <p:ph idx="1"/>
          </p:nvPr>
        </p:nvSpPr>
        <p:spPr/>
        <p:txBody>
          <a:bodyPr/>
          <a:lstStyle/>
          <a:p>
            <a:r>
              <a:rPr lang="zh-CN" altLang="en-US" b="0" i="0" dirty="0">
                <a:solidFill>
                  <a:srgbClr val="333333"/>
                </a:solidFill>
                <a:effectLst/>
                <a:latin typeface="arial" panose="020B0604020202020204" pitchFamily="34" charset="0"/>
              </a:rPr>
              <a:t>第一章 总则</a:t>
            </a:r>
            <a:endParaRPr lang="en-US" altLang="zh-CN" b="0" i="0" dirty="0">
              <a:solidFill>
                <a:srgbClr val="333333"/>
              </a:solidFill>
              <a:effectLst/>
              <a:latin typeface="arial" panose="020B0604020202020204" pitchFamily="34" charset="0"/>
            </a:endParaRPr>
          </a:p>
          <a:p>
            <a:r>
              <a:rPr lang="zh-CN" altLang="en-US" b="0" i="0" dirty="0">
                <a:solidFill>
                  <a:srgbClr val="333333"/>
                </a:solidFill>
                <a:effectLst/>
                <a:latin typeface="arial" panose="020B0604020202020204" pitchFamily="34" charset="0"/>
              </a:rPr>
              <a:t>第二章 从业条件与培训</a:t>
            </a:r>
            <a:endParaRPr lang="en-US" altLang="zh-CN" b="0" i="0" dirty="0">
              <a:solidFill>
                <a:srgbClr val="333333"/>
              </a:solidFill>
              <a:effectLst/>
              <a:latin typeface="arial" panose="020B0604020202020204" pitchFamily="34" charset="0"/>
            </a:endParaRPr>
          </a:p>
          <a:p>
            <a:r>
              <a:rPr lang="zh-CN" altLang="en-US" b="0" i="0" dirty="0">
                <a:solidFill>
                  <a:srgbClr val="333333"/>
                </a:solidFill>
                <a:effectLst/>
                <a:latin typeface="arial" panose="020B0604020202020204" pitchFamily="34" charset="0"/>
              </a:rPr>
              <a:t>第三章 个人剂量监测管理</a:t>
            </a:r>
            <a:endParaRPr lang="en-US" altLang="zh-CN" dirty="0">
              <a:solidFill>
                <a:srgbClr val="333333"/>
              </a:solidFill>
              <a:latin typeface="arial" panose="020B0604020202020204" pitchFamily="34" charset="0"/>
            </a:endParaRPr>
          </a:p>
          <a:p>
            <a:r>
              <a:rPr lang="zh-CN" altLang="en-US" b="0" i="0" dirty="0">
                <a:solidFill>
                  <a:srgbClr val="333333"/>
                </a:solidFill>
                <a:effectLst/>
                <a:latin typeface="arial" panose="020B0604020202020204" pitchFamily="34" charset="0"/>
              </a:rPr>
              <a:t>第四章 职业健康管理</a:t>
            </a:r>
            <a:endParaRPr lang="en-US" altLang="zh-CN" b="0" i="0" dirty="0">
              <a:solidFill>
                <a:srgbClr val="333333"/>
              </a:solidFill>
              <a:effectLst/>
              <a:latin typeface="arial" panose="020B0604020202020204" pitchFamily="34" charset="0"/>
            </a:endParaRPr>
          </a:p>
          <a:p>
            <a:r>
              <a:rPr lang="zh-CN" altLang="en-US" b="0" i="0" dirty="0">
                <a:solidFill>
                  <a:srgbClr val="333333"/>
                </a:solidFill>
                <a:effectLst/>
                <a:latin typeface="arial" panose="020B0604020202020204" pitchFamily="34" charset="0"/>
              </a:rPr>
              <a:t>第五章 监督检查</a:t>
            </a:r>
            <a:endParaRPr lang="en-US" altLang="zh-CN" dirty="0">
              <a:solidFill>
                <a:srgbClr val="333333"/>
              </a:solidFill>
              <a:latin typeface="arial" panose="020B0604020202020204" pitchFamily="34" charset="0"/>
            </a:endParaRPr>
          </a:p>
          <a:p>
            <a:r>
              <a:rPr lang="zh-CN" altLang="en-US" b="0" i="0" dirty="0">
                <a:solidFill>
                  <a:srgbClr val="333333"/>
                </a:solidFill>
                <a:effectLst/>
                <a:latin typeface="arial" panose="020B0604020202020204" pitchFamily="34" charset="0"/>
              </a:rPr>
              <a:t>第六章 法律责任</a:t>
            </a:r>
            <a:endParaRPr lang="en-US" altLang="zh-CN" b="0" i="0" dirty="0">
              <a:solidFill>
                <a:srgbClr val="333333"/>
              </a:solidFill>
              <a:effectLst/>
              <a:latin typeface="arial" panose="020B0604020202020204" pitchFamily="34" charset="0"/>
            </a:endParaRPr>
          </a:p>
          <a:p>
            <a:r>
              <a:rPr lang="zh-CN" altLang="en-US" b="0" i="0" dirty="0">
                <a:solidFill>
                  <a:srgbClr val="333333"/>
                </a:solidFill>
                <a:effectLst/>
                <a:latin typeface="arial" panose="020B0604020202020204" pitchFamily="34" charset="0"/>
              </a:rPr>
              <a:t>第七章 附则</a:t>
            </a:r>
            <a:endParaRPr lang="zh-CN" altLang="en-US" dirty="0"/>
          </a:p>
        </p:txBody>
      </p:sp>
    </p:spTree>
    <p:extLst>
      <p:ext uri="{BB962C8B-B14F-4D97-AF65-F5344CB8AC3E}">
        <p14:creationId xmlns:p14="http://schemas.microsoft.com/office/powerpoint/2010/main" xmlns="" val="21529366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1D4169E-48A1-4322-837B-DBCC3FC892A6}"/>
              </a:ext>
            </a:extLst>
          </p:cNvPr>
          <p:cNvSpPr>
            <a:spLocks noGrp="1"/>
          </p:cNvSpPr>
          <p:nvPr>
            <p:ph type="title"/>
          </p:nvPr>
        </p:nvSpPr>
        <p:spPr/>
        <p:txBody>
          <a:bodyPr/>
          <a:lstStyle/>
          <a:p>
            <a:pPr>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牙科</a:t>
            </a:r>
            <a:r>
              <a:rPr lang="en-US" altLang="zh-CN" dirty="0">
                <a:latin typeface="Times New Roman" panose="02020603050405020304" pitchFamily="18" charset="0"/>
                <a:ea typeface="等线" panose="02010600030101010101" pitchFamily="2" charset="-122"/>
                <a:sym typeface="Times New Roman" panose="02020603050405020304" pitchFamily="18" charset="0"/>
              </a:rPr>
              <a:t>X</a:t>
            </a:r>
            <a:r>
              <a:rPr lang="zh-CN" altLang="en-US" dirty="0">
                <a:latin typeface="Times New Roman" panose="02020603050405020304" pitchFamily="18" charset="0"/>
                <a:ea typeface="等线" panose="02010600030101010101" pitchFamily="2" charset="-122"/>
                <a:sym typeface="Times New Roman" panose="02020603050405020304" pitchFamily="18" charset="0"/>
              </a:rPr>
              <a:t>射线机</a:t>
            </a:r>
          </a:p>
        </p:txBody>
      </p:sp>
      <p:sp>
        <p:nvSpPr>
          <p:cNvPr id="3" name="内容占位符 2">
            <a:extLst>
              <a:ext uri="{FF2B5EF4-FFF2-40B4-BE49-F238E27FC236}">
                <a16:creationId xmlns:a16="http://schemas.microsoft.com/office/drawing/2014/main" xmlns="" id="{DAF6D15C-87DD-422F-861B-A2A11F5F2F98}"/>
              </a:ext>
            </a:extLst>
          </p:cNvPr>
          <p:cNvSpPr>
            <a:spLocks noGrp="1"/>
          </p:cNvSpPr>
          <p:nvPr>
            <p:ph sz="half" idx="1"/>
          </p:nvPr>
        </p:nvSpPr>
        <p:spPr/>
        <p:txBody>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4" name="内容占位符 3">
            <a:extLst>
              <a:ext uri="{FF2B5EF4-FFF2-40B4-BE49-F238E27FC236}">
                <a16:creationId xmlns:a16="http://schemas.microsoft.com/office/drawing/2014/main" xmlns="" id="{CC754F3B-438C-4B39-AC02-66919F5E4008}"/>
              </a:ext>
            </a:extLst>
          </p:cNvPr>
          <p:cNvSpPr>
            <a:spLocks noGrp="1"/>
          </p:cNvSpPr>
          <p:nvPr>
            <p:ph sz="half" idx="2"/>
          </p:nvPr>
        </p:nvSpPr>
        <p:spPr/>
        <p:txBody>
          <a:bodyPr/>
          <a:lstStyle/>
          <a:p>
            <a:pPr>
              <a:lnSpc>
                <a:spcPct val="120000"/>
              </a:lnSpc>
              <a:spcBef>
                <a:spcPts val="20"/>
              </a:spcBef>
              <a:spcAft>
                <a:spcPts val="20"/>
              </a:spcAft>
            </a:pP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5" name="图片 4">
            <a:extLst>
              <a:ext uri="{FF2B5EF4-FFF2-40B4-BE49-F238E27FC236}">
                <a16:creationId xmlns:a16="http://schemas.microsoft.com/office/drawing/2014/main" xmlns="" id="{5B2D7A69-D0C8-47D7-9E0B-4F22C373B188}"/>
              </a:ext>
            </a:extLst>
          </p:cNvPr>
          <p:cNvPicPr>
            <a:picLocks noChangeAspect="1"/>
          </p:cNvPicPr>
          <p:nvPr/>
        </p:nvPicPr>
        <p:blipFill>
          <a:blip r:embed="rId3"/>
          <a:stretch>
            <a:fillRect/>
          </a:stretch>
        </p:blipFill>
        <p:spPr>
          <a:xfrm>
            <a:off x="198783" y="2107294"/>
            <a:ext cx="6096000" cy="4645087"/>
          </a:xfrm>
          <a:prstGeom prst="rect">
            <a:avLst/>
          </a:prstGeom>
        </p:spPr>
      </p:pic>
      <p:pic>
        <p:nvPicPr>
          <p:cNvPr id="6" name="图片 5">
            <a:extLst>
              <a:ext uri="{FF2B5EF4-FFF2-40B4-BE49-F238E27FC236}">
                <a16:creationId xmlns:a16="http://schemas.microsoft.com/office/drawing/2014/main" xmlns="" id="{4F363407-BABC-497C-B7C0-F712C8B026E4}"/>
              </a:ext>
            </a:extLst>
          </p:cNvPr>
          <p:cNvPicPr>
            <a:picLocks noChangeAspect="1"/>
          </p:cNvPicPr>
          <p:nvPr/>
        </p:nvPicPr>
        <p:blipFill rotWithShape="1">
          <a:blip r:embed="rId4"/>
          <a:srcRect r="48276"/>
          <a:stretch/>
        </p:blipFill>
        <p:spPr>
          <a:xfrm>
            <a:off x="6125334" y="105619"/>
            <a:ext cx="4052336" cy="3443738"/>
          </a:xfrm>
          <a:prstGeom prst="rect">
            <a:avLst/>
          </a:prstGeom>
        </p:spPr>
      </p:pic>
      <p:pic>
        <p:nvPicPr>
          <p:cNvPr id="7" name="图片 6">
            <a:extLst>
              <a:ext uri="{FF2B5EF4-FFF2-40B4-BE49-F238E27FC236}">
                <a16:creationId xmlns:a16="http://schemas.microsoft.com/office/drawing/2014/main" xmlns="" id="{08E4CA68-6DAD-49F7-9D20-BA7A298C0680}"/>
              </a:ext>
            </a:extLst>
          </p:cNvPr>
          <p:cNvPicPr>
            <a:picLocks noChangeAspect="1"/>
          </p:cNvPicPr>
          <p:nvPr/>
        </p:nvPicPr>
        <p:blipFill rotWithShape="1">
          <a:blip r:embed="rId4"/>
          <a:srcRect l="50951" r="554"/>
          <a:stretch/>
        </p:blipFill>
        <p:spPr>
          <a:xfrm>
            <a:off x="8176592" y="3206349"/>
            <a:ext cx="4028662" cy="3651652"/>
          </a:xfrm>
          <a:prstGeom prst="rect">
            <a:avLst/>
          </a:prstGeom>
        </p:spPr>
      </p:pic>
    </p:spTree>
    <p:extLst>
      <p:ext uri="{BB962C8B-B14F-4D97-AF65-F5344CB8AC3E}">
        <p14:creationId xmlns:p14="http://schemas.microsoft.com/office/powerpoint/2010/main" xmlns="" val="5630083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0029442-7231-4D95-9EA0-EA075CB8727E}"/>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 name="内容占位符 2">
            <a:extLst>
              <a:ext uri="{FF2B5EF4-FFF2-40B4-BE49-F238E27FC236}">
                <a16:creationId xmlns:a16="http://schemas.microsoft.com/office/drawing/2014/main" xmlns="" id="{D512D0FD-8857-434B-B92F-9F5C3C4072D9}"/>
              </a:ext>
            </a:extLst>
          </p:cNvPr>
          <p:cNvSpPr>
            <a:spLocks noGrp="1"/>
          </p:cNvSpPr>
          <p:nvPr>
            <p:ph sz="half" idx="1"/>
          </p:nvPr>
        </p:nvSpPr>
        <p:spPr/>
        <p:txBody>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4" name="内容占位符 3">
            <a:extLst>
              <a:ext uri="{FF2B5EF4-FFF2-40B4-BE49-F238E27FC236}">
                <a16:creationId xmlns:a16="http://schemas.microsoft.com/office/drawing/2014/main" xmlns="" id="{E323EE4A-3A3C-477E-BFC3-43CF0577574B}"/>
              </a:ext>
            </a:extLst>
          </p:cNvPr>
          <p:cNvSpPr>
            <a:spLocks noGrp="1"/>
          </p:cNvSpPr>
          <p:nvPr>
            <p:ph sz="half" idx="2"/>
          </p:nvPr>
        </p:nvSpPr>
        <p:spPr/>
        <p:txBody>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5" name="图片 4">
            <a:extLst>
              <a:ext uri="{FF2B5EF4-FFF2-40B4-BE49-F238E27FC236}">
                <a16:creationId xmlns:a16="http://schemas.microsoft.com/office/drawing/2014/main" xmlns="" id="{7C706962-BDCD-4688-9595-29AFCCD509EC}"/>
              </a:ext>
            </a:extLst>
          </p:cNvPr>
          <p:cNvPicPr>
            <a:picLocks noChangeAspect="1"/>
          </p:cNvPicPr>
          <p:nvPr/>
        </p:nvPicPr>
        <p:blipFill>
          <a:blip r:embed="rId3"/>
          <a:stretch>
            <a:fillRect/>
          </a:stretch>
        </p:blipFill>
        <p:spPr>
          <a:xfrm>
            <a:off x="2266121" y="365125"/>
            <a:ext cx="6846170" cy="5975644"/>
          </a:xfrm>
          <a:prstGeom prst="rect">
            <a:avLst/>
          </a:prstGeom>
        </p:spPr>
      </p:pic>
    </p:spTree>
    <p:extLst>
      <p:ext uri="{BB962C8B-B14F-4D97-AF65-F5344CB8AC3E}">
        <p14:creationId xmlns:p14="http://schemas.microsoft.com/office/powerpoint/2010/main" xmlns="" val="33658352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等线" panose="02010600030101010101" pitchFamily="2" charset="-122"/>
                <a:cs typeface="+mn-ea"/>
                <a:sym typeface="Times New Roman" panose="02020603050405020304" pitchFamily="18" charset="0"/>
              </a:rPr>
              <a:t>X</a:t>
            </a:r>
            <a:r>
              <a:rPr lang="zh-CN" altLang="en-US" dirty="0">
                <a:latin typeface="Times New Roman" panose="02020603050405020304" pitchFamily="18" charset="0"/>
                <a:ea typeface="等线" panose="02010600030101010101" pitchFamily="2" charset="-122"/>
                <a:cs typeface="+mn-ea"/>
                <a:sym typeface="Times New Roman" panose="02020603050405020304" pitchFamily="18" charset="0"/>
              </a:rPr>
              <a:t>射线透视机</a:t>
            </a:r>
          </a:p>
        </p:txBody>
      </p:sp>
      <p:pic>
        <p:nvPicPr>
          <p:cNvPr id="4" name="图片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252048" y="0"/>
            <a:ext cx="4939952" cy="3145160"/>
          </a:xfrm>
          <a:prstGeom prst="rect">
            <a:avLst/>
          </a:prstGeom>
        </p:spPr>
      </p:pic>
      <p:sp>
        <p:nvSpPr>
          <p:cNvPr id="6" name="内容占位符 5">
            <a:extLst>
              <a:ext uri="{FF2B5EF4-FFF2-40B4-BE49-F238E27FC236}">
                <a16:creationId xmlns:a16="http://schemas.microsoft.com/office/drawing/2014/main" xmlns="" id="{4E2A718A-840C-4052-8571-D6E9A36602B3}"/>
              </a:ext>
            </a:extLst>
          </p:cNvPr>
          <p:cNvSpPr>
            <a:spLocks noGrp="1"/>
          </p:cNvSpPr>
          <p:nvPr>
            <p:ph idx="1"/>
          </p:nvPr>
        </p:nvSpPr>
        <p:spPr>
          <a:xfrm>
            <a:off x="838200" y="1937705"/>
            <a:ext cx="10515600" cy="4351338"/>
          </a:xfrm>
        </p:spPr>
        <p:txBody>
          <a:bodyPr/>
          <a:lstStyle/>
          <a:p>
            <a:pPr>
              <a:lnSpc>
                <a:spcPct val="120000"/>
              </a:lnSpc>
              <a:spcBef>
                <a:spcPts val="20"/>
              </a:spcBef>
              <a:spcAft>
                <a:spcPts val="20"/>
              </a:spcAft>
            </a:pP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3" name="图片 2">
            <a:extLst>
              <a:ext uri="{FF2B5EF4-FFF2-40B4-BE49-F238E27FC236}">
                <a16:creationId xmlns:a16="http://schemas.microsoft.com/office/drawing/2014/main" xmlns="" id="{8FBEADFC-4DF0-4392-8271-5F4EFEE761E2}"/>
              </a:ext>
            </a:extLst>
          </p:cNvPr>
          <p:cNvPicPr>
            <a:picLocks noChangeAspect="1"/>
          </p:cNvPicPr>
          <p:nvPr/>
        </p:nvPicPr>
        <p:blipFill>
          <a:blip r:embed="rId4"/>
          <a:stretch>
            <a:fillRect/>
          </a:stretch>
        </p:blipFill>
        <p:spPr>
          <a:xfrm>
            <a:off x="27072" y="1368748"/>
            <a:ext cx="5947380" cy="4777564"/>
          </a:xfrm>
          <a:prstGeom prst="rect">
            <a:avLst/>
          </a:prstGeom>
        </p:spPr>
      </p:pic>
      <p:pic>
        <p:nvPicPr>
          <p:cNvPr id="5" name="图片 4">
            <a:extLst>
              <a:ext uri="{FF2B5EF4-FFF2-40B4-BE49-F238E27FC236}">
                <a16:creationId xmlns:a16="http://schemas.microsoft.com/office/drawing/2014/main" xmlns="" id="{0FEE2FEE-DC84-4A02-BEB8-96D02094FA1E}"/>
              </a:ext>
            </a:extLst>
          </p:cNvPr>
          <p:cNvPicPr>
            <a:picLocks noChangeAspect="1"/>
          </p:cNvPicPr>
          <p:nvPr/>
        </p:nvPicPr>
        <p:blipFill>
          <a:blip r:embed="rId5"/>
          <a:stretch>
            <a:fillRect/>
          </a:stretch>
        </p:blipFill>
        <p:spPr>
          <a:xfrm>
            <a:off x="5974452" y="2200857"/>
            <a:ext cx="6190476" cy="4657143"/>
          </a:xfrm>
          <a:prstGeom prst="rect">
            <a:avLst/>
          </a:prstGeom>
        </p:spPr>
      </p:pic>
    </p:spTree>
    <p:extLst>
      <p:ext uri="{BB962C8B-B14F-4D97-AF65-F5344CB8AC3E}">
        <p14:creationId xmlns:p14="http://schemas.microsoft.com/office/powerpoint/2010/main" xmlns="" val="4612592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等线" panose="02010600030101010101" pitchFamily="2" charset="-122"/>
                <a:cs typeface="+mn-ea"/>
                <a:sym typeface="Times New Roman" panose="02020603050405020304" pitchFamily="18" charset="0"/>
              </a:rPr>
              <a:t>CT</a:t>
            </a:r>
            <a:endParaRPr lang="zh-CN" altLang="en-US" dirty="0">
              <a:latin typeface="Times New Roman" panose="02020603050405020304" pitchFamily="18" charset="0"/>
              <a:ea typeface="等线" panose="02010600030101010101" pitchFamily="2" charset="-122"/>
              <a:cs typeface="+mn-ea"/>
              <a:sym typeface="Times New Roman" panose="02020603050405020304" pitchFamily="18"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371861" y="0"/>
            <a:ext cx="5820139" cy="4365104"/>
          </a:xfrm>
          <a:prstGeom prst="rect">
            <a:avLst/>
          </a:prstGeom>
        </p:spPr>
      </p:pic>
      <p:sp>
        <p:nvSpPr>
          <p:cNvPr id="6" name="内容占位符 5">
            <a:extLst>
              <a:ext uri="{FF2B5EF4-FFF2-40B4-BE49-F238E27FC236}">
                <a16:creationId xmlns:a16="http://schemas.microsoft.com/office/drawing/2014/main" xmlns="" id="{B93C89F8-8DF1-47F7-9290-8D18D4A86B7C}"/>
              </a:ext>
            </a:extLst>
          </p:cNvPr>
          <p:cNvSpPr>
            <a:spLocks noGrp="1"/>
          </p:cNvSpPr>
          <p:nvPr>
            <p:ph idx="1"/>
          </p:nvPr>
        </p:nvSpPr>
        <p:spPr/>
        <p:txBody>
          <a:bodyPr/>
          <a:lstStyle/>
          <a:p>
            <a:pPr>
              <a:lnSpc>
                <a:spcPct val="120000"/>
              </a:lnSpc>
              <a:spcBef>
                <a:spcPts val="20"/>
              </a:spcBef>
              <a:spcAft>
                <a:spcPts val="20"/>
              </a:spcAft>
            </a:pP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3" name="图片 2">
            <a:extLst>
              <a:ext uri="{FF2B5EF4-FFF2-40B4-BE49-F238E27FC236}">
                <a16:creationId xmlns:a16="http://schemas.microsoft.com/office/drawing/2014/main" xmlns="" id="{7CD2BB8F-A3D6-429E-A5F0-D98C48EE0E9F}"/>
              </a:ext>
            </a:extLst>
          </p:cNvPr>
          <p:cNvPicPr>
            <a:picLocks noChangeAspect="1"/>
          </p:cNvPicPr>
          <p:nvPr/>
        </p:nvPicPr>
        <p:blipFill>
          <a:blip r:embed="rId4"/>
          <a:stretch>
            <a:fillRect/>
          </a:stretch>
        </p:blipFill>
        <p:spPr>
          <a:xfrm>
            <a:off x="0" y="1690688"/>
            <a:ext cx="6462163" cy="5119376"/>
          </a:xfrm>
          <a:prstGeom prst="rect">
            <a:avLst/>
          </a:prstGeom>
        </p:spPr>
      </p:pic>
    </p:spTree>
    <p:extLst>
      <p:ext uri="{BB962C8B-B14F-4D97-AF65-F5344CB8AC3E}">
        <p14:creationId xmlns:p14="http://schemas.microsoft.com/office/powerpoint/2010/main" xmlns="" val="38274475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SPECT/CT</a:t>
            </a: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 name="内容占位符 2"/>
          <p:cNvSpPr>
            <a:spLocks noGrp="1"/>
          </p:cNvSpPr>
          <p:nvPr>
            <p:ph idx="1"/>
          </p:nvPr>
        </p:nvSpPr>
        <p:spPr/>
        <p:txBody>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24000" y="1583627"/>
            <a:ext cx="9144000" cy="4593336"/>
          </a:xfrm>
          <a:prstGeom prst="rect">
            <a:avLst/>
          </a:prstGeom>
        </p:spPr>
      </p:pic>
    </p:spTree>
    <p:extLst>
      <p:ext uri="{BB962C8B-B14F-4D97-AF65-F5344CB8AC3E}">
        <p14:creationId xmlns:p14="http://schemas.microsoft.com/office/powerpoint/2010/main" xmlns="" val="4219824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PET/CT</a:t>
            </a: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5" name="内容占位符 4"/>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2641067" y="1600201"/>
            <a:ext cx="6909867" cy="4525963"/>
          </a:xfrm>
        </p:spPr>
      </p:pic>
    </p:spTree>
    <p:extLst>
      <p:ext uri="{BB962C8B-B14F-4D97-AF65-F5344CB8AC3E}">
        <p14:creationId xmlns:p14="http://schemas.microsoft.com/office/powerpoint/2010/main" xmlns="" val="9960696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cs typeface="+mn-ea"/>
                <a:sym typeface="Times New Roman" panose="02020603050405020304" pitchFamily="18" charset="0"/>
              </a:rPr>
              <a:t>医用电子加速器</a:t>
            </a:r>
          </a:p>
        </p:txBody>
      </p:sp>
      <p:pic>
        <p:nvPicPr>
          <p:cNvPr id="7" name="图片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269567" y="718079"/>
            <a:ext cx="5429250" cy="3619500"/>
          </a:xfrm>
          <a:prstGeom prst="rect">
            <a:avLst/>
          </a:prstGeom>
        </p:spPr>
      </p:pic>
      <p:sp>
        <p:nvSpPr>
          <p:cNvPr id="5" name="内容占位符 4">
            <a:extLst>
              <a:ext uri="{FF2B5EF4-FFF2-40B4-BE49-F238E27FC236}">
                <a16:creationId xmlns:a16="http://schemas.microsoft.com/office/drawing/2014/main" xmlns="" id="{3BD01954-AE80-42A4-A798-31AC3857E483}"/>
              </a:ext>
            </a:extLst>
          </p:cNvPr>
          <p:cNvSpPr>
            <a:spLocks noGrp="1"/>
          </p:cNvSpPr>
          <p:nvPr>
            <p:ph sz="half" idx="1"/>
          </p:nvPr>
        </p:nvSpPr>
        <p:spPr/>
        <p:txBody>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6" name="Picture 1" descr="C:\Users\Administrator\AppData\Roaming\Tencent\Users\513589370\QQ\WinTemp\RichOle\[~9L5SPO1P`R_N4Z3%OQ4UW.png">
            <a:extLst>
              <a:ext uri="{FF2B5EF4-FFF2-40B4-BE49-F238E27FC236}">
                <a16:creationId xmlns:a16="http://schemas.microsoft.com/office/drawing/2014/main" xmlns="" id="{2E7D3B61-B1F0-46E2-808D-3BC7E50B2B8D}"/>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38200" y="1944162"/>
            <a:ext cx="5431367" cy="4232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511135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nSpc>
                <a:spcPct val="120000"/>
              </a:lnSpc>
              <a:spcBef>
                <a:spcPct val="20000"/>
              </a:spcBef>
              <a:spcAft>
                <a:spcPts val="20"/>
              </a:spcAft>
            </a:pPr>
            <a:r>
              <a:rPr lang="en-US" altLang="zh-CN" baseline="30000" dirty="0">
                <a:latin typeface="Times New Roman" panose="02020603050405020304" pitchFamily="18" charset="0"/>
                <a:ea typeface="等线" panose="02010600030101010101" pitchFamily="2" charset="-122"/>
                <a:cs typeface="+mn-ea"/>
                <a:sym typeface="Times New Roman" panose="02020603050405020304" pitchFamily="18" charset="0"/>
              </a:rPr>
              <a:t>60</a:t>
            </a:r>
            <a:r>
              <a:rPr lang="en-US" altLang="zh-CN" dirty="0">
                <a:latin typeface="Times New Roman" panose="02020603050405020304" pitchFamily="18" charset="0"/>
                <a:ea typeface="等线" panose="02010600030101010101" pitchFamily="2" charset="-122"/>
                <a:cs typeface="+mn-ea"/>
                <a:sym typeface="Times New Roman" panose="02020603050405020304" pitchFamily="18" charset="0"/>
              </a:rPr>
              <a:t>Co</a:t>
            </a:r>
            <a:r>
              <a:rPr lang="el-GR" altLang="zh-CN" dirty="0">
                <a:latin typeface="Times New Roman" panose="02020603050405020304" pitchFamily="18" charset="0"/>
                <a:ea typeface="等线" panose="02010600030101010101" pitchFamily="2" charset="-122"/>
                <a:cs typeface="+mn-ea"/>
                <a:sym typeface="Times New Roman" panose="02020603050405020304" pitchFamily="18" charset="0"/>
              </a:rPr>
              <a:t>γ</a:t>
            </a:r>
            <a:r>
              <a:rPr lang="zh-CN" altLang="en-US" dirty="0">
                <a:latin typeface="Times New Roman" panose="02020603050405020304" pitchFamily="18" charset="0"/>
                <a:ea typeface="等线" panose="02010600030101010101" pitchFamily="2" charset="-122"/>
                <a:cs typeface="+mn-ea"/>
                <a:sym typeface="Times New Roman" panose="02020603050405020304" pitchFamily="18" charset="0"/>
              </a:rPr>
              <a:t>射线治疗机</a:t>
            </a:r>
          </a:p>
        </p:txBody>
      </p:sp>
      <p:pic>
        <p:nvPicPr>
          <p:cNvPr id="4" name="图片 3"/>
          <p:cNvPicPr>
            <a:picLocks noChangeAspect="1"/>
          </p:cNvPicPr>
          <p:nvPr/>
        </p:nvPicPr>
        <p:blipFill rotWithShape="1">
          <a:blip r:embed="rId3">
            <a:extLst>
              <a:ext uri="{28A0092B-C50C-407E-A947-70E740481C1C}">
                <a14:useLocalDpi xmlns:a14="http://schemas.microsoft.com/office/drawing/2010/main" xmlns="" val="0"/>
              </a:ext>
            </a:extLst>
          </a:blip>
          <a:srcRect t="12201"/>
          <a:stretch/>
        </p:blipFill>
        <p:spPr>
          <a:xfrm>
            <a:off x="6007442" y="1600200"/>
            <a:ext cx="4660559" cy="3068960"/>
          </a:xfrm>
          <a:prstGeom prst="rect">
            <a:avLst/>
          </a:prstGeom>
        </p:spPr>
      </p:pic>
      <p:sp>
        <p:nvSpPr>
          <p:cNvPr id="6" name="内容占位符 5">
            <a:extLst>
              <a:ext uri="{FF2B5EF4-FFF2-40B4-BE49-F238E27FC236}">
                <a16:creationId xmlns:a16="http://schemas.microsoft.com/office/drawing/2014/main" xmlns="" id="{CE4D0CD4-4E82-4D5E-80BF-1D65A0EAEF32}"/>
              </a:ext>
            </a:extLst>
          </p:cNvPr>
          <p:cNvSpPr>
            <a:spLocks noGrp="1"/>
          </p:cNvSpPr>
          <p:nvPr>
            <p:ph idx="1"/>
          </p:nvPr>
        </p:nvSpPr>
        <p:spPr/>
        <p:txBody>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xmlns="" val="39742919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头部</a:t>
            </a:r>
            <a:r>
              <a:rPr lang="en-US" altLang="zh-CN" dirty="0">
                <a:latin typeface="Times New Roman" panose="02020603050405020304" pitchFamily="18" charset="0"/>
                <a:ea typeface="等线" panose="02010600030101010101" pitchFamily="2" charset="-122"/>
                <a:sym typeface="Times New Roman" panose="02020603050405020304" pitchFamily="18" charset="0"/>
              </a:rPr>
              <a:t>γ</a:t>
            </a:r>
            <a:r>
              <a:rPr lang="zh-CN" altLang="en-US" dirty="0">
                <a:latin typeface="Times New Roman" panose="02020603050405020304" pitchFamily="18" charset="0"/>
                <a:ea typeface="等线" panose="02010600030101010101" pitchFamily="2" charset="-122"/>
                <a:sym typeface="Times New Roman" panose="02020603050405020304" pitchFamily="18" charset="0"/>
              </a:rPr>
              <a:t>刀</a:t>
            </a:r>
          </a:p>
        </p:txBody>
      </p:sp>
      <p:pic>
        <p:nvPicPr>
          <p:cNvPr id="4" name="内容占位符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1524001" y="2310722"/>
            <a:ext cx="7560499" cy="4525963"/>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231904" y="-99392"/>
            <a:ext cx="5315744" cy="2905940"/>
          </a:xfrm>
          <a:prstGeom prst="rect">
            <a:avLst/>
          </a:prstGeom>
        </p:spPr>
      </p:pic>
    </p:spTree>
    <p:extLst>
      <p:ext uri="{BB962C8B-B14F-4D97-AF65-F5344CB8AC3E}">
        <p14:creationId xmlns:p14="http://schemas.microsoft.com/office/powerpoint/2010/main" xmlns="" val="15390408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881158" y="3143248"/>
            <a:ext cx="2714644" cy="571504"/>
          </a:xfrm>
        </p:spPr>
        <p:txBody>
          <a:bodyPr/>
          <a:lstStyle/>
          <a:p>
            <a:pPr>
              <a:lnSpc>
                <a:spcPct val="120000"/>
              </a:lnSpc>
              <a:spcBef>
                <a:spcPts val="20"/>
              </a:spcBef>
              <a:spcAft>
                <a:spcPts val="20"/>
              </a:spcAft>
              <a:buNone/>
            </a:pPr>
            <a:r>
              <a:rPr lang="zh-CN" altLang="en-US" dirty="0">
                <a:latin typeface="Times New Roman" panose="02020603050405020304" pitchFamily="18" charset="0"/>
                <a:ea typeface="等线" panose="02010600030101010101" pitchFamily="2" charset="-122"/>
                <a:sym typeface="Times New Roman" panose="02020603050405020304" pitchFamily="18" charset="0"/>
              </a:rPr>
              <a:t>头、体一体刀</a:t>
            </a:r>
          </a:p>
        </p:txBody>
      </p:sp>
      <p:pic>
        <p:nvPicPr>
          <p:cNvPr id="229377" name="Picture 1" descr="C:\Users\Administrator\AppData\Roaming\Tencent\Users\513589370\TIM\WinTemp\RichOle\_HM$Q5GFV`DZB{KCEV%[)QU.png"/>
          <p:cNvPicPr>
            <a:picLocks noChangeAspect="1" noChangeArrowheads="1"/>
          </p:cNvPicPr>
          <p:nvPr/>
        </p:nvPicPr>
        <p:blipFill>
          <a:blip r:embed="rId3"/>
          <a:srcRect/>
          <a:stretch>
            <a:fillRect/>
          </a:stretch>
        </p:blipFill>
        <p:spPr bwMode="auto">
          <a:xfrm>
            <a:off x="1809720" y="214291"/>
            <a:ext cx="3143272" cy="2838523"/>
          </a:xfrm>
          <a:prstGeom prst="rect">
            <a:avLst/>
          </a:prstGeom>
          <a:noFill/>
        </p:spPr>
      </p:pic>
      <p:pic>
        <p:nvPicPr>
          <p:cNvPr id="229378" name="Picture 2" descr="C:\Users\Administrator\AppData\Roaming\Tencent\Users\513589370\TIM\WinTemp\RichOle\$HQG9ZD7BJ@BM$R}Y1GGO42.png"/>
          <p:cNvPicPr>
            <a:picLocks noChangeAspect="1" noChangeArrowheads="1"/>
          </p:cNvPicPr>
          <p:nvPr/>
        </p:nvPicPr>
        <p:blipFill>
          <a:blip r:embed="rId4"/>
          <a:srcRect/>
          <a:stretch>
            <a:fillRect/>
          </a:stretch>
        </p:blipFill>
        <p:spPr bwMode="auto">
          <a:xfrm>
            <a:off x="5095868" y="119060"/>
            <a:ext cx="5429250" cy="2952750"/>
          </a:xfrm>
          <a:prstGeom prst="rect">
            <a:avLst/>
          </a:prstGeom>
          <a:noFill/>
        </p:spPr>
      </p:pic>
      <p:sp>
        <p:nvSpPr>
          <p:cNvPr id="6" name="内容占位符 2"/>
          <p:cNvSpPr txBox="1">
            <a:spLocks/>
          </p:cNvSpPr>
          <p:nvPr/>
        </p:nvSpPr>
        <p:spPr bwMode="auto">
          <a:xfrm>
            <a:off x="7096132" y="3071810"/>
            <a:ext cx="1643074" cy="571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fontAlgn="base" hangingPunct="0">
              <a:lnSpc>
                <a:spcPct val="120000"/>
              </a:lnSpc>
              <a:spcBef>
                <a:spcPct val="20000"/>
              </a:spcBef>
              <a:spcAft>
                <a:spcPct val="20000"/>
              </a:spcAft>
              <a:defRPr/>
            </a:pPr>
            <a:r>
              <a:rPr lang="zh-CN" altLang="en-US" sz="3200" dirty="0">
                <a:latin typeface="Times New Roman" panose="02020603050405020304" pitchFamily="18" charset="0"/>
                <a:ea typeface="等线" panose="02010600030101010101" pitchFamily="2" charset="-122"/>
                <a:sym typeface="Times New Roman" panose="02020603050405020304" pitchFamily="18" charset="0"/>
              </a:rPr>
              <a:t>陀螺刀</a:t>
            </a:r>
          </a:p>
        </p:txBody>
      </p:sp>
      <p:pic>
        <p:nvPicPr>
          <p:cNvPr id="229379" name="Picture 3" descr="C:\Users\Administrator\AppData\Roaming\Tencent\Users\513589370\TIM\WinTemp\RichOle\F2HMP4RHT4PNL}}QVTTP]P2.png"/>
          <p:cNvPicPr>
            <a:picLocks noChangeAspect="1" noChangeArrowheads="1"/>
          </p:cNvPicPr>
          <p:nvPr/>
        </p:nvPicPr>
        <p:blipFill>
          <a:blip r:embed="rId5"/>
          <a:srcRect/>
          <a:stretch>
            <a:fillRect/>
          </a:stretch>
        </p:blipFill>
        <p:spPr bwMode="auto">
          <a:xfrm>
            <a:off x="1738283" y="3714752"/>
            <a:ext cx="3476625" cy="2590800"/>
          </a:xfrm>
          <a:prstGeom prst="rect">
            <a:avLst/>
          </a:prstGeom>
          <a:noFill/>
        </p:spPr>
      </p:pic>
      <p:sp>
        <p:nvSpPr>
          <p:cNvPr id="8" name="内容占位符 2"/>
          <p:cNvSpPr txBox="1">
            <a:spLocks/>
          </p:cNvSpPr>
          <p:nvPr/>
        </p:nvSpPr>
        <p:spPr bwMode="auto">
          <a:xfrm>
            <a:off x="2166910" y="6286496"/>
            <a:ext cx="2428892" cy="571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fontAlgn="base" hangingPunct="0">
              <a:lnSpc>
                <a:spcPct val="120000"/>
              </a:lnSpc>
              <a:spcBef>
                <a:spcPct val="20000"/>
              </a:spcBef>
              <a:spcAft>
                <a:spcPct val="20000"/>
              </a:spcAft>
              <a:defRPr/>
            </a:pPr>
            <a:r>
              <a:rPr lang="zh-CN" altLang="en-US" sz="3200" dirty="0">
                <a:latin typeface="Times New Roman" panose="02020603050405020304" pitchFamily="18" charset="0"/>
                <a:ea typeface="等线" panose="02010600030101010101" pitchFamily="2" charset="-122"/>
                <a:sym typeface="Times New Roman" panose="02020603050405020304" pitchFamily="18" charset="0"/>
              </a:rPr>
              <a:t>头部伽玛刀</a:t>
            </a:r>
          </a:p>
        </p:txBody>
      </p:sp>
      <p:pic>
        <p:nvPicPr>
          <p:cNvPr id="229380" name="Picture 4" descr="C:\Users\Administrator\AppData\Roaming\Tencent\Users\513589370\TIM\WinTemp\RichOle\ZA(O0LOH{2(R5[$52T5C(C6.png"/>
          <p:cNvPicPr>
            <a:picLocks noChangeAspect="1" noChangeArrowheads="1"/>
          </p:cNvPicPr>
          <p:nvPr/>
        </p:nvPicPr>
        <p:blipFill>
          <a:blip r:embed="rId6"/>
          <a:srcRect/>
          <a:stretch>
            <a:fillRect/>
          </a:stretch>
        </p:blipFill>
        <p:spPr bwMode="auto">
          <a:xfrm>
            <a:off x="6152759" y="3714752"/>
            <a:ext cx="3729455" cy="2643206"/>
          </a:xfrm>
          <a:prstGeom prst="rect">
            <a:avLst/>
          </a:prstGeom>
          <a:noFill/>
        </p:spPr>
      </p:pic>
      <p:sp>
        <p:nvSpPr>
          <p:cNvPr id="10" name="内容占位符 2"/>
          <p:cNvSpPr txBox="1">
            <a:spLocks/>
          </p:cNvSpPr>
          <p:nvPr/>
        </p:nvSpPr>
        <p:spPr bwMode="auto">
          <a:xfrm>
            <a:off x="6881818" y="6286496"/>
            <a:ext cx="2428892" cy="571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fontAlgn="base" hangingPunct="0">
              <a:lnSpc>
                <a:spcPct val="120000"/>
              </a:lnSpc>
              <a:spcBef>
                <a:spcPct val="20000"/>
              </a:spcBef>
              <a:spcAft>
                <a:spcPct val="20000"/>
              </a:spcAft>
              <a:defRPr/>
            </a:pPr>
            <a:r>
              <a:rPr lang="zh-CN" altLang="en-US" sz="3200" dirty="0">
                <a:latin typeface="Times New Roman" panose="02020603050405020304" pitchFamily="18" charset="0"/>
                <a:ea typeface="等线" panose="02010600030101010101" pitchFamily="2" charset="-122"/>
                <a:sym typeface="Times New Roman" panose="02020603050405020304" pitchFamily="18" charset="0"/>
              </a:rPr>
              <a:t>体部伽玛刀</a:t>
            </a:r>
          </a:p>
        </p:txBody>
      </p:sp>
    </p:spTree>
    <p:extLst>
      <p:ext uri="{BB962C8B-B14F-4D97-AF65-F5344CB8AC3E}">
        <p14:creationId xmlns:p14="http://schemas.microsoft.com/office/powerpoint/2010/main" xmlns="" val="100386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1E4C27-7B06-411C-9475-546E5E6F54C5}"/>
              </a:ext>
            </a:extLst>
          </p:cNvPr>
          <p:cNvSpPr>
            <a:spLocks noGrp="1"/>
          </p:cNvSpPr>
          <p:nvPr>
            <p:ph type="title"/>
          </p:nvPr>
        </p:nvSpPr>
        <p:spPr/>
        <p:txBody>
          <a:bodyPr/>
          <a:lstStyle/>
          <a:p>
            <a:r>
              <a:rPr lang="zh-CN" altLang="en-US" b="0" i="0" dirty="0">
                <a:solidFill>
                  <a:srgbClr val="333333"/>
                </a:solidFill>
                <a:effectLst/>
                <a:latin typeface="arial" panose="020B0604020202020204" pitchFamily="34" charset="0"/>
              </a:rPr>
              <a:t>第一章 总则</a:t>
            </a:r>
            <a:endParaRPr lang="en-US" altLang="zh-CN" b="0" i="0" dirty="0">
              <a:solidFill>
                <a:srgbClr val="333333"/>
              </a:solidFill>
              <a:effectLst/>
              <a:latin typeface="arial" panose="020B0604020202020204" pitchFamily="34" charset="0"/>
            </a:endParaRPr>
          </a:p>
        </p:txBody>
      </p:sp>
      <p:sp>
        <p:nvSpPr>
          <p:cNvPr id="3" name="内容占位符 2">
            <a:extLst>
              <a:ext uri="{FF2B5EF4-FFF2-40B4-BE49-F238E27FC236}">
                <a16:creationId xmlns:a16="http://schemas.microsoft.com/office/drawing/2014/main" xmlns="" id="{E4693A8D-109C-4BB3-88B9-47B1152AA241}"/>
              </a:ext>
            </a:extLst>
          </p:cNvPr>
          <p:cNvSpPr>
            <a:spLocks noGrp="1"/>
          </p:cNvSpPr>
          <p:nvPr>
            <p:ph idx="1"/>
          </p:nvPr>
        </p:nvSpPr>
        <p:spPr/>
        <p:txBody>
          <a:bodyPr>
            <a:normAutofit fontScale="70000" lnSpcReduction="20000"/>
          </a:bodyPr>
          <a:lstStyle/>
          <a:p>
            <a:pPr>
              <a:lnSpc>
                <a:spcPct val="140000"/>
              </a:lnSpc>
              <a:spcBef>
                <a:spcPts val="20"/>
              </a:spcBef>
              <a:spcAft>
                <a:spcPts val="20"/>
              </a:spcAft>
            </a:pPr>
            <a:r>
              <a:rPr lang="zh-CN" altLang="en-US" dirty="0"/>
              <a:t>第二条 中华人民共和国境内的放射工作单位及其放射工作人员，应当遵守本办法。</a:t>
            </a:r>
          </a:p>
          <a:p>
            <a:pPr>
              <a:lnSpc>
                <a:spcPct val="140000"/>
              </a:lnSpc>
              <a:spcBef>
                <a:spcPts val="20"/>
              </a:spcBef>
              <a:spcAft>
                <a:spcPts val="20"/>
              </a:spcAft>
            </a:pPr>
            <a:r>
              <a:rPr lang="zh-CN" altLang="en-US" dirty="0"/>
              <a:t>本办法所称放射工作单位，是指开展下列活动的企业、事业单位和个体经济组织：</a:t>
            </a:r>
          </a:p>
          <a:p>
            <a:pPr>
              <a:lnSpc>
                <a:spcPct val="140000"/>
              </a:lnSpc>
              <a:spcBef>
                <a:spcPts val="20"/>
              </a:spcBef>
              <a:spcAft>
                <a:spcPts val="20"/>
              </a:spcAft>
            </a:pPr>
            <a:r>
              <a:rPr lang="zh-CN" altLang="en-US" dirty="0"/>
              <a:t>（一）放射性同位素（非密封放射性物质和放射源）的生产、使用、运输、贮存和废弃处理；</a:t>
            </a:r>
          </a:p>
          <a:p>
            <a:pPr>
              <a:lnSpc>
                <a:spcPct val="140000"/>
              </a:lnSpc>
              <a:spcBef>
                <a:spcPts val="20"/>
              </a:spcBef>
              <a:spcAft>
                <a:spcPts val="20"/>
              </a:spcAft>
            </a:pPr>
            <a:r>
              <a:rPr lang="zh-CN" altLang="en-US" dirty="0"/>
              <a:t>（二）射线装置的生产、使用和维修；</a:t>
            </a:r>
          </a:p>
          <a:p>
            <a:pPr>
              <a:lnSpc>
                <a:spcPct val="140000"/>
              </a:lnSpc>
              <a:spcBef>
                <a:spcPts val="20"/>
              </a:spcBef>
              <a:spcAft>
                <a:spcPts val="20"/>
              </a:spcAft>
            </a:pPr>
            <a:r>
              <a:rPr lang="zh-CN" altLang="en-US" dirty="0"/>
              <a:t>（三）核燃料循环中的铀矿开采、铀矿水冶、铀的浓缩和转化、燃料制造、反应堆运行、燃料后处理和核燃料循环中的研究活动；</a:t>
            </a:r>
          </a:p>
          <a:p>
            <a:pPr>
              <a:lnSpc>
                <a:spcPct val="140000"/>
              </a:lnSpc>
              <a:spcBef>
                <a:spcPts val="20"/>
              </a:spcBef>
              <a:spcAft>
                <a:spcPts val="20"/>
              </a:spcAft>
            </a:pPr>
            <a:r>
              <a:rPr lang="zh-CN" altLang="en-US" dirty="0"/>
              <a:t>（四）放射性同位素、射线装置和放射工作场所的辐射监测；</a:t>
            </a:r>
          </a:p>
          <a:p>
            <a:pPr>
              <a:lnSpc>
                <a:spcPct val="140000"/>
              </a:lnSpc>
              <a:spcBef>
                <a:spcPts val="20"/>
              </a:spcBef>
              <a:spcAft>
                <a:spcPts val="20"/>
              </a:spcAft>
            </a:pPr>
            <a:r>
              <a:rPr lang="zh-CN" altLang="en-US" dirty="0"/>
              <a:t>（五）卫生部规定的与电离辐射有关的其他活动。</a:t>
            </a:r>
          </a:p>
          <a:p>
            <a:pPr>
              <a:lnSpc>
                <a:spcPct val="140000"/>
              </a:lnSpc>
              <a:spcBef>
                <a:spcPts val="20"/>
              </a:spcBef>
              <a:spcAft>
                <a:spcPts val="20"/>
              </a:spcAft>
            </a:pPr>
            <a:r>
              <a:rPr lang="zh-CN" altLang="en-US" dirty="0"/>
              <a:t>本办法所称放射工作人员，是指在放射工作单位从事放射职业活动中受到电离辐射照射的人员。</a:t>
            </a:r>
          </a:p>
        </p:txBody>
      </p:sp>
    </p:spTree>
    <p:extLst>
      <p:ext uri="{BB962C8B-B14F-4D97-AF65-F5344CB8AC3E}">
        <p14:creationId xmlns:p14="http://schemas.microsoft.com/office/powerpoint/2010/main" xmlns="" val="14269866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核通.png"/>
          <p:cNvPicPr>
            <a:picLocks noGrp="1" noChangeAspect="1"/>
          </p:cNvPicPr>
          <p:nvPr>
            <p:ph idx="1"/>
          </p:nvPr>
        </p:nvPicPr>
        <p:blipFill>
          <a:blip r:embed="rId3"/>
          <a:stretch>
            <a:fillRect/>
          </a:stretch>
        </p:blipFill>
        <p:spPr>
          <a:xfrm>
            <a:off x="4001087" y="740649"/>
            <a:ext cx="1933622" cy="3109411"/>
          </a:xfrm>
        </p:spPr>
      </p:pic>
      <p:pic>
        <p:nvPicPr>
          <p:cNvPr id="5" name="图片 4" descr="varian.png"/>
          <p:cNvPicPr>
            <a:picLocks noChangeAspect="1"/>
          </p:cNvPicPr>
          <p:nvPr/>
        </p:nvPicPr>
        <p:blipFill>
          <a:blip r:embed="rId4"/>
          <a:stretch>
            <a:fillRect/>
          </a:stretch>
        </p:blipFill>
        <p:spPr>
          <a:xfrm>
            <a:off x="5953124" y="265541"/>
            <a:ext cx="2845203" cy="3000396"/>
          </a:xfrm>
          <a:prstGeom prst="rect">
            <a:avLst/>
          </a:prstGeom>
        </p:spPr>
      </p:pic>
      <p:pic>
        <p:nvPicPr>
          <p:cNvPr id="6" name="图片 5" descr="Eckert &amp; Ziegler bebig.png"/>
          <p:cNvPicPr>
            <a:picLocks noChangeAspect="1"/>
          </p:cNvPicPr>
          <p:nvPr/>
        </p:nvPicPr>
        <p:blipFill>
          <a:blip r:embed="rId5"/>
          <a:stretch>
            <a:fillRect/>
          </a:stretch>
        </p:blipFill>
        <p:spPr>
          <a:xfrm>
            <a:off x="8934645" y="142852"/>
            <a:ext cx="2752394" cy="3214710"/>
          </a:xfrm>
          <a:prstGeom prst="rect">
            <a:avLst/>
          </a:prstGeom>
        </p:spPr>
      </p:pic>
      <p:pic>
        <p:nvPicPr>
          <p:cNvPr id="7" name="图片 6" descr="kelinzhong.jpg"/>
          <p:cNvPicPr>
            <a:picLocks noChangeAspect="1"/>
          </p:cNvPicPr>
          <p:nvPr/>
        </p:nvPicPr>
        <p:blipFill>
          <a:blip r:embed="rId6"/>
          <a:stretch>
            <a:fillRect/>
          </a:stretch>
        </p:blipFill>
        <p:spPr>
          <a:xfrm>
            <a:off x="4738678" y="3850060"/>
            <a:ext cx="2428892" cy="2870961"/>
          </a:xfrm>
          <a:prstGeom prst="rect">
            <a:avLst/>
          </a:prstGeom>
        </p:spPr>
      </p:pic>
      <p:pic>
        <p:nvPicPr>
          <p:cNvPr id="8" name="图片 7" descr="核动力.png"/>
          <p:cNvPicPr>
            <a:picLocks noChangeAspect="1"/>
          </p:cNvPicPr>
          <p:nvPr/>
        </p:nvPicPr>
        <p:blipFill>
          <a:blip r:embed="rId7"/>
          <a:stretch>
            <a:fillRect/>
          </a:stretch>
        </p:blipFill>
        <p:spPr>
          <a:xfrm>
            <a:off x="7688353" y="3850060"/>
            <a:ext cx="3865378" cy="2600345"/>
          </a:xfrm>
          <a:prstGeom prst="rect">
            <a:avLst/>
          </a:prstGeom>
        </p:spPr>
      </p:pic>
      <p:sp>
        <p:nvSpPr>
          <p:cNvPr id="9" name="TextBox 8"/>
          <p:cNvSpPr txBox="1"/>
          <p:nvPr/>
        </p:nvSpPr>
        <p:spPr>
          <a:xfrm>
            <a:off x="4515157" y="3326352"/>
            <a:ext cx="1357322" cy="401648"/>
          </a:xfrm>
          <a:prstGeom prst="rect">
            <a:avLst/>
          </a:prstGeom>
          <a:noFill/>
        </p:spPr>
        <p:txBody>
          <a:bodyPr wrap="square" rtlCol="0">
            <a:spAutoFit/>
          </a:bodyPr>
          <a:lstStyle/>
          <a:p>
            <a:pPr>
              <a:lnSpc>
                <a:spcPct val="120000"/>
              </a:lnSpc>
              <a:spcBef>
                <a:spcPts val="20"/>
              </a:spcBef>
              <a:spcAft>
                <a:spcPts val="20"/>
              </a:spcAft>
            </a:pPr>
            <a:r>
              <a:rPr lang="en-US" altLang="zh-CN" dirty="0" err="1">
                <a:latin typeface="Times New Roman" panose="02020603050405020304" pitchFamily="18" charset="0"/>
                <a:ea typeface="等线" panose="02010600030101010101" pitchFamily="2" charset="-122"/>
                <a:sym typeface="Times New Roman" panose="02020603050405020304" pitchFamily="18" charset="0"/>
              </a:rPr>
              <a:t>Elekta</a:t>
            </a:r>
            <a:r>
              <a:rPr lang="zh-CN" altLang="en-US" dirty="0">
                <a:latin typeface="Times New Roman" panose="02020603050405020304" pitchFamily="18" charset="0"/>
                <a:ea typeface="等线" panose="02010600030101010101" pitchFamily="2" charset="-122"/>
                <a:sym typeface="Times New Roman" panose="02020603050405020304" pitchFamily="18" charset="0"/>
              </a:rPr>
              <a:t>核通</a:t>
            </a:r>
          </a:p>
        </p:txBody>
      </p:sp>
      <p:sp>
        <p:nvSpPr>
          <p:cNvPr id="10" name="TextBox 9"/>
          <p:cNvSpPr txBox="1"/>
          <p:nvPr/>
        </p:nvSpPr>
        <p:spPr>
          <a:xfrm>
            <a:off x="7972263" y="2698694"/>
            <a:ext cx="1357322" cy="395749"/>
          </a:xfrm>
          <a:prstGeom prst="rect">
            <a:avLst/>
          </a:prstGeom>
          <a:noFill/>
        </p:spPr>
        <p:txBody>
          <a:bodyPr wrap="square" rtlCol="0">
            <a:spAutoFit/>
          </a:bodyPr>
          <a:lstStyle/>
          <a:p>
            <a:pPr>
              <a:lnSpc>
                <a:spcPct val="120000"/>
              </a:lnSpc>
              <a:spcBef>
                <a:spcPts val="2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Varian</a:t>
            </a: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sp>
        <p:nvSpPr>
          <p:cNvPr id="11" name="TextBox 10"/>
          <p:cNvSpPr txBox="1"/>
          <p:nvPr/>
        </p:nvSpPr>
        <p:spPr>
          <a:xfrm>
            <a:off x="10508312" y="2883360"/>
            <a:ext cx="1357322" cy="395749"/>
          </a:xfrm>
          <a:prstGeom prst="rect">
            <a:avLst/>
          </a:prstGeom>
          <a:noFill/>
        </p:spPr>
        <p:txBody>
          <a:bodyPr wrap="square" rtlCol="0">
            <a:spAutoFit/>
          </a:bodyPr>
          <a:lstStyle/>
          <a:p>
            <a:pPr>
              <a:lnSpc>
                <a:spcPct val="120000"/>
              </a:lnSpc>
              <a:spcBef>
                <a:spcPts val="20"/>
              </a:spcBef>
              <a:spcAft>
                <a:spcPts val="20"/>
              </a:spcAft>
            </a:pPr>
            <a:r>
              <a:rPr lang="en-US" altLang="zh-CN" dirty="0" err="1">
                <a:latin typeface="Times New Roman" panose="02020603050405020304" pitchFamily="18" charset="0"/>
                <a:ea typeface="等线" panose="02010600030101010101" pitchFamily="2" charset="-122"/>
                <a:sym typeface="Times New Roman" panose="02020603050405020304" pitchFamily="18" charset="0"/>
              </a:rPr>
              <a:t>Bebig</a:t>
            </a: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sp>
        <p:nvSpPr>
          <p:cNvPr id="12" name="TextBox 11"/>
          <p:cNvSpPr txBox="1"/>
          <p:nvPr/>
        </p:nvSpPr>
        <p:spPr>
          <a:xfrm>
            <a:off x="5667372" y="6415559"/>
            <a:ext cx="1500198" cy="401648"/>
          </a:xfrm>
          <a:prstGeom prst="rect">
            <a:avLst/>
          </a:prstGeom>
          <a:noFill/>
        </p:spPr>
        <p:txBody>
          <a:bodyPr wrap="square" rtlCol="0">
            <a:spAutoFit/>
          </a:bodyPr>
          <a:lstStyle/>
          <a:p>
            <a:pPr>
              <a:lnSpc>
                <a:spcPct val="120000"/>
              </a:lnSpc>
              <a:spcBef>
                <a:spcPts val="2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北京 科霖众</a:t>
            </a:r>
          </a:p>
        </p:txBody>
      </p:sp>
      <p:sp>
        <p:nvSpPr>
          <p:cNvPr id="13" name="TextBox 12"/>
          <p:cNvSpPr txBox="1"/>
          <p:nvPr/>
        </p:nvSpPr>
        <p:spPr>
          <a:xfrm>
            <a:off x="9329585" y="6011758"/>
            <a:ext cx="2357454" cy="401648"/>
          </a:xfrm>
          <a:prstGeom prst="rect">
            <a:avLst/>
          </a:prstGeom>
          <a:noFill/>
        </p:spPr>
        <p:txBody>
          <a:bodyPr wrap="square" rtlCol="0">
            <a:spAutoFit/>
          </a:bodyPr>
          <a:lstStyle/>
          <a:p>
            <a:pPr>
              <a:lnSpc>
                <a:spcPct val="120000"/>
              </a:lnSpc>
              <a:spcBef>
                <a:spcPts val="2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四川 核动力研究院</a:t>
            </a:r>
          </a:p>
        </p:txBody>
      </p:sp>
      <p:sp>
        <p:nvSpPr>
          <p:cNvPr id="2" name="标题 1"/>
          <p:cNvSpPr>
            <a:spLocks noGrp="1"/>
          </p:cNvSpPr>
          <p:nvPr>
            <p:ph type="title"/>
          </p:nvPr>
        </p:nvSpPr>
        <p:spPr>
          <a:xfrm>
            <a:off x="705045" y="537497"/>
            <a:ext cx="8229600" cy="868346"/>
          </a:xfrm>
        </p:spPr>
        <p:txBody>
          <a:bodyPr/>
          <a:lstStyle/>
          <a:p>
            <a:pPr>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后装治疗机</a:t>
            </a:r>
          </a:p>
        </p:txBody>
      </p:sp>
      <p:pic>
        <p:nvPicPr>
          <p:cNvPr id="14" name="图片 13">
            <a:extLst>
              <a:ext uri="{FF2B5EF4-FFF2-40B4-BE49-F238E27FC236}">
                <a16:creationId xmlns:a16="http://schemas.microsoft.com/office/drawing/2014/main" xmlns="" id="{11654640-6C59-4C06-910E-78916911A951}"/>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43322" y="2043370"/>
            <a:ext cx="2895388" cy="4337720"/>
          </a:xfrm>
          <a:prstGeom prst="rect">
            <a:avLst/>
          </a:prstGeom>
        </p:spPr>
      </p:pic>
    </p:spTree>
    <p:extLst>
      <p:ext uri="{BB962C8B-B14F-4D97-AF65-F5344CB8AC3E}">
        <p14:creationId xmlns:p14="http://schemas.microsoft.com/office/powerpoint/2010/main" xmlns="" val="40498901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zh-CN" altLang="en-US" dirty="0">
                <a:latin typeface="Times New Roman" panose="02020603050405020304" pitchFamily="18" charset="0"/>
                <a:ea typeface="等线" panose="02010600030101010101" pitchFamily="2" charset="-122"/>
                <a:sym typeface="Times New Roman" panose="02020603050405020304" pitchFamily="18" charset="0"/>
              </a:rPr>
              <a:t>后装治疗机</a:t>
            </a:r>
          </a:p>
        </p:txBody>
      </p:sp>
      <p:pic>
        <p:nvPicPr>
          <p:cNvPr id="4" name="内容占位符 3" descr="后装治疗01.png"/>
          <p:cNvPicPr>
            <a:picLocks noGrp="1" noChangeAspect="1"/>
          </p:cNvPicPr>
          <p:nvPr>
            <p:ph idx="1"/>
          </p:nvPr>
        </p:nvPicPr>
        <p:blipFill>
          <a:blip r:embed="rId3"/>
          <a:stretch>
            <a:fillRect/>
          </a:stretch>
        </p:blipFill>
        <p:spPr>
          <a:xfrm>
            <a:off x="2452662" y="1428737"/>
            <a:ext cx="3286148" cy="2435371"/>
          </a:xfrm>
        </p:spPr>
      </p:pic>
      <p:pic>
        <p:nvPicPr>
          <p:cNvPr id="5" name="图片 4" descr="后装治疗03.png"/>
          <p:cNvPicPr>
            <a:picLocks noChangeAspect="1"/>
          </p:cNvPicPr>
          <p:nvPr/>
        </p:nvPicPr>
        <p:blipFill>
          <a:blip r:embed="rId4"/>
          <a:stretch>
            <a:fillRect/>
          </a:stretch>
        </p:blipFill>
        <p:spPr>
          <a:xfrm>
            <a:off x="6310314" y="1406168"/>
            <a:ext cx="3679375" cy="2451461"/>
          </a:xfrm>
          <a:prstGeom prst="rect">
            <a:avLst/>
          </a:prstGeom>
        </p:spPr>
      </p:pic>
      <p:pic>
        <p:nvPicPr>
          <p:cNvPr id="6" name="图片 5" descr="后装治疗02.png"/>
          <p:cNvPicPr>
            <a:picLocks noChangeAspect="1"/>
          </p:cNvPicPr>
          <p:nvPr/>
        </p:nvPicPr>
        <p:blipFill>
          <a:blip r:embed="rId5"/>
          <a:stretch>
            <a:fillRect/>
          </a:stretch>
        </p:blipFill>
        <p:spPr>
          <a:xfrm>
            <a:off x="2452662" y="4071942"/>
            <a:ext cx="3357586" cy="2500330"/>
          </a:xfrm>
          <a:prstGeom prst="rect">
            <a:avLst/>
          </a:prstGeom>
        </p:spPr>
      </p:pic>
      <p:pic>
        <p:nvPicPr>
          <p:cNvPr id="7" name="Picture 2" descr="后装1"/>
          <p:cNvPicPr>
            <a:picLocks noChangeAspect="1" noChangeArrowheads="1"/>
          </p:cNvPicPr>
          <p:nvPr/>
        </p:nvPicPr>
        <p:blipFill>
          <a:blip r:embed="rId6" cstate="print"/>
          <a:srcRect/>
          <a:stretch>
            <a:fillRect/>
          </a:stretch>
        </p:blipFill>
        <p:spPr bwMode="auto">
          <a:xfrm>
            <a:off x="6381752" y="4071942"/>
            <a:ext cx="3643338" cy="2433834"/>
          </a:xfrm>
          <a:prstGeom prst="rect">
            <a:avLst/>
          </a:prstGeom>
          <a:noFill/>
        </p:spPr>
      </p:pic>
    </p:spTree>
    <p:extLst>
      <p:ext uri="{BB962C8B-B14F-4D97-AF65-F5344CB8AC3E}">
        <p14:creationId xmlns:p14="http://schemas.microsoft.com/office/powerpoint/2010/main" xmlns="" val="40392507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DSA</a:t>
            </a:r>
            <a:endParaRPr lang="zh-CN" altLang="en-US" dirty="0">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 name="内容占位符 2"/>
          <p:cNvSpPr>
            <a:spLocks noGrp="1"/>
          </p:cNvSpPr>
          <p:nvPr>
            <p:ph sz="half" idx="1"/>
          </p:nvPr>
        </p:nvSpPr>
        <p:spPr/>
        <p:txBody>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4" name="内容占位符 3"/>
          <p:cNvSpPr>
            <a:spLocks noGrp="1"/>
          </p:cNvSpPr>
          <p:nvPr>
            <p:ph sz="half" idx="2"/>
          </p:nvPr>
        </p:nvSpPr>
        <p:spPr/>
        <p:txBody>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5" name="图片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29702" y="1484785"/>
            <a:ext cx="6884996" cy="5163747"/>
          </a:xfrm>
          <a:prstGeom prst="rect">
            <a:avLst/>
          </a:prstGeom>
        </p:spPr>
      </p:pic>
    </p:spTree>
    <p:extLst>
      <p:ext uri="{BB962C8B-B14F-4D97-AF65-F5344CB8AC3E}">
        <p14:creationId xmlns:p14="http://schemas.microsoft.com/office/powerpoint/2010/main" xmlns="" val="6695582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1"/>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23555" name="内容占位符 2"/>
          <p:cNvSpPr>
            <a:spLocks noGrp="1"/>
          </p:cNvSpPr>
          <p:nvPr>
            <p:ph idx="1"/>
          </p:nvPr>
        </p:nvSpPr>
        <p:spPr/>
        <p:txBody>
          <a:bodyPr/>
          <a:lstStyle/>
          <a:p>
            <a:pPr>
              <a:lnSpc>
                <a:spcPct val="120000"/>
              </a:lnSpc>
              <a:spcBef>
                <a:spcPts val="20"/>
              </a:spcBef>
              <a:spcAft>
                <a:spcPts val="20"/>
              </a:spcAft>
            </a:pPr>
            <a:r>
              <a:rPr lang="en-US" altLang="zh-CN" dirty="0">
                <a:latin typeface="Times New Roman" panose="02020603050405020304" pitchFamily="18" charset="0"/>
                <a:ea typeface="等线" panose="02010600030101010101" pitchFamily="2" charset="-122"/>
                <a:sym typeface="Times New Roman" panose="02020603050405020304" pitchFamily="18" charset="0"/>
              </a:rPr>
              <a:t>γ</a:t>
            </a:r>
            <a:r>
              <a:rPr lang="zh-CN" altLang="en-US" dirty="0">
                <a:latin typeface="Times New Roman" panose="02020603050405020304" pitchFamily="18" charset="0"/>
                <a:ea typeface="等线" panose="02010600030101010101" pitchFamily="2" charset="-122"/>
                <a:sym typeface="Times New Roman" panose="02020603050405020304" pitchFamily="18" charset="0"/>
              </a:rPr>
              <a:t>辐照室</a:t>
            </a:r>
          </a:p>
        </p:txBody>
      </p:sp>
      <p:pic>
        <p:nvPicPr>
          <p:cNvPr id="23556" name="图片 3"/>
          <p:cNvPicPr>
            <a:picLocks noChangeAspect="1" noChangeArrowheads="1"/>
          </p:cNvPicPr>
          <p:nvPr/>
        </p:nvPicPr>
        <p:blipFill>
          <a:blip r:embed="rId3">
            <a:extLst>
              <a:ext uri="{28A0092B-C50C-407E-A947-70E740481C1C}">
                <a14:useLocalDpi xmlns:a14="http://schemas.microsoft.com/office/drawing/2010/main" xmlns="" val="0"/>
              </a:ext>
            </a:extLst>
          </a:blip>
          <a:srcRect l="10851" r="61482"/>
          <a:stretch>
            <a:fillRect/>
          </a:stretch>
        </p:blipFill>
        <p:spPr bwMode="auto">
          <a:xfrm>
            <a:off x="6972300" y="93662"/>
            <a:ext cx="4381500" cy="667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图片 1">
            <a:extLst>
              <a:ext uri="{FF2B5EF4-FFF2-40B4-BE49-F238E27FC236}">
                <a16:creationId xmlns:a16="http://schemas.microsoft.com/office/drawing/2014/main" xmlns="" id="{15F9E92B-4CE3-4F46-B3AC-2B4C824C7E5D}"/>
              </a:ext>
            </a:extLst>
          </p:cNvPr>
          <p:cNvPicPr>
            <a:picLocks noChangeAspect="1"/>
          </p:cNvPicPr>
          <p:nvPr/>
        </p:nvPicPr>
        <p:blipFill>
          <a:blip r:embed="rId4"/>
          <a:stretch>
            <a:fillRect/>
          </a:stretch>
        </p:blipFill>
        <p:spPr>
          <a:xfrm>
            <a:off x="1818501" y="2555707"/>
            <a:ext cx="5153799" cy="4087497"/>
          </a:xfrm>
          <a:prstGeom prst="rect">
            <a:avLst/>
          </a:prstGeom>
        </p:spPr>
      </p:pic>
    </p:spTree>
    <p:extLst>
      <p:ext uri="{BB962C8B-B14F-4D97-AF65-F5344CB8AC3E}">
        <p14:creationId xmlns:p14="http://schemas.microsoft.com/office/powerpoint/2010/main" xmlns="" val="17902600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07DD18B-ED48-4042-807F-BD8259A71E59}"/>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 name="内容占位符 2">
            <a:extLst>
              <a:ext uri="{FF2B5EF4-FFF2-40B4-BE49-F238E27FC236}">
                <a16:creationId xmlns:a16="http://schemas.microsoft.com/office/drawing/2014/main" xmlns="" id="{36BC6BBE-CE5C-40A4-9F9D-B2E4197E70DB}"/>
              </a:ext>
            </a:extLst>
          </p:cNvPr>
          <p:cNvSpPr>
            <a:spLocks noGrp="1"/>
          </p:cNvSpPr>
          <p:nvPr>
            <p:ph idx="1"/>
          </p:nvPr>
        </p:nvSpPr>
        <p:spPr/>
        <p:txBody>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pic>
        <p:nvPicPr>
          <p:cNvPr id="4" name="图片 3">
            <a:extLst>
              <a:ext uri="{FF2B5EF4-FFF2-40B4-BE49-F238E27FC236}">
                <a16:creationId xmlns:a16="http://schemas.microsoft.com/office/drawing/2014/main" xmlns="" id="{2151526C-6F60-4100-BE9E-C812E51A766E}"/>
              </a:ext>
            </a:extLst>
          </p:cNvPr>
          <p:cNvPicPr>
            <a:picLocks noChangeAspect="1"/>
          </p:cNvPicPr>
          <p:nvPr/>
        </p:nvPicPr>
        <p:blipFill>
          <a:blip r:embed="rId3"/>
          <a:stretch>
            <a:fillRect/>
          </a:stretch>
        </p:blipFill>
        <p:spPr>
          <a:xfrm>
            <a:off x="977031" y="868529"/>
            <a:ext cx="10237937" cy="5624346"/>
          </a:xfrm>
          <a:prstGeom prst="rect">
            <a:avLst/>
          </a:prstGeom>
        </p:spPr>
      </p:pic>
    </p:spTree>
    <p:extLst>
      <p:ext uri="{BB962C8B-B14F-4D97-AF65-F5344CB8AC3E}">
        <p14:creationId xmlns:p14="http://schemas.microsoft.com/office/powerpoint/2010/main" xmlns="" val="11131702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68" name="Text Box 32"/>
          <p:cNvSpPr txBox="1">
            <a:spLocks noChangeArrowheads="1"/>
          </p:cNvSpPr>
          <p:nvPr/>
        </p:nvSpPr>
        <p:spPr bwMode="auto">
          <a:xfrm>
            <a:off x="3559384" y="1229680"/>
            <a:ext cx="5109091" cy="642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nSpc>
                <a:spcPct val="120000"/>
              </a:lnSpc>
              <a:spcBef>
                <a:spcPct val="20000"/>
              </a:spcBef>
              <a:spcAft>
                <a:spcPts val="20"/>
              </a:spcAft>
            </a:pPr>
            <a:r>
              <a:rPr lang="zh-CN" altLang="en-GB" sz="3200" dirty="0">
                <a:latin typeface="Times New Roman" panose="02020603050405020304" pitchFamily="18" charset="0"/>
                <a:ea typeface="等线" panose="02010600030101010101" pitchFamily="2" charset="-122"/>
                <a:sym typeface="Times New Roman" panose="02020603050405020304" pitchFamily="18" charset="0"/>
              </a:rPr>
              <a:t>固定源室干法贮源辐照装置</a:t>
            </a:r>
            <a:endParaRPr lang="zh-CN" altLang="en-US" sz="3200" dirty="0">
              <a:latin typeface="Times New Roman" panose="02020603050405020304" pitchFamily="18" charset="0"/>
              <a:ea typeface="等线" panose="02010600030101010101" pitchFamily="2" charset="-122"/>
              <a:sym typeface="Times New Roman" panose="02020603050405020304" pitchFamily="18" charset="0"/>
            </a:endParaRPr>
          </a:p>
        </p:txBody>
      </p:sp>
      <p:grpSp>
        <p:nvGrpSpPr>
          <p:cNvPr id="219169" name="Group 33"/>
          <p:cNvGrpSpPr>
            <a:grpSpLocks/>
          </p:cNvGrpSpPr>
          <p:nvPr/>
        </p:nvGrpSpPr>
        <p:grpSpPr bwMode="auto">
          <a:xfrm>
            <a:off x="2711450" y="2421987"/>
            <a:ext cx="6769100" cy="3671888"/>
            <a:chOff x="476" y="1162"/>
            <a:chExt cx="4710" cy="2842"/>
          </a:xfrm>
        </p:grpSpPr>
        <p:pic>
          <p:nvPicPr>
            <p:cNvPr id="219170" name="Picture 34" descr="Cat II gamma x96V1"/>
            <p:cNvPicPr>
              <a:picLocks noChangeAspect="1" noChangeArrowheads="1"/>
            </p:cNvPicPr>
            <p:nvPr/>
          </p:nvPicPr>
          <p:blipFill>
            <a:blip r:embed="rId3">
              <a:clrChange>
                <a:clrFrom>
                  <a:srgbClr val="FEFEFE"/>
                </a:clrFrom>
                <a:clrTo>
                  <a:srgbClr val="FEFEFE">
                    <a:alpha val="0"/>
                  </a:srgbClr>
                </a:clrTo>
              </a:clrChange>
              <a:lum bright="-12000" contrast="12000"/>
              <a:extLst>
                <a:ext uri="{28A0092B-C50C-407E-A947-70E740481C1C}">
                  <a14:useLocalDpi xmlns:a14="http://schemas.microsoft.com/office/drawing/2010/main" xmlns="" val="0"/>
                </a:ext>
              </a:extLst>
            </a:blip>
            <a:srcRect l="2094" t="7278" b="8192"/>
            <a:stretch>
              <a:fillRect/>
            </a:stretch>
          </p:blipFill>
          <p:spPr bwMode="auto">
            <a:xfrm>
              <a:off x="476" y="1344"/>
              <a:ext cx="4710" cy="2660"/>
            </a:xfrm>
            <a:prstGeom prst="rect">
              <a:avLst/>
            </a:prstGeom>
            <a:noFill/>
            <a:extLst>
              <a:ext uri="{909E8E84-426E-40DD-AFC4-6F175D3DCCD1}">
                <a14:hiddenFill xmlns:a14="http://schemas.microsoft.com/office/drawing/2010/main" xmlns="">
                  <a:solidFill>
                    <a:srgbClr val="FFFFFF"/>
                  </a:solidFill>
                </a14:hiddenFill>
              </a:ext>
            </a:extLst>
          </p:spPr>
        </p:pic>
        <p:sp>
          <p:nvSpPr>
            <p:cNvPr id="219171" name="Text Box 35"/>
            <p:cNvSpPr txBox="1">
              <a:spLocks noChangeArrowheads="1"/>
            </p:cNvSpPr>
            <p:nvPr/>
          </p:nvSpPr>
          <p:spPr bwMode="auto">
            <a:xfrm>
              <a:off x="476" y="1162"/>
              <a:ext cx="2812" cy="4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20000"/>
                </a:lnSpc>
                <a:spcBef>
                  <a:spcPct val="20000"/>
                </a:spcBef>
                <a:spcAft>
                  <a:spcPts val="20"/>
                </a:spcAft>
              </a:pPr>
              <a:endParaRPr lang="en-GB" sz="3200" b="1">
                <a:latin typeface="Times New Roman" panose="02020603050405020304" pitchFamily="18" charset="0"/>
                <a:ea typeface="等线" panose="02010600030101010101" pitchFamily="2" charset="-122"/>
                <a:sym typeface="Times New Roman" panose="02020603050405020304" pitchFamily="18" charset="0"/>
              </a:endParaRPr>
            </a:p>
          </p:txBody>
        </p:sp>
        <p:sp useBgFill="1">
          <p:nvSpPr>
            <p:cNvPr id="219172" name="Text Box 36"/>
            <p:cNvSpPr txBox="1">
              <a:spLocks noChangeArrowheads="1"/>
            </p:cNvSpPr>
            <p:nvPr/>
          </p:nvSpPr>
          <p:spPr bwMode="auto">
            <a:xfrm>
              <a:off x="3742" y="1434"/>
              <a:ext cx="815" cy="259"/>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gn="ctr">
                <a:lnSpc>
                  <a:spcPct val="120000"/>
                </a:lnSpc>
                <a:spcBef>
                  <a:spcPct val="20000"/>
                </a:spcBef>
                <a:spcAft>
                  <a:spcPts val="20"/>
                </a:spcAft>
              </a:pP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人员进入门</a:t>
              </a:r>
            </a:p>
          </p:txBody>
        </p:sp>
        <p:sp useBgFill="1">
          <p:nvSpPr>
            <p:cNvPr id="219173" name="Text Box 37"/>
            <p:cNvSpPr txBox="1">
              <a:spLocks noChangeArrowheads="1"/>
            </p:cNvSpPr>
            <p:nvPr/>
          </p:nvSpPr>
          <p:spPr bwMode="auto">
            <a:xfrm>
              <a:off x="3787" y="3658"/>
              <a:ext cx="816" cy="259"/>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gn="ctr">
                <a:lnSpc>
                  <a:spcPct val="120000"/>
                </a:lnSpc>
                <a:spcBef>
                  <a:spcPct val="20000"/>
                </a:spcBef>
                <a:spcAft>
                  <a:spcPts val="20"/>
                </a:spcAft>
              </a:pP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控制台</a:t>
              </a:r>
            </a:p>
          </p:txBody>
        </p:sp>
        <p:sp useBgFill="1">
          <p:nvSpPr>
            <p:cNvPr id="219174" name="Text Box 38"/>
            <p:cNvSpPr txBox="1">
              <a:spLocks noChangeArrowheads="1"/>
            </p:cNvSpPr>
            <p:nvPr/>
          </p:nvSpPr>
          <p:spPr bwMode="auto">
            <a:xfrm>
              <a:off x="1066" y="3658"/>
              <a:ext cx="816" cy="259"/>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gn="ctr">
                <a:lnSpc>
                  <a:spcPct val="120000"/>
                </a:lnSpc>
                <a:spcBef>
                  <a:spcPct val="20000"/>
                </a:spcBef>
                <a:spcAft>
                  <a:spcPts val="20"/>
                </a:spcAft>
              </a:pP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源架</a:t>
              </a:r>
            </a:p>
          </p:txBody>
        </p:sp>
        <p:sp useBgFill="1">
          <p:nvSpPr>
            <p:cNvPr id="219175" name="Text Box 39"/>
            <p:cNvSpPr txBox="1">
              <a:spLocks noChangeArrowheads="1"/>
            </p:cNvSpPr>
            <p:nvPr/>
          </p:nvSpPr>
          <p:spPr bwMode="auto">
            <a:xfrm>
              <a:off x="476" y="3430"/>
              <a:ext cx="816" cy="259"/>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gn="ctr">
                <a:lnSpc>
                  <a:spcPct val="120000"/>
                </a:lnSpc>
                <a:spcBef>
                  <a:spcPct val="20000"/>
                </a:spcBef>
                <a:spcAft>
                  <a:spcPts val="20"/>
                </a:spcAft>
              </a:pP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转台</a:t>
              </a:r>
            </a:p>
          </p:txBody>
        </p:sp>
        <p:sp>
          <p:nvSpPr>
            <p:cNvPr id="219176" name="Line 40"/>
            <p:cNvSpPr>
              <a:spLocks noChangeShapeType="1"/>
            </p:cNvSpPr>
            <p:nvPr/>
          </p:nvSpPr>
          <p:spPr bwMode="auto">
            <a:xfrm flipV="1">
              <a:off x="1628" y="2704"/>
              <a:ext cx="572" cy="971"/>
            </a:xfrm>
            <a:prstGeom prst="line">
              <a:avLst/>
            </a:prstGeom>
            <a:noFill/>
            <a:ln w="25400">
              <a:solidFill>
                <a:srgbClr val="FF0066"/>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219177" name="Line 41"/>
            <p:cNvSpPr>
              <a:spLocks noChangeShapeType="1"/>
            </p:cNvSpPr>
            <p:nvPr/>
          </p:nvSpPr>
          <p:spPr bwMode="auto">
            <a:xfrm flipV="1">
              <a:off x="1126" y="2604"/>
              <a:ext cx="770" cy="839"/>
            </a:xfrm>
            <a:prstGeom prst="line">
              <a:avLst/>
            </a:prstGeom>
            <a:noFill/>
            <a:ln w="25400">
              <a:solidFill>
                <a:srgbClr val="FF0066"/>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219178" name="Line 42"/>
            <p:cNvSpPr>
              <a:spLocks noChangeShapeType="1"/>
            </p:cNvSpPr>
            <p:nvPr/>
          </p:nvSpPr>
          <p:spPr bwMode="auto">
            <a:xfrm flipH="1" flipV="1">
              <a:off x="3572" y="3327"/>
              <a:ext cx="388" cy="382"/>
            </a:xfrm>
            <a:prstGeom prst="line">
              <a:avLst/>
            </a:prstGeom>
            <a:noFill/>
            <a:ln w="25400">
              <a:solidFill>
                <a:srgbClr val="FF0066"/>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219179" name="Line 43"/>
            <p:cNvSpPr>
              <a:spLocks noChangeShapeType="1"/>
            </p:cNvSpPr>
            <p:nvPr/>
          </p:nvSpPr>
          <p:spPr bwMode="auto">
            <a:xfrm>
              <a:off x="3988" y="1731"/>
              <a:ext cx="213" cy="907"/>
            </a:xfrm>
            <a:prstGeom prst="line">
              <a:avLst/>
            </a:prstGeom>
            <a:noFill/>
            <a:ln w="25400">
              <a:solidFill>
                <a:srgbClr val="FF0066"/>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grpSp>
    </p:spTree>
    <p:extLst>
      <p:ext uri="{BB962C8B-B14F-4D97-AF65-F5344CB8AC3E}">
        <p14:creationId xmlns:p14="http://schemas.microsoft.com/office/powerpoint/2010/main" xmlns="" val="34601406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4462" name="Group 30"/>
          <p:cNvGrpSpPr>
            <a:grpSpLocks/>
          </p:cNvGrpSpPr>
          <p:nvPr/>
        </p:nvGrpSpPr>
        <p:grpSpPr bwMode="auto">
          <a:xfrm>
            <a:off x="2639616" y="1942685"/>
            <a:ext cx="7643812" cy="4053576"/>
            <a:chOff x="340" y="1302"/>
            <a:chExt cx="5216" cy="3022"/>
          </a:xfrm>
        </p:grpSpPr>
        <p:pic>
          <p:nvPicPr>
            <p:cNvPr id="274437" name="Picture 5" descr="Irradiator Cat IV gamma blue"/>
            <p:cNvPicPr>
              <a:picLocks noChangeAspect="1" noChangeArrowheads="1"/>
            </p:cNvPicPr>
            <p:nvPr/>
          </p:nvPicPr>
          <p:blipFill>
            <a:blip r:embed="rId3">
              <a:clrChange>
                <a:clrFrom>
                  <a:srgbClr val="CCFEFE"/>
                </a:clrFrom>
                <a:clrTo>
                  <a:srgbClr val="CCFEFE">
                    <a:alpha val="0"/>
                  </a:srgbClr>
                </a:clrTo>
              </a:clrChange>
              <a:lum contrast="18000"/>
              <a:extLst>
                <a:ext uri="{28A0092B-C50C-407E-A947-70E740481C1C}">
                  <a14:useLocalDpi xmlns:a14="http://schemas.microsoft.com/office/drawing/2010/main" xmlns="" val="0"/>
                </a:ext>
              </a:extLst>
            </a:blip>
            <a:srcRect/>
            <a:stretch>
              <a:fillRect/>
            </a:stretch>
          </p:blipFill>
          <p:spPr bwMode="auto">
            <a:xfrm>
              <a:off x="698" y="1302"/>
              <a:ext cx="4491" cy="2953"/>
            </a:xfrm>
            <a:prstGeom prst="rect">
              <a:avLst/>
            </a:prstGeom>
            <a:noFill/>
            <a:extLst>
              <a:ext uri="{909E8E84-426E-40DD-AFC4-6F175D3DCCD1}">
                <a14:hiddenFill xmlns:a14="http://schemas.microsoft.com/office/drawing/2010/main" xmlns="">
                  <a:solidFill>
                    <a:srgbClr val="FFFFFF"/>
                  </a:solidFill>
                </a14:hiddenFill>
              </a:ext>
            </a:extLst>
          </p:spPr>
        </p:pic>
        <p:sp useBgFill="1">
          <p:nvSpPr>
            <p:cNvPr id="274438" name="Text Box 6"/>
            <p:cNvSpPr txBox="1">
              <a:spLocks noChangeArrowheads="1"/>
            </p:cNvSpPr>
            <p:nvPr/>
          </p:nvSpPr>
          <p:spPr bwMode="auto">
            <a:xfrm>
              <a:off x="385" y="1516"/>
              <a:ext cx="998" cy="250"/>
            </a:xfrm>
            <a:prstGeom prst="rect">
              <a:avLst/>
            </a:prstGeom>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gn="ctr">
                <a:lnSpc>
                  <a:spcPct val="120000"/>
                </a:lnSpc>
                <a:spcBef>
                  <a:spcPct val="20000"/>
                </a:spcBef>
                <a:spcAft>
                  <a:spcPts val="20"/>
                </a:spcAft>
              </a:pP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2 </a:t>
              </a:r>
              <a:r>
                <a:rPr lang="en-US" altLang="zh-CN"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m </a:t>
              </a: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水泥屏蔽体</a:t>
              </a:r>
            </a:p>
          </p:txBody>
        </p:sp>
        <p:sp useBgFill="1">
          <p:nvSpPr>
            <p:cNvPr id="274439" name="Text Box 7"/>
            <p:cNvSpPr txBox="1">
              <a:spLocks noChangeArrowheads="1"/>
            </p:cNvSpPr>
            <p:nvPr/>
          </p:nvSpPr>
          <p:spPr bwMode="auto">
            <a:xfrm>
              <a:off x="476" y="1987"/>
              <a:ext cx="771" cy="250"/>
            </a:xfrm>
            <a:prstGeom prst="rect">
              <a:avLst/>
            </a:prstGeom>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gn="ctr">
                <a:lnSpc>
                  <a:spcPct val="120000"/>
                </a:lnSpc>
                <a:spcBef>
                  <a:spcPct val="20000"/>
                </a:spcBef>
                <a:spcAft>
                  <a:spcPts val="20"/>
                </a:spcAft>
              </a:pP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升降缆</a:t>
              </a:r>
            </a:p>
          </p:txBody>
        </p:sp>
        <p:sp useBgFill="1">
          <p:nvSpPr>
            <p:cNvPr id="274440" name="Text Box 8"/>
            <p:cNvSpPr txBox="1">
              <a:spLocks noChangeArrowheads="1"/>
            </p:cNvSpPr>
            <p:nvPr/>
          </p:nvSpPr>
          <p:spPr bwMode="auto">
            <a:xfrm>
              <a:off x="1383" y="1424"/>
              <a:ext cx="1316" cy="250"/>
            </a:xfrm>
            <a:prstGeom prst="rect">
              <a:avLst/>
            </a:prstGeom>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gn="ctr">
                <a:lnSpc>
                  <a:spcPct val="120000"/>
                </a:lnSpc>
                <a:spcBef>
                  <a:spcPct val="20000"/>
                </a:spcBef>
                <a:spcAft>
                  <a:spcPts val="20"/>
                </a:spcAft>
              </a:pP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源升降气缸</a:t>
              </a:r>
            </a:p>
          </p:txBody>
        </p:sp>
        <p:sp useBgFill="1">
          <p:nvSpPr>
            <p:cNvPr id="274441" name="Text Box 9"/>
            <p:cNvSpPr txBox="1">
              <a:spLocks noChangeArrowheads="1"/>
            </p:cNvSpPr>
            <p:nvPr/>
          </p:nvSpPr>
          <p:spPr bwMode="auto">
            <a:xfrm>
              <a:off x="3334" y="1514"/>
              <a:ext cx="2222" cy="250"/>
            </a:xfrm>
            <a:prstGeom prst="rect">
              <a:avLst/>
            </a:prstGeom>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gn="ctr">
                <a:lnSpc>
                  <a:spcPct val="120000"/>
                </a:lnSpc>
                <a:spcBef>
                  <a:spcPct val="20000"/>
                </a:spcBef>
                <a:spcAft>
                  <a:spcPts val="20"/>
                </a:spcAft>
              </a:pPr>
              <a:r>
                <a:rPr lang="zh-CN" altLang="en-US" sz="1400" b="1" dirty="0">
                  <a:solidFill>
                    <a:srgbClr val="FF0066"/>
                  </a:solidFill>
                  <a:latin typeface="Times New Roman" panose="02020603050405020304" pitchFamily="18" charset="0"/>
                  <a:ea typeface="等线" panose="02010600030101010101" pitchFamily="2" charset="-122"/>
                  <a:sym typeface="Times New Roman" panose="02020603050405020304" pitchFamily="18" charset="0"/>
                </a:rPr>
                <a:t>源的运输容器入口</a:t>
              </a:r>
            </a:p>
          </p:txBody>
        </p:sp>
        <p:sp useBgFill="1">
          <p:nvSpPr>
            <p:cNvPr id="274442" name="Text Box 10"/>
            <p:cNvSpPr txBox="1">
              <a:spLocks noChangeArrowheads="1"/>
            </p:cNvSpPr>
            <p:nvPr/>
          </p:nvSpPr>
          <p:spPr bwMode="auto">
            <a:xfrm>
              <a:off x="3560" y="1842"/>
              <a:ext cx="1180" cy="250"/>
            </a:xfrm>
            <a:prstGeom prst="rect">
              <a:avLst/>
            </a:prstGeom>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gn="ctr">
                <a:lnSpc>
                  <a:spcPct val="120000"/>
                </a:lnSpc>
                <a:spcBef>
                  <a:spcPct val="20000"/>
                </a:spcBef>
                <a:spcAft>
                  <a:spcPts val="20"/>
                </a:spcAft>
              </a:pP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产品输送带</a:t>
              </a:r>
            </a:p>
          </p:txBody>
        </p:sp>
        <p:sp useBgFill="1">
          <p:nvSpPr>
            <p:cNvPr id="274443" name="Text Box 11"/>
            <p:cNvSpPr txBox="1">
              <a:spLocks noChangeArrowheads="1"/>
            </p:cNvSpPr>
            <p:nvPr/>
          </p:nvSpPr>
          <p:spPr bwMode="auto">
            <a:xfrm>
              <a:off x="340" y="3329"/>
              <a:ext cx="1089" cy="250"/>
            </a:xfrm>
            <a:prstGeom prst="rect">
              <a:avLst/>
            </a:prstGeom>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gn="ctr">
                <a:lnSpc>
                  <a:spcPct val="120000"/>
                </a:lnSpc>
                <a:spcBef>
                  <a:spcPct val="20000"/>
                </a:spcBef>
                <a:spcAft>
                  <a:spcPts val="20"/>
                </a:spcAft>
              </a:pP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屏蔽水池</a:t>
              </a:r>
            </a:p>
          </p:txBody>
        </p:sp>
        <p:sp useBgFill="1">
          <p:nvSpPr>
            <p:cNvPr id="274444" name="Text Box 12"/>
            <p:cNvSpPr txBox="1">
              <a:spLocks noChangeArrowheads="1"/>
            </p:cNvSpPr>
            <p:nvPr/>
          </p:nvSpPr>
          <p:spPr bwMode="auto">
            <a:xfrm>
              <a:off x="612" y="3565"/>
              <a:ext cx="771" cy="250"/>
            </a:xfrm>
            <a:prstGeom prst="rect">
              <a:avLst/>
            </a:prstGeom>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gn="ctr">
                <a:lnSpc>
                  <a:spcPct val="120000"/>
                </a:lnSpc>
                <a:spcBef>
                  <a:spcPct val="20000"/>
                </a:spcBef>
                <a:spcAft>
                  <a:spcPts val="20"/>
                </a:spcAft>
              </a:pP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导向缆</a:t>
              </a:r>
            </a:p>
          </p:txBody>
        </p:sp>
        <p:sp useBgFill="1">
          <p:nvSpPr>
            <p:cNvPr id="274445" name="Text Box 13"/>
            <p:cNvSpPr txBox="1">
              <a:spLocks noChangeArrowheads="1"/>
            </p:cNvSpPr>
            <p:nvPr/>
          </p:nvSpPr>
          <p:spPr bwMode="auto">
            <a:xfrm>
              <a:off x="3152" y="3793"/>
              <a:ext cx="953" cy="250"/>
            </a:xfrm>
            <a:prstGeom prst="rect">
              <a:avLst/>
            </a:prstGeom>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gn="ctr">
                <a:lnSpc>
                  <a:spcPct val="120000"/>
                </a:lnSpc>
                <a:spcBef>
                  <a:spcPct val="20000"/>
                </a:spcBef>
                <a:spcAft>
                  <a:spcPts val="20"/>
                </a:spcAft>
              </a:pP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控制台</a:t>
              </a:r>
            </a:p>
          </p:txBody>
        </p:sp>
        <p:sp useBgFill="1">
          <p:nvSpPr>
            <p:cNvPr id="274446" name="Text Box 14"/>
            <p:cNvSpPr txBox="1">
              <a:spLocks noChangeArrowheads="1"/>
            </p:cNvSpPr>
            <p:nvPr/>
          </p:nvSpPr>
          <p:spPr bwMode="auto">
            <a:xfrm>
              <a:off x="522" y="3884"/>
              <a:ext cx="1088" cy="250"/>
            </a:xfrm>
            <a:prstGeom prst="rect">
              <a:avLst/>
            </a:prstGeom>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gn="ctr">
                <a:lnSpc>
                  <a:spcPct val="120000"/>
                </a:lnSpc>
                <a:spcBef>
                  <a:spcPct val="20000"/>
                </a:spcBef>
                <a:spcAft>
                  <a:spcPts val="20"/>
                </a:spcAft>
              </a:pP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源架 (安全位置)</a:t>
              </a:r>
            </a:p>
          </p:txBody>
        </p:sp>
        <p:sp useBgFill="1">
          <p:nvSpPr>
            <p:cNvPr id="274447" name="Text Box 15"/>
            <p:cNvSpPr txBox="1">
              <a:spLocks noChangeArrowheads="1"/>
            </p:cNvSpPr>
            <p:nvPr/>
          </p:nvSpPr>
          <p:spPr bwMode="auto">
            <a:xfrm>
              <a:off x="4332" y="2251"/>
              <a:ext cx="771" cy="250"/>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gn="ctr">
                <a:lnSpc>
                  <a:spcPct val="120000"/>
                </a:lnSpc>
                <a:spcBef>
                  <a:spcPct val="20000"/>
                </a:spcBef>
                <a:spcAft>
                  <a:spcPts val="20"/>
                </a:spcAft>
              </a:pP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人员进入门</a:t>
              </a:r>
            </a:p>
          </p:txBody>
        </p:sp>
        <p:sp useBgFill="1">
          <p:nvSpPr>
            <p:cNvPr id="274448" name="Text Box 16"/>
            <p:cNvSpPr txBox="1">
              <a:spLocks noChangeArrowheads="1"/>
            </p:cNvSpPr>
            <p:nvPr/>
          </p:nvSpPr>
          <p:spPr bwMode="auto">
            <a:xfrm>
              <a:off x="2653" y="4074"/>
              <a:ext cx="1633" cy="250"/>
            </a:xfrm>
            <a:prstGeom prst="rect">
              <a:avLst/>
            </a:prstGeom>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gn="ctr">
                <a:lnSpc>
                  <a:spcPct val="120000"/>
                </a:lnSpc>
                <a:spcBef>
                  <a:spcPct val="20000"/>
                </a:spcBef>
                <a:spcAft>
                  <a:spcPts val="20"/>
                </a:spcAft>
              </a:pP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源运输容器</a:t>
              </a:r>
            </a:p>
          </p:txBody>
        </p:sp>
        <p:sp>
          <p:nvSpPr>
            <p:cNvPr id="274449" name="Line 17"/>
            <p:cNvSpPr>
              <a:spLocks noChangeShapeType="1"/>
            </p:cNvSpPr>
            <p:nvPr/>
          </p:nvSpPr>
          <p:spPr bwMode="auto">
            <a:xfrm>
              <a:off x="1180" y="1752"/>
              <a:ext cx="452" cy="317"/>
            </a:xfrm>
            <a:prstGeom prst="line">
              <a:avLst/>
            </a:prstGeom>
            <a:noFill/>
            <a:ln w="25400">
              <a:solidFill>
                <a:srgbClr val="FF0066"/>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274450" name="Line 18"/>
            <p:cNvSpPr>
              <a:spLocks noChangeShapeType="1"/>
            </p:cNvSpPr>
            <p:nvPr/>
          </p:nvSpPr>
          <p:spPr bwMode="auto">
            <a:xfrm>
              <a:off x="1927" y="1706"/>
              <a:ext cx="347" cy="305"/>
            </a:xfrm>
            <a:prstGeom prst="line">
              <a:avLst/>
            </a:prstGeom>
            <a:noFill/>
            <a:ln w="25400">
              <a:solidFill>
                <a:srgbClr val="FF0066"/>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274451" name="Line 19"/>
            <p:cNvSpPr>
              <a:spLocks noChangeShapeType="1"/>
            </p:cNvSpPr>
            <p:nvPr/>
          </p:nvSpPr>
          <p:spPr bwMode="auto">
            <a:xfrm flipH="1">
              <a:off x="2608" y="1646"/>
              <a:ext cx="768" cy="559"/>
            </a:xfrm>
            <a:prstGeom prst="line">
              <a:avLst/>
            </a:prstGeom>
            <a:noFill/>
            <a:ln w="25400">
              <a:solidFill>
                <a:srgbClr val="FF0066"/>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274452" name="Line 20"/>
            <p:cNvSpPr>
              <a:spLocks noChangeShapeType="1"/>
            </p:cNvSpPr>
            <p:nvPr/>
          </p:nvSpPr>
          <p:spPr bwMode="auto">
            <a:xfrm flipH="1">
              <a:off x="3016" y="2119"/>
              <a:ext cx="647" cy="631"/>
            </a:xfrm>
            <a:prstGeom prst="line">
              <a:avLst/>
            </a:prstGeom>
            <a:noFill/>
            <a:ln w="25400">
              <a:solidFill>
                <a:srgbClr val="FF0066"/>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274453" name="Line 21"/>
            <p:cNvSpPr>
              <a:spLocks noChangeShapeType="1"/>
            </p:cNvSpPr>
            <p:nvPr/>
          </p:nvSpPr>
          <p:spPr bwMode="auto">
            <a:xfrm>
              <a:off x="1202" y="2103"/>
              <a:ext cx="934" cy="37"/>
            </a:xfrm>
            <a:prstGeom prst="line">
              <a:avLst/>
            </a:prstGeom>
            <a:noFill/>
            <a:ln w="25400">
              <a:solidFill>
                <a:srgbClr val="FF0066"/>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274454" name="Line 22"/>
            <p:cNvSpPr>
              <a:spLocks noChangeShapeType="1"/>
            </p:cNvSpPr>
            <p:nvPr/>
          </p:nvSpPr>
          <p:spPr bwMode="auto">
            <a:xfrm flipV="1">
              <a:off x="1332" y="3351"/>
              <a:ext cx="732" cy="30"/>
            </a:xfrm>
            <a:prstGeom prst="line">
              <a:avLst/>
            </a:prstGeom>
            <a:noFill/>
            <a:ln w="25400">
              <a:solidFill>
                <a:srgbClr val="FF0066"/>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274455" name="Line 23"/>
            <p:cNvSpPr>
              <a:spLocks noChangeShapeType="1"/>
            </p:cNvSpPr>
            <p:nvPr/>
          </p:nvSpPr>
          <p:spPr bwMode="auto">
            <a:xfrm flipV="1">
              <a:off x="1383" y="3463"/>
              <a:ext cx="602" cy="170"/>
            </a:xfrm>
            <a:prstGeom prst="line">
              <a:avLst/>
            </a:prstGeom>
            <a:noFill/>
            <a:ln w="25400">
              <a:solidFill>
                <a:srgbClr val="FF0066"/>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274456" name="Line 24"/>
            <p:cNvSpPr>
              <a:spLocks noChangeShapeType="1"/>
            </p:cNvSpPr>
            <p:nvPr/>
          </p:nvSpPr>
          <p:spPr bwMode="auto">
            <a:xfrm flipV="1">
              <a:off x="1474" y="3710"/>
              <a:ext cx="635" cy="227"/>
            </a:xfrm>
            <a:prstGeom prst="line">
              <a:avLst/>
            </a:prstGeom>
            <a:noFill/>
            <a:ln w="25400">
              <a:solidFill>
                <a:srgbClr val="FF0066"/>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274457" name="Line 25"/>
            <p:cNvSpPr>
              <a:spLocks noChangeShapeType="1"/>
            </p:cNvSpPr>
            <p:nvPr/>
          </p:nvSpPr>
          <p:spPr bwMode="auto">
            <a:xfrm flipH="1" flipV="1">
              <a:off x="2393" y="3740"/>
              <a:ext cx="558" cy="337"/>
            </a:xfrm>
            <a:prstGeom prst="line">
              <a:avLst/>
            </a:prstGeom>
            <a:noFill/>
            <a:ln w="25400">
              <a:solidFill>
                <a:srgbClr val="FF0066"/>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274458" name="Line 26"/>
            <p:cNvSpPr>
              <a:spLocks noChangeShapeType="1"/>
            </p:cNvSpPr>
            <p:nvPr/>
          </p:nvSpPr>
          <p:spPr bwMode="auto">
            <a:xfrm flipH="1" flipV="1">
              <a:off x="2971" y="3158"/>
              <a:ext cx="607" cy="639"/>
            </a:xfrm>
            <a:prstGeom prst="line">
              <a:avLst/>
            </a:prstGeom>
            <a:noFill/>
            <a:ln w="25400">
              <a:solidFill>
                <a:srgbClr val="FF0066"/>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274460" name="Line 28"/>
            <p:cNvSpPr>
              <a:spLocks noChangeShapeType="1"/>
            </p:cNvSpPr>
            <p:nvPr/>
          </p:nvSpPr>
          <p:spPr bwMode="auto">
            <a:xfrm flipH="1">
              <a:off x="3463" y="2494"/>
              <a:ext cx="814" cy="429"/>
            </a:xfrm>
            <a:prstGeom prst="line">
              <a:avLst/>
            </a:prstGeom>
            <a:noFill/>
            <a:ln w="25400">
              <a:solidFill>
                <a:srgbClr val="FF0066"/>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grpSp>
      <p:sp>
        <p:nvSpPr>
          <p:cNvPr id="274463" name="Rectangle 31"/>
          <p:cNvSpPr>
            <a:spLocks noChangeArrowheads="1"/>
          </p:cNvSpPr>
          <p:nvPr/>
        </p:nvSpPr>
        <p:spPr bwMode="auto">
          <a:xfrm>
            <a:off x="2894497" y="980729"/>
            <a:ext cx="6119812" cy="6444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nSpc>
                <a:spcPct val="120000"/>
              </a:lnSpc>
              <a:spcBef>
                <a:spcPct val="20000"/>
              </a:spcBef>
              <a:spcAft>
                <a:spcPts val="20"/>
              </a:spcAft>
            </a:pPr>
            <a:r>
              <a:rPr lang="zh-CN" altLang="en-US" sz="3200" dirty="0">
                <a:latin typeface="Times New Roman" panose="02020603050405020304" pitchFamily="18" charset="0"/>
                <a:ea typeface="等线" panose="02010600030101010101" pitchFamily="2" charset="-122"/>
                <a:sym typeface="Times New Roman" panose="02020603050405020304" pitchFamily="18" charset="0"/>
              </a:rPr>
              <a:t>固定源室湿法贮源</a:t>
            </a:r>
            <a:r>
              <a:rPr lang="en-US" altLang="zh-CN" sz="3200" dirty="0">
                <a:latin typeface="Times New Roman" panose="02020603050405020304" pitchFamily="18" charset="0"/>
                <a:ea typeface="等线" panose="02010600030101010101" pitchFamily="2" charset="-122"/>
                <a:sym typeface="Times New Roman" panose="02020603050405020304" pitchFamily="18" charset="0"/>
              </a:rPr>
              <a:t>γ</a:t>
            </a:r>
            <a:r>
              <a:rPr lang="zh-CN" altLang="en-US" sz="3200" dirty="0">
                <a:latin typeface="Times New Roman" panose="02020603050405020304" pitchFamily="18" charset="0"/>
                <a:ea typeface="等线" panose="02010600030101010101" pitchFamily="2" charset="-122"/>
                <a:sym typeface="Times New Roman" panose="02020603050405020304" pitchFamily="18" charset="0"/>
              </a:rPr>
              <a:t>辐照装置</a:t>
            </a:r>
            <a:r>
              <a:rPr lang="zh-CN" altLang="en-US" sz="2800" b="1" dirty="0">
                <a:latin typeface="Times New Roman" panose="02020603050405020304" pitchFamily="18" charset="0"/>
                <a:ea typeface="等线" panose="02010600030101010101" pitchFamily="2" charset="-122"/>
                <a:sym typeface="Times New Roman" panose="02020603050405020304" pitchFamily="18" charset="0"/>
              </a:rPr>
              <a:t> </a:t>
            </a:r>
            <a:endParaRPr lang="zh-CN" altLang="en-US" sz="2800" dirty="0">
              <a:latin typeface="Times New Roman" panose="02020603050405020304" pitchFamily="18" charset="0"/>
              <a:ea typeface="等线"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xmlns="" val="14458846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Text Box 2"/>
          <p:cNvSpPr txBox="1">
            <a:spLocks noChangeArrowheads="1"/>
          </p:cNvSpPr>
          <p:nvPr/>
        </p:nvSpPr>
        <p:spPr bwMode="auto">
          <a:xfrm>
            <a:off x="3095629" y="836713"/>
            <a:ext cx="6192837" cy="642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20000"/>
              </a:lnSpc>
              <a:spcBef>
                <a:spcPct val="20000"/>
              </a:spcBef>
              <a:spcAft>
                <a:spcPts val="20"/>
              </a:spcAft>
            </a:pPr>
            <a:r>
              <a:rPr lang="zh-CN" altLang="en-US" sz="3200" b="1" dirty="0">
                <a:latin typeface="Times New Roman" panose="02020603050405020304" pitchFamily="18" charset="0"/>
                <a:ea typeface="等线" panose="02010600030101010101" pitchFamily="2" charset="-122"/>
                <a:sym typeface="Times New Roman" panose="02020603050405020304" pitchFamily="18" charset="0"/>
              </a:rPr>
              <a:t>电子束设施（第</a:t>
            </a:r>
            <a:r>
              <a:rPr lang="en-US" altLang="zh-CN" sz="3200" b="1" dirty="0">
                <a:latin typeface="Times New Roman" panose="02020603050405020304" pitchFamily="18" charset="0"/>
                <a:ea typeface="等线" panose="02010600030101010101" pitchFamily="2" charset="-122"/>
                <a:sym typeface="Times New Roman" panose="02020603050405020304" pitchFamily="18" charset="0"/>
              </a:rPr>
              <a:t>Ⅰ</a:t>
            </a:r>
            <a:r>
              <a:rPr lang="zh-CN" altLang="en-US" sz="3200" b="1" dirty="0">
                <a:latin typeface="Times New Roman" panose="02020603050405020304" pitchFamily="18" charset="0"/>
                <a:ea typeface="等线" panose="02010600030101010101" pitchFamily="2" charset="-122"/>
                <a:sym typeface="Times New Roman" panose="02020603050405020304" pitchFamily="18" charset="0"/>
              </a:rPr>
              <a:t>类）</a:t>
            </a:r>
            <a:endParaRPr lang="en-US" altLang="zh-CN" sz="3200" b="1" dirty="0">
              <a:latin typeface="Times New Roman" panose="02020603050405020304" pitchFamily="18" charset="0"/>
              <a:ea typeface="等线" panose="02010600030101010101" pitchFamily="2" charset="-122"/>
              <a:sym typeface="Times New Roman" panose="02020603050405020304" pitchFamily="18" charset="0"/>
            </a:endParaRPr>
          </a:p>
        </p:txBody>
      </p:sp>
      <p:grpSp>
        <p:nvGrpSpPr>
          <p:cNvPr id="376835" name="Group 3"/>
          <p:cNvGrpSpPr>
            <a:grpSpLocks/>
          </p:cNvGrpSpPr>
          <p:nvPr/>
        </p:nvGrpSpPr>
        <p:grpSpPr bwMode="auto">
          <a:xfrm>
            <a:off x="2243138" y="1877734"/>
            <a:ext cx="7632700" cy="4306733"/>
            <a:chOff x="567" y="1398"/>
            <a:chExt cx="4808" cy="2856"/>
          </a:xfrm>
        </p:grpSpPr>
        <p:pic>
          <p:nvPicPr>
            <p:cNvPr id="376836" name="Picture 4" descr="Irradiator Cat I electron blue"/>
            <p:cNvPicPr>
              <a:picLocks noChangeAspect="1" noChangeArrowheads="1"/>
            </p:cNvPicPr>
            <p:nvPr/>
          </p:nvPicPr>
          <p:blipFill>
            <a:blip r:embed="rId3">
              <a:clrChange>
                <a:clrFrom>
                  <a:srgbClr val="CCFEFE"/>
                </a:clrFrom>
                <a:clrTo>
                  <a:srgbClr val="CCFEFE">
                    <a:alpha val="0"/>
                  </a:srgbClr>
                </a:clrTo>
              </a:clrChange>
              <a:lum contrast="6000"/>
              <a:extLst>
                <a:ext uri="{28A0092B-C50C-407E-A947-70E740481C1C}">
                  <a14:useLocalDpi xmlns:a14="http://schemas.microsoft.com/office/drawing/2010/main" xmlns="" val="0"/>
                </a:ext>
              </a:extLst>
            </a:blip>
            <a:srcRect/>
            <a:stretch>
              <a:fillRect/>
            </a:stretch>
          </p:blipFill>
          <p:spPr bwMode="auto">
            <a:xfrm>
              <a:off x="969" y="1398"/>
              <a:ext cx="3998" cy="2803"/>
            </a:xfrm>
            <a:prstGeom prst="rect">
              <a:avLst/>
            </a:prstGeom>
            <a:noFill/>
            <a:extLst>
              <a:ext uri="{909E8E84-426E-40DD-AFC4-6F175D3DCCD1}">
                <a14:hiddenFill xmlns:a14="http://schemas.microsoft.com/office/drawing/2010/main" xmlns="">
                  <a:solidFill>
                    <a:srgbClr val="FFFFFF"/>
                  </a:solidFill>
                </a14:hiddenFill>
              </a:ext>
            </a:extLst>
          </p:spPr>
        </p:pic>
        <p:sp useBgFill="1">
          <p:nvSpPr>
            <p:cNvPr id="376837" name="Text Box 5"/>
            <p:cNvSpPr txBox="1">
              <a:spLocks noChangeArrowheads="1"/>
            </p:cNvSpPr>
            <p:nvPr/>
          </p:nvSpPr>
          <p:spPr bwMode="auto">
            <a:xfrm>
              <a:off x="2699" y="1570"/>
              <a:ext cx="952" cy="222"/>
            </a:xfrm>
            <a:prstGeom prst="rect">
              <a:avLst/>
            </a:prstGeom>
            <a:ln>
              <a:noFill/>
            </a:ln>
            <a:effectLst/>
            <a:extLst>
              <a:ext uri="{91240B29-F687-4F45-9708-019B960494DF}">
                <a14:hiddenLine xmlns:a14="http://schemas.microsoft.com/office/drawing/2010/main" xmlns="" w="31750" algn="ctr">
                  <a:solidFill>
                    <a:srgbClr val="FF0066"/>
                  </a:solidFill>
                  <a:miter lim="800000"/>
                  <a:headEnd/>
                  <a:tailEnd type="none" w="med"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gn="ctr">
                <a:lnSpc>
                  <a:spcPct val="120000"/>
                </a:lnSpc>
                <a:spcBef>
                  <a:spcPct val="20000"/>
                </a:spcBef>
                <a:spcAft>
                  <a:spcPts val="20"/>
                </a:spcAft>
              </a:pP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铅屏蔽</a:t>
              </a:r>
            </a:p>
          </p:txBody>
        </p:sp>
        <p:sp useBgFill="1">
          <p:nvSpPr>
            <p:cNvPr id="376838" name="Text Box 6"/>
            <p:cNvSpPr txBox="1">
              <a:spLocks noChangeArrowheads="1"/>
            </p:cNvSpPr>
            <p:nvPr/>
          </p:nvSpPr>
          <p:spPr bwMode="auto">
            <a:xfrm>
              <a:off x="1519" y="1443"/>
              <a:ext cx="1270" cy="222"/>
            </a:xfrm>
            <a:prstGeom prst="rect">
              <a:avLst/>
            </a:prstGeom>
            <a:ln>
              <a:noFill/>
            </a:ln>
            <a:effectLst/>
            <a:extLst>
              <a:ext uri="{91240B29-F687-4F45-9708-019B960494DF}">
                <a14:hiddenLine xmlns:a14="http://schemas.microsoft.com/office/drawing/2010/main" xmlns="" w="31750" algn="ctr">
                  <a:solidFill>
                    <a:srgbClr val="FF0066"/>
                  </a:solidFill>
                  <a:miter lim="800000"/>
                  <a:headEnd/>
                  <a:tailEnd type="none" w="med"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gn="ctr">
                <a:lnSpc>
                  <a:spcPct val="120000"/>
                </a:lnSpc>
                <a:spcBef>
                  <a:spcPct val="20000"/>
                </a:spcBef>
                <a:spcAft>
                  <a:spcPts val="20"/>
                </a:spcAft>
              </a:pP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产品传送带</a:t>
              </a:r>
            </a:p>
          </p:txBody>
        </p:sp>
        <p:sp useBgFill="1">
          <p:nvSpPr>
            <p:cNvPr id="376839" name="Text Box 7"/>
            <p:cNvSpPr txBox="1">
              <a:spLocks noChangeArrowheads="1"/>
            </p:cNvSpPr>
            <p:nvPr/>
          </p:nvSpPr>
          <p:spPr bwMode="auto">
            <a:xfrm>
              <a:off x="4377" y="2296"/>
              <a:ext cx="998" cy="222"/>
            </a:xfrm>
            <a:prstGeom prst="rect">
              <a:avLst/>
            </a:prstGeom>
            <a:ln>
              <a:noFill/>
            </a:ln>
            <a:effectLst/>
            <a:extLst>
              <a:ext uri="{91240B29-F687-4F45-9708-019B960494DF}">
                <a14:hiddenLine xmlns:a14="http://schemas.microsoft.com/office/drawing/2010/main" xmlns="" w="31750">
                  <a:solidFill>
                    <a:srgbClr val="FF0066"/>
                  </a:solidFill>
                  <a:miter lim="800000"/>
                  <a:headEnd/>
                  <a:tailEnd type="none" w="med"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gn="ctr">
                <a:lnSpc>
                  <a:spcPct val="120000"/>
                </a:lnSpc>
                <a:spcBef>
                  <a:spcPct val="20000"/>
                </a:spcBef>
                <a:spcAft>
                  <a:spcPts val="20"/>
                </a:spcAft>
              </a:pP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高压发射器</a:t>
              </a:r>
            </a:p>
          </p:txBody>
        </p:sp>
        <p:sp useBgFill="1">
          <p:nvSpPr>
            <p:cNvPr id="376840" name="Text Box 8"/>
            <p:cNvSpPr txBox="1">
              <a:spLocks noChangeArrowheads="1"/>
            </p:cNvSpPr>
            <p:nvPr/>
          </p:nvSpPr>
          <p:spPr bwMode="auto">
            <a:xfrm>
              <a:off x="2064" y="4028"/>
              <a:ext cx="589" cy="222"/>
            </a:xfrm>
            <a:prstGeom prst="rect">
              <a:avLst/>
            </a:prstGeom>
            <a:ln>
              <a:noFill/>
            </a:ln>
            <a:effectLst/>
            <a:extLst>
              <a:ext uri="{91240B29-F687-4F45-9708-019B960494DF}">
                <a14:hiddenLine xmlns:a14="http://schemas.microsoft.com/office/drawing/2010/main" xmlns="" w="31750" algn="ctr">
                  <a:solidFill>
                    <a:srgbClr val="FF0066"/>
                  </a:solidFill>
                  <a:miter lim="800000"/>
                  <a:headEnd/>
                  <a:tailEnd type="none" w="med"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gn="ctr">
                <a:lnSpc>
                  <a:spcPct val="120000"/>
                </a:lnSpc>
                <a:spcBef>
                  <a:spcPct val="20000"/>
                </a:spcBef>
                <a:spcAft>
                  <a:spcPts val="20"/>
                </a:spcAft>
              </a:pP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控制柜</a:t>
              </a:r>
            </a:p>
          </p:txBody>
        </p:sp>
        <p:sp useBgFill="1">
          <p:nvSpPr>
            <p:cNvPr id="376841" name="Text Box 9"/>
            <p:cNvSpPr txBox="1">
              <a:spLocks noChangeArrowheads="1"/>
            </p:cNvSpPr>
            <p:nvPr/>
          </p:nvSpPr>
          <p:spPr bwMode="auto">
            <a:xfrm>
              <a:off x="567" y="3702"/>
              <a:ext cx="1315" cy="222"/>
            </a:xfrm>
            <a:prstGeom prst="rect">
              <a:avLst/>
            </a:prstGeom>
            <a:ln>
              <a:noFill/>
            </a:ln>
            <a:effectLst/>
            <a:extLst>
              <a:ext uri="{91240B29-F687-4F45-9708-019B960494DF}">
                <a14:hiddenLine xmlns:a14="http://schemas.microsoft.com/office/drawing/2010/main" xmlns="" w="31750" algn="ctr">
                  <a:solidFill>
                    <a:srgbClr val="FF0066"/>
                  </a:solidFill>
                  <a:miter lim="800000"/>
                  <a:headEnd/>
                  <a:tailEnd type="none" w="med"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gn="ctr">
                <a:lnSpc>
                  <a:spcPct val="120000"/>
                </a:lnSpc>
                <a:spcBef>
                  <a:spcPct val="20000"/>
                </a:spcBef>
                <a:spcAft>
                  <a:spcPts val="20"/>
                </a:spcAft>
              </a:pP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单极电子束源</a:t>
              </a:r>
            </a:p>
          </p:txBody>
        </p:sp>
        <p:sp>
          <p:nvSpPr>
            <p:cNvPr id="376842" name="Line 10"/>
            <p:cNvSpPr>
              <a:spLocks noChangeShapeType="1"/>
            </p:cNvSpPr>
            <p:nvPr/>
          </p:nvSpPr>
          <p:spPr bwMode="auto">
            <a:xfrm flipH="1">
              <a:off x="2062" y="1622"/>
              <a:ext cx="214" cy="629"/>
            </a:xfrm>
            <a:prstGeom prst="line">
              <a:avLst/>
            </a:prstGeom>
            <a:noFill/>
            <a:ln w="22225">
              <a:solidFill>
                <a:srgbClr val="FF0066"/>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76843" name="Line 11"/>
            <p:cNvSpPr>
              <a:spLocks noChangeShapeType="1"/>
            </p:cNvSpPr>
            <p:nvPr/>
          </p:nvSpPr>
          <p:spPr bwMode="auto">
            <a:xfrm flipH="1">
              <a:off x="2460" y="1752"/>
              <a:ext cx="360" cy="619"/>
            </a:xfrm>
            <a:prstGeom prst="line">
              <a:avLst/>
            </a:prstGeom>
            <a:noFill/>
            <a:ln w="22225">
              <a:solidFill>
                <a:srgbClr val="FF0066"/>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76844" name="Line 12"/>
            <p:cNvSpPr>
              <a:spLocks noChangeShapeType="1"/>
            </p:cNvSpPr>
            <p:nvPr/>
          </p:nvSpPr>
          <p:spPr bwMode="auto">
            <a:xfrm flipH="1">
              <a:off x="4002" y="2472"/>
              <a:ext cx="284" cy="6"/>
            </a:xfrm>
            <a:prstGeom prst="line">
              <a:avLst/>
            </a:prstGeom>
            <a:noFill/>
            <a:ln w="22225">
              <a:solidFill>
                <a:srgbClr val="FF0066"/>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76845" name="Line 13"/>
            <p:cNvSpPr>
              <a:spLocks noChangeShapeType="1"/>
            </p:cNvSpPr>
            <p:nvPr/>
          </p:nvSpPr>
          <p:spPr bwMode="auto">
            <a:xfrm flipV="1">
              <a:off x="1486" y="2432"/>
              <a:ext cx="1303" cy="1276"/>
            </a:xfrm>
            <a:prstGeom prst="line">
              <a:avLst/>
            </a:prstGeom>
            <a:noFill/>
            <a:ln w="22225">
              <a:solidFill>
                <a:srgbClr val="FF0066"/>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76846" name="Line 14"/>
            <p:cNvSpPr>
              <a:spLocks noChangeShapeType="1"/>
            </p:cNvSpPr>
            <p:nvPr/>
          </p:nvSpPr>
          <p:spPr bwMode="auto">
            <a:xfrm flipV="1">
              <a:off x="2511" y="3249"/>
              <a:ext cx="363" cy="771"/>
            </a:xfrm>
            <a:prstGeom prst="line">
              <a:avLst/>
            </a:prstGeom>
            <a:noFill/>
            <a:ln w="22225">
              <a:solidFill>
                <a:srgbClr val="FF0066"/>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useBgFill="1">
          <p:nvSpPr>
            <p:cNvPr id="376847" name="Rectangle 15"/>
            <p:cNvSpPr>
              <a:spLocks noChangeArrowheads="1"/>
            </p:cNvSpPr>
            <p:nvPr/>
          </p:nvSpPr>
          <p:spPr bwMode="auto">
            <a:xfrm>
              <a:off x="4694" y="1574"/>
              <a:ext cx="115" cy="264"/>
            </a:xfrm>
            <a:prstGeom prst="rect">
              <a:avLst/>
            </a:prstGeom>
            <a:ln>
              <a:noFill/>
            </a:ln>
            <a:effectLst/>
            <a:extLst>
              <a:ext uri="{91240B29-F687-4F45-9708-019B960494DF}">
                <a14:hiddenLine xmlns:a14="http://schemas.microsoft.com/office/drawing/2010/main" xmlns="" w="22225">
                  <a:solidFill>
                    <a:srgbClr val="FF0066"/>
                  </a:solidFill>
                  <a:miter lim="800000"/>
                  <a:headEnd/>
                  <a:tailEnd type="none" w="med"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nchor="ctr">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useBgFill="1">
          <p:nvSpPr>
            <p:cNvPr id="376848" name="Rectangle 16"/>
            <p:cNvSpPr>
              <a:spLocks noChangeArrowheads="1"/>
            </p:cNvSpPr>
            <p:nvPr/>
          </p:nvSpPr>
          <p:spPr bwMode="auto">
            <a:xfrm>
              <a:off x="4513" y="3878"/>
              <a:ext cx="363" cy="264"/>
            </a:xfrm>
            <a:prstGeom prst="rect">
              <a:avLst/>
            </a:prstGeom>
            <a:ln>
              <a:noFill/>
            </a:ln>
            <a:effectLst/>
            <a:extLst>
              <a:ext uri="{91240B29-F687-4F45-9708-019B960494DF}">
                <a14:hiddenLine xmlns:a14="http://schemas.microsoft.com/office/drawing/2010/main" xmlns="" w="22225">
                  <a:solidFill>
                    <a:srgbClr val="FF0066"/>
                  </a:solidFill>
                  <a:miter lim="800000"/>
                  <a:headEnd/>
                  <a:tailEnd type="none" w="med"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nchor="ctr">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useBgFill="1">
          <p:nvSpPr>
            <p:cNvPr id="376849" name="Rectangle 17"/>
            <p:cNvSpPr>
              <a:spLocks noChangeArrowheads="1"/>
            </p:cNvSpPr>
            <p:nvPr/>
          </p:nvSpPr>
          <p:spPr bwMode="auto">
            <a:xfrm>
              <a:off x="3990" y="3990"/>
              <a:ext cx="115" cy="264"/>
            </a:xfrm>
            <a:prstGeom prst="rect">
              <a:avLst/>
            </a:prstGeom>
            <a:ln>
              <a:noFill/>
            </a:ln>
            <a:effectLst/>
            <a:extLst>
              <a:ext uri="{91240B29-F687-4F45-9708-019B960494DF}">
                <a14:hiddenLine xmlns:a14="http://schemas.microsoft.com/office/drawing/2010/main" xmlns="" w="22225">
                  <a:solidFill>
                    <a:srgbClr val="FF0066"/>
                  </a:solidFill>
                  <a:miter lim="800000"/>
                  <a:headEnd/>
                  <a:tailEnd type="none" w="med"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nchor="ctr">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grpSp>
    </p:spTree>
    <p:extLst>
      <p:ext uri="{BB962C8B-B14F-4D97-AF65-F5344CB8AC3E}">
        <p14:creationId xmlns:p14="http://schemas.microsoft.com/office/powerpoint/2010/main" xmlns="" val="32120135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2886075" y="836713"/>
            <a:ext cx="6192838" cy="642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20000"/>
              </a:lnSpc>
              <a:spcBef>
                <a:spcPct val="20000"/>
              </a:spcBef>
              <a:spcAft>
                <a:spcPts val="20"/>
              </a:spcAft>
            </a:pPr>
            <a:r>
              <a:rPr lang="zh-CN" altLang="en-US" sz="3200" b="1" dirty="0">
                <a:latin typeface="Times New Roman" panose="02020603050405020304" pitchFamily="18" charset="0"/>
                <a:ea typeface="等线" panose="02010600030101010101" pitchFamily="2" charset="-122"/>
                <a:sym typeface="Times New Roman" panose="02020603050405020304" pitchFamily="18" charset="0"/>
              </a:rPr>
              <a:t>电子束设施（第</a:t>
            </a:r>
            <a:r>
              <a:rPr lang="en-US" altLang="zh-CN" sz="3200" b="1" dirty="0">
                <a:latin typeface="Times New Roman" panose="02020603050405020304" pitchFamily="18" charset="0"/>
                <a:ea typeface="等线" panose="02010600030101010101" pitchFamily="2" charset="-122"/>
                <a:sym typeface="Times New Roman" panose="02020603050405020304" pitchFamily="18" charset="0"/>
              </a:rPr>
              <a:t>Ⅱ</a:t>
            </a:r>
            <a:r>
              <a:rPr lang="zh-CN" altLang="en-US" sz="3200" b="1" dirty="0">
                <a:latin typeface="Times New Roman" panose="02020603050405020304" pitchFamily="18" charset="0"/>
                <a:ea typeface="等线" panose="02010600030101010101" pitchFamily="2" charset="-122"/>
                <a:sym typeface="Times New Roman" panose="02020603050405020304" pitchFamily="18" charset="0"/>
              </a:rPr>
              <a:t>类）</a:t>
            </a:r>
            <a:endParaRPr lang="en-US" altLang="zh-CN" sz="3200" b="1" dirty="0">
              <a:latin typeface="Times New Roman" panose="02020603050405020304" pitchFamily="18" charset="0"/>
              <a:ea typeface="等线" panose="02010600030101010101" pitchFamily="2" charset="-122"/>
              <a:sym typeface="Times New Roman" panose="02020603050405020304" pitchFamily="18" charset="0"/>
            </a:endParaRPr>
          </a:p>
        </p:txBody>
      </p:sp>
      <p:grpSp>
        <p:nvGrpSpPr>
          <p:cNvPr id="375811" name="Group 3"/>
          <p:cNvGrpSpPr>
            <a:grpSpLocks/>
          </p:cNvGrpSpPr>
          <p:nvPr/>
        </p:nvGrpSpPr>
        <p:grpSpPr bwMode="auto">
          <a:xfrm>
            <a:off x="2736851" y="1954213"/>
            <a:ext cx="7194550" cy="4533900"/>
            <a:chOff x="793" y="1401"/>
            <a:chExt cx="4532" cy="2856"/>
          </a:xfrm>
        </p:grpSpPr>
        <p:grpSp>
          <p:nvGrpSpPr>
            <p:cNvPr id="375812" name="Group 4"/>
            <p:cNvGrpSpPr>
              <a:grpSpLocks/>
            </p:cNvGrpSpPr>
            <p:nvPr/>
          </p:nvGrpSpPr>
          <p:grpSpPr bwMode="auto">
            <a:xfrm>
              <a:off x="810" y="1401"/>
              <a:ext cx="4515" cy="2856"/>
              <a:chOff x="810" y="1401"/>
              <a:chExt cx="4515" cy="2856"/>
            </a:xfrm>
          </p:grpSpPr>
          <p:pic>
            <p:nvPicPr>
              <p:cNvPr id="375813" name="Picture 5" descr="Irradiator Cat II electron beam blue"/>
              <p:cNvPicPr>
                <a:picLocks noChangeAspect="1" noChangeArrowheads="1"/>
              </p:cNvPicPr>
              <p:nvPr/>
            </p:nvPicPr>
            <p:blipFill>
              <a:blip r:embed="rId3">
                <a:clrChange>
                  <a:clrFrom>
                    <a:srgbClr val="CCFEFE"/>
                  </a:clrFrom>
                  <a:clrTo>
                    <a:srgbClr val="CCFEFE">
                      <a:alpha val="0"/>
                    </a:srgbClr>
                  </a:clrTo>
                </a:clrChange>
                <a:lum contrast="6000"/>
                <a:extLst>
                  <a:ext uri="{28A0092B-C50C-407E-A947-70E740481C1C}">
                    <a14:useLocalDpi xmlns:a14="http://schemas.microsoft.com/office/drawing/2010/main" xmlns="" val="0"/>
                  </a:ext>
                </a:extLst>
              </a:blip>
              <a:srcRect/>
              <a:stretch>
                <a:fillRect/>
              </a:stretch>
            </p:blipFill>
            <p:spPr bwMode="auto">
              <a:xfrm>
                <a:off x="872" y="1401"/>
                <a:ext cx="3901" cy="2856"/>
              </a:xfrm>
              <a:prstGeom prst="rect">
                <a:avLst/>
              </a:prstGeom>
              <a:noFill/>
              <a:extLst>
                <a:ext uri="{909E8E84-426E-40DD-AFC4-6F175D3DCCD1}">
                  <a14:hiddenFill xmlns:a14="http://schemas.microsoft.com/office/drawing/2010/main" xmlns="">
                    <a:solidFill>
                      <a:srgbClr val="FFFFFF"/>
                    </a:solidFill>
                  </a14:hiddenFill>
                </a:ext>
              </a:extLst>
            </p:spPr>
          </p:pic>
          <p:sp useBgFill="1">
            <p:nvSpPr>
              <p:cNvPr id="375814" name="Text Box 6"/>
              <p:cNvSpPr txBox="1">
                <a:spLocks noChangeArrowheads="1"/>
              </p:cNvSpPr>
              <p:nvPr/>
            </p:nvSpPr>
            <p:spPr bwMode="auto">
              <a:xfrm>
                <a:off x="4146" y="2604"/>
                <a:ext cx="862" cy="211"/>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nSpc>
                    <a:spcPct val="120000"/>
                  </a:lnSpc>
                  <a:spcBef>
                    <a:spcPct val="20000"/>
                  </a:spcBef>
                  <a:spcAft>
                    <a:spcPts val="20"/>
                  </a:spcAft>
                </a:pP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扫描喇叭窗</a:t>
                </a:r>
              </a:p>
            </p:txBody>
          </p:sp>
          <p:sp useBgFill="1">
            <p:nvSpPr>
              <p:cNvPr id="375815" name="Text Box 7"/>
              <p:cNvSpPr txBox="1">
                <a:spLocks noChangeArrowheads="1"/>
              </p:cNvSpPr>
              <p:nvPr/>
            </p:nvSpPr>
            <p:spPr bwMode="auto">
              <a:xfrm>
                <a:off x="4282" y="2904"/>
                <a:ext cx="1043" cy="211"/>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nSpc>
                    <a:spcPct val="120000"/>
                  </a:lnSpc>
                  <a:spcBef>
                    <a:spcPct val="20000"/>
                  </a:spcBef>
                  <a:spcAft>
                    <a:spcPts val="20"/>
                  </a:spcAft>
                </a:pP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水泥屏蔽墙</a:t>
                </a:r>
              </a:p>
            </p:txBody>
          </p:sp>
          <p:sp useBgFill="1">
            <p:nvSpPr>
              <p:cNvPr id="375816" name="Text Box 8"/>
              <p:cNvSpPr txBox="1">
                <a:spLocks noChangeArrowheads="1"/>
              </p:cNvSpPr>
              <p:nvPr/>
            </p:nvSpPr>
            <p:spPr bwMode="auto">
              <a:xfrm>
                <a:off x="4107" y="1939"/>
                <a:ext cx="862" cy="211"/>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gn="ctr">
                  <a:lnSpc>
                    <a:spcPct val="120000"/>
                  </a:lnSpc>
                  <a:spcBef>
                    <a:spcPct val="20000"/>
                  </a:spcBef>
                  <a:spcAft>
                    <a:spcPts val="20"/>
                  </a:spcAft>
                </a:pP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高压系统</a:t>
                </a:r>
              </a:p>
            </p:txBody>
          </p:sp>
          <p:sp useBgFill="1">
            <p:nvSpPr>
              <p:cNvPr id="375817" name="Text Box 9"/>
              <p:cNvSpPr txBox="1">
                <a:spLocks noChangeArrowheads="1"/>
              </p:cNvSpPr>
              <p:nvPr/>
            </p:nvSpPr>
            <p:spPr bwMode="auto">
              <a:xfrm>
                <a:off x="810" y="2253"/>
                <a:ext cx="862" cy="211"/>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gn="ctr">
                  <a:lnSpc>
                    <a:spcPct val="120000"/>
                  </a:lnSpc>
                  <a:spcBef>
                    <a:spcPct val="20000"/>
                  </a:spcBef>
                  <a:spcAft>
                    <a:spcPts val="20"/>
                  </a:spcAft>
                </a:pP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振荡器室</a:t>
                </a:r>
              </a:p>
            </p:txBody>
          </p:sp>
          <p:sp useBgFill="1">
            <p:nvSpPr>
              <p:cNvPr id="375818" name="Text Box 10"/>
              <p:cNvSpPr txBox="1">
                <a:spLocks noChangeArrowheads="1"/>
              </p:cNvSpPr>
              <p:nvPr/>
            </p:nvSpPr>
            <p:spPr bwMode="auto">
              <a:xfrm>
                <a:off x="1152" y="3866"/>
                <a:ext cx="635" cy="374"/>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gn="ctr">
                  <a:lnSpc>
                    <a:spcPct val="120000"/>
                  </a:lnSpc>
                  <a:spcBef>
                    <a:spcPct val="20000"/>
                  </a:spcBef>
                  <a:spcAft>
                    <a:spcPts val="20"/>
                  </a:spcAft>
                </a:pP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迷道进出口</a:t>
                </a:r>
              </a:p>
            </p:txBody>
          </p:sp>
          <p:sp useBgFill="1">
            <p:nvSpPr>
              <p:cNvPr id="375819" name="Text Box 11"/>
              <p:cNvSpPr txBox="1">
                <a:spLocks noChangeArrowheads="1"/>
              </p:cNvSpPr>
              <p:nvPr/>
            </p:nvSpPr>
            <p:spPr bwMode="auto">
              <a:xfrm>
                <a:off x="4055" y="3857"/>
                <a:ext cx="635" cy="374"/>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algn="ctr">
                  <a:lnSpc>
                    <a:spcPct val="120000"/>
                  </a:lnSpc>
                  <a:spcBef>
                    <a:spcPct val="20000"/>
                  </a:spcBef>
                  <a:spcAft>
                    <a:spcPts val="20"/>
                  </a:spcAft>
                </a:pPr>
                <a:r>
                  <a:rPr lang="zh-CN" altLang="en-US" sz="1400" b="1">
                    <a:solidFill>
                      <a:srgbClr val="FF0066"/>
                    </a:solidFill>
                    <a:latin typeface="Times New Roman" panose="02020603050405020304" pitchFamily="18" charset="0"/>
                    <a:ea typeface="等线" panose="02010600030101010101" pitchFamily="2" charset="-122"/>
                    <a:sym typeface="Times New Roman" panose="02020603050405020304" pitchFamily="18" charset="0"/>
                  </a:rPr>
                  <a:t>产品传送带</a:t>
                </a:r>
              </a:p>
            </p:txBody>
          </p:sp>
          <p:sp>
            <p:nvSpPr>
              <p:cNvPr id="375820" name="Line 12"/>
              <p:cNvSpPr>
                <a:spLocks noChangeShapeType="1"/>
              </p:cNvSpPr>
              <p:nvPr/>
            </p:nvSpPr>
            <p:spPr bwMode="auto">
              <a:xfrm flipH="1">
                <a:off x="3018" y="2091"/>
                <a:ext cx="1143" cy="194"/>
              </a:xfrm>
              <a:prstGeom prst="line">
                <a:avLst/>
              </a:prstGeom>
              <a:noFill/>
              <a:ln w="25400">
                <a:solidFill>
                  <a:srgbClr val="FF0066"/>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75821" name="Line 13"/>
              <p:cNvSpPr>
                <a:spLocks noChangeShapeType="1"/>
              </p:cNvSpPr>
              <p:nvPr/>
            </p:nvSpPr>
            <p:spPr bwMode="auto">
              <a:xfrm>
                <a:off x="1554" y="2442"/>
                <a:ext cx="345" cy="162"/>
              </a:xfrm>
              <a:prstGeom prst="line">
                <a:avLst/>
              </a:prstGeom>
              <a:noFill/>
              <a:ln w="25400">
                <a:solidFill>
                  <a:srgbClr val="FF0066"/>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75822" name="Line 14"/>
              <p:cNvSpPr>
                <a:spLocks noChangeShapeType="1"/>
              </p:cNvSpPr>
              <p:nvPr/>
            </p:nvSpPr>
            <p:spPr bwMode="auto">
              <a:xfrm flipH="1">
                <a:off x="2848" y="2718"/>
                <a:ext cx="1304" cy="744"/>
              </a:xfrm>
              <a:prstGeom prst="line">
                <a:avLst/>
              </a:prstGeom>
              <a:noFill/>
              <a:ln w="25400">
                <a:solidFill>
                  <a:srgbClr val="FF0066"/>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75823" name="Line 15"/>
              <p:cNvSpPr>
                <a:spLocks noChangeShapeType="1"/>
              </p:cNvSpPr>
              <p:nvPr/>
            </p:nvSpPr>
            <p:spPr bwMode="auto">
              <a:xfrm flipH="1">
                <a:off x="3517" y="3007"/>
                <a:ext cx="764" cy="321"/>
              </a:xfrm>
              <a:prstGeom prst="line">
                <a:avLst/>
              </a:prstGeom>
              <a:noFill/>
              <a:ln w="25400">
                <a:solidFill>
                  <a:srgbClr val="FF0066"/>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75824" name="Line 16"/>
              <p:cNvSpPr>
                <a:spLocks noChangeShapeType="1"/>
              </p:cNvSpPr>
              <p:nvPr/>
            </p:nvSpPr>
            <p:spPr bwMode="auto">
              <a:xfrm flipH="1" flipV="1">
                <a:off x="3088" y="3848"/>
                <a:ext cx="970" cy="175"/>
              </a:xfrm>
              <a:prstGeom prst="line">
                <a:avLst/>
              </a:prstGeom>
              <a:noFill/>
              <a:ln w="25400">
                <a:solidFill>
                  <a:srgbClr val="FF0066"/>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p:nvSpPr>
              <p:cNvPr id="375825" name="Line 17"/>
              <p:cNvSpPr>
                <a:spLocks noChangeShapeType="1"/>
              </p:cNvSpPr>
              <p:nvPr/>
            </p:nvSpPr>
            <p:spPr bwMode="auto">
              <a:xfrm flipV="1">
                <a:off x="1726" y="3598"/>
                <a:ext cx="396" cy="347"/>
              </a:xfrm>
              <a:prstGeom prst="line">
                <a:avLst/>
              </a:prstGeom>
              <a:noFill/>
              <a:ln w="25400">
                <a:solidFill>
                  <a:srgbClr val="FF0066"/>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grpSp>
        <p:sp useBgFill="1">
          <p:nvSpPr>
            <p:cNvPr id="375826" name="Rectangle 18"/>
            <p:cNvSpPr>
              <a:spLocks noChangeArrowheads="1"/>
            </p:cNvSpPr>
            <p:nvPr/>
          </p:nvSpPr>
          <p:spPr bwMode="auto">
            <a:xfrm>
              <a:off x="2154" y="2307"/>
              <a:ext cx="115" cy="251"/>
            </a:xfrm>
            <a:prstGeom prst="rect">
              <a:avLst/>
            </a:prstGeom>
            <a:ln>
              <a:noFill/>
            </a:ln>
            <a:effectLst/>
            <a:extLst>
              <a:ext uri="{91240B29-F687-4F45-9708-019B960494DF}">
                <a14:hiddenLine xmlns:a14="http://schemas.microsoft.com/office/drawing/2010/main" xmlns="" w="22225">
                  <a:solidFill>
                    <a:srgbClr val="FF0066"/>
                  </a:solidFill>
                  <a:miter lim="800000"/>
                  <a:headEnd/>
                  <a:tailEnd type="none" w="med"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nchor="ctr">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useBgFill="1">
          <p:nvSpPr>
            <p:cNvPr id="375827" name="Rectangle 19"/>
            <p:cNvSpPr>
              <a:spLocks noChangeArrowheads="1"/>
            </p:cNvSpPr>
            <p:nvPr/>
          </p:nvSpPr>
          <p:spPr bwMode="auto">
            <a:xfrm>
              <a:off x="872" y="2523"/>
              <a:ext cx="907" cy="251"/>
            </a:xfrm>
            <a:prstGeom prst="rect">
              <a:avLst/>
            </a:prstGeom>
            <a:ln>
              <a:noFill/>
            </a:ln>
            <a:effectLst/>
            <a:extLst>
              <a:ext uri="{91240B29-F687-4F45-9708-019B960494DF}">
                <a14:hiddenLine xmlns:a14="http://schemas.microsoft.com/office/drawing/2010/main" xmlns="" w="22225">
                  <a:solidFill>
                    <a:srgbClr val="FF0066"/>
                  </a:solidFill>
                  <a:miter lim="800000"/>
                  <a:headEnd/>
                  <a:tailEnd type="none" w="med"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nchor="ctr">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sp useBgFill="1">
          <p:nvSpPr>
            <p:cNvPr id="375828" name="Rectangle 20"/>
            <p:cNvSpPr>
              <a:spLocks noChangeArrowheads="1"/>
            </p:cNvSpPr>
            <p:nvPr/>
          </p:nvSpPr>
          <p:spPr bwMode="auto">
            <a:xfrm>
              <a:off x="793" y="1899"/>
              <a:ext cx="953" cy="251"/>
            </a:xfrm>
            <a:prstGeom prst="rect">
              <a:avLst/>
            </a:prstGeom>
            <a:ln>
              <a:noFill/>
            </a:ln>
            <a:effectLst/>
            <a:extLst>
              <a:ext uri="{91240B29-F687-4F45-9708-019B960494DF}">
                <a14:hiddenLine xmlns:a14="http://schemas.microsoft.com/office/drawing/2010/main" xmlns="" w="22225">
                  <a:solidFill>
                    <a:srgbClr val="FF0066"/>
                  </a:solidFill>
                  <a:miter lim="800000"/>
                  <a:headEnd/>
                  <a:tailEnd type="none" w="med"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nchor="ctr">
              <a:spAutoFit/>
            </a:bodyPr>
            <a:lstStyle/>
            <a:p>
              <a:pPr>
                <a:lnSpc>
                  <a:spcPct val="120000"/>
                </a:lnSpc>
                <a:spcBef>
                  <a:spcPts val="20"/>
                </a:spcBef>
                <a:spcAft>
                  <a:spcPts val="20"/>
                </a:spcAft>
              </a:pPr>
              <a:endParaRPr lang="zh-CN" altLang="en-US">
                <a:latin typeface="Times New Roman" panose="02020603050405020304" pitchFamily="18" charset="0"/>
                <a:ea typeface="等线" panose="02010600030101010101" pitchFamily="2" charset="-122"/>
                <a:sym typeface="Times New Roman" panose="02020603050405020304" pitchFamily="18" charset="0"/>
              </a:endParaRPr>
            </a:p>
          </p:txBody>
        </p:sp>
      </p:grpSp>
    </p:spTree>
    <p:extLst>
      <p:ext uri="{BB962C8B-B14F-4D97-AF65-F5344CB8AC3E}">
        <p14:creationId xmlns:p14="http://schemas.microsoft.com/office/powerpoint/2010/main" xmlns="" val="41282078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nSpc>
                <a:spcPct val="120000"/>
              </a:lnSpc>
              <a:spcBef>
                <a:spcPct val="20000"/>
              </a:spcBef>
              <a:spcAft>
                <a:spcPts val="20"/>
              </a:spcAft>
            </a:pPr>
            <a:r>
              <a:rPr lang="zh-CN" altLang="en-US" b="1" dirty="0">
                <a:latin typeface="Times New Roman" panose="02020603050405020304" pitchFamily="18" charset="0"/>
                <a:ea typeface="等线" panose="02010600030101010101" pitchFamily="2" charset="-122"/>
                <a:sym typeface="Times New Roman" panose="02020603050405020304" pitchFamily="18" charset="0"/>
              </a:rPr>
              <a:t>工业探伤</a:t>
            </a:r>
          </a:p>
        </p:txBody>
      </p:sp>
      <p:pic>
        <p:nvPicPr>
          <p:cNvPr id="5123" name="Picture 4" descr="imagesCAFSH2F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959601" y="4076700"/>
            <a:ext cx="2466975" cy="184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4" name="Picture 6" descr="imagesCAOZ45V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640014" y="4076700"/>
            <a:ext cx="2466975" cy="184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5" name="Picture 7" descr="imagesCAPTG02E"/>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959601" y="2001838"/>
            <a:ext cx="2466975" cy="184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6" name="Picture 8" descr="imagesCAKW72W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640014" y="2027238"/>
            <a:ext cx="2505075"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15935101"/>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770</TotalTime>
  <Words>6874</Words>
  <Application>Microsoft Office PowerPoint</Application>
  <PresentationFormat>自定义</PresentationFormat>
  <Paragraphs>885</Paragraphs>
  <Slides>128</Slides>
  <Notes>78</Notes>
  <HiddenSlides>0</HiddenSlides>
  <MMClips>0</MMClips>
  <ScaleCrop>false</ScaleCrop>
  <HeadingPairs>
    <vt:vector size="4" baseType="variant">
      <vt:variant>
        <vt:lpstr>主题</vt:lpstr>
      </vt:variant>
      <vt:variant>
        <vt:i4>1</vt:i4>
      </vt:variant>
      <vt:variant>
        <vt:lpstr>幻灯片标题</vt:lpstr>
      </vt:variant>
      <vt:variant>
        <vt:i4>128</vt:i4>
      </vt:variant>
    </vt:vector>
  </HeadingPairs>
  <TitlesOfParts>
    <vt:vector size="129" baseType="lpstr">
      <vt:lpstr>Office 主题​​</vt:lpstr>
      <vt:lpstr>放射性职业病危害因素的检测与评价学术讲座</vt:lpstr>
      <vt:lpstr>幻灯片 2</vt:lpstr>
      <vt:lpstr>中华人民共和国职业病防治法</vt:lpstr>
      <vt:lpstr>幻灯片 4</vt:lpstr>
      <vt:lpstr>幻灯片 5</vt:lpstr>
      <vt:lpstr>中华人民共和国放射性污染防治法</vt:lpstr>
      <vt:lpstr>放射性同位素与射线装置安全和防护条例</vt:lpstr>
      <vt:lpstr>放射工作人员职业健康管理办法</vt:lpstr>
      <vt:lpstr>第一章 总则</vt:lpstr>
      <vt:lpstr>放射性危害≈电离辐射</vt:lpstr>
      <vt:lpstr>电离辐射的定义</vt:lpstr>
      <vt:lpstr>幻灯片 12</vt:lpstr>
      <vt:lpstr>电离辐射的种类</vt:lpstr>
      <vt:lpstr>放射性radioactivity</vt:lpstr>
      <vt:lpstr>衰变种类</vt:lpstr>
      <vt:lpstr>幻灯片 16</vt:lpstr>
      <vt:lpstr>幻灯片 17</vt:lpstr>
      <vt:lpstr>幻灯片 18</vt:lpstr>
      <vt:lpstr>核辐射是哪种辐射？</vt:lpstr>
      <vt:lpstr>电离辐射与物质相互作用</vt:lpstr>
      <vt:lpstr>幻灯片 21</vt:lpstr>
      <vt:lpstr>幻灯片 22</vt:lpstr>
      <vt:lpstr>电离辐射照射的分类</vt:lpstr>
      <vt:lpstr>幻灯片 24</vt:lpstr>
      <vt:lpstr>电离辐射致健康效应</vt:lpstr>
      <vt:lpstr>幻灯片 26</vt:lpstr>
      <vt:lpstr>幻灯片 27</vt:lpstr>
      <vt:lpstr>随机效应</vt:lpstr>
      <vt:lpstr>为什么癌症是研究的终点？</vt:lpstr>
      <vt:lpstr>幻灯片 30</vt:lpstr>
      <vt:lpstr>生物学机制</vt:lpstr>
      <vt:lpstr>幻灯片 32</vt:lpstr>
      <vt:lpstr>影响辐射致癌危险的因素</vt:lpstr>
      <vt:lpstr>《职业病危害因素分类目录》(国卫疾控发〔2015〕92号)</vt:lpstr>
      <vt:lpstr>辐射的穿透能力、组织中的射程</vt:lpstr>
      <vt:lpstr>辐射的量度</vt:lpstr>
      <vt:lpstr>对电离辐射的量度</vt:lpstr>
      <vt:lpstr>幻灯片 38</vt:lpstr>
      <vt:lpstr>幻灯片 39</vt:lpstr>
      <vt:lpstr>能量的单位</vt:lpstr>
      <vt:lpstr>辐射剂量</vt:lpstr>
      <vt:lpstr>剂量单位</vt:lpstr>
      <vt:lpstr>幻灯片 43</vt:lpstr>
      <vt:lpstr>幻灯片 44</vt:lpstr>
      <vt:lpstr>幻灯片 45</vt:lpstr>
      <vt:lpstr>幻灯片 46</vt:lpstr>
      <vt:lpstr>摄入放射性核素后（内照射）的剂量</vt:lpstr>
      <vt:lpstr>幻灯片 48</vt:lpstr>
      <vt:lpstr>幻灯片 49</vt:lpstr>
      <vt:lpstr>幻灯片 50</vt:lpstr>
      <vt:lpstr>运行实用量</vt:lpstr>
      <vt:lpstr>体模与ICRU球</vt:lpstr>
      <vt:lpstr>扩展场和齐向扩展场</vt:lpstr>
      <vt:lpstr>周围剂量当量 </vt:lpstr>
      <vt:lpstr>定向剂量当量 </vt:lpstr>
      <vt:lpstr>幻灯片 56</vt:lpstr>
      <vt:lpstr>个人剂量当量 </vt:lpstr>
      <vt:lpstr>职业照射</vt:lpstr>
      <vt:lpstr>《职业病分类和目录》(国卫疾控发〔2013〕48号)</vt:lpstr>
      <vt:lpstr>职业照射的职业分类</vt:lpstr>
      <vt:lpstr>职业照射的职业分类</vt:lpstr>
      <vt:lpstr>幻灯片 62</vt:lpstr>
      <vt:lpstr>环境保护部 国家卫生和计划生育委员会 公告</vt:lpstr>
      <vt:lpstr>一、射线装置分类原则</vt:lpstr>
      <vt:lpstr>二、射线装置分类</vt:lpstr>
      <vt:lpstr>幻灯片 66</vt:lpstr>
      <vt:lpstr>幻灯片 67</vt:lpstr>
      <vt:lpstr>幻灯片 68</vt:lpstr>
      <vt:lpstr>国家环境保护总局公告</vt:lpstr>
      <vt:lpstr>一、放射源分类原则</vt:lpstr>
      <vt:lpstr>二、放射源分类表</vt:lpstr>
      <vt:lpstr>三、非密封源分类</vt:lpstr>
      <vt:lpstr>国际辐射防护和辐射源安全基本安全标准</vt:lpstr>
      <vt:lpstr>核电厂</vt:lpstr>
      <vt:lpstr>屏片X射线摄影机</vt:lpstr>
      <vt:lpstr>CR</vt:lpstr>
      <vt:lpstr>DR</vt:lpstr>
      <vt:lpstr>幻灯片 78</vt:lpstr>
      <vt:lpstr>乳腺DR</vt:lpstr>
      <vt:lpstr>牙科X射线机</vt:lpstr>
      <vt:lpstr>幻灯片 81</vt:lpstr>
      <vt:lpstr>X射线透视机</vt:lpstr>
      <vt:lpstr>CT</vt:lpstr>
      <vt:lpstr>SPECT/CT</vt:lpstr>
      <vt:lpstr>PET/CT</vt:lpstr>
      <vt:lpstr>医用电子加速器</vt:lpstr>
      <vt:lpstr>60Coγ射线治疗机</vt:lpstr>
      <vt:lpstr>头部γ刀</vt:lpstr>
      <vt:lpstr>幻灯片 89</vt:lpstr>
      <vt:lpstr>后装治疗机</vt:lpstr>
      <vt:lpstr>后装治疗机</vt:lpstr>
      <vt:lpstr>DSA</vt:lpstr>
      <vt:lpstr>幻灯片 93</vt:lpstr>
      <vt:lpstr>幻灯片 94</vt:lpstr>
      <vt:lpstr>幻灯片 95</vt:lpstr>
      <vt:lpstr>幻灯片 96</vt:lpstr>
      <vt:lpstr>幻灯片 97</vt:lpstr>
      <vt:lpstr>幻灯片 98</vt:lpstr>
      <vt:lpstr>工业探伤</vt:lpstr>
      <vt:lpstr>幻灯片 100</vt:lpstr>
      <vt:lpstr>工业探伤γ辐射源</vt:lpstr>
      <vt:lpstr>幻灯片 102</vt:lpstr>
      <vt:lpstr>γ射线探伤</vt:lpstr>
      <vt:lpstr>料位计</vt:lpstr>
      <vt:lpstr>测厚仪</vt:lpstr>
      <vt:lpstr>密度计</vt:lpstr>
      <vt:lpstr>幻灯片 107</vt:lpstr>
      <vt:lpstr>幻灯片 108</vt:lpstr>
      <vt:lpstr>幻灯片 109</vt:lpstr>
      <vt:lpstr>幻灯片 110</vt:lpstr>
      <vt:lpstr>集装箱</vt:lpstr>
      <vt:lpstr>幻灯片 112</vt:lpstr>
      <vt:lpstr>电离辐射检测仪</vt:lpstr>
      <vt:lpstr>幻灯片 114</vt:lpstr>
      <vt:lpstr>幻灯片 115</vt:lpstr>
      <vt:lpstr>幻灯片 116</vt:lpstr>
      <vt:lpstr>幻灯片 117</vt:lpstr>
      <vt:lpstr>幻灯片 118</vt:lpstr>
      <vt:lpstr>职业性放射性危害监督</vt:lpstr>
      <vt:lpstr>职业性放射性危害监督</vt:lpstr>
      <vt:lpstr>外照射防护三原则：  1、时间 2、距离 3、屏蔽 4、控源</vt:lpstr>
      <vt:lpstr>内照射防护原则：  1、隔离 2、稀释</vt:lpstr>
      <vt:lpstr>幻灯片 123</vt:lpstr>
      <vt:lpstr>幻灯片 124</vt:lpstr>
      <vt:lpstr>幻灯片 125</vt:lpstr>
      <vt:lpstr>幻灯片 126</vt:lpstr>
      <vt:lpstr>幻灯片 127</vt:lpstr>
      <vt:lpstr>幻灯片 128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放射性职业病危害</dc:title>
  <dc:creator>liuke</dc:creator>
  <cp:lastModifiedBy>iCura</cp:lastModifiedBy>
  <cp:revision>71</cp:revision>
  <dcterms:created xsi:type="dcterms:W3CDTF">2020-11-30T10:42:49Z</dcterms:created>
  <dcterms:modified xsi:type="dcterms:W3CDTF">2021-08-31T06:37:27Z</dcterms:modified>
</cp:coreProperties>
</file>