
<file path=[Content_Types].xml><?xml version="1.0" encoding="utf-8"?>
<Types xmlns="http://schemas.openxmlformats.org/package/2006/content-types">
  <Default Extension="jpeg" ContentType="image/jpeg"/>
  <Default Extension="wmf" ContentType="image/x-w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3"/>
    <p:sldId id="278" r:id="rId4"/>
    <p:sldId id="280" r:id="rId5"/>
    <p:sldId id="281" r:id="rId6"/>
    <p:sldId id="257" r:id="rId7"/>
    <p:sldId id="264" r:id="rId8"/>
    <p:sldId id="258" r:id="rId9"/>
    <p:sldId id="295" r:id="rId10"/>
    <p:sldId id="296" r:id="rId11"/>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259" r:id="rId26"/>
    <p:sldId id="270" r:id="rId27"/>
    <p:sldId id="263" r:id="rId28"/>
    <p:sldId id="265"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4" r:id="rId42"/>
    <p:sldId id="325" r:id="rId43"/>
    <p:sldId id="262" r:id="rId44"/>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p:scale>
          <a:sx n="66" d="100"/>
          <a:sy n="66" d="100"/>
        </p:scale>
        <p:origin x="-2094" y="-792"/>
      </p:cViewPr>
      <p:guideLst>
        <p:guide orient="horz" pos="2160"/>
        <p:guide pos="2880"/>
      </p:guideLst>
    </p:cSldViewPr>
  </p:slideViewPr>
  <p:notesTextViewPr>
    <p:cViewPr>
      <p:scale>
        <a:sx n="100" d="100"/>
        <a:sy n="100" d="100"/>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idx="2"/>
          </p:nvPr>
        </p:nvSpPr>
        <p:spPr>
          <a:xfrm>
            <a:off x="384175" y="687388"/>
            <a:ext cx="6089650" cy="3425825"/>
          </a:xfrm>
        </p:spPr>
      </p:sp>
      <p:sp>
        <p:nvSpPr>
          <p:cNvPr id="47106"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noTextEdit="1"/>
          </p:cNvSpPr>
          <p:nvPr>
            <p:ph type="sldImg" idx="2"/>
          </p:nvPr>
        </p:nvSpPr>
        <p:spPr>
          <a:xfrm>
            <a:off x="384175" y="687388"/>
            <a:ext cx="6089650" cy="3425825"/>
          </a:xfrm>
        </p:spPr>
      </p:sp>
      <p:sp>
        <p:nvSpPr>
          <p:cNvPr id="80898"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TextEdit="1"/>
          </p:cNvSpPr>
          <p:nvPr>
            <p:ph type="sldImg" idx="2"/>
          </p:nvPr>
        </p:nvSpPr>
        <p:spPr>
          <a:xfrm>
            <a:off x="384175" y="687388"/>
            <a:ext cx="6089650" cy="3425825"/>
          </a:xfrm>
        </p:spPr>
      </p:sp>
      <p:sp>
        <p:nvSpPr>
          <p:cNvPr id="82946"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noTextEdit="1"/>
          </p:cNvSpPr>
          <p:nvPr>
            <p:ph type="sldImg" idx="2"/>
          </p:nvPr>
        </p:nvSpPr>
        <p:spPr>
          <a:xfrm>
            <a:off x="384175" y="687388"/>
            <a:ext cx="6089650" cy="3425825"/>
          </a:xfrm>
        </p:spPr>
      </p:sp>
      <p:sp>
        <p:nvSpPr>
          <p:cNvPr id="89090"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noTextEdit="1"/>
          </p:cNvSpPr>
          <p:nvPr>
            <p:ph type="sldImg" idx="2"/>
          </p:nvPr>
        </p:nvSpPr>
        <p:spPr>
          <a:xfrm>
            <a:off x="384175" y="687388"/>
            <a:ext cx="6089650" cy="3425825"/>
          </a:xfrm>
        </p:spPr>
      </p:sp>
      <p:sp>
        <p:nvSpPr>
          <p:cNvPr id="91138"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idx="2"/>
          </p:nvPr>
        </p:nvSpPr>
        <p:spPr>
          <a:xfrm>
            <a:off x="384175" y="687388"/>
            <a:ext cx="6089650" cy="3425825"/>
          </a:xfrm>
        </p:spPr>
      </p:sp>
      <p:sp>
        <p:nvSpPr>
          <p:cNvPr id="49154"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idx="2"/>
          </p:nvPr>
        </p:nvSpPr>
        <p:spPr>
          <a:xfrm>
            <a:off x="384175" y="687388"/>
            <a:ext cx="6089650" cy="3425825"/>
          </a:xfrm>
        </p:spPr>
      </p:sp>
      <p:sp>
        <p:nvSpPr>
          <p:cNvPr id="51202"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TextEdit="1"/>
          </p:cNvSpPr>
          <p:nvPr>
            <p:ph type="sldImg" idx="2"/>
          </p:nvPr>
        </p:nvSpPr>
        <p:spPr>
          <a:xfrm>
            <a:off x="384175" y="687388"/>
            <a:ext cx="6089650" cy="3425825"/>
          </a:xfrm>
        </p:spPr>
      </p:sp>
      <p:sp>
        <p:nvSpPr>
          <p:cNvPr id="53250"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TextEdit="1"/>
          </p:cNvSpPr>
          <p:nvPr>
            <p:ph type="sldImg" idx="2"/>
          </p:nvPr>
        </p:nvSpPr>
        <p:spPr>
          <a:xfrm>
            <a:off x="384175" y="687388"/>
            <a:ext cx="6089650" cy="3425825"/>
          </a:xfrm>
        </p:spPr>
      </p:sp>
      <p:sp>
        <p:nvSpPr>
          <p:cNvPr id="55298"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idx="2"/>
          </p:nvPr>
        </p:nvSpPr>
        <p:spPr>
          <a:xfrm>
            <a:off x="384175" y="687388"/>
            <a:ext cx="6089650" cy="3425825"/>
          </a:xfrm>
        </p:spPr>
      </p:sp>
      <p:sp>
        <p:nvSpPr>
          <p:cNvPr id="57346"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noTextEdit="1"/>
          </p:cNvSpPr>
          <p:nvPr>
            <p:ph type="sldImg" idx="2"/>
          </p:nvPr>
        </p:nvSpPr>
        <p:spPr>
          <a:xfrm>
            <a:off x="384175" y="687388"/>
            <a:ext cx="6089650" cy="3425825"/>
          </a:xfrm>
        </p:spPr>
      </p:sp>
      <p:sp>
        <p:nvSpPr>
          <p:cNvPr id="60418"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idx="2"/>
          </p:nvPr>
        </p:nvSpPr>
        <p:spPr>
          <a:xfrm>
            <a:off x="384175" y="687388"/>
            <a:ext cx="6089650" cy="3425825"/>
          </a:xfrm>
        </p:spPr>
      </p:sp>
      <p:sp>
        <p:nvSpPr>
          <p:cNvPr id="74754"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noTextEdit="1"/>
          </p:cNvSpPr>
          <p:nvPr>
            <p:ph type="sldImg" idx="2"/>
          </p:nvPr>
        </p:nvSpPr>
        <p:spPr>
          <a:xfrm>
            <a:off x="384175" y="687388"/>
            <a:ext cx="6089650" cy="3425825"/>
          </a:xfrm>
        </p:spPr>
      </p:sp>
      <p:sp>
        <p:nvSpPr>
          <p:cNvPr id="76802" name="文本占位符 2"/>
          <p:cNvSpPr>
            <a:spLocks noGrp="1"/>
          </p:cNvSpPr>
          <p:nvPr>
            <p:ph type="body" idx="3"/>
          </p:nvPr>
        </p:nvSpPr>
        <p:spPr>
          <a:noFill/>
        </p:spPr>
        <p:txBody>
          <a:bodyPr lIns="92630" tIns="46315" rIns="92630" bIns="46315"/>
          <a:lstStyle/>
          <a:p>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9"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5362" name="Rectangle 2"/>
          <p:cNvSpPr>
            <a:spLocks noGrp="1" noChangeArrowheads="1"/>
          </p:cNvSpPr>
          <p:nvPr>
            <p:ph type="ctrTitle"/>
          </p:nvPr>
        </p:nvSpPr>
        <p:spPr>
          <a:xfrm>
            <a:off x="685800" y="990600"/>
            <a:ext cx="7772400" cy="1371600"/>
          </a:xfrm>
        </p:spPr>
        <p:txBody>
          <a:bodyPr/>
          <a:lstStyle>
            <a:lvl1pPr>
              <a:defRPr sz="4000"/>
            </a:lvl1pPr>
          </a:lstStyle>
          <a:p>
            <a:r>
              <a:rPr lang="zh-CN" altLang="en-US" noProof="1"/>
              <a:t>单击此处编辑母版标题样式</a:t>
            </a:r>
            <a:endParaRPr lang="zh-CN" altLang="en-US" noProof="1"/>
          </a:p>
        </p:txBody>
      </p:sp>
      <p:sp>
        <p:nvSpPr>
          <p:cNvPr id="15363" name="Rectangle 3"/>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r>
              <a:rPr lang="zh-CN" altLang="en-US" noProof="1"/>
              <a:t>单击此处编辑母版副标题样式</a:t>
            </a:r>
            <a:endParaRPr lang="zh-CN" altLang="en-US" noProof="1"/>
          </a:p>
        </p:txBody>
      </p:sp>
      <p:sp>
        <p:nvSpPr>
          <p:cNvPr id="10" name="Rectangle 4"/>
          <p:cNvSpPr>
            <a:spLocks noGrp="1" noChangeArrowheads="1"/>
          </p:cNvSpPr>
          <p:nvPr>
            <p:ph type="dt" sz="half" idx="2"/>
          </p:nvPr>
        </p:nvSpPr>
        <p:spPr bwMode="auto">
          <a:xfrm>
            <a:off x="685800" y="6248400"/>
            <a:ext cx="19050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8400"/>
            <a:ext cx="1905000" cy="457200"/>
          </a:xfrm>
          <a:prstGeom prst="rect">
            <a:avLst/>
          </a:prstGeom>
          <a:ln>
            <a:miter lim="800000"/>
          </a:ln>
        </p:spPr>
        <p:txBody>
          <a:bodyPr vert="horz" wrap="square" lIns="91440" tIns="45720" rIns="91440" bIns="45720" numCol="1" anchor="t" anchorCtr="0" compatLnSpc="1"/>
          <a:p>
            <a:pPr algn="r"/>
            <a:fld id="{9A0DB2DC-4C9A-4742-B13C-FB6460FD3503}" type="slidenum">
              <a:rPr lang="en-US" altLang="zh-CN" dirty="0"/>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838" y="304800"/>
            <a:ext cx="2001837" cy="571500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566738" y="304800"/>
            <a:ext cx="5854700" cy="5715000"/>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086A2FA3-B87A-4C50-8F7F-867129A3631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6717FB1-4DEB-4C9E-93B6-985479074AB0}"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7886700" cy="20986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8650" y="4076700"/>
            <a:ext cx="7886700" cy="21002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614A5F4-CBB3-45A8-AC11-7308EABF1645}"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9E01254-43D2-4C3D-A8F0-BA57E952BF83}"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628650" y="1825625"/>
            <a:ext cx="3886200" cy="20986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150" y="1825625"/>
            <a:ext cx="3886200" cy="20986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half" idx="3"/>
          </p:nvPr>
        </p:nvSpPr>
        <p:spPr>
          <a:xfrm>
            <a:off x="628650" y="4076700"/>
            <a:ext cx="7886700" cy="21002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3"/>
          <p:cNvSpPr>
            <a:spLocks noGrp="1"/>
          </p:cNvSpPr>
          <p:nvPr>
            <p:ph type="dt" sz="half" idx="10"/>
          </p:nvPr>
        </p:nvSpPr>
        <p:spPr/>
        <p:txBody>
          <a:bodyPr/>
          <a:lstStyle>
            <a:lvl1pPr>
              <a:defRPr/>
            </a:lvl1pPr>
          </a:lstStyle>
          <a:p>
            <a:pPr>
              <a:defRPr/>
            </a:pPr>
            <a:fld id="{B31D1AE1-4F90-434A-96DD-10B49E2C2F09}" type="datetimeFigureOut">
              <a:rPr lang="zh-CN" altLang="en-US"/>
            </a:fld>
            <a:endParaRPr lang="zh-CN" altLang="en-US"/>
          </a:p>
        </p:txBody>
      </p:sp>
      <p:sp>
        <p:nvSpPr>
          <p:cNvPr id="7" name="页脚占位符 4"/>
          <p:cNvSpPr>
            <a:spLocks noGrp="1"/>
          </p:cNvSpPr>
          <p:nvPr>
            <p:ph type="ftr" sz="quarter" idx="11"/>
          </p:nvPr>
        </p:nvSpPr>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p:txBody>
          <a:bodyPr/>
          <a:lstStyle>
            <a:lvl1pPr>
              <a:defRPr/>
            </a:lvl1pPr>
          </a:lstStyle>
          <a:p>
            <a:pPr>
              <a:defRPr/>
            </a:pPr>
            <a:fld id="{97B26C7A-4039-42E7-ABDD-A13BF944154A}"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p:sp>
        <p:nvSpPr>
          <p:cNvPr id="1026" name="Rectangle 2"/>
          <p:cNvSpPr>
            <a:spLocks noGrp="1"/>
          </p:cNvSpPr>
          <p:nvPr>
            <p:ph type="title"/>
          </p:nvPr>
        </p:nvSpPr>
        <p:spPr>
          <a:xfrm>
            <a:off x="574675" y="304800"/>
            <a:ext cx="8001000" cy="1216025"/>
          </a:xfrm>
          <a:prstGeom prst="rect">
            <a:avLst/>
          </a:prstGeom>
          <a:noFill/>
          <a:ln w="9525">
            <a:noFill/>
          </a:ln>
        </p:spPr>
        <p:txBody>
          <a:bodyPr anchor="b"/>
          <a:p>
            <a:pPr lvl="0"/>
            <a:r>
              <a:rPr lang="zh-CN" altLang="en-US" dirty="0"/>
              <a:t>单击此处编辑母版标题样式</a:t>
            </a:r>
            <a:endParaRPr lang="zh-CN" altLang="en-US" dirty="0"/>
          </a:p>
        </p:txBody>
      </p:sp>
      <p:sp>
        <p:nvSpPr>
          <p:cNvPr id="1027" name="Rectangle 3"/>
          <p:cNvSpPr>
            <a:spLocks noGrp="1"/>
          </p:cNvSpPr>
          <p:nvPr>
            <p:ph type="body"/>
          </p:nvPr>
        </p:nvSpPr>
        <p:spPr>
          <a:xfrm>
            <a:off x="566738" y="1752600"/>
            <a:ext cx="8001000" cy="42672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4340" name="AutoShape 4"/>
          <p:cNvSpPr>
            <a:spLocks noChangeArrowheads="1"/>
          </p:cNvSpPr>
          <p:nvPr/>
        </p:nvSpPr>
        <p:spPr bwMode="auto">
          <a:xfrm>
            <a:off x="609600" y="1566863"/>
            <a:ext cx="7958138" cy="109538"/>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4341" name="Line 5"/>
          <p:cNvSpPr>
            <a:spLocks noChangeShapeType="1"/>
          </p:cNvSpPr>
          <p:nvPr/>
        </p:nvSpPr>
        <p:spPr bwMode="auto">
          <a:xfrm flipV="1">
            <a:off x="609600" y="6172200"/>
            <a:ext cx="7924800" cy="0"/>
          </a:xfrm>
          <a:prstGeom prst="line">
            <a:avLst/>
          </a:prstGeom>
          <a:noFill/>
          <a:ln w="3175">
            <a:solidFill>
              <a:schemeClr val="accent2"/>
            </a:solidFill>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14342" name="Rectangle 6"/>
          <p:cNvSpPr>
            <a:spLocks noGrp="1" noChangeArrowheads="1"/>
          </p:cNvSpPr>
          <p:nvPr>
            <p:ph type="dt" sz="half" idx="2"/>
          </p:nvPr>
        </p:nvSpPr>
        <p:spPr bwMode="auto">
          <a:xfrm>
            <a:off x="609600" y="6245225"/>
            <a:ext cx="1981200" cy="476250"/>
          </a:xfrm>
          <a:prstGeom prst="rect">
            <a:avLst/>
          </a:prstGeom>
          <a:noFill/>
          <a:ln w="9525">
            <a:noFill/>
            <a:miter lim="800000"/>
          </a:ln>
          <a:effec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14343"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2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14344" name="Rectangle 8"/>
          <p:cNvSpPr>
            <a:spLocks noGrp="1" noChangeArrowheads="1"/>
          </p:cNvSpPr>
          <p:nvPr>
            <p:ph type="sldNum" sz="quarter" idx="4"/>
          </p:nvPr>
        </p:nvSpPr>
        <p:spPr bwMode="auto">
          <a:xfrm>
            <a:off x="6553200" y="6245225"/>
            <a:ext cx="1981200" cy="476250"/>
          </a:xfrm>
          <a:prstGeom prst="rect">
            <a:avLst/>
          </a:prstGeom>
          <a:noFill/>
          <a:ln w="9525">
            <a:noFill/>
            <a:miter lim="800000"/>
          </a:ln>
          <a:effectLst/>
        </p:spPr>
        <p:txBody>
          <a:bodyPr vert="horz" wrap="square" lIns="91440" tIns="45720" rIns="91440" bIns="45720" numCol="1" anchor="t" anchorCtr="0" compatLnSpc="1"/>
          <a:lstStyle>
            <a:lvl1pPr algn="r">
              <a:defRPr sz="1200"/>
            </a:lvl1pPr>
          </a:lstStyle>
          <a:p>
            <a:pPr lvl="0" eaLnBrk="1" hangingPunct="1"/>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880"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ea typeface="+mn-ea"/>
        </a:defRPr>
      </a:lvl2pPr>
      <a:lvl3pPr marL="1304925" indent="-395605"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ea typeface="+mn-ea"/>
        </a:defRPr>
      </a:lvl3pPr>
      <a:lvl4pPr marL="1694180"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ea typeface="+mn-ea"/>
        </a:defRPr>
      </a:lvl4pPr>
      <a:lvl5pPr marL="2094230" indent="-398780"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5pPr>
      <a:lvl6pPr marL="25514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6pPr>
      <a:lvl7pPr marL="30086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7pPr>
      <a:lvl8pPr marL="34658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8pPr>
      <a:lvl9pPr marL="39230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wmf"/><Relationship Id="rId1" Type="http://schemas.openxmlformats.org/officeDocument/2006/relationships/image" Target="../media/image1.wmf"/></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4.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7.png"/><Relationship Id="rId1"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47.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a:spLocks noGrp="1"/>
          </p:cNvSpPr>
          <p:nvPr>
            <p:ph type="ctrTitle"/>
          </p:nvPr>
        </p:nvSpPr>
        <p:spPr>
          <a:xfrm>
            <a:off x="685800" y="609600"/>
            <a:ext cx="8153400" cy="1470025"/>
          </a:xfrm>
        </p:spPr>
        <p:txBody>
          <a:bodyPr vert="horz" wrap="square" lIns="91440" tIns="45720" rIns="91440" bIns="45720" anchor="b"/>
          <a:p>
            <a:pPr eaLnBrk="1" hangingPunct="1"/>
            <a:r>
              <a:rPr lang="zh-CN" altLang="zh-CN" dirty="0">
                <a:latin typeface="+mj-lt"/>
                <a:ea typeface="+mj-ea"/>
                <a:cs typeface="+mj-cs"/>
              </a:rPr>
              <a:t>实时荧光PCR技术在分枝杆菌菌种鉴定中的应用</a:t>
            </a:r>
            <a:endParaRPr lang="zh-CN" altLang="en-US" dirty="0">
              <a:latin typeface="+mj-lt"/>
              <a:ea typeface="+mj-ea"/>
              <a:cs typeface="+mj-cs"/>
            </a:endParaRPr>
          </a:p>
        </p:txBody>
      </p:sp>
      <p:sp>
        <p:nvSpPr>
          <p:cNvPr id="3075" name="Rectangle 3"/>
          <p:cNvSpPr>
            <a:spLocks noGrp="1"/>
          </p:cNvSpPr>
          <p:nvPr>
            <p:ph type="subTitle" idx="1"/>
          </p:nvPr>
        </p:nvSpPr>
        <p:spPr>
          <a:xfrm>
            <a:off x="1447800" y="3429000"/>
            <a:ext cx="6477000" cy="2438400"/>
          </a:xfrm>
        </p:spPr>
        <p:txBody>
          <a:bodyPr vert="horz" wrap="square" lIns="91440" tIns="45720" rIns="91440" bIns="45720" anchor="t"/>
          <a:p>
            <a:pPr algn="ctr" eaLnBrk="1" hangingPunct="1">
              <a:lnSpc>
                <a:spcPct val="150000"/>
              </a:lnSpc>
              <a:buFont typeface="Wingdings" panose="05000000000000000000" pitchFamily="2" charset="2"/>
            </a:pPr>
            <a:r>
              <a:rPr lang="zh-CN" altLang="en-US" dirty="0">
                <a:latin typeface="+mn-lt"/>
                <a:ea typeface="+mn-ea"/>
                <a:cs typeface="+mn-cs"/>
              </a:rPr>
              <a:t>自贡市疾病预防中心微生物检验所</a:t>
            </a:r>
            <a:endParaRPr lang="zh-CN" altLang="en-US" dirty="0">
              <a:latin typeface="+mn-lt"/>
              <a:ea typeface="+mn-ea"/>
              <a:cs typeface="+mn-cs"/>
            </a:endParaRPr>
          </a:p>
          <a:p>
            <a:pPr algn="ctr" eaLnBrk="1" hangingPunct="1">
              <a:lnSpc>
                <a:spcPct val="150000"/>
              </a:lnSpc>
              <a:buFont typeface="Wingdings" panose="05000000000000000000" pitchFamily="2" charset="2"/>
            </a:pPr>
            <a:r>
              <a:rPr lang="zh-CN" altLang="en-US" dirty="0">
                <a:latin typeface="+mn-lt"/>
                <a:ea typeface="+mn-ea"/>
                <a:cs typeface="+mn-cs"/>
              </a:rPr>
              <a:t>王斌</a:t>
            </a:r>
            <a:endParaRPr lang="zh-CN" altLang="en-US" dirty="0">
              <a:latin typeface="+mn-lt"/>
              <a:ea typeface="+mn-ea"/>
              <a:cs typeface="+mn-cs"/>
            </a:endParaRPr>
          </a:p>
          <a:p>
            <a:pPr algn="ctr" eaLnBrk="1" hangingPunct="1">
              <a:lnSpc>
                <a:spcPct val="150000"/>
              </a:lnSpc>
              <a:buFont typeface="Wingdings" panose="05000000000000000000" pitchFamily="2" charset="2"/>
            </a:pPr>
            <a:r>
              <a:rPr lang="zh-CN" altLang="en-US" dirty="0">
                <a:latin typeface="+mn-lt"/>
                <a:ea typeface="+mn-ea"/>
                <a:cs typeface="+mn-cs"/>
              </a:rPr>
              <a:t> </a:t>
            </a:r>
            <a:r>
              <a:rPr lang="en-US" altLang="zh-CN" dirty="0">
                <a:latin typeface="+mn-lt"/>
                <a:ea typeface="+mn-ea"/>
                <a:cs typeface="+mn-cs"/>
              </a:rPr>
              <a:t>2021</a:t>
            </a:r>
            <a:r>
              <a:rPr lang="zh-CN" altLang="en-US" dirty="0">
                <a:latin typeface="+mn-lt"/>
                <a:ea typeface="+mn-ea"/>
                <a:cs typeface="+mn-cs"/>
              </a:rPr>
              <a:t>年</a:t>
            </a:r>
            <a:r>
              <a:rPr lang="en-US" altLang="zh-CN" dirty="0">
                <a:latin typeface="+mn-lt"/>
                <a:ea typeface="+mn-ea"/>
                <a:cs typeface="+mn-cs"/>
              </a:rPr>
              <a:t>6</a:t>
            </a:r>
            <a:r>
              <a:rPr lang="zh-CN" altLang="en-US" dirty="0">
                <a:latin typeface="+mn-lt"/>
                <a:ea typeface="+mn-ea"/>
                <a:cs typeface="+mn-cs"/>
              </a:rPr>
              <a:t>月</a:t>
            </a:r>
            <a:endParaRPr lang="zh-CN" altLang="en-US" dirty="0">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图片 1"/>
          <p:cNvPicPr>
            <a:picLocks noChangeAspect="1"/>
          </p:cNvPicPr>
          <p:nvPr/>
        </p:nvPicPr>
        <p:blipFill>
          <a:blip r:embed="rId1">
            <a:lum bright="12000"/>
          </a:blip>
          <a:srcRect t="17931" b="18484"/>
          <a:stretch>
            <a:fillRect/>
          </a:stretch>
        </p:blipFill>
        <p:spPr bwMode="auto">
          <a:xfrm>
            <a:off x="2201466" y="1674019"/>
            <a:ext cx="4123134" cy="878681"/>
          </a:xfrm>
          <a:prstGeom prst="rect">
            <a:avLst/>
          </a:prstGeom>
          <a:noFill/>
          <a:ln w="9525">
            <a:noFill/>
            <a:miter lim="800000"/>
            <a:headEnd/>
            <a:tailEnd/>
          </a:ln>
        </p:spPr>
      </p:pic>
      <p:grpSp>
        <p:nvGrpSpPr>
          <p:cNvPr id="48130" name="组合 18"/>
          <p:cNvGrpSpPr/>
          <p:nvPr/>
        </p:nvGrpSpPr>
        <p:grpSpPr bwMode="auto">
          <a:xfrm>
            <a:off x="1454944" y="3146822"/>
            <a:ext cx="4926806" cy="1563290"/>
            <a:chOff x="3056" y="4807"/>
            <a:chExt cx="10344" cy="3284"/>
          </a:xfrm>
        </p:grpSpPr>
        <p:pic>
          <p:nvPicPr>
            <p:cNvPr id="48132" name="图片 4"/>
            <p:cNvPicPr>
              <a:picLocks noChangeAspect="1"/>
            </p:cNvPicPr>
            <p:nvPr/>
          </p:nvPicPr>
          <p:blipFill>
            <a:blip r:embed="rId2">
              <a:lum bright="6000"/>
            </a:blip>
            <a:srcRect/>
            <a:stretch>
              <a:fillRect/>
            </a:stretch>
          </p:blipFill>
          <p:spPr bwMode="auto">
            <a:xfrm>
              <a:off x="3056" y="5516"/>
              <a:ext cx="1196" cy="1656"/>
            </a:xfrm>
            <a:prstGeom prst="rect">
              <a:avLst/>
            </a:prstGeom>
            <a:noFill/>
            <a:ln w="9525">
              <a:noFill/>
              <a:miter lim="800000"/>
              <a:headEnd/>
              <a:tailEnd/>
            </a:ln>
          </p:spPr>
        </p:pic>
        <p:pic>
          <p:nvPicPr>
            <p:cNvPr id="48133" name="图片 1"/>
            <p:cNvPicPr>
              <a:picLocks noChangeAspect="1"/>
            </p:cNvPicPr>
            <p:nvPr/>
          </p:nvPicPr>
          <p:blipFill>
            <a:blip r:embed="rId1">
              <a:lum bright="12000"/>
            </a:blip>
            <a:srcRect t="62402" b="18484"/>
            <a:stretch>
              <a:fillRect/>
            </a:stretch>
          </p:blipFill>
          <p:spPr bwMode="auto">
            <a:xfrm>
              <a:off x="4622" y="7537"/>
              <a:ext cx="8658" cy="554"/>
            </a:xfrm>
            <a:prstGeom prst="rect">
              <a:avLst/>
            </a:prstGeom>
            <a:noFill/>
            <a:ln w="9525">
              <a:noFill/>
              <a:miter lim="800000"/>
              <a:headEnd/>
              <a:tailEnd/>
            </a:ln>
          </p:spPr>
        </p:pic>
        <p:pic>
          <p:nvPicPr>
            <p:cNvPr id="48134" name="图片 1"/>
            <p:cNvPicPr>
              <a:picLocks noChangeAspect="1"/>
            </p:cNvPicPr>
            <p:nvPr/>
          </p:nvPicPr>
          <p:blipFill>
            <a:blip r:embed="rId1">
              <a:lum bright="12000"/>
            </a:blip>
            <a:srcRect t="39493" b="36044"/>
            <a:stretch>
              <a:fillRect/>
            </a:stretch>
          </p:blipFill>
          <p:spPr bwMode="auto">
            <a:xfrm>
              <a:off x="4742" y="4807"/>
              <a:ext cx="8658" cy="709"/>
            </a:xfrm>
            <a:prstGeom prst="rect">
              <a:avLst/>
            </a:prstGeom>
            <a:noFill/>
            <a:ln w="9525">
              <a:noFill/>
              <a:miter lim="800000"/>
              <a:headEnd/>
              <a:tailEnd/>
            </a:ln>
          </p:spPr>
        </p:pic>
      </p:grpSp>
      <p:sp>
        <p:nvSpPr>
          <p:cNvPr id="48131" name="文本框 17"/>
          <p:cNvSpPr txBox="1">
            <a:spLocks noChangeArrowheads="1"/>
          </p:cNvSpPr>
          <p:nvPr/>
        </p:nvSpPr>
        <p:spPr bwMode="auto">
          <a:xfrm>
            <a:off x="3858816" y="3871913"/>
            <a:ext cx="855980" cy="321945"/>
          </a:xfrm>
          <a:prstGeom prst="rect">
            <a:avLst/>
          </a:prstGeom>
          <a:noFill/>
          <a:ln w="9525">
            <a:noFill/>
            <a:miter lim="800000"/>
          </a:ln>
        </p:spPr>
        <p:txBody>
          <a:bodyPr wrap="none">
            <a:spAutoFit/>
          </a:bodyPr>
          <a:lstStyle/>
          <a:p>
            <a:pPr algn="l"/>
            <a:r>
              <a:rPr lang="zh-CN" altLang="en-US" sz="1500" b="1">
                <a:solidFill>
                  <a:srgbClr val="00B050"/>
                </a:solidFill>
                <a:latin typeface="宋体" panose="02010600030101010101" pitchFamily="2" charset="-122"/>
              </a:rPr>
              <a:t>单链</a:t>
            </a:r>
            <a:r>
              <a:rPr lang="en-US" altLang="zh-CN" sz="1500" b="1">
                <a:solidFill>
                  <a:srgbClr val="00B050"/>
                </a:solidFill>
                <a:latin typeface="宋体" panose="02010600030101010101" pitchFamily="2" charset="-122"/>
              </a:rPr>
              <a:t>DNA</a:t>
            </a:r>
            <a:endParaRPr lang="en-US" altLang="zh-CN" sz="1500" b="1">
              <a:solidFill>
                <a:srgbClr val="00B050"/>
              </a:solidFill>
              <a:latin typeface="宋体" panose="0201060003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组合 12"/>
          <p:cNvGrpSpPr/>
          <p:nvPr/>
        </p:nvGrpSpPr>
        <p:grpSpPr bwMode="auto">
          <a:xfrm>
            <a:off x="1810941" y="1993106"/>
            <a:ext cx="4910138" cy="1098947"/>
            <a:chOff x="2734" y="4036"/>
            <a:chExt cx="10311" cy="2308"/>
          </a:xfrm>
        </p:grpSpPr>
        <p:grpSp>
          <p:nvGrpSpPr>
            <p:cNvPr id="50183" name="组合 7"/>
            <p:cNvGrpSpPr/>
            <p:nvPr/>
          </p:nvGrpSpPr>
          <p:grpSpPr bwMode="auto">
            <a:xfrm>
              <a:off x="4747" y="4036"/>
              <a:ext cx="8298" cy="2309"/>
              <a:chOff x="3769" y="4263"/>
              <a:chExt cx="8298" cy="2309"/>
            </a:xfrm>
          </p:grpSpPr>
          <p:pic>
            <p:nvPicPr>
              <p:cNvPr id="50185" name="图片 2"/>
              <p:cNvPicPr>
                <a:picLocks noChangeAspect="1"/>
              </p:cNvPicPr>
              <p:nvPr/>
            </p:nvPicPr>
            <p:blipFill>
              <a:blip r:embed="rId1">
                <a:lum bright="12000"/>
              </a:blip>
              <a:srcRect t="72433"/>
              <a:stretch>
                <a:fillRect/>
              </a:stretch>
            </p:blipFill>
            <p:spPr bwMode="auto">
              <a:xfrm>
                <a:off x="3769" y="5424"/>
                <a:ext cx="8298" cy="1148"/>
              </a:xfrm>
              <a:prstGeom prst="rect">
                <a:avLst/>
              </a:prstGeom>
              <a:noFill/>
              <a:ln w="9525">
                <a:noFill/>
                <a:miter lim="800000"/>
                <a:headEnd/>
                <a:tailEnd/>
              </a:ln>
            </p:spPr>
          </p:pic>
          <p:pic>
            <p:nvPicPr>
              <p:cNvPr id="50186" name="图片 2"/>
              <p:cNvPicPr>
                <a:picLocks noChangeAspect="1"/>
              </p:cNvPicPr>
              <p:nvPr/>
            </p:nvPicPr>
            <p:blipFill>
              <a:blip r:embed="rId1">
                <a:lum bright="12000"/>
              </a:blip>
              <a:srcRect b="72746"/>
              <a:stretch>
                <a:fillRect/>
              </a:stretch>
            </p:blipFill>
            <p:spPr bwMode="auto">
              <a:xfrm>
                <a:off x="3769" y="4263"/>
                <a:ext cx="8298" cy="1161"/>
              </a:xfrm>
              <a:prstGeom prst="rect">
                <a:avLst/>
              </a:prstGeom>
              <a:noFill/>
              <a:ln w="9525">
                <a:noFill/>
                <a:miter lim="800000"/>
                <a:headEnd/>
                <a:tailEnd/>
              </a:ln>
            </p:spPr>
          </p:pic>
        </p:grpSp>
        <p:pic>
          <p:nvPicPr>
            <p:cNvPr id="50184" name="图片 5"/>
            <p:cNvPicPr>
              <a:picLocks noChangeAspect="1"/>
            </p:cNvPicPr>
            <p:nvPr/>
          </p:nvPicPr>
          <p:blipFill>
            <a:blip r:embed="rId2">
              <a:lum bright="12000"/>
            </a:blip>
            <a:srcRect/>
            <a:stretch>
              <a:fillRect/>
            </a:stretch>
          </p:blipFill>
          <p:spPr bwMode="auto">
            <a:xfrm>
              <a:off x="2734" y="4125"/>
              <a:ext cx="1304" cy="1948"/>
            </a:xfrm>
            <a:prstGeom prst="rect">
              <a:avLst/>
            </a:prstGeom>
            <a:noFill/>
            <a:ln w="9525">
              <a:noFill/>
              <a:miter lim="800000"/>
              <a:headEnd/>
              <a:tailEnd/>
            </a:ln>
          </p:spPr>
        </p:pic>
      </p:grpSp>
      <p:grpSp>
        <p:nvGrpSpPr>
          <p:cNvPr id="50178" name="组合 13"/>
          <p:cNvGrpSpPr/>
          <p:nvPr/>
        </p:nvGrpSpPr>
        <p:grpSpPr bwMode="auto">
          <a:xfrm>
            <a:off x="1810941" y="3561160"/>
            <a:ext cx="4953000" cy="1331119"/>
            <a:chOff x="2644" y="6834"/>
            <a:chExt cx="10401" cy="2796"/>
          </a:xfrm>
        </p:grpSpPr>
        <p:grpSp>
          <p:nvGrpSpPr>
            <p:cNvPr id="50179" name="组合 9"/>
            <p:cNvGrpSpPr/>
            <p:nvPr/>
          </p:nvGrpSpPr>
          <p:grpSpPr bwMode="auto">
            <a:xfrm>
              <a:off x="4857" y="6834"/>
              <a:ext cx="8188" cy="2796"/>
              <a:chOff x="2914" y="7314"/>
              <a:chExt cx="7358" cy="2583"/>
            </a:xfrm>
          </p:grpSpPr>
          <p:pic>
            <p:nvPicPr>
              <p:cNvPr id="50181" name="图片 3"/>
              <p:cNvPicPr>
                <a:picLocks noChangeAspect="1"/>
              </p:cNvPicPr>
              <p:nvPr/>
            </p:nvPicPr>
            <p:blipFill>
              <a:blip r:embed="rId3">
                <a:lum bright="12000"/>
              </a:blip>
              <a:srcRect t="73398"/>
              <a:stretch>
                <a:fillRect/>
              </a:stretch>
            </p:blipFill>
            <p:spPr bwMode="auto">
              <a:xfrm>
                <a:off x="2914" y="8611"/>
                <a:ext cx="7358" cy="1287"/>
              </a:xfrm>
              <a:prstGeom prst="rect">
                <a:avLst/>
              </a:prstGeom>
              <a:noFill/>
              <a:ln w="9525">
                <a:noFill/>
                <a:miter lim="800000"/>
                <a:headEnd/>
                <a:tailEnd/>
              </a:ln>
            </p:spPr>
          </p:pic>
          <p:pic>
            <p:nvPicPr>
              <p:cNvPr id="50182" name="图片 3"/>
              <p:cNvPicPr>
                <a:picLocks noChangeAspect="1"/>
              </p:cNvPicPr>
              <p:nvPr/>
            </p:nvPicPr>
            <p:blipFill>
              <a:blip r:embed="rId3">
                <a:lum bright="12000"/>
              </a:blip>
              <a:srcRect b="73190"/>
              <a:stretch>
                <a:fillRect/>
              </a:stretch>
            </p:blipFill>
            <p:spPr bwMode="auto">
              <a:xfrm>
                <a:off x="2914" y="7314"/>
                <a:ext cx="7358" cy="1297"/>
              </a:xfrm>
              <a:prstGeom prst="rect">
                <a:avLst/>
              </a:prstGeom>
              <a:noFill/>
              <a:ln w="9525">
                <a:noFill/>
                <a:miter lim="800000"/>
                <a:headEnd/>
                <a:tailEnd/>
              </a:ln>
            </p:spPr>
          </p:pic>
        </p:grpSp>
        <p:pic>
          <p:nvPicPr>
            <p:cNvPr id="50180" name="图片 6"/>
            <p:cNvPicPr>
              <a:picLocks noChangeAspect="1"/>
            </p:cNvPicPr>
            <p:nvPr/>
          </p:nvPicPr>
          <p:blipFill>
            <a:blip r:embed="rId4">
              <a:lum bright="12000"/>
            </a:blip>
            <a:srcRect/>
            <a:stretch>
              <a:fillRect/>
            </a:stretch>
          </p:blipFill>
          <p:spPr bwMode="auto">
            <a:xfrm>
              <a:off x="2644" y="7285"/>
              <a:ext cx="1310" cy="193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图片 2"/>
          <p:cNvPicPr>
            <a:picLocks noChangeAspect="1"/>
          </p:cNvPicPr>
          <p:nvPr/>
        </p:nvPicPr>
        <p:blipFill>
          <a:blip r:embed="rId1"/>
          <a:srcRect/>
          <a:stretch>
            <a:fillRect/>
          </a:stretch>
        </p:blipFill>
        <p:spPr bwMode="auto">
          <a:xfrm>
            <a:off x="2169319" y="3234929"/>
            <a:ext cx="4050506" cy="2188369"/>
          </a:xfrm>
          <a:prstGeom prst="rect">
            <a:avLst/>
          </a:prstGeom>
          <a:noFill/>
          <a:ln w="9525">
            <a:noFill/>
            <a:miter lim="800000"/>
            <a:headEnd/>
            <a:tailEnd/>
          </a:ln>
        </p:spPr>
      </p:pic>
      <p:sp>
        <p:nvSpPr>
          <p:cNvPr id="52226" name="文本框 3"/>
          <p:cNvSpPr txBox="1">
            <a:spLocks noChangeArrowheads="1"/>
          </p:cNvSpPr>
          <p:nvPr/>
        </p:nvSpPr>
        <p:spPr bwMode="auto">
          <a:xfrm>
            <a:off x="133350" y="1431131"/>
            <a:ext cx="4840605" cy="506730"/>
          </a:xfrm>
          <a:prstGeom prst="rect">
            <a:avLst/>
          </a:prstGeom>
          <a:noFill/>
          <a:ln w="9525">
            <a:noFill/>
            <a:miter lim="800000"/>
          </a:ln>
        </p:spPr>
        <p:txBody>
          <a:bodyPr wrap="none">
            <a:spAutoFit/>
          </a:bodyPr>
          <a:lstStyle/>
          <a:p>
            <a:pPr algn="l"/>
            <a:r>
              <a:rPr lang="zh-CN" altLang="en-US" sz="2700" b="1">
                <a:solidFill>
                  <a:srgbClr val="6600CC"/>
                </a:solidFill>
                <a:latin typeface="宋体" panose="02010600030101010101" pitchFamily="2" charset="-122"/>
                <a:sym typeface="+mn-ea"/>
              </a:rPr>
              <a:t>什么是实时荧光定量</a:t>
            </a:r>
            <a:r>
              <a:rPr lang="en-US" altLang="zh-CN" sz="2700" b="1">
                <a:solidFill>
                  <a:srgbClr val="6600CC"/>
                </a:solidFill>
                <a:latin typeface="宋体" panose="02010600030101010101" pitchFamily="2" charset="-122"/>
                <a:sym typeface="+mn-ea"/>
              </a:rPr>
              <a:t>PCR</a:t>
            </a:r>
            <a:r>
              <a:rPr lang="zh-CN" altLang="en-US" sz="2700" b="1">
                <a:solidFill>
                  <a:srgbClr val="6600CC"/>
                </a:solidFill>
                <a:latin typeface="宋体" panose="02010600030101010101" pitchFamily="2" charset="-122"/>
                <a:sym typeface="+mn-ea"/>
              </a:rPr>
              <a:t>技术：</a:t>
            </a:r>
            <a:endParaRPr lang="zh-CN" altLang="en-US" sz="2700" b="1">
              <a:solidFill>
                <a:srgbClr val="6600CC"/>
              </a:solidFill>
              <a:latin typeface="宋体" panose="02010600030101010101" pitchFamily="2" charset="-122"/>
              <a:sym typeface="+mn-ea"/>
            </a:endParaRPr>
          </a:p>
        </p:txBody>
      </p:sp>
      <p:sp>
        <p:nvSpPr>
          <p:cNvPr id="52227" name="文本框 4"/>
          <p:cNvSpPr txBox="1">
            <a:spLocks noChangeArrowheads="1"/>
          </p:cNvSpPr>
          <p:nvPr/>
        </p:nvSpPr>
        <p:spPr bwMode="auto">
          <a:xfrm>
            <a:off x="151210" y="2091929"/>
            <a:ext cx="8354615" cy="922020"/>
          </a:xfrm>
          <a:prstGeom prst="rect">
            <a:avLst/>
          </a:prstGeom>
          <a:noFill/>
          <a:ln w="9525">
            <a:noFill/>
            <a:miter lim="800000"/>
          </a:ln>
        </p:spPr>
        <p:txBody>
          <a:bodyPr>
            <a:spAutoFit/>
          </a:bodyPr>
          <a:lstStyle/>
          <a:p>
            <a:pPr algn="l">
              <a:lnSpc>
                <a:spcPct val="150000"/>
              </a:lnSpc>
            </a:pPr>
            <a:r>
              <a:rPr lang="zh-CN" altLang="en-US" sz="1800" b="1">
                <a:latin typeface="宋体" panose="02010600030101010101" pitchFamily="2" charset="-122"/>
              </a:rPr>
              <a:t>定义：</a:t>
            </a:r>
            <a:r>
              <a:rPr lang="zh-CN" altLang="en-US" sz="1800" b="1" u="sng">
                <a:solidFill>
                  <a:srgbClr val="FF0000"/>
                </a:solidFill>
                <a:latin typeface="宋体" panose="02010600030101010101" pitchFamily="2" charset="-122"/>
              </a:rPr>
              <a:t>利用荧光信号的变化实时检测</a:t>
            </a:r>
            <a:r>
              <a:rPr lang="en-US" altLang="zh-CN" sz="1800" b="1">
                <a:latin typeface="宋体" panose="02010600030101010101" pitchFamily="2" charset="-122"/>
              </a:rPr>
              <a:t>PCR</a:t>
            </a:r>
            <a:r>
              <a:rPr lang="zh-CN" altLang="en-US" sz="1800" b="1">
                <a:latin typeface="宋体" panose="02010600030101010101" pitchFamily="2" charset="-122"/>
              </a:rPr>
              <a:t>扩增反应中，</a:t>
            </a:r>
            <a:r>
              <a:rPr lang="zh-CN" altLang="en-US" sz="1800" b="1" u="sng">
                <a:solidFill>
                  <a:srgbClr val="FF0000"/>
                </a:solidFill>
                <a:latin typeface="宋体" panose="02010600030101010101" pitchFamily="2" charset="-122"/>
              </a:rPr>
              <a:t>每一个循环扩增产物量</a:t>
            </a:r>
            <a:endParaRPr lang="zh-CN" altLang="en-US" sz="1800" b="1" u="sng">
              <a:solidFill>
                <a:srgbClr val="FF0000"/>
              </a:solidFill>
              <a:latin typeface="宋体" panose="02010600030101010101" pitchFamily="2" charset="-122"/>
            </a:endParaRPr>
          </a:p>
          <a:p>
            <a:pPr algn="l">
              <a:lnSpc>
                <a:spcPct val="150000"/>
              </a:lnSpc>
            </a:pPr>
            <a:r>
              <a:rPr lang="zh-CN" altLang="en-US" sz="1800" b="1" u="sng">
                <a:solidFill>
                  <a:srgbClr val="FF0000"/>
                </a:solidFill>
                <a:latin typeface="宋体" panose="02010600030101010101" pitchFamily="2" charset="-122"/>
              </a:rPr>
              <a:t>的变化</a:t>
            </a:r>
            <a:r>
              <a:rPr lang="zh-CN" altLang="en-US" sz="1800" b="1">
                <a:latin typeface="宋体" panose="02010600030101010101" pitchFamily="2" charset="-122"/>
              </a:rPr>
              <a:t>，通过</a:t>
            </a:r>
            <a:r>
              <a:rPr lang="en-US" altLang="zh-CN" sz="1800" b="1">
                <a:latin typeface="宋体" panose="02010600030101010101" pitchFamily="2" charset="-122"/>
              </a:rPr>
              <a:t>Ct</a:t>
            </a:r>
            <a:r>
              <a:rPr lang="zh-CN" altLang="en-US" sz="1800" b="1">
                <a:latin typeface="宋体" panose="02010600030101010101" pitchFamily="2" charset="-122"/>
              </a:rPr>
              <a:t>值和标准曲线的分析对</a:t>
            </a:r>
            <a:r>
              <a:rPr lang="zh-CN" altLang="en-US" sz="1800" b="1" u="sng">
                <a:solidFill>
                  <a:srgbClr val="FF0000"/>
                </a:solidFill>
                <a:latin typeface="宋体" panose="02010600030101010101" pitchFamily="2" charset="-122"/>
              </a:rPr>
              <a:t>起始模板</a:t>
            </a:r>
            <a:r>
              <a:rPr lang="zh-CN" altLang="en-US" sz="1800" b="1">
                <a:latin typeface="宋体" panose="02010600030101010101" pitchFamily="2" charset="-122"/>
              </a:rPr>
              <a:t>进行定量分析的技术。</a:t>
            </a:r>
            <a:endParaRPr lang="zh-CN" altLang="en-US" sz="1800" b="1">
              <a:latin typeface="宋体" panose="0201060003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文本框 3"/>
          <p:cNvSpPr txBox="1">
            <a:spLocks noChangeArrowheads="1"/>
          </p:cNvSpPr>
          <p:nvPr/>
        </p:nvSpPr>
        <p:spPr bwMode="auto">
          <a:xfrm>
            <a:off x="1347788" y="1045369"/>
            <a:ext cx="3806190" cy="506730"/>
          </a:xfrm>
          <a:prstGeom prst="rect">
            <a:avLst/>
          </a:prstGeom>
          <a:noFill/>
          <a:ln w="9525">
            <a:noFill/>
            <a:miter lim="800000"/>
          </a:ln>
        </p:spPr>
        <p:txBody>
          <a:bodyPr wrap="none">
            <a:spAutoFit/>
          </a:bodyPr>
          <a:lstStyle/>
          <a:p>
            <a:pPr algn="l"/>
            <a:r>
              <a:rPr lang="zh-CN" altLang="en-US" sz="2700" b="1">
                <a:solidFill>
                  <a:schemeClr val="bg1"/>
                </a:solidFill>
                <a:latin typeface="宋体" panose="02010600030101010101" pitchFamily="2" charset="-122"/>
                <a:sym typeface="+mn-ea"/>
              </a:rPr>
              <a:t>实时荧光定量</a:t>
            </a:r>
            <a:r>
              <a:rPr lang="en-US" altLang="zh-CN" sz="2700" b="1">
                <a:solidFill>
                  <a:schemeClr val="bg1"/>
                </a:solidFill>
                <a:latin typeface="宋体" panose="02010600030101010101" pitchFamily="2" charset="-122"/>
                <a:sym typeface="+mn-ea"/>
              </a:rPr>
              <a:t>PCR</a:t>
            </a:r>
            <a:r>
              <a:rPr lang="zh-CN" altLang="en-US" sz="2700" b="1">
                <a:solidFill>
                  <a:schemeClr val="bg1"/>
                </a:solidFill>
                <a:latin typeface="宋体" panose="02010600030101010101" pitchFamily="2" charset="-122"/>
                <a:sym typeface="+mn-ea"/>
              </a:rPr>
              <a:t>的原理</a:t>
            </a:r>
            <a:endParaRPr lang="zh-CN" altLang="en-US" sz="2700" b="1">
              <a:solidFill>
                <a:schemeClr val="bg1"/>
              </a:solidFill>
              <a:latin typeface="宋体" panose="02010600030101010101" pitchFamily="2" charset="-122"/>
              <a:sym typeface="+mn-ea"/>
            </a:endParaRPr>
          </a:p>
        </p:txBody>
      </p:sp>
      <p:pic>
        <p:nvPicPr>
          <p:cNvPr id="54274" name="图片 1"/>
          <p:cNvPicPr>
            <a:picLocks noChangeAspect="1"/>
          </p:cNvPicPr>
          <p:nvPr/>
        </p:nvPicPr>
        <p:blipFill>
          <a:blip r:embed="rId1"/>
          <a:srcRect/>
          <a:stretch>
            <a:fillRect/>
          </a:stretch>
        </p:blipFill>
        <p:spPr bwMode="auto">
          <a:xfrm>
            <a:off x="2274094" y="1696641"/>
            <a:ext cx="2447925" cy="317897"/>
          </a:xfrm>
          <a:prstGeom prst="rect">
            <a:avLst/>
          </a:prstGeom>
          <a:noFill/>
          <a:ln w="9525">
            <a:noFill/>
            <a:miter lim="800000"/>
            <a:headEnd/>
            <a:tailEnd/>
          </a:ln>
        </p:spPr>
      </p:pic>
      <p:pic>
        <p:nvPicPr>
          <p:cNvPr id="54275" name="图片 2"/>
          <p:cNvPicPr>
            <a:picLocks noChangeAspect="1"/>
          </p:cNvPicPr>
          <p:nvPr/>
        </p:nvPicPr>
        <p:blipFill>
          <a:blip r:embed="rId2"/>
          <a:srcRect/>
          <a:stretch>
            <a:fillRect/>
          </a:stretch>
        </p:blipFill>
        <p:spPr bwMode="auto">
          <a:xfrm>
            <a:off x="1314450" y="2075260"/>
            <a:ext cx="5425679" cy="1503759"/>
          </a:xfrm>
          <a:prstGeom prst="rect">
            <a:avLst/>
          </a:prstGeom>
          <a:noFill/>
          <a:ln w="9525">
            <a:noFill/>
            <a:miter lim="800000"/>
            <a:headEnd/>
            <a:tailEnd/>
          </a:ln>
        </p:spPr>
      </p:pic>
      <p:pic>
        <p:nvPicPr>
          <p:cNvPr id="54276" name="图片 4"/>
          <p:cNvPicPr>
            <a:picLocks noChangeAspect="1"/>
          </p:cNvPicPr>
          <p:nvPr/>
        </p:nvPicPr>
        <p:blipFill>
          <a:blip r:embed="rId3"/>
          <a:srcRect/>
          <a:stretch>
            <a:fillRect/>
          </a:stretch>
        </p:blipFill>
        <p:spPr bwMode="auto">
          <a:xfrm>
            <a:off x="1173956" y="3765947"/>
            <a:ext cx="5500688" cy="1207294"/>
          </a:xfrm>
          <a:prstGeom prst="rect">
            <a:avLst/>
          </a:prstGeom>
          <a:noFill/>
          <a:ln w="9525">
            <a:noFill/>
            <a:miter lim="800000"/>
            <a:headEnd/>
            <a:tailEnd/>
          </a:ln>
        </p:spPr>
      </p:pic>
      <p:pic>
        <p:nvPicPr>
          <p:cNvPr id="54277" name="图片 5"/>
          <p:cNvPicPr>
            <a:picLocks noChangeAspect="1"/>
          </p:cNvPicPr>
          <p:nvPr/>
        </p:nvPicPr>
        <p:blipFill>
          <a:blip r:embed="rId4"/>
          <a:srcRect/>
          <a:stretch>
            <a:fillRect/>
          </a:stretch>
        </p:blipFill>
        <p:spPr bwMode="auto">
          <a:xfrm>
            <a:off x="1173956" y="5079206"/>
            <a:ext cx="1460897" cy="260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图片 1"/>
          <p:cNvPicPr>
            <a:picLocks noChangeAspect="1"/>
          </p:cNvPicPr>
          <p:nvPr/>
        </p:nvPicPr>
        <p:blipFill>
          <a:blip r:embed="rId1"/>
          <a:srcRect/>
          <a:stretch>
            <a:fillRect/>
          </a:stretch>
        </p:blipFill>
        <p:spPr bwMode="auto">
          <a:xfrm>
            <a:off x="404813" y="2180035"/>
            <a:ext cx="3750469" cy="3432572"/>
          </a:xfrm>
          <a:prstGeom prst="rect">
            <a:avLst/>
          </a:prstGeom>
          <a:noFill/>
          <a:ln w="9525">
            <a:noFill/>
            <a:miter lim="800000"/>
            <a:headEnd/>
            <a:tailEnd/>
          </a:ln>
        </p:spPr>
      </p:pic>
      <p:pic>
        <p:nvPicPr>
          <p:cNvPr id="56322" name="图片 2"/>
          <p:cNvPicPr>
            <a:picLocks noChangeAspect="1"/>
          </p:cNvPicPr>
          <p:nvPr/>
        </p:nvPicPr>
        <p:blipFill>
          <a:blip r:embed="rId2"/>
          <a:srcRect/>
          <a:stretch>
            <a:fillRect/>
          </a:stretch>
        </p:blipFill>
        <p:spPr bwMode="auto">
          <a:xfrm>
            <a:off x="5303044" y="2516981"/>
            <a:ext cx="1971675" cy="2611041"/>
          </a:xfrm>
          <a:prstGeom prst="rect">
            <a:avLst/>
          </a:prstGeom>
          <a:noFill/>
          <a:ln w="9525">
            <a:noFill/>
            <a:miter lim="800000"/>
            <a:headEnd/>
            <a:tailEnd/>
          </a:ln>
        </p:spPr>
      </p:pic>
      <p:sp>
        <p:nvSpPr>
          <p:cNvPr id="56323" name="文本框 3"/>
          <p:cNvSpPr txBox="1">
            <a:spLocks noChangeArrowheads="1"/>
          </p:cNvSpPr>
          <p:nvPr/>
        </p:nvSpPr>
        <p:spPr bwMode="auto">
          <a:xfrm>
            <a:off x="233363" y="1309688"/>
            <a:ext cx="4150995" cy="506730"/>
          </a:xfrm>
          <a:prstGeom prst="rect">
            <a:avLst/>
          </a:prstGeom>
          <a:noFill/>
          <a:ln w="9525">
            <a:noFill/>
            <a:miter lim="800000"/>
          </a:ln>
        </p:spPr>
        <p:txBody>
          <a:bodyPr wrap="none">
            <a:spAutoFit/>
          </a:bodyPr>
          <a:lstStyle/>
          <a:p>
            <a:pPr algn="l"/>
            <a:r>
              <a:rPr lang="zh-CN" altLang="en-US" sz="2700" b="1">
                <a:solidFill>
                  <a:srgbClr val="6600CC"/>
                </a:solidFill>
                <a:latin typeface="宋体" panose="02010600030101010101" pitchFamily="2" charset="-122"/>
                <a:sym typeface="+mn-ea"/>
              </a:rPr>
              <a:t>实时荧光定量</a:t>
            </a:r>
            <a:r>
              <a:rPr lang="en-US" altLang="zh-CN" sz="2700" b="1">
                <a:solidFill>
                  <a:srgbClr val="6600CC"/>
                </a:solidFill>
                <a:latin typeface="宋体" panose="02010600030101010101" pitchFamily="2" charset="-122"/>
                <a:sym typeface="+mn-ea"/>
              </a:rPr>
              <a:t>PCR</a:t>
            </a:r>
            <a:r>
              <a:rPr lang="zh-CN" altLang="en-US" sz="2700" b="1">
                <a:solidFill>
                  <a:srgbClr val="6600CC"/>
                </a:solidFill>
                <a:latin typeface="宋体" panose="02010600030101010101" pitchFamily="2" charset="-122"/>
                <a:sym typeface="+mn-ea"/>
              </a:rPr>
              <a:t>的原理：</a:t>
            </a:r>
            <a:endParaRPr lang="zh-CN" altLang="en-US" sz="2700" b="1">
              <a:solidFill>
                <a:srgbClr val="6600CC"/>
              </a:solidFill>
              <a:latin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8"/>
          <p:cNvSpPr>
            <a:spLocks noGrp="1"/>
          </p:cNvSpPr>
          <p:nvPr>
            <p:ph type="title"/>
          </p:nvPr>
        </p:nvSpPr>
        <p:spPr/>
        <p:txBody>
          <a:bodyPr/>
          <a:lstStyle/>
          <a:p>
            <a:endParaRPr lang="zh-CN" altLang="en-US" smtClean="0"/>
          </a:p>
        </p:txBody>
      </p:sp>
      <p:pic>
        <p:nvPicPr>
          <p:cNvPr id="58370" name="Picture 7" descr="1"/>
          <p:cNvPicPr>
            <a:picLocks noChangeAspect="1" noChangeArrowheads="1"/>
          </p:cNvPicPr>
          <p:nvPr>
            <p:ph sz="half" idx="1"/>
          </p:nvPr>
        </p:nvPicPr>
        <p:blipFill>
          <a:blip r:embed="rId1"/>
          <a:srcRect/>
          <a:stretch>
            <a:fillRect/>
          </a:stretch>
        </p:blipFill>
        <p:spPr>
          <a:xfrm>
            <a:off x="1781175" y="1265635"/>
            <a:ext cx="5195888" cy="3049190"/>
          </a:xfrm>
        </p:spPr>
      </p:pic>
      <p:sp>
        <p:nvSpPr>
          <p:cNvPr id="58371" name="Rectangle 6"/>
          <p:cNvSpPr>
            <a:spLocks noGrp="1"/>
          </p:cNvSpPr>
          <p:nvPr>
            <p:ph type="body" sz="half" idx="2"/>
          </p:nvPr>
        </p:nvSpPr>
        <p:spPr>
          <a:xfrm>
            <a:off x="600075" y="4314825"/>
            <a:ext cx="7886700" cy="1010841"/>
          </a:xfrm>
        </p:spPr>
        <p:txBody>
          <a:bodyPr/>
          <a:lstStyle/>
          <a:p>
            <a:pPr>
              <a:lnSpc>
                <a:spcPct val="150000"/>
              </a:lnSpc>
            </a:pPr>
            <a:r>
              <a:rPr lang="zh-CN" altLang="en-US" sz="1800" smtClean="0">
                <a:latin typeface="Times New Roman" panose="02020603050405020304" pitchFamily="18" charset="0"/>
              </a:rPr>
              <a:t>重复进行“变性 </a:t>
            </a:r>
            <a:r>
              <a:rPr lang="en-US" altLang="zh-CN" sz="1800" smtClean="0">
                <a:latin typeface="Times New Roman" panose="02020603050405020304" pitchFamily="18" charset="0"/>
              </a:rPr>
              <a:t>- </a:t>
            </a:r>
            <a:r>
              <a:rPr lang="zh-CN" altLang="en-US" sz="1800" smtClean="0">
                <a:latin typeface="Times New Roman" panose="02020603050405020304" pitchFamily="18" charset="0"/>
              </a:rPr>
              <a:t>退火 </a:t>
            </a:r>
            <a:r>
              <a:rPr lang="en-US" altLang="zh-CN" sz="1800" smtClean="0">
                <a:latin typeface="Times New Roman" panose="02020603050405020304" pitchFamily="18" charset="0"/>
              </a:rPr>
              <a:t>- </a:t>
            </a:r>
            <a:r>
              <a:rPr lang="zh-CN" altLang="en-US" sz="1800" smtClean="0">
                <a:latin typeface="Times New Roman" panose="02020603050405020304" pitchFamily="18" charset="0"/>
              </a:rPr>
              <a:t>延伸” 三个过程，模板</a:t>
            </a:r>
            <a:r>
              <a:rPr lang="en-US" altLang="zh-CN" sz="1800" smtClean="0">
                <a:latin typeface="Times New Roman" panose="02020603050405020304" pitchFamily="18" charset="0"/>
              </a:rPr>
              <a:t>DNA</a:t>
            </a:r>
            <a:r>
              <a:rPr lang="zh-CN" altLang="en-US" sz="1800" smtClean="0">
                <a:latin typeface="Times New Roman" panose="02020603050405020304" pitchFamily="18" charset="0"/>
              </a:rPr>
              <a:t>的量就会呈指数倍增加，理论上讲经过  </a:t>
            </a:r>
            <a:r>
              <a:rPr lang="en-US" altLang="zh-CN" sz="1800" smtClean="0">
                <a:latin typeface="Times New Roman" panose="02020603050405020304" pitchFamily="18" charset="0"/>
              </a:rPr>
              <a:t>n </a:t>
            </a:r>
            <a:r>
              <a:rPr lang="zh-CN" altLang="en-US" sz="1800" smtClean="0">
                <a:latin typeface="Times New Roman" panose="02020603050405020304" pitchFamily="18" charset="0"/>
              </a:rPr>
              <a:t>个循环之后，模板量就会达到</a:t>
            </a:r>
            <a:r>
              <a:rPr lang="en-US" altLang="zh-CN" sz="1800" smtClean="0">
                <a:latin typeface="Times New Roman" panose="02020603050405020304" pitchFamily="18" charset="0"/>
              </a:rPr>
              <a:t>2</a:t>
            </a:r>
            <a:r>
              <a:rPr lang="zh-CN" altLang="en-US" sz="1800" smtClean="0">
                <a:latin typeface="Times New Roman" panose="02020603050405020304" pitchFamily="18" charset="0"/>
              </a:rPr>
              <a:t>的</a:t>
            </a:r>
            <a:r>
              <a:rPr lang="en-US" altLang="zh-CN" sz="1800" smtClean="0">
                <a:latin typeface="Times New Roman" panose="02020603050405020304" pitchFamily="18" charset="0"/>
              </a:rPr>
              <a:t>n</a:t>
            </a:r>
            <a:r>
              <a:rPr lang="zh-CN" altLang="en-US" sz="1800" smtClean="0">
                <a:latin typeface="Times New Roman" panose="02020603050405020304" pitchFamily="18" charset="0"/>
              </a:rPr>
              <a:t>次方。</a:t>
            </a:r>
            <a:r>
              <a:rPr lang="zh-CN" altLang="en-US" sz="1800" smtClean="0"/>
              <a:t> </a:t>
            </a:r>
            <a:endParaRPr lang="zh-CN" altLang="en-US" sz="180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图片 2" descr="图片1"/>
          <p:cNvPicPr>
            <a:picLocks noChangeAspect="1"/>
          </p:cNvPicPr>
          <p:nvPr/>
        </p:nvPicPr>
        <p:blipFill>
          <a:blip r:embed="rId1"/>
          <a:srcRect/>
          <a:stretch>
            <a:fillRect/>
          </a:stretch>
        </p:blipFill>
        <p:spPr bwMode="auto">
          <a:xfrm>
            <a:off x="211931" y="2049066"/>
            <a:ext cx="4964906" cy="3246834"/>
          </a:xfrm>
          <a:prstGeom prst="rect">
            <a:avLst/>
          </a:prstGeom>
          <a:noFill/>
          <a:ln w="9525">
            <a:noFill/>
            <a:miter lim="800000"/>
            <a:headEnd/>
            <a:tailEnd/>
          </a:ln>
        </p:spPr>
      </p:pic>
      <p:sp>
        <p:nvSpPr>
          <p:cNvPr id="59394" name="文本框 3"/>
          <p:cNvSpPr txBox="1">
            <a:spLocks noChangeArrowheads="1"/>
          </p:cNvSpPr>
          <p:nvPr/>
        </p:nvSpPr>
        <p:spPr bwMode="auto">
          <a:xfrm>
            <a:off x="5276850" y="2126456"/>
            <a:ext cx="3655219" cy="252730"/>
          </a:xfrm>
          <a:prstGeom prst="rect">
            <a:avLst/>
          </a:prstGeom>
          <a:noFill/>
          <a:ln w="9525">
            <a:noFill/>
            <a:miter lim="800000"/>
          </a:ln>
        </p:spPr>
        <p:txBody>
          <a:bodyPr>
            <a:spAutoFit/>
          </a:bodyPr>
          <a:lstStyle/>
          <a:p>
            <a:pPr algn="l">
              <a:lnSpc>
                <a:spcPct val="150000"/>
              </a:lnSpc>
            </a:pPr>
            <a:r>
              <a:rPr lang="en-US" altLang="zh-CN" sz="100" b="1">
                <a:latin typeface="Times New Roman" panose="02020603050405020304" pitchFamily="18" charset="0"/>
              </a:rPr>
              <a:t>①S</a:t>
            </a:r>
            <a:r>
              <a:rPr lang="zh-CN" altLang="en-US" sz="100" b="1">
                <a:latin typeface="Times New Roman" panose="02020603050405020304" pitchFamily="18" charset="0"/>
              </a:rPr>
              <a:t>型扩增曲线</a:t>
            </a:r>
            <a:r>
              <a:rPr lang="zh-CN" altLang="en-US" sz="100">
                <a:latin typeface="Times New Roman" panose="02020603050405020304" pitchFamily="18" charset="0"/>
              </a:rPr>
              <a:t> ：</a:t>
            </a:r>
            <a:r>
              <a:rPr lang="zh-CN" altLang="en-US" sz="100" b="1">
                <a:latin typeface="Times New Roman" panose="02020603050405020304" pitchFamily="18" charset="0"/>
              </a:rPr>
              <a:t>曲线形似字母“</a:t>
            </a:r>
            <a:r>
              <a:rPr lang="en-US" altLang="zh-CN" sz="100" b="1">
                <a:latin typeface="Times New Roman" panose="02020603050405020304" pitchFamily="18" charset="0"/>
              </a:rPr>
              <a:t>S”</a:t>
            </a:r>
            <a:r>
              <a:rPr lang="zh-CN" altLang="en-US" sz="100" b="1">
                <a:latin typeface="Times New Roman" panose="02020603050405020304" pitchFamily="18" charset="0"/>
              </a:rPr>
              <a:t>状 ；曲线上可观察到基线期、指数增长期、线性增长期和平台期； </a:t>
            </a:r>
            <a:endParaRPr lang="zh-CN" altLang="en-US" sz="100" b="1">
              <a:latin typeface="Times New Roman" panose="02020603050405020304" pitchFamily="18" charset="0"/>
            </a:endParaRPr>
          </a:p>
          <a:p>
            <a:pPr algn="l">
              <a:lnSpc>
                <a:spcPct val="150000"/>
              </a:lnSpc>
            </a:pPr>
            <a:r>
              <a:rPr lang="zh-CN" altLang="en-US" sz="100" b="1">
                <a:latin typeface="Times New Roman" panose="02020603050405020304" pitchFamily="18" charset="0"/>
              </a:rPr>
              <a:t>②阈值：一般是</a:t>
            </a:r>
            <a:r>
              <a:rPr lang="en-US" altLang="zh-CN" sz="100" b="1">
                <a:latin typeface="Times New Roman" panose="02020603050405020304" pitchFamily="18" charset="0"/>
              </a:rPr>
              <a:t>3-15</a:t>
            </a:r>
            <a:r>
              <a:rPr lang="zh-CN" altLang="en-US" sz="100" b="1">
                <a:latin typeface="Times New Roman" panose="02020603050405020304" pitchFamily="18" charset="0"/>
              </a:rPr>
              <a:t>个循环，荧光信号标</a:t>
            </a:r>
            <a:endParaRPr lang="zh-CN" altLang="en-US" sz="100" b="1">
              <a:latin typeface="Times New Roman" panose="02020603050405020304" pitchFamily="18" charset="0"/>
            </a:endParaRPr>
          </a:p>
          <a:p>
            <a:pPr algn="l">
              <a:lnSpc>
                <a:spcPct val="150000"/>
              </a:lnSpc>
            </a:pPr>
            <a:r>
              <a:rPr lang="zh-CN" altLang="en-US" sz="100" b="1">
                <a:latin typeface="Times New Roman" panose="02020603050405020304" pitchFamily="18" charset="0"/>
              </a:rPr>
              <a:t>准差的</a:t>
            </a:r>
            <a:r>
              <a:rPr lang="en-US" altLang="zh-CN" sz="100" b="1">
                <a:latin typeface="Times New Roman" panose="02020603050405020304" pitchFamily="18" charset="0"/>
              </a:rPr>
              <a:t>10</a:t>
            </a:r>
            <a:r>
              <a:rPr lang="zh-CN" altLang="en-US" sz="100" b="1">
                <a:latin typeface="Times New Roman" panose="02020603050405020304" pitchFamily="18" charset="0"/>
              </a:rPr>
              <a:t>倍；</a:t>
            </a:r>
            <a:endParaRPr lang="zh-CN" altLang="en-US" sz="100" b="1">
              <a:latin typeface="Times New Roman" panose="02020603050405020304" pitchFamily="18" charset="0"/>
            </a:endParaRPr>
          </a:p>
          <a:p>
            <a:pPr algn="l">
              <a:lnSpc>
                <a:spcPct val="150000"/>
              </a:lnSpc>
            </a:pPr>
            <a:r>
              <a:rPr lang="en-US" altLang="zh-CN" sz="100" b="1">
                <a:latin typeface="Times New Roman" panose="02020603050405020304" pitchFamily="18" charset="0"/>
              </a:rPr>
              <a:t>③Ct</a:t>
            </a:r>
            <a:r>
              <a:rPr lang="zh-CN" altLang="en-US" sz="100" b="1">
                <a:latin typeface="Times New Roman" panose="02020603050405020304" pitchFamily="18" charset="0"/>
              </a:rPr>
              <a:t>值：阈值线与扩增曲线交点所对应的</a:t>
            </a:r>
            <a:endParaRPr lang="zh-CN" altLang="en-US" sz="100" b="1">
              <a:latin typeface="Times New Roman" panose="02020603050405020304" pitchFamily="18" charset="0"/>
            </a:endParaRPr>
          </a:p>
          <a:p>
            <a:pPr algn="l">
              <a:lnSpc>
                <a:spcPct val="150000"/>
              </a:lnSpc>
            </a:pPr>
            <a:r>
              <a:rPr lang="zh-CN" altLang="en-US" sz="100" b="1">
                <a:latin typeface="Times New Roman" panose="02020603050405020304" pitchFamily="18" charset="0"/>
              </a:rPr>
              <a:t>横坐标；</a:t>
            </a:r>
            <a:endParaRPr lang="zh-CN" altLang="en-US" sz="100" b="1">
              <a:latin typeface="Times New Roman" panose="02020603050405020304" pitchFamily="18" charset="0"/>
            </a:endParaRPr>
          </a:p>
          <a:p>
            <a:pPr algn="l">
              <a:lnSpc>
                <a:spcPct val="150000"/>
              </a:lnSpc>
            </a:pPr>
            <a:r>
              <a:rPr lang="zh-CN" altLang="en-US" sz="100" b="1">
                <a:latin typeface="Times New Roman" panose="02020603050405020304" pitchFamily="18" charset="0"/>
              </a:rPr>
              <a:t>④基线：扩增曲线指数扩增之前的曲线，</a:t>
            </a:r>
            <a:endParaRPr lang="zh-CN" altLang="en-US" sz="100" b="1">
              <a:latin typeface="Times New Roman" panose="02020603050405020304" pitchFamily="18" charset="0"/>
            </a:endParaRPr>
          </a:p>
          <a:p>
            <a:pPr algn="l">
              <a:lnSpc>
                <a:spcPct val="150000"/>
              </a:lnSpc>
            </a:pPr>
            <a:r>
              <a:rPr lang="zh-CN" altLang="en-US" sz="100" b="1">
                <a:latin typeface="Times New Roman" panose="02020603050405020304" pitchFamily="18" charset="0"/>
              </a:rPr>
              <a:t>即扩增曲线的荧光本底值；</a:t>
            </a:r>
            <a:endParaRPr lang="zh-CN" altLang="en-US" sz="100" b="1">
              <a:latin typeface="Times New Roman" panose="02020603050405020304" pitchFamily="18" charset="0"/>
            </a:endParaRPr>
          </a:p>
        </p:txBody>
      </p:sp>
      <p:sp>
        <p:nvSpPr>
          <p:cNvPr id="59395" name="文本框 4"/>
          <p:cNvSpPr txBox="1">
            <a:spLocks noChangeArrowheads="1"/>
          </p:cNvSpPr>
          <p:nvPr/>
        </p:nvSpPr>
        <p:spPr bwMode="auto">
          <a:xfrm>
            <a:off x="1347788" y="1045369"/>
            <a:ext cx="2600325" cy="506730"/>
          </a:xfrm>
          <a:prstGeom prst="rect">
            <a:avLst/>
          </a:prstGeom>
          <a:noFill/>
          <a:ln w="9525">
            <a:noFill/>
            <a:miter lim="800000"/>
          </a:ln>
        </p:spPr>
        <p:txBody>
          <a:bodyPr wrap="none">
            <a:spAutoFit/>
          </a:bodyPr>
          <a:lstStyle/>
          <a:p>
            <a:pPr algn="l"/>
            <a:r>
              <a:rPr lang="zh-CN" altLang="en-US" sz="2700" b="1">
                <a:solidFill>
                  <a:schemeClr val="bg1"/>
                </a:solidFill>
                <a:latin typeface="宋体" panose="02010600030101010101" pitchFamily="2" charset="-122"/>
                <a:sym typeface="+mn-ea"/>
              </a:rPr>
              <a:t>基线</a:t>
            </a:r>
            <a:r>
              <a:rPr lang="en-US" altLang="zh-CN" sz="2700" b="1">
                <a:solidFill>
                  <a:schemeClr val="bg1"/>
                </a:solidFill>
                <a:latin typeface="宋体" panose="02010600030101010101" pitchFamily="2" charset="-122"/>
                <a:sym typeface="+mn-ea"/>
              </a:rPr>
              <a:t> </a:t>
            </a:r>
            <a:r>
              <a:rPr lang="zh-CN" altLang="en-US" sz="2700" b="1">
                <a:solidFill>
                  <a:schemeClr val="bg1"/>
                </a:solidFill>
                <a:latin typeface="宋体" panose="02010600030101010101" pitchFamily="2" charset="-122"/>
                <a:sym typeface="+mn-ea"/>
              </a:rPr>
              <a:t>阈值</a:t>
            </a:r>
            <a:r>
              <a:rPr lang="en-US" altLang="zh-CN" sz="2700" b="1">
                <a:solidFill>
                  <a:schemeClr val="bg1"/>
                </a:solidFill>
                <a:latin typeface="宋体" panose="02010600030101010101" pitchFamily="2" charset="-122"/>
                <a:sym typeface="+mn-ea"/>
              </a:rPr>
              <a:t> CT</a:t>
            </a:r>
            <a:r>
              <a:rPr lang="zh-CN" altLang="en-US" sz="2700" b="1">
                <a:solidFill>
                  <a:schemeClr val="bg1"/>
                </a:solidFill>
                <a:latin typeface="宋体" panose="02010600030101010101" pitchFamily="2" charset="-122"/>
                <a:sym typeface="+mn-ea"/>
              </a:rPr>
              <a:t>值</a:t>
            </a:r>
            <a:endParaRPr lang="zh-CN" altLang="en-US" sz="2700" b="1">
              <a:solidFill>
                <a:schemeClr val="bg1"/>
              </a:solidFill>
              <a:latin typeface="宋体" panose="02010600030101010101" pitchFamily="2" charset="-122"/>
              <a:sym typeface="+mn-ea"/>
            </a:endParaRPr>
          </a:p>
        </p:txBody>
      </p:sp>
      <p:sp>
        <p:nvSpPr>
          <p:cNvPr id="59396" name="Rectangle 5"/>
          <p:cNvSpPr>
            <a:spLocks noGrp="1"/>
          </p:cNvSpPr>
          <p:nvPr>
            <p:ph type="title" idx="4294967295"/>
          </p:nvPr>
        </p:nvSpPr>
        <p:spPr/>
        <p:txBody>
          <a:bodyPr/>
          <a:lstStyle/>
          <a:p>
            <a:r>
              <a:rPr lang="zh-CN" altLang="en-US" smtClean="0">
                <a:latin typeface="宋体" panose="02010600030101010101" pitchFamily="2" charset="-122"/>
              </a:rPr>
              <a:t>“</a:t>
            </a:r>
            <a:r>
              <a:rPr lang="zh-CN" altLang="en-US" smtClean="0"/>
              <a:t>四个</a:t>
            </a:r>
            <a:r>
              <a:rPr lang="zh-CN" altLang="en-US" smtClean="0">
                <a:latin typeface="宋体" panose="02010600030101010101" pitchFamily="2" charset="-122"/>
              </a:rPr>
              <a:t>”</a:t>
            </a:r>
            <a:r>
              <a:rPr lang="zh-CN" altLang="en-US" smtClean="0"/>
              <a:t>高频词：</a:t>
            </a:r>
            <a:endParaRPr lang="zh-CN" alt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p:cNvSpPr>
            <a:spLocks noGrp="1"/>
          </p:cNvSpPr>
          <p:nvPr>
            <p:ph type="title" idx="4294967295"/>
          </p:nvPr>
        </p:nvSpPr>
        <p:spPr/>
        <p:txBody>
          <a:bodyPr/>
          <a:lstStyle/>
          <a:p>
            <a:r>
              <a:rPr lang="en-US" altLang="zh-CN" b="1" smtClean="0">
                <a:latin typeface="Times New Roman" panose="02020603050405020304" pitchFamily="18" charset="0"/>
              </a:rPr>
              <a:t>S</a:t>
            </a:r>
            <a:r>
              <a:rPr lang="zh-CN" altLang="en-US" b="1" smtClean="0">
                <a:latin typeface="Times New Roman" panose="02020603050405020304" pitchFamily="18" charset="0"/>
              </a:rPr>
              <a:t>型扩增曲线</a:t>
            </a:r>
            <a:r>
              <a:rPr lang="zh-CN" altLang="en-US" b="1" smtClean="0"/>
              <a:t>：</a:t>
            </a:r>
            <a:endParaRPr lang="zh-CN" altLang="en-US" b="1" smtClean="0"/>
          </a:p>
        </p:txBody>
      </p:sp>
      <p:pic>
        <p:nvPicPr>
          <p:cNvPr id="61442" name="Picture 7" descr="1"/>
          <p:cNvPicPr>
            <a:picLocks noChangeAspect="1" noChangeArrowheads="1"/>
          </p:cNvPicPr>
          <p:nvPr>
            <p:ph sz="half" idx="4294967295"/>
          </p:nvPr>
        </p:nvPicPr>
        <p:blipFill>
          <a:blip r:embed="rId1"/>
          <a:srcRect/>
          <a:stretch>
            <a:fillRect/>
          </a:stretch>
        </p:blipFill>
        <p:spPr>
          <a:xfrm>
            <a:off x="1346597" y="2093119"/>
            <a:ext cx="6678215" cy="1771650"/>
          </a:xfrm>
        </p:spPr>
      </p:pic>
      <p:sp>
        <p:nvSpPr>
          <p:cNvPr id="61443" name="Rectangle 6"/>
          <p:cNvSpPr>
            <a:spLocks noGrp="1"/>
          </p:cNvSpPr>
          <p:nvPr>
            <p:ph type="body" sz="half" idx="4294967295"/>
          </p:nvPr>
        </p:nvSpPr>
        <p:spPr>
          <a:xfrm>
            <a:off x="628650" y="4129088"/>
            <a:ext cx="7886700" cy="1575197"/>
          </a:xfrm>
        </p:spPr>
        <p:txBody>
          <a:bodyPr/>
          <a:lstStyle/>
          <a:p>
            <a:pPr>
              <a:lnSpc>
                <a:spcPct val="150000"/>
              </a:lnSpc>
            </a:pPr>
            <a:r>
              <a:rPr lang="zh-CN" altLang="en-US" sz="1800" smtClean="0">
                <a:latin typeface="Times New Roman" panose="02020603050405020304" pitchFamily="18" charset="0"/>
              </a:rPr>
              <a:t>线性图谱和对数图谱是扩增曲线图谱的两种展示形式，多组份图谱保留了扩增曲线的原始形态，扣掉基线之后，就形成了前面两种图谱。</a:t>
            </a:r>
            <a:r>
              <a:rPr lang="zh-CN" altLang="en-US" sz="1800" smtClean="0"/>
              <a:t> </a:t>
            </a:r>
            <a:endParaRPr lang="zh-CN" altLang="en-US" sz="180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8"/>
          <p:cNvSpPr>
            <a:spLocks noGrp="1"/>
          </p:cNvSpPr>
          <p:nvPr>
            <p:ph type="title"/>
          </p:nvPr>
        </p:nvSpPr>
        <p:spPr/>
        <p:txBody>
          <a:bodyPr/>
          <a:lstStyle/>
          <a:p>
            <a:endParaRPr lang="zh-CN" altLang="en-US" smtClean="0"/>
          </a:p>
        </p:txBody>
      </p:sp>
      <p:pic>
        <p:nvPicPr>
          <p:cNvPr id="62466" name="Picture 7" descr="2"/>
          <p:cNvPicPr>
            <a:picLocks noChangeAspect="1" noChangeArrowheads="1"/>
          </p:cNvPicPr>
          <p:nvPr>
            <p:ph sz="half" idx="1"/>
          </p:nvPr>
        </p:nvPicPr>
        <p:blipFill>
          <a:blip r:embed="rId1"/>
          <a:srcRect/>
          <a:stretch>
            <a:fillRect/>
          </a:stretch>
        </p:blipFill>
        <p:spPr>
          <a:xfrm>
            <a:off x="246460" y="1760935"/>
            <a:ext cx="4346972" cy="3573065"/>
          </a:xfrm>
        </p:spPr>
      </p:pic>
      <p:sp>
        <p:nvSpPr>
          <p:cNvPr id="62467" name="Rectangle 6"/>
          <p:cNvSpPr>
            <a:spLocks noGrp="1"/>
          </p:cNvSpPr>
          <p:nvPr>
            <p:ph type="body" sz="half" idx="2"/>
          </p:nvPr>
        </p:nvSpPr>
        <p:spPr>
          <a:xfrm>
            <a:off x="4529138" y="1304925"/>
            <a:ext cx="4386263" cy="4349354"/>
          </a:xfrm>
        </p:spPr>
        <p:txBody>
          <a:bodyPr/>
          <a:lstStyle/>
          <a:p>
            <a:pPr>
              <a:lnSpc>
                <a:spcPct val="150000"/>
              </a:lnSpc>
            </a:pPr>
            <a:r>
              <a:rPr lang="zh-CN" altLang="en-US" sz="1350" b="1" smtClean="0">
                <a:latin typeface="宋体" panose="02010600030101010101" pitchFamily="2" charset="-122"/>
              </a:rPr>
              <a:t>在基线期，</a:t>
            </a:r>
            <a:r>
              <a:rPr lang="en-US" altLang="zh-CN" sz="1350" b="1" smtClean="0">
                <a:latin typeface="宋体" panose="02010600030101010101" pitchFamily="2" charset="-122"/>
              </a:rPr>
              <a:t>PCR</a:t>
            </a:r>
            <a:r>
              <a:rPr lang="zh-CN" altLang="en-US" sz="1350" b="1" smtClean="0">
                <a:latin typeface="宋体" panose="02010600030101010101" pitchFamily="2" charset="-122"/>
              </a:rPr>
              <a:t>反应刚刚开始，受到背景信号的影响，荧光信号没有明显的变化，似一条直线。</a:t>
            </a:r>
            <a:endParaRPr lang="zh-CN" altLang="en-US" sz="1350" b="1" smtClean="0">
              <a:latin typeface="宋体" panose="02010600030101010101" pitchFamily="2" charset="-122"/>
            </a:endParaRPr>
          </a:p>
          <a:p>
            <a:pPr>
              <a:lnSpc>
                <a:spcPct val="150000"/>
              </a:lnSpc>
            </a:pPr>
            <a:r>
              <a:rPr lang="zh-CN" altLang="en-US" sz="1350" b="1" smtClean="0">
                <a:latin typeface="宋体" panose="02010600030101010101" pitchFamily="2" charset="-122"/>
              </a:rPr>
              <a:t>随着循环数不断增加，</a:t>
            </a:r>
            <a:r>
              <a:rPr lang="en-US" altLang="zh-CN" sz="1350" b="1" smtClean="0">
                <a:latin typeface="宋体" panose="02010600030101010101" pitchFamily="2" charset="-122"/>
              </a:rPr>
              <a:t>PCR</a:t>
            </a:r>
            <a:r>
              <a:rPr lang="zh-CN" altLang="en-US" sz="1350" b="1" smtClean="0">
                <a:latin typeface="宋体" panose="02010600030101010101" pitchFamily="2" charset="-122"/>
              </a:rPr>
              <a:t>反应累积的荧光信号量超过了背景信号，就进入了指数增长期，这时，</a:t>
            </a:r>
            <a:r>
              <a:rPr lang="en-US" altLang="zh-CN" sz="1350" b="1" smtClean="0">
                <a:latin typeface="宋体" panose="02010600030101010101" pitchFamily="2" charset="-122"/>
              </a:rPr>
              <a:t>DNA</a:t>
            </a:r>
            <a:r>
              <a:rPr lang="zh-CN" altLang="en-US" sz="1350" b="1" smtClean="0">
                <a:latin typeface="宋体" panose="02010600030101010101" pitchFamily="2" charset="-122"/>
              </a:rPr>
              <a:t>聚合酶活性还很高，</a:t>
            </a:r>
            <a:r>
              <a:rPr lang="en-US" altLang="zh-CN" sz="1350" b="1" smtClean="0">
                <a:latin typeface="宋体" panose="02010600030101010101" pitchFamily="2" charset="-122"/>
              </a:rPr>
              <a:t>dNTP</a:t>
            </a:r>
            <a:r>
              <a:rPr lang="zh-CN" altLang="en-US" sz="1350" b="1" smtClean="0">
                <a:latin typeface="宋体" panose="02010600030101010101" pitchFamily="2" charset="-122"/>
              </a:rPr>
              <a:t>也很充足，引物探针也非常充足。在线性图谱中，曲线向上迅速抬起，在对数图谱中，曲线斜向上增长，似一条直线。</a:t>
            </a:r>
            <a:endParaRPr lang="zh-CN" altLang="en-US" sz="1350" b="1" smtClean="0">
              <a:latin typeface="宋体" panose="02010600030101010101" pitchFamily="2" charset="-122"/>
            </a:endParaRPr>
          </a:p>
          <a:p>
            <a:pPr>
              <a:lnSpc>
                <a:spcPct val="150000"/>
              </a:lnSpc>
            </a:pPr>
            <a:r>
              <a:rPr lang="zh-CN" altLang="en-US" sz="1350" b="1" smtClean="0">
                <a:latin typeface="宋体" panose="02010600030101010101" pitchFamily="2" charset="-122"/>
              </a:rPr>
              <a:t>随着循环数继续增加，就进入了线性增长期，随着</a:t>
            </a:r>
            <a:r>
              <a:rPr lang="en-US" altLang="zh-CN" sz="1350" b="1" smtClean="0">
                <a:latin typeface="宋体" panose="02010600030101010101" pitchFamily="2" charset="-122"/>
              </a:rPr>
              <a:t>DNA</a:t>
            </a:r>
            <a:r>
              <a:rPr lang="zh-CN" altLang="en-US" sz="1350" b="1" smtClean="0">
                <a:latin typeface="宋体" panose="02010600030101010101" pitchFamily="2" charset="-122"/>
              </a:rPr>
              <a:t>聚合酶活性下降，</a:t>
            </a:r>
            <a:r>
              <a:rPr lang="en-US" altLang="zh-CN" sz="1350" b="1" smtClean="0">
                <a:latin typeface="宋体" panose="02010600030101010101" pitchFamily="2" charset="-122"/>
              </a:rPr>
              <a:t>dNTP</a:t>
            </a:r>
            <a:r>
              <a:rPr lang="zh-CN" altLang="en-US" sz="1350" b="1" smtClean="0">
                <a:latin typeface="宋体" panose="02010600030101010101" pitchFamily="2" charset="-122"/>
              </a:rPr>
              <a:t>和引物探针变得不再充足。</a:t>
            </a:r>
            <a:endParaRPr lang="zh-CN" altLang="en-US" sz="1350" b="1" smtClean="0">
              <a:latin typeface="宋体" panose="02010600030101010101" pitchFamily="2" charset="-122"/>
            </a:endParaRPr>
          </a:p>
          <a:p>
            <a:pPr>
              <a:lnSpc>
                <a:spcPct val="150000"/>
              </a:lnSpc>
            </a:pPr>
            <a:r>
              <a:rPr lang="zh-CN" altLang="en-US" sz="1350" b="1" smtClean="0">
                <a:latin typeface="宋体" panose="02010600030101010101" pitchFamily="2" charset="-122"/>
              </a:rPr>
              <a:t>最后随着循环数的增加，荧光信号几乎没有变化，就进入了平台期。</a:t>
            </a:r>
            <a:r>
              <a:rPr lang="zh-CN" altLang="en-US" sz="1350" smtClean="0">
                <a:latin typeface="宋体" panose="02010600030101010101" pitchFamily="2" charset="-122"/>
              </a:rPr>
              <a:t> </a:t>
            </a:r>
            <a:endParaRPr lang="zh-CN" altLang="en-US" sz="1350" smtClean="0">
              <a:latin typeface="宋体" panose="02010600030101010101" pitchFamily="2"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p:cNvSpPr>
          <p:nvPr>
            <p:ph type="title"/>
          </p:nvPr>
        </p:nvSpPr>
        <p:spPr/>
        <p:txBody>
          <a:bodyPr/>
          <a:lstStyle/>
          <a:p>
            <a:endParaRPr lang="zh-CN" altLang="en-US" smtClean="0"/>
          </a:p>
        </p:txBody>
      </p:sp>
      <p:sp>
        <p:nvSpPr>
          <p:cNvPr id="63490" name="Rectangle 9"/>
          <p:cNvSpPr>
            <a:spLocks noGrp="1"/>
          </p:cNvSpPr>
          <p:nvPr>
            <p:ph type="body" sz="half" idx="2"/>
          </p:nvPr>
        </p:nvSpPr>
        <p:spPr>
          <a:xfrm>
            <a:off x="4521994" y="2012156"/>
            <a:ext cx="4364831" cy="3263504"/>
          </a:xfrm>
        </p:spPr>
        <p:txBody>
          <a:bodyPr/>
          <a:lstStyle/>
          <a:p>
            <a:pPr>
              <a:lnSpc>
                <a:spcPct val="150000"/>
              </a:lnSpc>
            </a:pPr>
            <a:r>
              <a:rPr lang="zh-CN" altLang="en-US" sz="1500" smtClean="0"/>
              <a:t>实际检测中，有许多扩增曲线观察不到平台期，甚至有时看不到线性增长期，但依然可以将曲线顺势延伸出去（虚线部分，请注意：此非软件自带功能），从而呈现“</a:t>
            </a:r>
            <a:r>
              <a:rPr lang="en-US" altLang="zh-CN" sz="1500" smtClean="0"/>
              <a:t>S”</a:t>
            </a:r>
            <a:r>
              <a:rPr lang="zh-CN" altLang="en-US" sz="1500" smtClean="0"/>
              <a:t>型扩增曲线（这可能由于核酸加入量低，或者核酸中有抑制剂等原因，导致扩增起峰较晚，“</a:t>
            </a:r>
            <a:r>
              <a:rPr lang="en-US" altLang="zh-CN" sz="1500" smtClean="0"/>
              <a:t>S”</a:t>
            </a:r>
            <a:r>
              <a:rPr lang="zh-CN" altLang="en-US" sz="1500" smtClean="0"/>
              <a:t>还未成型，扩增程序就结束了。） </a:t>
            </a:r>
            <a:endParaRPr lang="zh-CN" altLang="en-US" sz="1500" smtClean="0"/>
          </a:p>
        </p:txBody>
      </p:sp>
      <p:pic>
        <p:nvPicPr>
          <p:cNvPr id="63491" name="Picture 10" descr="3"/>
          <p:cNvPicPr>
            <a:picLocks noChangeAspect="1" noChangeArrowheads="1"/>
          </p:cNvPicPr>
          <p:nvPr>
            <p:ph sz="half" idx="1"/>
          </p:nvPr>
        </p:nvPicPr>
        <p:blipFill>
          <a:blip r:embed="rId1"/>
          <a:srcRect/>
          <a:stretch>
            <a:fillRect/>
          </a:stretch>
        </p:blipFill>
        <p:spPr>
          <a:xfrm>
            <a:off x="0" y="2001441"/>
            <a:ext cx="4514850" cy="3195638"/>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1"/>
          <p:cNvSpPr>
            <a:spLocks noChangeArrowheads="1"/>
          </p:cNvSpPr>
          <p:nvPr/>
        </p:nvSpPr>
        <p:spPr bwMode="auto">
          <a:xfrm>
            <a:off x="404813" y="1052513"/>
            <a:ext cx="8324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algn="just">
              <a:lnSpc>
                <a:spcPct val="150000"/>
              </a:lnSpc>
              <a:spcBef>
                <a:spcPct val="0"/>
              </a:spcBef>
              <a:buFontTx/>
              <a:buNone/>
            </a:pPr>
            <a:r>
              <a:rPr lang="zh-CN" altLang="zh-CN" sz="2400">
                <a:latin typeface="Arial" panose="020B0604020202020204" pitchFamily="34" charset="0"/>
                <a:ea typeface="宋体" panose="02010600030101010101" pitchFamily="2" charset="-122"/>
              </a:rPr>
              <a:t>分枝杆菌属起源于</a:t>
            </a:r>
            <a:r>
              <a:rPr lang="en-US" altLang="zh-CN" sz="2400">
                <a:latin typeface="TimesNewRoman"/>
                <a:ea typeface="宋体" panose="02010600030101010101" pitchFamily="2" charset="-122"/>
                <a:cs typeface="TimesNewRoman"/>
              </a:rPr>
              <a:t>1.5</a:t>
            </a:r>
            <a:r>
              <a:rPr lang="zh-CN" altLang="zh-CN" sz="2400">
                <a:latin typeface="Arial" panose="020B0604020202020204" pitchFamily="34" charset="0"/>
                <a:ea typeface="宋体" panose="02010600030101010101" pitchFamily="2" charset="-122"/>
              </a:rPr>
              <a:t>亿年前</a:t>
            </a:r>
            <a:r>
              <a:rPr lang="en-US" altLang="zh-CN" sz="2400">
                <a:latin typeface="TimesNewRoman"/>
                <a:ea typeface="宋体" panose="02010600030101010101" pitchFamily="2" charset="-122"/>
              </a:rPr>
              <a:t>(Daniel 2006)</a:t>
            </a:r>
            <a:r>
              <a:rPr lang="zh-CN" altLang="zh-CN" sz="2400">
                <a:latin typeface="Arial" panose="020B0604020202020204" pitchFamily="34" charset="0"/>
                <a:ea typeface="宋体" panose="02010600030101010101" pitchFamily="2" charset="-122"/>
              </a:rPr>
              <a:t>。结核分枝杆菌可能在</a:t>
            </a:r>
            <a:r>
              <a:rPr lang="en-US" altLang="zh-CN" sz="2400">
                <a:latin typeface="TimesNewRoman"/>
                <a:ea typeface="宋体" panose="02010600030101010101" pitchFamily="2" charset="-122"/>
              </a:rPr>
              <a:t>3</a:t>
            </a:r>
            <a:r>
              <a:rPr lang="zh-CN" altLang="zh-CN" sz="2400">
                <a:latin typeface="Arial" panose="020B0604020202020204" pitchFamily="34" charset="0"/>
                <a:ea typeface="宋体" panose="02010600030101010101" pitchFamily="2" charset="-122"/>
              </a:rPr>
              <a:t>百万年前的东非与原始人类同时起源并共同进化。结核分枝杆菌复合群的现代成员大约起源于</a:t>
            </a:r>
            <a:r>
              <a:rPr lang="en-US" altLang="zh-CN" sz="2400">
                <a:latin typeface="TimesNewRoman"/>
                <a:ea typeface="宋体" panose="02010600030101010101" pitchFamily="2" charset="-122"/>
              </a:rPr>
              <a:t>15,000 - 35,000 </a:t>
            </a:r>
            <a:r>
              <a:rPr lang="zh-CN" altLang="zh-CN" sz="2400">
                <a:latin typeface="Arial" panose="020B0604020202020204" pitchFamily="34" charset="0"/>
                <a:ea typeface="宋体" panose="02010600030101010101" pitchFamily="2" charset="-122"/>
              </a:rPr>
              <a:t>年前的一个共同祖先</a:t>
            </a:r>
            <a:r>
              <a:rPr lang="zh-CN" altLang="en-US" sz="2400">
                <a:latin typeface="Arial" panose="020B0604020202020204" pitchFamily="34" charset="0"/>
                <a:ea typeface="宋体" panose="02010600030101010101" pitchFamily="2" charset="-122"/>
              </a:rPr>
              <a:t>。</a:t>
            </a:r>
            <a:endParaRPr lang="zh-CN" altLang="en-US" sz="2400">
              <a:latin typeface="Arial" panose="020B0604020202020204" pitchFamily="34" charset="0"/>
              <a:ea typeface="宋体" panose="02010600030101010101" pitchFamily="2" charset="-122"/>
            </a:endParaRPr>
          </a:p>
        </p:txBody>
      </p:sp>
      <p:sp>
        <p:nvSpPr>
          <p:cNvPr id="8195" name="Rectangle 2"/>
          <p:cNvSpPr txBox="1"/>
          <p:nvPr/>
        </p:nvSpPr>
        <p:spPr bwMode="auto">
          <a:xfrm>
            <a:off x="692150" y="95250"/>
            <a:ext cx="77485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algn="ctr" eaLnBrk="1" hangingPunct="1">
              <a:spcBef>
                <a:spcPct val="0"/>
              </a:spcBef>
              <a:buFontTx/>
              <a:buNone/>
            </a:pPr>
            <a:r>
              <a:rPr lang="zh-CN" altLang="en-US" sz="4800" b="1">
                <a:solidFill>
                  <a:srgbClr val="000099"/>
                </a:solidFill>
                <a:latin typeface="Times New Roman" panose="02020603050405020304" pitchFamily="18" charset="0"/>
                <a:ea typeface="华文行楷" panose="02010800040101010101" pitchFamily="2" charset="-122"/>
              </a:rPr>
              <a:t>历 史 记 忆</a:t>
            </a:r>
            <a:endParaRPr lang="en-US" altLang="zh-CN" sz="4800" b="1">
              <a:solidFill>
                <a:srgbClr val="000099"/>
              </a:solidFill>
              <a:latin typeface="Times New Roman" panose="02020603050405020304" pitchFamily="18" charset="0"/>
              <a:ea typeface="华文行楷" panose="02010800040101010101" pitchFamily="2" charset="-122"/>
            </a:endParaRPr>
          </a:p>
        </p:txBody>
      </p:sp>
      <p:pic>
        <p:nvPicPr>
          <p:cNvPr id="819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49988" y="3141663"/>
            <a:ext cx="264001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141663"/>
            <a:ext cx="243046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矩形 3"/>
          <p:cNvSpPr>
            <a:spLocks noChangeArrowheads="1"/>
          </p:cNvSpPr>
          <p:nvPr/>
        </p:nvSpPr>
        <p:spPr bwMode="auto">
          <a:xfrm>
            <a:off x="539750" y="3638550"/>
            <a:ext cx="31686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a:lnSpc>
                <a:spcPct val="150000"/>
              </a:lnSpc>
              <a:spcBef>
                <a:spcPct val="0"/>
              </a:spcBef>
              <a:buFontTx/>
              <a:buNone/>
            </a:pPr>
            <a:r>
              <a:rPr lang="zh-CN" altLang="zh-CN" sz="2800" b="1">
                <a:solidFill>
                  <a:srgbClr val="0033CC"/>
                </a:solidFill>
                <a:latin typeface="Arial" panose="020B0604020202020204" pitchFamily="34" charset="0"/>
                <a:ea typeface="宋体" panose="02010600030101010101" pitchFamily="2" charset="-122"/>
              </a:rPr>
              <a:t>埃及、印度和中国结核病已被证实分别存在于</a:t>
            </a:r>
            <a:r>
              <a:rPr lang="en-US" altLang="zh-CN" sz="2800" b="1">
                <a:solidFill>
                  <a:srgbClr val="0033CC"/>
                </a:solidFill>
                <a:latin typeface="TimesNewRoman"/>
                <a:ea typeface="宋体" panose="02010600030101010101" pitchFamily="2" charset="-122"/>
                <a:cs typeface="TimesNewRoman"/>
              </a:rPr>
              <a:t>5,000</a:t>
            </a:r>
            <a:r>
              <a:rPr lang="zh-CN" altLang="zh-CN" sz="2800" b="1">
                <a:solidFill>
                  <a:srgbClr val="0033CC"/>
                </a:solidFill>
                <a:latin typeface="Arial" panose="020B0604020202020204" pitchFamily="34" charset="0"/>
                <a:ea typeface="宋体" panose="02010600030101010101" pitchFamily="2" charset="-122"/>
              </a:rPr>
              <a:t>年前</a:t>
            </a:r>
            <a:r>
              <a:rPr lang="zh-CN" altLang="en-US" sz="2800" b="1">
                <a:solidFill>
                  <a:srgbClr val="0033CC"/>
                </a:solidFill>
                <a:latin typeface="Arial" panose="020B0604020202020204" pitchFamily="34" charset="0"/>
                <a:ea typeface="宋体" panose="02010600030101010101" pitchFamily="2" charset="-122"/>
              </a:rPr>
              <a:t>。</a:t>
            </a:r>
            <a:endParaRPr lang="zh-CN" altLang="en-US" sz="2800" b="1">
              <a:solidFill>
                <a:srgbClr val="0033CC"/>
              </a:solidFill>
              <a:latin typeface="Arial" panose="020B0604020202020204" pitchFamily="34" charset="0"/>
              <a:ea typeface="宋体"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txBox="1"/>
          <p:nvPr/>
        </p:nvSpPr>
        <p:spPr bwMode="auto">
          <a:xfrm>
            <a:off x="2424113" y="2212181"/>
            <a:ext cx="4288631" cy="620316"/>
          </a:xfrm>
          <a:prstGeom prst="rect">
            <a:avLst/>
          </a:prstGeom>
          <a:noFill/>
          <a:ln w="9525">
            <a:noFill/>
            <a:miter lim="800000"/>
          </a:ln>
        </p:spPr>
        <p:txBody>
          <a:bodyPr anchor="ctr"/>
          <a:lstStyle/>
          <a:p>
            <a:pPr>
              <a:lnSpc>
                <a:spcPct val="90000"/>
              </a:lnSpc>
            </a:pPr>
            <a:endParaRPr lang="zh-CN" altLang="en-US" sz="2400">
              <a:latin typeface="微软雅黑" panose="020B0503020204020204" charset="-122"/>
              <a:ea typeface="微软雅黑" panose="020B0503020204020204" charset="-122"/>
            </a:endParaRPr>
          </a:p>
        </p:txBody>
      </p:sp>
      <p:sp>
        <p:nvSpPr>
          <p:cNvPr id="64514" name="标题 1"/>
          <p:cNvSpPr txBox="1"/>
          <p:nvPr/>
        </p:nvSpPr>
        <p:spPr bwMode="auto">
          <a:xfrm>
            <a:off x="2424113" y="2984897"/>
            <a:ext cx="4288631" cy="619125"/>
          </a:xfrm>
          <a:prstGeom prst="rect">
            <a:avLst/>
          </a:prstGeom>
          <a:noFill/>
          <a:ln w="9525">
            <a:noFill/>
            <a:miter lim="800000"/>
          </a:ln>
        </p:spPr>
        <p:txBody>
          <a:bodyPr anchor="ctr"/>
          <a:lstStyle/>
          <a:p>
            <a:pPr>
              <a:lnSpc>
                <a:spcPct val="90000"/>
              </a:lnSpc>
            </a:pPr>
            <a:endParaRPr lang="zh-CN" altLang="en-US" sz="2400">
              <a:latin typeface="微软雅黑" panose="020B0503020204020204" charset="-122"/>
              <a:ea typeface="微软雅黑" panose="020B0503020204020204" charset="-122"/>
            </a:endParaRPr>
          </a:p>
        </p:txBody>
      </p:sp>
      <p:sp>
        <p:nvSpPr>
          <p:cNvPr id="64515" name="标题 1"/>
          <p:cNvSpPr txBox="1"/>
          <p:nvPr/>
        </p:nvSpPr>
        <p:spPr bwMode="auto">
          <a:xfrm>
            <a:off x="2424113" y="3746897"/>
            <a:ext cx="4288631" cy="620315"/>
          </a:xfrm>
          <a:prstGeom prst="rect">
            <a:avLst/>
          </a:prstGeom>
          <a:noFill/>
          <a:ln w="9525">
            <a:noFill/>
            <a:miter lim="800000"/>
          </a:ln>
        </p:spPr>
        <p:txBody>
          <a:bodyPr anchor="ctr"/>
          <a:lstStyle/>
          <a:p>
            <a:pPr>
              <a:lnSpc>
                <a:spcPct val="90000"/>
              </a:lnSpc>
            </a:pPr>
            <a:endParaRPr lang="zh-CN" altLang="en-US" sz="2400">
              <a:latin typeface="微软雅黑" panose="020B0503020204020204" charset="-122"/>
              <a:ea typeface="微软雅黑" panose="020B0503020204020204" charset="-122"/>
            </a:endParaRPr>
          </a:p>
        </p:txBody>
      </p:sp>
      <p:sp>
        <p:nvSpPr>
          <p:cNvPr id="64516" name="标题 1"/>
          <p:cNvSpPr txBox="1"/>
          <p:nvPr/>
        </p:nvSpPr>
        <p:spPr bwMode="auto">
          <a:xfrm>
            <a:off x="2424113" y="4508897"/>
            <a:ext cx="4288631" cy="620315"/>
          </a:xfrm>
          <a:prstGeom prst="rect">
            <a:avLst/>
          </a:prstGeom>
          <a:noFill/>
          <a:ln w="9525">
            <a:noFill/>
            <a:miter lim="800000"/>
          </a:ln>
        </p:spPr>
        <p:txBody>
          <a:bodyPr anchor="ctr"/>
          <a:lstStyle/>
          <a:p>
            <a:pPr>
              <a:lnSpc>
                <a:spcPct val="90000"/>
              </a:lnSpc>
            </a:pPr>
            <a:endParaRPr lang="zh-CN" altLang="en-US" sz="2400">
              <a:latin typeface="微软雅黑" panose="020B0503020204020204" charset="-122"/>
              <a:ea typeface="微软雅黑" panose="020B0503020204020204" charset="-122"/>
            </a:endParaRPr>
          </a:p>
        </p:txBody>
      </p:sp>
      <p:pic>
        <p:nvPicPr>
          <p:cNvPr id="64517" name="图片 1"/>
          <p:cNvPicPr>
            <a:picLocks noChangeAspect="1"/>
          </p:cNvPicPr>
          <p:nvPr/>
        </p:nvPicPr>
        <p:blipFill>
          <a:blip r:embed="rId1"/>
          <a:srcRect/>
          <a:stretch>
            <a:fillRect/>
          </a:stretch>
        </p:blipFill>
        <p:spPr bwMode="auto">
          <a:xfrm>
            <a:off x="189310" y="1025129"/>
            <a:ext cx="1184672" cy="561975"/>
          </a:xfrm>
          <a:prstGeom prst="rect">
            <a:avLst/>
          </a:prstGeom>
          <a:noFill/>
          <a:ln w="9525">
            <a:noFill/>
            <a:miter lim="800000"/>
            <a:headEnd/>
            <a:tailEnd/>
          </a:ln>
        </p:spPr>
      </p:pic>
      <p:pic>
        <p:nvPicPr>
          <p:cNvPr id="64518" name="图片 11"/>
          <p:cNvPicPr>
            <a:picLocks noChangeAspect="1"/>
          </p:cNvPicPr>
          <p:nvPr/>
        </p:nvPicPr>
        <p:blipFill>
          <a:blip r:embed="rId2"/>
          <a:srcRect/>
          <a:stretch>
            <a:fillRect/>
          </a:stretch>
        </p:blipFill>
        <p:spPr bwMode="auto">
          <a:xfrm>
            <a:off x="6242447" y="5368529"/>
            <a:ext cx="2583656" cy="533400"/>
          </a:xfrm>
          <a:prstGeom prst="rect">
            <a:avLst/>
          </a:prstGeom>
          <a:noFill/>
          <a:ln w="9525">
            <a:noFill/>
            <a:miter lim="800000"/>
            <a:headEnd/>
            <a:tailEnd/>
          </a:ln>
        </p:spPr>
      </p:pic>
      <p:sp>
        <p:nvSpPr>
          <p:cNvPr id="64519" name="Rectangle 10"/>
          <p:cNvSpPr>
            <a:spLocks noGrp="1"/>
          </p:cNvSpPr>
          <p:nvPr>
            <p:ph type="title"/>
          </p:nvPr>
        </p:nvSpPr>
        <p:spPr>
          <a:xfrm>
            <a:off x="214313" y="1259681"/>
            <a:ext cx="7886700" cy="994172"/>
          </a:xfrm>
        </p:spPr>
        <p:txBody>
          <a:bodyPr/>
          <a:lstStyle/>
          <a:p>
            <a:r>
              <a:rPr lang="zh-CN" altLang="en-US" b="1" smtClean="0"/>
              <a:t>阈 值 线：</a:t>
            </a:r>
            <a:endParaRPr lang="zh-CN" altLang="en-US" b="1" smtClean="0"/>
          </a:p>
        </p:txBody>
      </p:sp>
      <p:pic>
        <p:nvPicPr>
          <p:cNvPr id="64520" name="Picture 13" descr="1"/>
          <p:cNvPicPr>
            <a:picLocks noChangeAspect="1" noChangeArrowheads="1"/>
          </p:cNvPicPr>
          <p:nvPr>
            <p:ph sz="half" idx="1"/>
          </p:nvPr>
        </p:nvPicPr>
        <p:blipFill>
          <a:blip r:embed="rId3"/>
          <a:srcRect/>
          <a:stretch>
            <a:fillRect/>
          </a:stretch>
        </p:blipFill>
        <p:spPr>
          <a:xfrm>
            <a:off x="2464594" y="1726406"/>
            <a:ext cx="4427935" cy="1574006"/>
          </a:xfrm>
        </p:spPr>
      </p:pic>
      <p:sp>
        <p:nvSpPr>
          <p:cNvPr id="64521" name="Rectangle 12"/>
          <p:cNvSpPr>
            <a:spLocks noGrp="1"/>
          </p:cNvSpPr>
          <p:nvPr>
            <p:ph type="body" sz="half" idx="2"/>
          </p:nvPr>
        </p:nvSpPr>
        <p:spPr>
          <a:xfrm>
            <a:off x="614363" y="3378994"/>
            <a:ext cx="7886700" cy="2210991"/>
          </a:xfrm>
        </p:spPr>
        <p:txBody>
          <a:bodyPr/>
          <a:lstStyle/>
          <a:p>
            <a:pPr>
              <a:lnSpc>
                <a:spcPct val="150000"/>
              </a:lnSpc>
            </a:pPr>
            <a:r>
              <a:rPr lang="zh-CN" altLang="en-US" sz="1500" b="1" smtClean="0"/>
              <a:t>阈值</a:t>
            </a:r>
            <a:r>
              <a:rPr lang="zh-CN" altLang="en-US" sz="1500" smtClean="0"/>
              <a:t>是指扩增曲线图谱纵轴上的一个点，它代表了一定的荧光信号值，然后通过此点，画一条平行于横轴的线。阈值线一般也由软件自动划定。 </a:t>
            </a:r>
            <a:endParaRPr lang="zh-CN" altLang="en-US" sz="1500" smtClean="0"/>
          </a:p>
          <a:p>
            <a:pPr>
              <a:lnSpc>
                <a:spcPct val="150000"/>
              </a:lnSpc>
            </a:pPr>
            <a:r>
              <a:rPr lang="zh-CN" altLang="en-US" sz="1500" smtClean="0"/>
              <a:t>需要手动调整的原则：</a:t>
            </a:r>
            <a:r>
              <a:rPr lang="zh-CN" altLang="en-US" sz="1500" smtClean="0">
                <a:solidFill>
                  <a:srgbClr val="FF0000"/>
                </a:solidFill>
              </a:rPr>
              <a:t>阈值线与</a:t>
            </a:r>
            <a:r>
              <a:rPr lang="en-US" altLang="zh-CN" sz="1500" smtClean="0">
                <a:solidFill>
                  <a:srgbClr val="FF0000"/>
                </a:solidFill>
              </a:rPr>
              <a:t>S</a:t>
            </a:r>
            <a:r>
              <a:rPr lang="zh-CN" altLang="en-US" sz="1500" smtClean="0">
                <a:solidFill>
                  <a:srgbClr val="FF0000"/>
                </a:solidFill>
              </a:rPr>
              <a:t>型扩增曲线的交点一定位于指数增长期</a:t>
            </a:r>
            <a:r>
              <a:rPr lang="zh-CN" altLang="en-US" sz="1500" smtClean="0"/>
              <a:t>。 </a:t>
            </a:r>
            <a:endParaRPr lang="zh-CN" altLang="en-US" sz="1500" smtClean="0"/>
          </a:p>
          <a:p>
            <a:pPr>
              <a:lnSpc>
                <a:spcPct val="150000"/>
              </a:lnSpc>
            </a:pPr>
            <a:r>
              <a:rPr lang="zh-CN" altLang="en-US" sz="1500" smtClean="0"/>
              <a:t>在实际工作中，若需手动调整阈值线，应与试剂盒厂家进行沟通，因为有的试剂盒说明书中还要求阈值线要高于阴性质控品的扩增曲线，也要参考阳性质控品</a:t>
            </a:r>
            <a:r>
              <a:rPr lang="en-US" altLang="zh-CN" sz="1500" smtClean="0">
                <a:latin typeface="Times New Roman" panose="02020603050405020304" pitchFamily="18" charset="0"/>
              </a:rPr>
              <a:t>Ct</a:t>
            </a:r>
            <a:r>
              <a:rPr lang="zh-CN" altLang="en-US" sz="1500" smtClean="0">
                <a:latin typeface="Times New Roman" panose="02020603050405020304" pitchFamily="18" charset="0"/>
              </a:rPr>
              <a:t>值的大小范围等。 </a:t>
            </a:r>
            <a:endParaRPr lang="zh-CN" altLang="en-US" sz="1500" smtClean="0">
              <a:latin typeface="Times New Roman" panose="02020603050405020304" pitchFamily="18" charset="0"/>
            </a:endParaRPr>
          </a:p>
          <a:p>
            <a:endParaRPr lang="zh-CN" altLang="en-US" sz="15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p:cNvSpPr>
          <p:nvPr>
            <p:ph type="title"/>
          </p:nvPr>
        </p:nvSpPr>
        <p:spPr/>
        <p:txBody>
          <a:bodyPr/>
          <a:lstStyle/>
          <a:p>
            <a:r>
              <a:rPr lang="en-US" altLang="zh-CN" b="1" smtClean="0">
                <a:latin typeface="Times New Roman" panose="02020603050405020304" pitchFamily="18" charset="0"/>
              </a:rPr>
              <a:t>Ct </a:t>
            </a:r>
            <a:r>
              <a:rPr lang="zh-CN" altLang="en-US" b="1" smtClean="0">
                <a:latin typeface="Times New Roman" panose="02020603050405020304" pitchFamily="18" charset="0"/>
              </a:rPr>
              <a:t>值：</a:t>
            </a:r>
            <a:endParaRPr lang="zh-CN" altLang="en-US" b="1" smtClean="0">
              <a:latin typeface="Times New Roman" panose="02020603050405020304" pitchFamily="18" charset="0"/>
            </a:endParaRPr>
          </a:p>
        </p:txBody>
      </p:sp>
      <p:sp>
        <p:nvSpPr>
          <p:cNvPr id="65538" name="Rectangle 3"/>
          <p:cNvSpPr>
            <a:spLocks noGrp="1"/>
          </p:cNvSpPr>
          <p:nvPr>
            <p:ph type="body" idx="1"/>
          </p:nvPr>
        </p:nvSpPr>
        <p:spPr>
          <a:xfrm>
            <a:off x="628650" y="1890713"/>
            <a:ext cx="8101013" cy="3599260"/>
          </a:xfrm>
        </p:spPr>
        <p:txBody>
          <a:bodyPr/>
          <a:lstStyle/>
          <a:p>
            <a:pPr>
              <a:lnSpc>
                <a:spcPct val="150000"/>
              </a:lnSpc>
            </a:pPr>
            <a:r>
              <a:rPr lang="zh-CN" altLang="en-US" sz="1500" smtClean="0">
                <a:latin typeface="Times New Roman" panose="02020603050405020304" pitchFamily="18" charset="0"/>
              </a:rPr>
              <a:t>阈值线与</a:t>
            </a:r>
            <a:r>
              <a:rPr lang="en-US" altLang="zh-CN" sz="1500" smtClean="0">
                <a:latin typeface="Times New Roman" panose="02020603050405020304" pitchFamily="18" charset="0"/>
              </a:rPr>
              <a:t>S</a:t>
            </a:r>
            <a:r>
              <a:rPr lang="zh-CN" altLang="en-US" sz="1500" smtClean="0">
                <a:latin typeface="Times New Roman" panose="02020603050405020304" pitchFamily="18" charset="0"/>
              </a:rPr>
              <a:t>型扩增曲线有个交点，且位于</a:t>
            </a:r>
            <a:r>
              <a:rPr lang="en-US" altLang="zh-CN" sz="1500" smtClean="0">
                <a:latin typeface="Times New Roman" panose="02020603050405020304" pitchFamily="18" charset="0"/>
              </a:rPr>
              <a:t>S</a:t>
            </a:r>
            <a:r>
              <a:rPr lang="zh-CN" altLang="en-US" sz="1500" smtClean="0">
                <a:latin typeface="Times New Roman" panose="02020603050405020304" pitchFamily="18" charset="0"/>
              </a:rPr>
              <a:t>型扩增曲线的指数增长期，该点对应到横轴上，会得到一个循环数。</a:t>
            </a:r>
            <a:endParaRPr lang="zh-CN" altLang="en-US" sz="1500" smtClean="0">
              <a:latin typeface="Times New Roman" panose="02020603050405020304" pitchFamily="18" charset="0"/>
            </a:endParaRPr>
          </a:p>
          <a:p>
            <a:pPr>
              <a:lnSpc>
                <a:spcPct val="150000"/>
              </a:lnSpc>
            </a:pPr>
            <a:r>
              <a:rPr lang="en-US" altLang="zh-CN" sz="1500" smtClean="0">
                <a:latin typeface="Times New Roman" panose="02020603050405020304" pitchFamily="18" charset="0"/>
              </a:rPr>
              <a:t>Ct</a:t>
            </a:r>
            <a:r>
              <a:rPr lang="zh-CN" altLang="en-US" sz="1500" smtClean="0">
                <a:latin typeface="Times New Roman" panose="02020603050405020304" pitchFamily="18" charset="0"/>
              </a:rPr>
              <a:t>值易受到阈值线的影响，阈值线向上移动，</a:t>
            </a:r>
            <a:r>
              <a:rPr lang="en-US" altLang="zh-CN" sz="1500" smtClean="0">
                <a:latin typeface="Times New Roman" panose="02020603050405020304" pitchFamily="18" charset="0"/>
              </a:rPr>
              <a:t>Ct</a:t>
            </a:r>
            <a:r>
              <a:rPr lang="zh-CN" altLang="en-US" sz="1500" smtClean="0">
                <a:latin typeface="Times New Roman" panose="02020603050405020304" pitchFamily="18" charset="0"/>
              </a:rPr>
              <a:t>值变大；阈值线向下移动，</a:t>
            </a:r>
            <a:r>
              <a:rPr lang="en-US" altLang="zh-CN" sz="1500" smtClean="0">
                <a:latin typeface="Times New Roman" panose="02020603050405020304" pitchFamily="18" charset="0"/>
              </a:rPr>
              <a:t>Ct</a:t>
            </a:r>
            <a:r>
              <a:rPr lang="zh-CN" altLang="en-US" sz="1500" smtClean="0">
                <a:latin typeface="Times New Roman" panose="02020603050405020304" pitchFamily="18" charset="0"/>
              </a:rPr>
              <a:t>值变小。</a:t>
            </a:r>
            <a:endParaRPr lang="zh-CN" altLang="en-US" sz="1500" smtClean="0">
              <a:latin typeface="Times New Roman" panose="02020603050405020304" pitchFamily="18" charset="0"/>
            </a:endParaRPr>
          </a:p>
          <a:p>
            <a:pPr>
              <a:lnSpc>
                <a:spcPct val="150000"/>
              </a:lnSpc>
            </a:pPr>
            <a:r>
              <a:rPr lang="zh-CN" altLang="en-US" sz="1500" smtClean="0">
                <a:latin typeface="Times New Roman" panose="02020603050405020304" pitchFamily="18" charset="0"/>
              </a:rPr>
              <a:t>实际工作中，有时会遇到样本处于临界阳性判断的情况，也就是</a:t>
            </a:r>
            <a:r>
              <a:rPr lang="en-US" altLang="zh-CN" sz="1500" smtClean="0">
                <a:latin typeface="Times New Roman" panose="02020603050405020304" pitchFamily="18" charset="0"/>
              </a:rPr>
              <a:t>Ct</a:t>
            </a:r>
            <a:r>
              <a:rPr lang="zh-CN" altLang="en-US" sz="1500" smtClean="0">
                <a:latin typeface="Times New Roman" panose="02020603050405020304" pitchFamily="18" charset="0"/>
              </a:rPr>
              <a:t>值稍稍低于或高于阳性判断的阈值，易受到阈值线调整的影响。遇到这种情况，建议不要过多纠结阈值线调节，应该去查看其它因素：例如，如果有内参基因，看看内参是否扩增正常，若它的</a:t>
            </a:r>
            <a:r>
              <a:rPr lang="en-US" altLang="zh-CN" sz="1500" smtClean="0">
                <a:latin typeface="Times New Roman" panose="02020603050405020304" pitchFamily="18" charset="0"/>
              </a:rPr>
              <a:t>Ct</a:t>
            </a:r>
            <a:r>
              <a:rPr lang="zh-CN" altLang="en-US" sz="1500" smtClean="0">
                <a:latin typeface="Times New Roman" panose="02020603050405020304" pitchFamily="18" charset="0"/>
              </a:rPr>
              <a:t>值相对其他核酸样本很大，那可能是核酸加入量少，或是核酸中有抑制剂；若是有外参基因（一般用来监控核酸提取过程、以及</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反应扩增是否正常），若扩增正常，说明核酸提取流程正常，</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反应无抑制剂，有可能是采样问题。</a:t>
            </a:r>
            <a:r>
              <a:rPr lang="zh-CN" altLang="en-US" sz="1500" smtClean="0"/>
              <a:t> </a:t>
            </a:r>
            <a:endParaRPr lang="zh-CN" altLang="en-US" sz="150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p:nvPr>
        </p:nvSpPr>
        <p:spPr/>
        <p:txBody>
          <a:bodyPr/>
          <a:lstStyle/>
          <a:p>
            <a:r>
              <a:rPr lang="zh-CN" altLang="en-US" b="1" smtClean="0">
                <a:latin typeface="宋体" panose="02010600030101010101" pitchFamily="2" charset="-122"/>
              </a:rPr>
              <a:t>基 线：</a:t>
            </a:r>
            <a:endParaRPr lang="zh-CN" altLang="en-US" b="1" smtClean="0">
              <a:latin typeface="宋体" panose="02010600030101010101" pitchFamily="2" charset="-122"/>
            </a:endParaRPr>
          </a:p>
        </p:txBody>
      </p:sp>
      <p:sp>
        <p:nvSpPr>
          <p:cNvPr id="66562" name="Rectangle 5"/>
          <p:cNvSpPr>
            <a:spLocks noGrp="1"/>
          </p:cNvSpPr>
          <p:nvPr>
            <p:ph type="body" sz="half" idx="2"/>
          </p:nvPr>
        </p:nvSpPr>
        <p:spPr>
          <a:xfrm>
            <a:off x="4143375" y="1176338"/>
            <a:ext cx="4736306" cy="4342210"/>
          </a:xfrm>
        </p:spPr>
        <p:txBody>
          <a:bodyPr/>
          <a:lstStyle/>
          <a:p>
            <a:pPr>
              <a:lnSpc>
                <a:spcPct val="150000"/>
              </a:lnSpc>
            </a:pPr>
            <a:r>
              <a:rPr lang="zh-CN" altLang="en-US" sz="1350" smtClean="0">
                <a:latin typeface="Times New Roman" panose="02020603050405020304" pitchFamily="18" charset="0"/>
              </a:rPr>
              <a:t>基线是指</a:t>
            </a:r>
            <a:r>
              <a:rPr lang="en-US" altLang="zh-CN" sz="1350" smtClean="0">
                <a:latin typeface="Times New Roman" panose="02020603050405020304" pitchFamily="18" charset="0"/>
              </a:rPr>
              <a:t>PCR</a:t>
            </a:r>
            <a:r>
              <a:rPr lang="zh-CN" altLang="en-US" sz="1350" smtClean="0">
                <a:latin typeface="Times New Roman" panose="02020603050405020304" pitchFamily="18" charset="0"/>
              </a:rPr>
              <a:t>最初的一些循环，且循环之间的荧光信号几乎没有变化，似一条直线。</a:t>
            </a:r>
            <a:r>
              <a:rPr lang="zh-CN" altLang="en-US" sz="1350" smtClean="0">
                <a:solidFill>
                  <a:srgbClr val="6600CC"/>
                </a:solidFill>
                <a:latin typeface="Times New Roman" panose="02020603050405020304" pitchFamily="18" charset="0"/>
              </a:rPr>
              <a:t>基线一般由软件自动划定</a:t>
            </a:r>
            <a:r>
              <a:rPr lang="zh-CN" altLang="en-US" sz="1350" smtClean="0">
                <a:latin typeface="Times New Roman" panose="02020603050405020304" pitchFamily="18" charset="0"/>
              </a:rPr>
              <a:t>。</a:t>
            </a:r>
            <a:endParaRPr lang="zh-CN" altLang="en-US" sz="1350" smtClean="0">
              <a:latin typeface="Times New Roman" panose="02020603050405020304" pitchFamily="18" charset="0"/>
            </a:endParaRPr>
          </a:p>
          <a:p>
            <a:pPr>
              <a:lnSpc>
                <a:spcPct val="150000"/>
              </a:lnSpc>
            </a:pPr>
            <a:r>
              <a:rPr lang="zh-CN" altLang="en-US" sz="1350" smtClean="0">
                <a:latin typeface="Times New Roman" panose="02020603050405020304" pitchFamily="18" charset="0"/>
              </a:rPr>
              <a:t>从第</a:t>
            </a:r>
            <a:r>
              <a:rPr lang="en-US" altLang="zh-CN" sz="1350" smtClean="0">
                <a:latin typeface="Times New Roman" panose="02020603050405020304" pitchFamily="18" charset="0"/>
              </a:rPr>
              <a:t>1</a:t>
            </a:r>
            <a:r>
              <a:rPr lang="zh-CN" altLang="en-US" sz="1350" smtClean="0">
                <a:latin typeface="Times New Roman" panose="02020603050405020304" pitchFamily="18" charset="0"/>
              </a:rPr>
              <a:t>个循环到第</a:t>
            </a:r>
            <a:r>
              <a:rPr lang="en-US" altLang="zh-CN" sz="1350" smtClean="0">
                <a:latin typeface="Times New Roman" panose="02020603050405020304" pitchFamily="18" charset="0"/>
              </a:rPr>
              <a:t>32</a:t>
            </a:r>
            <a:r>
              <a:rPr lang="zh-CN" altLang="en-US" sz="1350" smtClean="0">
                <a:latin typeface="Times New Roman" panose="02020603050405020304" pitchFamily="18" charset="0"/>
              </a:rPr>
              <a:t>个循环之间，差不多为一条平直的线，但是从</a:t>
            </a:r>
            <a:r>
              <a:rPr lang="en-US" altLang="zh-CN" sz="1350" smtClean="0">
                <a:latin typeface="Times New Roman" panose="02020603050405020304" pitchFamily="18" charset="0"/>
              </a:rPr>
              <a:t>PCR</a:t>
            </a:r>
            <a:r>
              <a:rPr lang="zh-CN" altLang="en-US" sz="1350" smtClean="0">
                <a:latin typeface="Times New Roman" panose="02020603050405020304" pitchFamily="18" charset="0"/>
              </a:rPr>
              <a:t>反应的理论角度来讲，从第一个循环开始就有</a:t>
            </a:r>
            <a:r>
              <a:rPr lang="en-US" altLang="zh-CN" sz="1350" smtClean="0">
                <a:latin typeface="Times New Roman" panose="02020603050405020304" pitchFamily="18" charset="0"/>
              </a:rPr>
              <a:t>PCR</a:t>
            </a:r>
            <a:r>
              <a:rPr lang="zh-CN" altLang="en-US" sz="1350" smtClean="0">
                <a:latin typeface="Times New Roman" panose="02020603050405020304" pitchFamily="18" charset="0"/>
              </a:rPr>
              <a:t>产物产生，就对应有荧光信号释放，那为什么直到第</a:t>
            </a:r>
            <a:r>
              <a:rPr lang="en-US" altLang="zh-CN" sz="1350" smtClean="0">
                <a:latin typeface="Times New Roman" panose="02020603050405020304" pitchFamily="18" charset="0"/>
              </a:rPr>
              <a:t>33</a:t>
            </a:r>
            <a:r>
              <a:rPr lang="zh-CN" altLang="en-US" sz="1350" smtClean="0">
                <a:latin typeface="Times New Roman" panose="02020603050405020304" pitchFamily="18" charset="0"/>
              </a:rPr>
              <a:t>个循环之后才开始有较为显著的、向上抬升的信号呢？这是因为前</a:t>
            </a:r>
            <a:r>
              <a:rPr lang="en-US" altLang="zh-CN" sz="1350" smtClean="0">
                <a:latin typeface="Times New Roman" panose="02020603050405020304" pitchFamily="18" charset="0"/>
              </a:rPr>
              <a:t>32</a:t>
            </a:r>
            <a:r>
              <a:rPr lang="zh-CN" altLang="en-US" sz="1350" smtClean="0">
                <a:latin typeface="Times New Roman" panose="02020603050405020304" pitchFamily="18" charset="0"/>
              </a:rPr>
              <a:t>个循环释放的荧光信号都被背景信号遮盖了，这个背景信号主要来自反应管中的反应体系。随着</a:t>
            </a:r>
            <a:r>
              <a:rPr lang="en-US" altLang="zh-CN" sz="1350" smtClean="0">
                <a:latin typeface="Times New Roman" panose="02020603050405020304" pitchFamily="18" charset="0"/>
              </a:rPr>
              <a:t>PCR</a:t>
            </a:r>
            <a:r>
              <a:rPr lang="zh-CN" altLang="en-US" sz="1350" smtClean="0">
                <a:latin typeface="Times New Roman" panose="02020603050405020304" pitchFamily="18" charset="0"/>
              </a:rPr>
              <a:t>循环继续进行，累积的荧光信号超过背景信号，这就进入到了扩增曲线上的指数增长期（曲线有明显向上抬升），然后就再有线性增长期，平台期（有时可能看不到）。扣掉了这个背景信号之后（软件自动完成），就有了经常看到的扩增曲线图谱。</a:t>
            </a:r>
            <a:endParaRPr lang="zh-CN" altLang="en-US" sz="1350" smtClean="0">
              <a:latin typeface="Times New Roman" panose="02020603050405020304" pitchFamily="18" charset="0"/>
            </a:endParaRPr>
          </a:p>
        </p:txBody>
      </p:sp>
      <p:pic>
        <p:nvPicPr>
          <p:cNvPr id="66563" name="Picture 6" descr="2"/>
          <p:cNvPicPr>
            <a:picLocks noChangeAspect="1" noChangeArrowheads="1"/>
          </p:cNvPicPr>
          <p:nvPr>
            <p:ph sz="half" idx="1"/>
          </p:nvPr>
        </p:nvPicPr>
        <p:blipFill>
          <a:blip r:embed="rId1"/>
          <a:srcRect/>
          <a:stretch>
            <a:fillRect/>
          </a:stretch>
        </p:blipFill>
        <p:spPr>
          <a:xfrm>
            <a:off x="200025" y="2260997"/>
            <a:ext cx="3886200" cy="2750344"/>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Text Box 4"/>
          <p:cNvSpPr txBox="1"/>
          <p:nvPr/>
        </p:nvSpPr>
        <p:spPr>
          <a:xfrm>
            <a:off x="463550" y="776288"/>
            <a:ext cx="7632700" cy="706755"/>
          </a:xfrm>
          <a:prstGeom prst="rect">
            <a:avLst/>
          </a:prstGeom>
          <a:noFill/>
          <a:ln w="9525">
            <a:noFill/>
          </a:ln>
        </p:spPr>
        <p:txBody>
          <a:bodyPr>
            <a:spAutoFit/>
          </a:bodyPr>
          <a:p>
            <a:pPr>
              <a:spcBef>
                <a:spcPct val="50000"/>
              </a:spcBef>
            </a:pPr>
            <a:r>
              <a:rPr lang="zh-CN" altLang="zh-CN" sz="4000" dirty="0">
                <a:latin typeface="Verdana" panose="020B0604030504040204" pitchFamily="34" charset="0"/>
              </a:rPr>
              <a:t>分枝杆菌实时荧光PCR检测</a:t>
            </a:r>
            <a:endParaRPr lang="zh-CN" altLang="en-US" sz="4000" dirty="0">
              <a:latin typeface="Arial" panose="020B0604020202020204" pitchFamily="34" charset="0"/>
            </a:endParaRPr>
          </a:p>
        </p:txBody>
      </p:sp>
      <p:sp>
        <p:nvSpPr>
          <p:cNvPr id="7171" name="内容占位符 2"/>
          <p:cNvSpPr/>
          <p:nvPr/>
        </p:nvSpPr>
        <p:spPr>
          <a:xfrm>
            <a:off x="381000" y="2514600"/>
            <a:ext cx="8458200" cy="2667000"/>
          </a:xfrm>
          <a:prstGeom prst="rect">
            <a:avLst/>
          </a:prstGeom>
          <a:noFill/>
          <a:ln w="9525">
            <a:noFill/>
          </a:ln>
        </p:spPr>
        <p:txBody>
          <a:bodyPr/>
          <a:p>
            <a:pPr marL="469900" indent="-469900">
              <a:lnSpc>
                <a:spcPct val="135000"/>
              </a:lnSpc>
              <a:spcBef>
                <a:spcPct val="20000"/>
              </a:spcBef>
              <a:buClr>
                <a:schemeClr val="accent2"/>
              </a:buClr>
              <a:buFont typeface="Wingdings" panose="05000000000000000000" pitchFamily="2" charset="2"/>
              <a:buNone/>
            </a:pPr>
            <a:r>
              <a:rPr lang="en-US" altLang="zh-CN" sz="2800" dirty="0">
                <a:latin typeface="Verdana" panose="020B0604030504040204" pitchFamily="34" charset="0"/>
              </a:rPr>
              <a:t>   </a:t>
            </a:r>
            <a:r>
              <a:rPr lang="zh-CN" altLang="zh-CN" sz="2800" dirty="0">
                <a:latin typeface="Verdana" panose="020B0604030504040204" pitchFamily="34" charset="0"/>
              </a:rPr>
              <a:t>实时荧光</a:t>
            </a:r>
            <a:r>
              <a:rPr lang="en-US" altLang="zh-CN" sz="2800" dirty="0">
                <a:latin typeface="Verdana" panose="020B0604030504040204" pitchFamily="34" charset="0"/>
              </a:rPr>
              <a:t>PCR</a:t>
            </a:r>
            <a:r>
              <a:rPr lang="zh-CN" altLang="zh-CN" sz="2800" dirty="0">
                <a:latin typeface="Verdana" panose="020B0604030504040204" pitchFamily="34" charset="0"/>
              </a:rPr>
              <a:t>技术针对结核分枝杆菌与非结核分枝杆菌的特异基因位点设计特异性探针，</a:t>
            </a:r>
            <a:r>
              <a:rPr lang="zh-CN" altLang="en-US" sz="2800" dirty="0">
                <a:latin typeface="Verdana" panose="020B0604030504040204" pitchFamily="34" charset="0"/>
              </a:rPr>
              <a:t>经</a:t>
            </a:r>
            <a:r>
              <a:rPr lang="zh-CN" altLang="zh-CN" sz="2800" dirty="0">
                <a:latin typeface="Verdana" panose="020B0604030504040204" pitchFamily="34" charset="0"/>
              </a:rPr>
              <a:t>荧光定量</a:t>
            </a:r>
            <a:r>
              <a:rPr lang="en-US" altLang="zh-CN" sz="2800" dirty="0">
                <a:latin typeface="Verdana" panose="020B0604030504040204" pitchFamily="34" charset="0"/>
              </a:rPr>
              <a:t>PCR</a:t>
            </a:r>
            <a:r>
              <a:rPr lang="zh-CN" altLang="en-US" sz="2800" dirty="0">
                <a:latin typeface="Verdana" panose="020B0604030504040204" pitchFamily="34" charset="0"/>
              </a:rPr>
              <a:t>扩增</a:t>
            </a:r>
            <a:r>
              <a:rPr lang="zh-CN" altLang="zh-CN" sz="2800" dirty="0">
                <a:latin typeface="Verdana" panose="020B0604030504040204" pitchFamily="34" charset="0"/>
              </a:rPr>
              <a:t>，通过相应基因的</a:t>
            </a:r>
            <a:r>
              <a:rPr lang="en-US" altLang="zh-CN" sz="2800" dirty="0">
                <a:latin typeface="Verdana" panose="020B0604030504040204" pitchFamily="34" charset="0"/>
              </a:rPr>
              <a:t>CT</a:t>
            </a:r>
            <a:r>
              <a:rPr lang="zh-CN" altLang="zh-CN" sz="2800" dirty="0">
                <a:latin typeface="Verdana" panose="020B0604030504040204" pitchFamily="34" charset="0"/>
              </a:rPr>
              <a:t>值来鉴定分枝杆菌为结核分枝杆菌或非结核分枝杆菌。</a:t>
            </a:r>
            <a:endParaRPr lang="zh-CN" altLang="en-US" sz="2600" dirty="0">
              <a:latin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Text Box 4"/>
          <p:cNvSpPr txBox="1"/>
          <p:nvPr/>
        </p:nvSpPr>
        <p:spPr>
          <a:xfrm>
            <a:off x="914400" y="762000"/>
            <a:ext cx="7696200" cy="708025"/>
          </a:xfrm>
          <a:prstGeom prst="rect">
            <a:avLst/>
          </a:prstGeom>
          <a:noFill/>
          <a:ln w="9525">
            <a:noFill/>
          </a:ln>
        </p:spPr>
        <p:txBody>
          <a:bodyPr>
            <a:spAutoFit/>
          </a:bodyPr>
          <a:p>
            <a:pPr>
              <a:spcBef>
                <a:spcPct val="50000"/>
              </a:spcBef>
            </a:pPr>
            <a:r>
              <a:rPr lang="zh-CN" altLang="zh-CN" sz="4000" dirty="0">
                <a:latin typeface="Verdana" panose="020B0604030504040204" pitchFamily="34" charset="0"/>
              </a:rPr>
              <a:t>实时荧光PCR技术</a:t>
            </a:r>
            <a:r>
              <a:rPr lang="zh-CN" altLang="en-US" sz="4000" dirty="0">
                <a:latin typeface="Arial" panose="020B0604020202020204" pitchFamily="34" charset="0"/>
              </a:rPr>
              <a:t>检测结果</a:t>
            </a:r>
            <a:endParaRPr lang="zh-CN" altLang="en-US" sz="4000" dirty="0">
              <a:latin typeface="Arial" panose="020B0604020202020204" pitchFamily="34" charset="0"/>
            </a:endParaRPr>
          </a:p>
        </p:txBody>
      </p:sp>
      <p:pic>
        <p:nvPicPr>
          <p:cNvPr id="8195" name="Picture 2" descr="I:\Amplification Plot.jpg"/>
          <p:cNvPicPr>
            <a:picLocks noChangeAspect="1"/>
          </p:cNvPicPr>
          <p:nvPr/>
        </p:nvPicPr>
        <p:blipFill>
          <a:blip r:embed="rId1"/>
          <a:stretch>
            <a:fillRect/>
          </a:stretch>
        </p:blipFill>
        <p:spPr>
          <a:xfrm>
            <a:off x="533400" y="2590800"/>
            <a:ext cx="3946525" cy="2466975"/>
          </a:xfrm>
          <a:prstGeom prst="rect">
            <a:avLst/>
          </a:prstGeom>
          <a:noFill/>
          <a:ln w="9525">
            <a:noFill/>
          </a:ln>
        </p:spPr>
      </p:pic>
      <p:sp>
        <p:nvSpPr>
          <p:cNvPr id="8196" name="Text Box 5"/>
          <p:cNvSpPr txBox="1"/>
          <p:nvPr/>
        </p:nvSpPr>
        <p:spPr>
          <a:xfrm>
            <a:off x="4648200" y="2133600"/>
            <a:ext cx="3810000" cy="3582988"/>
          </a:xfrm>
          <a:prstGeom prst="rect">
            <a:avLst/>
          </a:prstGeom>
          <a:noFill/>
          <a:ln w="9525">
            <a:noFill/>
          </a:ln>
        </p:spPr>
        <p:txBody>
          <a:bodyPr>
            <a:spAutoFit/>
          </a:bodyPr>
          <a:p>
            <a:pPr>
              <a:lnSpc>
                <a:spcPct val="135000"/>
              </a:lnSpc>
              <a:spcBef>
                <a:spcPct val="50000"/>
              </a:spcBef>
            </a:pPr>
            <a:r>
              <a:rPr lang="en-US" altLang="zh-CN" sz="2800" dirty="0">
                <a:latin typeface="Verdana" panose="020B0604030504040204" pitchFamily="34" charset="0"/>
              </a:rPr>
              <a:t>    </a:t>
            </a:r>
            <a:r>
              <a:rPr lang="zh-CN" altLang="en-US" sz="2800" dirty="0">
                <a:latin typeface="Verdana" panose="020B0604030504040204" pitchFamily="34" charset="0"/>
              </a:rPr>
              <a:t>只要</a:t>
            </a:r>
            <a:r>
              <a:rPr lang="en-US" altLang="zh-CN" sz="2800" dirty="0">
                <a:latin typeface="Verdana" panose="020B0604030504040204" pitchFamily="34" charset="0"/>
              </a:rPr>
              <a:t>FAM</a:t>
            </a:r>
            <a:r>
              <a:rPr lang="zh-CN" altLang="en-US" sz="2800" dirty="0">
                <a:latin typeface="Verdana" panose="020B0604030504040204" pitchFamily="34" charset="0"/>
              </a:rPr>
              <a:t>通道阳性则为结核分枝杆菌，只有</a:t>
            </a:r>
            <a:r>
              <a:rPr lang="en-US" altLang="zh-CN" sz="2800" dirty="0">
                <a:latin typeface="Verdana" panose="020B0604030504040204" pitchFamily="34" charset="0"/>
              </a:rPr>
              <a:t>VIC</a:t>
            </a:r>
            <a:r>
              <a:rPr lang="zh-CN" altLang="en-US" sz="2800" dirty="0">
                <a:latin typeface="Verdana" panose="020B0604030504040204" pitchFamily="34" charset="0"/>
              </a:rPr>
              <a:t>通道阳性判断为非结核分枝杆菌，两个通道都为阴性则判断为分枝杆菌阴性</a:t>
            </a:r>
            <a:endParaRPr lang="zh-CN" altLang="en-US" sz="2800" dirty="0">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Text Box 4"/>
          <p:cNvSpPr txBox="1"/>
          <p:nvPr/>
        </p:nvSpPr>
        <p:spPr>
          <a:xfrm>
            <a:off x="838200" y="762000"/>
            <a:ext cx="6934200" cy="708025"/>
          </a:xfrm>
          <a:prstGeom prst="rect">
            <a:avLst/>
          </a:prstGeom>
          <a:noFill/>
          <a:ln w="9525">
            <a:noFill/>
          </a:ln>
        </p:spPr>
        <p:txBody>
          <a:bodyPr>
            <a:spAutoFit/>
          </a:bodyPr>
          <a:p>
            <a:pPr>
              <a:spcBef>
                <a:spcPct val="50000"/>
              </a:spcBef>
            </a:pPr>
            <a:r>
              <a:rPr lang="zh-CN" altLang="zh-CN" sz="4000" dirty="0">
                <a:latin typeface="Verdana" panose="020B0604030504040204" pitchFamily="34" charset="0"/>
              </a:rPr>
              <a:t>实时荧光PCR技术</a:t>
            </a:r>
            <a:r>
              <a:rPr lang="zh-CN" altLang="en-US" sz="4000" dirty="0">
                <a:latin typeface="Verdana" panose="020B0604030504040204" pitchFamily="34" charset="0"/>
              </a:rPr>
              <a:t>的</a:t>
            </a:r>
            <a:r>
              <a:rPr lang="zh-CN" altLang="en-US" sz="4000" dirty="0">
                <a:latin typeface="Arial" panose="020B0604020202020204" pitchFamily="34" charset="0"/>
              </a:rPr>
              <a:t>临床应用</a:t>
            </a:r>
            <a:endParaRPr lang="zh-CN" altLang="en-US" sz="4000" dirty="0">
              <a:latin typeface="Arial" panose="020B0604020202020204" pitchFamily="34" charset="0"/>
            </a:endParaRPr>
          </a:p>
        </p:txBody>
      </p:sp>
      <p:sp>
        <p:nvSpPr>
          <p:cNvPr id="9219" name="Text Box 5"/>
          <p:cNvSpPr txBox="1"/>
          <p:nvPr/>
        </p:nvSpPr>
        <p:spPr>
          <a:xfrm>
            <a:off x="457200" y="1905000"/>
            <a:ext cx="8382000" cy="3582988"/>
          </a:xfrm>
          <a:prstGeom prst="rect">
            <a:avLst/>
          </a:prstGeom>
          <a:noFill/>
          <a:ln w="9525">
            <a:noFill/>
          </a:ln>
        </p:spPr>
        <p:txBody>
          <a:bodyPr>
            <a:spAutoFit/>
          </a:bodyPr>
          <a:p>
            <a:pPr>
              <a:lnSpc>
                <a:spcPct val="135000"/>
              </a:lnSpc>
              <a:spcBef>
                <a:spcPct val="50000"/>
              </a:spcBef>
            </a:pPr>
            <a:r>
              <a:rPr lang="en-US" altLang="zh-CN" sz="2800" dirty="0">
                <a:latin typeface="Verdana" panose="020B0604030504040204" pitchFamily="34" charset="0"/>
              </a:rPr>
              <a:t>      </a:t>
            </a:r>
            <a:r>
              <a:rPr lang="zh-CN" altLang="zh-CN" sz="2800" dirty="0">
                <a:latin typeface="Verdana" panose="020B0604030504040204" pitchFamily="34" charset="0"/>
              </a:rPr>
              <a:t>使用实时荧光</a:t>
            </a:r>
            <a:r>
              <a:rPr lang="en-US" altLang="zh-CN" sz="2800" dirty="0">
                <a:latin typeface="Verdana" panose="020B0604030504040204" pitchFamily="34" charset="0"/>
              </a:rPr>
              <a:t>PCR</a:t>
            </a:r>
            <a:r>
              <a:rPr lang="zh-CN" altLang="zh-CN" sz="2800" dirty="0">
                <a:latin typeface="Verdana" panose="020B0604030504040204" pitchFamily="34" charset="0"/>
              </a:rPr>
              <a:t>技术进行分枝杆菌菌种鉴定在四川省属首次应用，截至</a:t>
            </a:r>
            <a:r>
              <a:rPr lang="en-US" altLang="zh-CN" sz="2800" dirty="0">
                <a:latin typeface="Verdana" panose="020B0604030504040204" pitchFamily="34" charset="0"/>
              </a:rPr>
              <a:t>2019</a:t>
            </a:r>
            <a:r>
              <a:rPr lang="zh-CN" altLang="en-US" sz="2800" dirty="0">
                <a:latin typeface="Verdana" panose="020B0604030504040204" pitchFamily="34" charset="0"/>
              </a:rPr>
              <a:t>年，</a:t>
            </a:r>
            <a:r>
              <a:rPr lang="zh-CN" altLang="zh-CN" sz="2800" dirty="0">
                <a:latin typeface="Verdana" panose="020B0604030504040204" pitchFamily="34" charset="0"/>
              </a:rPr>
              <a:t>使用该方法累计鉴定出</a:t>
            </a:r>
            <a:r>
              <a:rPr lang="en-US" altLang="zh-CN" sz="2800" dirty="0">
                <a:latin typeface="Verdana" panose="020B0604030504040204" pitchFamily="34" charset="0"/>
              </a:rPr>
              <a:t>72</a:t>
            </a:r>
            <a:r>
              <a:rPr lang="zh-CN" altLang="zh-CN" sz="2800" dirty="0">
                <a:latin typeface="Verdana" panose="020B0604030504040204" pitchFamily="34" charset="0"/>
              </a:rPr>
              <a:t>株非结核分枝杆菌。对获得的非结核分枝杆菌进行</a:t>
            </a:r>
            <a:r>
              <a:rPr lang="en-US" altLang="zh-CN" sz="2800" i="1" dirty="0">
                <a:latin typeface="Verdana" panose="020B0604030504040204" pitchFamily="34" charset="0"/>
              </a:rPr>
              <a:t>hsp65</a:t>
            </a:r>
            <a:r>
              <a:rPr lang="zh-CN" altLang="zh-CN" sz="2800" dirty="0">
                <a:latin typeface="Verdana" panose="020B0604030504040204" pitchFamily="34" charset="0"/>
              </a:rPr>
              <a:t>及</a:t>
            </a:r>
            <a:r>
              <a:rPr lang="en-US" altLang="zh-CN" sz="2800" i="1" dirty="0">
                <a:latin typeface="Verdana" panose="020B0604030504040204" pitchFamily="34" charset="0"/>
              </a:rPr>
              <a:t>rpoB</a:t>
            </a:r>
            <a:r>
              <a:rPr lang="zh-CN" altLang="zh-CN" sz="2800" dirty="0">
                <a:latin typeface="Verdana" panose="020B0604030504040204" pitchFamily="34" charset="0"/>
              </a:rPr>
              <a:t>基因测序及序列分析表明，该</a:t>
            </a:r>
            <a:r>
              <a:rPr lang="en-US" altLang="zh-CN" sz="2800" dirty="0">
                <a:latin typeface="Verdana" panose="020B0604030504040204" pitchFamily="34" charset="0"/>
              </a:rPr>
              <a:t>72</a:t>
            </a:r>
            <a:r>
              <a:rPr lang="zh-CN" altLang="zh-CN" sz="2800" dirty="0">
                <a:latin typeface="Verdana" panose="020B0604030504040204" pitchFamily="34" charset="0"/>
              </a:rPr>
              <a:t>株均为非结核分枝杆菌，与实时荧光</a:t>
            </a:r>
            <a:r>
              <a:rPr lang="en-US" altLang="zh-CN" sz="2800" dirty="0">
                <a:latin typeface="Verdana" panose="020B0604030504040204" pitchFamily="34" charset="0"/>
              </a:rPr>
              <a:t>PCR</a:t>
            </a:r>
            <a:r>
              <a:rPr lang="zh-CN" altLang="zh-CN" sz="2800" dirty="0">
                <a:latin typeface="Verdana" panose="020B0604030504040204" pitchFamily="34" charset="0"/>
              </a:rPr>
              <a:t>结果一致。</a:t>
            </a:r>
            <a:endParaRPr lang="zh-CN" altLang="en-US" sz="2800" dirty="0">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Text Box 4"/>
          <p:cNvSpPr txBox="1"/>
          <p:nvPr/>
        </p:nvSpPr>
        <p:spPr>
          <a:xfrm>
            <a:off x="838200" y="762000"/>
            <a:ext cx="7467600" cy="708025"/>
          </a:xfrm>
          <a:prstGeom prst="rect">
            <a:avLst/>
          </a:prstGeom>
          <a:noFill/>
          <a:ln w="9525">
            <a:noFill/>
          </a:ln>
        </p:spPr>
        <p:txBody>
          <a:bodyPr>
            <a:spAutoFit/>
          </a:bodyPr>
          <a:p>
            <a:pPr>
              <a:spcBef>
                <a:spcPct val="50000"/>
              </a:spcBef>
            </a:pPr>
            <a:r>
              <a:rPr lang="zh-CN" altLang="zh-CN" sz="4000" dirty="0">
                <a:latin typeface="Verdana" panose="020B0604030504040204" pitchFamily="34" charset="0"/>
              </a:rPr>
              <a:t>实时荧光PCR技术</a:t>
            </a:r>
            <a:r>
              <a:rPr lang="zh-CN" altLang="en-US" sz="4000" dirty="0">
                <a:latin typeface="Verdana" panose="020B0604030504040204" pitchFamily="34" charset="0"/>
              </a:rPr>
              <a:t>的</a:t>
            </a:r>
            <a:r>
              <a:rPr lang="zh-CN" altLang="en-US" sz="4000" dirty="0">
                <a:latin typeface="Arial" panose="020B0604020202020204" pitchFamily="34" charset="0"/>
              </a:rPr>
              <a:t>临床应用</a:t>
            </a:r>
            <a:endParaRPr lang="zh-CN" altLang="en-US" sz="4000" dirty="0">
              <a:latin typeface="Arial" panose="020B0604020202020204" pitchFamily="34" charset="0"/>
            </a:endParaRPr>
          </a:p>
        </p:txBody>
      </p:sp>
      <p:sp>
        <p:nvSpPr>
          <p:cNvPr id="10243" name="Text Box 5"/>
          <p:cNvSpPr txBox="1"/>
          <p:nvPr/>
        </p:nvSpPr>
        <p:spPr>
          <a:xfrm>
            <a:off x="0" y="1905000"/>
            <a:ext cx="8382000" cy="606425"/>
          </a:xfrm>
          <a:prstGeom prst="rect">
            <a:avLst/>
          </a:prstGeom>
          <a:noFill/>
          <a:ln w="9525">
            <a:noFill/>
          </a:ln>
        </p:spPr>
        <p:txBody>
          <a:bodyPr>
            <a:spAutoFit/>
          </a:bodyPr>
          <a:p>
            <a:pPr>
              <a:lnSpc>
                <a:spcPct val="135000"/>
              </a:lnSpc>
              <a:spcBef>
                <a:spcPct val="50000"/>
              </a:spcBef>
            </a:pPr>
            <a:r>
              <a:rPr lang="en-US" altLang="zh-CN" sz="2800" dirty="0">
                <a:latin typeface="Verdana" panose="020B0604030504040204" pitchFamily="34" charset="0"/>
              </a:rPr>
              <a:t>      </a:t>
            </a:r>
            <a:endParaRPr lang="zh-CN" altLang="en-US" sz="2800" dirty="0">
              <a:latin typeface="Arial" panose="020B0604020202020204" pitchFamily="34" charset="0"/>
            </a:endParaRPr>
          </a:p>
        </p:txBody>
      </p:sp>
      <p:sp>
        <p:nvSpPr>
          <p:cNvPr id="10244" name="Text Box 5"/>
          <p:cNvSpPr txBox="1"/>
          <p:nvPr/>
        </p:nvSpPr>
        <p:spPr>
          <a:xfrm>
            <a:off x="457200" y="1905000"/>
            <a:ext cx="8382000" cy="3582988"/>
          </a:xfrm>
          <a:prstGeom prst="rect">
            <a:avLst/>
          </a:prstGeom>
          <a:noFill/>
          <a:ln w="9525">
            <a:noFill/>
          </a:ln>
        </p:spPr>
        <p:txBody>
          <a:bodyPr>
            <a:spAutoFit/>
          </a:bodyPr>
          <a:p>
            <a:pPr>
              <a:lnSpc>
                <a:spcPct val="135000"/>
              </a:lnSpc>
              <a:spcBef>
                <a:spcPct val="50000"/>
              </a:spcBef>
            </a:pPr>
            <a:r>
              <a:rPr lang="en-US" altLang="zh-CN" sz="2800" dirty="0">
                <a:latin typeface="Verdana" panose="020B0604030504040204" pitchFamily="34" charset="0"/>
              </a:rPr>
              <a:t>      </a:t>
            </a:r>
            <a:r>
              <a:rPr lang="zh-CN" altLang="zh-CN" sz="2800" dirty="0">
                <a:latin typeface="Verdana" panose="020B0604030504040204" pitchFamily="34" charset="0"/>
              </a:rPr>
              <a:t>由于非结核分枝杆菌对抗结核药物存在着高度的耐药性</a:t>
            </a:r>
            <a:r>
              <a:rPr lang="zh-CN" altLang="en-US" sz="2800" dirty="0">
                <a:latin typeface="Verdana" panose="020B0604030504040204" pitchFamily="34" charset="0"/>
              </a:rPr>
              <a:t>，鉴定结果及时反馈临床，</a:t>
            </a:r>
            <a:r>
              <a:rPr lang="zh-CN" altLang="zh-CN" sz="2800" dirty="0">
                <a:latin typeface="Verdana" panose="020B0604030504040204" pitchFamily="34" charset="0"/>
              </a:rPr>
              <a:t>对鉴定为</a:t>
            </a:r>
            <a:r>
              <a:rPr lang="en-US" altLang="zh-CN" sz="2800" dirty="0">
                <a:latin typeface="Verdana" panose="020B0604030504040204" pitchFamily="34" charset="0"/>
              </a:rPr>
              <a:t>NTM</a:t>
            </a:r>
            <a:r>
              <a:rPr lang="zh-CN" altLang="zh-CN" sz="2800" dirty="0">
                <a:latin typeface="Verdana" panose="020B0604030504040204" pitchFamily="34" charset="0"/>
              </a:rPr>
              <a:t>患者给予非结核分枝杆菌敏感抗生素治疗，如阿米卡星、加替沙星、克拉霉素、氯法齐明和妥布霉素等，对于</a:t>
            </a:r>
            <a:r>
              <a:rPr lang="en-US" altLang="zh-CN" sz="2800" dirty="0">
                <a:latin typeface="Verdana" panose="020B0604030504040204" pitchFamily="34" charset="0"/>
              </a:rPr>
              <a:t>NTM</a:t>
            </a:r>
            <a:r>
              <a:rPr lang="zh-CN" altLang="zh-CN" sz="2800" dirty="0">
                <a:latin typeface="Verdana" panose="020B0604030504040204" pitchFamily="34" charset="0"/>
              </a:rPr>
              <a:t>患者的治疗起到</a:t>
            </a:r>
            <a:r>
              <a:rPr lang="zh-CN" altLang="en-US" sz="2800" dirty="0">
                <a:latin typeface="Verdana" panose="020B0604030504040204" pitchFamily="34" charset="0"/>
              </a:rPr>
              <a:t>了</a:t>
            </a:r>
            <a:r>
              <a:rPr lang="zh-CN" altLang="zh-CN" sz="2800" dirty="0">
                <a:latin typeface="Verdana" panose="020B0604030504040204" pitchFamily="34" charset="0"/>
              </a:rPr>
              <a:t>积极的作用</a:t>
            </a:r>
            <a:r>
              <a:rPr lang="zh-CN" altLang="en-US" sz="2800" dirty="0">
                <a:latin typeface="Verdana" panose="020B0604030504040204" pitchFamily="34" charset="0"/>
              </a:rPr>
              <a:t>，提高了治愈率</a:t>
            </a:r>
            <a:r>
              <a:rPr lang="zh-CN" altLang="zh-CN" sz="2800" dirty="0">
                <a:latin typeface="Verdana" panose="020B0604030504040204" pitchFamily="34" charset="0"/>
              </a:rPr>
              <a:t>。</a:t>
            </a:r>
            <a:endParaRPr lang="zh-CN" altLang="en-US" sz="2800" dirty="0">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p:cNvSpPr>
            <a:spLocks noGrp="1"/>
          </p:cNvSpPr>
          <p:nvPr>
            <p:ph type="title" idx="4294967295"/>
          </p:nvPr>
        </p:nvSpPr>
        <p:spPr>
          <a:xfrm>
            <a:off x="642938" y="2566988"/>
            <a:ext cx="7886700" cy="994172"/>
          </a:xfrm>
        </p:spPr>
        <p:txBody>
          <a:bodyPr/>
          <a:lstStyle/>
          <a:p>
            <a:pPr algn="ctr"/>
            <a:r>
              <a:rPr lang="zh-CN" altLang="en-US" b="1" smtClean="0"/>
              <a:t>常见异常曲线分析</a:t>
            </a:r>
            <a:endParaRPr lang="zh-CN" altLang="en-US" b="1"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p:nvPr>
        </p:nvSpPr>
        <p:spPr/>
        <p:txBody>
          <a:bodyPr/>
          <a:lstStyle/>
          <a:p>
            <a:r>
              <a:rPr lang="en-US" altLang="zh-CN" smtClean="0"/>
              <a:t>1</a:t>
            </a:r>
            <a:r>
              <a:rPr lang="zh-CN" altLang="en-US" smtClean="0"/>
              <a:t>、确认软件设置是否正确 ：</a:t>
            </a:r>
            <a:endParaRPr lang="zh-CN" altLang="en-US" smtClean="0"/>
          </a:p>
        </p:txBody>
      </p:sp>
      <p:pic>
        <p:nvPicPr>
          <p:cNvPr id="68610" name="Picture 6" descr="1"/>
          <p:cNvPicPr>
            <a:picLocks noChangeAspect="1" noChangeArrowheads="1"/>
          </p:cNvPicPr>
          <p:nvPr>
            <p:ph sz="quarter" idx="4294967295"/>
          </p:nvPr>
        </p:nvPicPr>
        <p:blipFill>
          <a:blip r:embed="rId1"/>
          <a:srcRect/>
          <a:stretch>
            <a:fillRect/>
          </a:stretch>
        </p:blipFill>
        <p:spPr>
          <a:xfrm>
            <a:off x="217885" y="1862138"/>
            <a:ext cx="3062288" cy="1702594"/>
          </a:xfrm>
        </p:spPr>
      </p:pic>
      <p:sp>
        <p:nvSpPr>
          <p:cNvPr id="68611" name="Rectangle 5"/>
          <p:cNvSpPr>
            <a:spLocks noGrp="1"/>
          </p:cNvSpPr>
          <p:nvPr>
            <p:ph type="body" sz="half" idx="4294967295"/>
          </p:nvPr>
        </p:nvSpPr>
        <p:spPr>
          <a:xfrm>
            <a:off x="3679031" y="1919288"/>
            <a:ext cx="5107781" cy="3570685"/>
          </a:xfrm>
        </p:spPr>
        <p:txBody>
          <a:bodyPr/>
          <a:lstStyle/>
          <a:p>
            <a:pPr>
              <a:lnSpc>
                <a:spcPct val="150000"/>
              </a:lnSpc>
            </a:pPr>
            <a:r>
              <a:rPr lang="zh-CN" altLang="en-US" sz="1350" smtClean="0">
                <a:latin typeface="Times New Roman" panose="02020603050405020304" pitchFamily="18" charset="0"/>
              </a:rPr>
              <a:t>对照试剂盒说明书，检查时间、温度、循环数、荧光采集等是否设置正确。</a:t>
            </a:r>
            <a:endParaRPr lang="zh-CN" altLang="en-US" sz="1350" smtClean="0">
              <a:latin typeface="Times New Roman" panose="02020603050405020304" pitchFamily="18" charset="0"/>
            </a:endParaRPr>
          </a:p>
          <a:p>
            <a:pPr>
              <a:lnSpc>
                <a:spcPct val="150000"/>
              </a:lnSpc>
            </a:pPr>
            <a:r>
              <a:rPr lang="zh-CN" altLang="en-US" sz="1350" smtClean="0">
                <a:latin typeface="Times New Roman" panose="02020603050405020304" pitchFamily="18" charset="0"/>
              </a:rPr>
              <a:t>所选用的试剂是否含有</a:t>
            </a:r>
            <a:r>
              <a:rPr lang="en-US" altLang="zh-CN" sz="1350" smtClean="0">
                <a:latin typeface="Times New Roman" panose="02020603050405020304" pitchFamily="18" charset="0"/>
              </a:rPr>
              <a:t>ROX</a:t>
            </a:r>
            <a:r>
              <a:rPr lang="zh-CN" altLang="en-US" sz="1350" smtClean="0">
                <a:latin typeface="Times New Roman" panose="02020603050405020304" pitchFamily="18" charset="0"/>
              </a:rPr>
              <a:t>来作为参比荧光染料。 </a:t>
            </a:r>
            <a:endParaRPr lang="zh-CN" altLang="en-US" sz="1350" smtClean="0">
              <a:latin typeface="Times New Roman" panose="02020603050405020304" pitchFamily="18" charset="0"/>
            </a:endParaRPr>
          </a:p>
          <a:p>
            <a:pPr>
              <a:lnSpc>
                <a:spcPct val="150000"/>
              </a:lnSpc>
            </a:pPr>
            <a:r>
              <a:rPr lang="zh-CN" altLang="en-US" sz="1350" smtClean="0">
                <a:latin typeface="Times New Roman" panose="02020603050405020304" pitchFamily="18" charset="0"/>
              </a:rPr>
              <a:t>目前市面上有的荧光定量</a:t>
            </a:r>
            <a:r>
              <a:rPr lang="en-US" altLang="zh-CN" sz="1350" smtClean="0">
                <a:latin typeface="Times New Roman" panose="02020603050405020304" pitchFamily="18" charset="0"/>
              </a:rPr>
              <a:t>PCR</a:t>
            </a:r>
            <a:r>
              <a:rPr lang="zh-CN" altLang="en-US" sz="1350" smtClean="0">
                <a:latin typeface="Times New Roman" panose="02020603050405020304" pitchFamily="18" charset="0"/>
              </a:rPr>
              <a:t>预混液是不含有</a:t>
            </a:r>
            <a:r>
              <a:rPr lang="en-US" altLang="zh-CN" sz="1350" smtClean="0">
                <a:latin typeface="Times New Roman" panose="02020603050405020304" pitchFamily="18" charset="0"/>
              </a:rPr>
              <a:t>ROX</a:t>
            </a:r>
            <a:r>
              <a:rPr lang="zh-CN" altLang="en-US" sz="1350" smtClean="0">
                <a:latin typeface="Times New Roman" panose="02020603050405020304" pitchFamily="18" charset="0"/>
              </a:rPr>
              <a:t>的，当用此类试剂的时候，应该将</a:t>
            </a:r>
            <a:r>
              <a:rPr lang="en-US" altLang="zh-CN" sz="1350" smtClean="0">
                <a:latin typeface="Times New Roman" panose="02020603050405020304" pitchFamily="18" charset="0"/>
              </a:rPr>
              <a:t>ROX</a:t>
            </a:r>
            <a:r>
              <a:rPr lang="zh-CN" altLang="en-US" sz="1350" smtClean="0">
                <a:latin typeface="Times New Roman" panose="02020603050405020304" pitchFamily="18" charset="0"/>
              </a:rPr>
              <a:t>参比功能关闭，否则可能会出现左上图所示的扩增曲线异常的现象。遇到这种问题，可以在</a:t>
            </a:r>
            <a:r>
              <a:rPr lang="en-US" altLang="zh-CN" sz="1350" smtClean="0">
                <a:latin typeface="Times New Roman" panose="02020603050405020304" pitchFamily="18" charset="0"/>
              </a:rPr>
              <a:t>Plate Setup</a:t>
            </a:r>
            <a:r>
              <a:rPr lang="zh-CN" altLang="en-US" sz="1350" smtClean="0">
                <a:latin typeface="Times New Roman" panose="02020603050405020304" pitchFamily="18" charset="0"/>
              </a:rPr>
              <a:t>设置中找到</a:t>
            </a:r>
            <a:r>
              <a:rPr lang="en-US" altLang="zh-CN" sz="1350" smtClean="0">
                <a:latin typeface="Times New Roman" panose="02020603050405020304" pitchFamily="18" charset="0"/>
              </a:rPr>
              <a:t>Passive Reference</a:t>
            </a:r>
            <a:r>
              <a:rPr lang="zh-CN" altLang="en-US" sz="1350" smtClean="0">
                <a:latin typeface="Times New Roman" panose="02020603050405020304" pitchFamily="18" charset="0"/>
              </a:rPr>
              <a:t>，把</a:t>
            </a:r>
            <a:r>
              <a:rPr lang="en-US" altLang="zh-CN" sz="1350" smtClean="0">
                <a:latin typeface="Times New Roman" panose="02020603050405020304" pitchFamily="18" charset="0"/>
              </a:rPr>
              <a:t>ROX</a:t>
            </a:r>
            <a:r>
              <a:rPr lang="zh-CN" altLang="en-US" sz="1350" smtClean="0">
                <a:latin typeface="Times New Roman" panose="02020603050405020304" pitchFamily="18" charset="0"/>
              </a:rPr>
              <a:t>改为</a:t>
            </a:r>
            <a:r>
              <a:rPr lang="en-US" altLang="zh-CN" sz="1350" smtClean="0">
                <a:latin typeface="Times New Roman" panose="02020603050405020304" pitchFamily="18" charset="0"/>
              </a:rPr>
              <a:t>None</a:t>
            </a:r>
            <a:r>
              <a:rPr lang="zh-CN" altLang="en-US" sz="1350" smtClean="0">
                <a:latin typeface="Times New Roman" panose="02020603050405020304" pitchFamily="18" charset="0"/>
              </a:rPr>
              <a:t>。</a:t>
            </a:r>
            <a:endParaRPr lang="zh-CN" altLang="en-US" sz="1350" smtClean="0">
              <a:latin typeface="Times New Roman" panose="02020603050405020304" pitchFamily="18" charset="0"/>
            </a:endParaRPr>
          </a:p>
          <a:p>
            <a:pPr>
              <a:lnSpc>
                <a:spcPct val="150000"/>
              </a:lnSpc>
            </a:pPr>
            <a:r>
              <a:rPr lang="en-US" altLang="zh-CN" sz="1350" smtClean="0">
                <a:latin typeface="Times New Roman" panose="02020603050405020304" pitchFamily="18" charset="0"/>
              </a:rPr>
              <a:t>ABI</a:t>
            </a:r>
            <a:r>
              <a:rPr lang="zh-CN" altLang="en-US" sz="1350" smtClean="0">
                <a:latin typeface="Times New Roman" panose="02020603050405020304" pitchFamily="18" charset="0"/>
              </a:rPr>
              <a:t>荧光定量</a:t>
            </a:r>
            <a:r>
              <a:rPr lang="en-US" altLang="zh-CN" sz="1350" smtClean="0">
                <a:latin typeface="Times New Roman" panose="02020603050405020304" pitchFamily="18" charset="0"/>
              </a:rPr>
              <a:t>PCR </a:t>
            </a:r>
            <a:r>
              <a:rPr lang="zh-CN" altLang="en-US" sz="1350" smtClean="0">
                <a:latin typeface="Times New Roman" panose="02020603050405020304" pitchFamily="18" charset="0"/>
              </a:rPr>
              <a:t>仪器默认是对所有荧光通道及所有样品孔进行荧光采集，不用担心数据丢失，实验完成后，还可以对设置错误的反应孔的荧光通道、样品名称等进行更改。</a:t>
            </a:r>
            <a:r>
              <a:rPr lang="zh-CN" altLang="en-US" sz="1200" smtClean="0"/>
              <a:t> </a:t>
            </a:r>
            <a:endParaRPr lang="zh-CN" altLang="en-US" sz="1200" smtClean="0"/>
          </a:p>
        </p:txBody>
      </p:sp>
      <p:pic>
        <p:nvPicPr>
          <p:cNvPr id="68612" name="Picture 8" descr="2"/>
          <p:cNvPicPr>
            <a:picLocks noChangeAspect="1" noChangeArrowheads="1"/>
          </p:cNvPicPr>
          <p:nvPr>
            <p:ph sz="quarter" idx="4294967295"/>
          </p:nvPr>
        </p:nvPicPr>
        <p:blipFill>
          <a:blip r:embed="rId2"/>
          <a:srcRect/>
          <a:stretch>
            <a:fillRect/>
          </a:stretch>
        </p:blipFill>
        <p:spPr>
          <a:xfrm>
            <a:off x="163116" y="3629025"/>
            <a:ext cx="3127772" cy="1782366"/>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p:nvPr>
        </p:nvSpPr>
        <p:spPr/>
        <p:txBody>
          <a:bodyPr/>
          <a:lstStyle/>
          <a:p>
            <a:r>
              <a:rPr lang="en-US" altLang="zh-CN" sz="3000" smtClean="0">
                <a:latin typeface="Times New Roman" panose="02020603050405020304" pitchFamily="18" charset="0"/>
              </a:rPr>
              <a:t>2</a:t>
            </a:r>
            <a:r>
              <a:rPr lang="zh-CN" altLang="en-US" sz="3000" smtClean="0">
                <a:latin typeface="Times New Roman" panose="02020603050405020304" pitchFamily="18" charset="0"/>
              </a:rPr>
              <a:t>、基线自动扣除错误，导致扩增曲线抬升 ：</a:t>
            </a:r>
            <a:endParaRPr lang="zh-CN" altLang="en-US" sz="3000" smtClean="0">
              <a:latin typeface="Times New Roman" panose="02020603050405020304" pitchFamily="18" charset="0"/>
            </a:endParaRPr>
          </a:p>
        </p:txBody>
      </p:sp>
      <p:sp>
        <p:nvSpPr>
          <p:cNvPr id="69634" name="Rectangle 5"/>
          <p:cNvSpPr>
            <a:spLocks noGrp="1"/>
          </p:cNvSpPr>
          <p:nvPr>
            <p:ph type="body" sz="half" idx="2"/>
          </p:nvPr>
        </p:nvSpPr>
        <p:spPr>
          <a:xfrm>
            <a:off x="4229100" y="2033588"/>
            <a:ext cx="4614863" cy="3456385"/>
          </a:xfrm>
        </p:spPr>
        <p:txBody>
          <a:bodyPr/>
          <a:lstStyle/>
          <a:p>
            <a:pPr>
              <a:lnSpc>
                <a:spcPct val="150000"/>
              </a:lnSpc>
            </a:pPr>
            <a:r>
              <a:rPr lang="zh-CN" altLang="en-US" sz="1350" smtClean="0">
                <a:latin typeface="Times New Roman" panose="02020603050405020304" pitchFamily="18" charset="0"/>
              </a:rPr>
              <a:t>阴性样本，但是扩增图谱的扩增曲线抬升了，这样就会与阈值线相交，反而有了</a:t>
            </a:r>
            <a:r>
              <a:rPr lang="en-US" altLang="zh-CN" sz="1350" smtClean="0">
                <a:latin typeface="Times New Roman" panose="02020603050405020304" pitchFamily="18" charset="0"/>
              </a:rPr>
              <a:t>Ct</a:t>
            </a:r>
            <a:r>
              <a:rPr lang="zh-CN" altLang="en-US" sz="1350" smtClean="0">
                <a:latin typeface="Times New Roman" panose="02020603050405020304" pitchFamily="18" charset="0"/>
              </a:rPr>
              <a:t>值。</a:t>
            </a:r>
            <a:endParaRPr lang="zh-CN" altLang="en-US" sz="1350" smtClean="0">
              <a:latin typeface="Times New Roman" panose="02020603050405020304" pitchFamily="18" charset="0"/>
            </a:endParaRPr>
          </a:p>
          <a:p>
            <a:pPr>
              <a:lnSpc>
                <a:spcPct val="150000"/>
              </a:lnSpc>
            </a:pPr>
            <a:r>
              <a:rPr lang="zh-CN" altLang="en-US" sz="1350" smtClean="0">
                <a:latin typeface="Times New Roman" panose="02020603050405020304" pitchFamily="18" charset="0"/>
              </a:rPr>
              <a:t>这是由于软件在进行基线自动扣除的时候出现错误，引起了扩增曲线抬升。出现这种情况可以采取手动调整基线的方法，即将基线起点改为荧光信号稳定的循环数（一般是</a:t>
            </a:r>
            <a:r>
              <a:rPr lang="en-US" altLang="zh-CN" sz="1350" smtClean="0">
                <a:latin typeface="Times New Roman" panose="02020603050405020304" pitchFamily="18" charset="0"/>
              </a:rPr>
              <a:t>3</a:t>
            </a:r>
            <a:r>
              <a:rPr lang="zh-CN" altLang="en-US" sz="1350" smtClean="0">
                <a:latin typeface="Times New Roman" panose="02020603050405020304" pitchFamily="18" charset="0"/>
              </a:rPr>
              <a:t>），基线终点要改成扩增曲线起峰的前一个循环数（比如起峰是在第</a:t>
            </a:r>
            <a:r>
              <a:rPr lang="en-US" altLang="zh-CN" sz="1350" smtClean="0">
                <a:latin typeface="Times New Roman" panose="02020603050405020304" pitchFamily="18" charset="0"/>
              </a:rPr>
              <a:t>25</a:t>
            </a:r>
            <a:r>
              <a:rPr lang="zh-CN" altLang="en-US" sz="1350" smtClean="0">
                <a:latin typeface="Times New Roman" panose="02020603050405020304" pitchFamily="18" charset="0"/>
              </a:rPr>
              <a:t>个循环，那基线的终点就是</a:t>
            </a:r>
            <a:r>
              <a:rPr lang="en-US" altLang="zh-CN" sz="1350" smtClean="0">
                <a:latin typeface="Times New Roman" panose="02020603050405020304" pitchFamily="18" charset="0"/>
              </a:rPr>
              <a:t>24</a:t>
            </a:r>
            <a:r>
              <a:rPr lang="zh-CN" altLang="en-US" sz="1350" smtClean="0">
                <a:latin typeface="Times New Roman" panose="02020603050405020304" pitchFamily="18" charset="0"/>
              </a:rPr>
              <a:t>）。</a:t>
            </a:r>
            <a:endParaRPr lang="zh-CN" altLang="en-US" sz="1350" smtClean="0">
              <a:latin typeface="Times New Roman" panose="02020603050405020304" pitchFamily="18" charset="0"/>
            </a:endParaRPr>
          </a:p>
          <a:p>
            <a:pPr>
              <a:lnSpc>
                <a:spcPct val="150000"/>
              </a:lnSpc>
            </a:pPr>
            <a:r>
              <a:rPr lang="zh-CN" altLang="en-US" sz="1350" smtClean="0">
                <a:latin typeface="Times New Roman" panose="02020603050405020304" pitchFamily="18" charset="0"/>
              </a:rPr>
              <a:t>引起这样的原因是由于选用的耗材、试剂或者操作的原因导致背景荧光信号有所波动，从而造成反应孔的自动基线扣除错误。 </a:t>
            </a:r>
            <a:endParaRPr lang="zh-CN" altLang="en-US" sz="1350" smtClean="0">
              <a:latin typeface="Times New Roman" panose="02020603050405020304" pitchFamily="18" charset="0"/>
            </a:endParaRPr>
          </a:p>
        </p:txBody>
      </p:sp>
      <p:pic>
        <p:nvPicPr>
          <p:cNvPr id="69635" name="Picture 6" descr="3"/>
          <p:cNvPicPr>
            <a:picLocks noChangeAspect="1" noChangeArrowheads="1"/>
          </p:cNvPicPr>
          <p:nvPr>
            <p:ph sz="half" idx="1"/>
          </p:nvPr>
        </p:nvPicPr>
        <p:blipFill>
          <a:blip r:embed="rId1"/>
          <a:srcRect/>
          <a:stretch>
            <a:fillRect/>
          </a:stretch>
        </p:blipFill>
        <p:spPr>
          <a:xfrm>
            <a:off x="0" y="2194322"/>
            <a:ext cx="4261247" cy="2599134"/>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idx="4294967295"/>
          </p:nvPr>
        </p:nvSpPr>
        <p:spPr>
          <a:xfrm>
            <a:off x="684213" y="0"/>
            <a:ext cx="7748587" cy="941388"/>
          </a:xfrm>
        </p:spPr>
        <p:txBody>
          <a:bodyPr/>
          <a:lstStyle/>
          <a:p>
            <a:pPr eaLnBrk="1" hangingPunct="1"/>
            <a:r>
              <a:rPr lang="zh-CN" altLang="en-US" sz="4800" b="1" smtClean="0">
                <a:solidFill>
                  <a:srgbClr val="000099"/>
                </a:solidFill>
                <a:ea typeface="华文行楷" panose="02010800040101010101" pitchFamily="2" charset="-122"/>
              </a:rPr>
              <a:t>世界结核病防治的里程碑</a:t>
            </a:r>
            <a:endParaRPr lang="en-US" altLang="zh-CN" sz="4800" b="1" smtClean="0">
              <a:solidFill>
                <a:srgbClr val="000099"/>
              </a:solidFill>
              <a:ea typeface="华文行楷" panose="02010800040101010101" pitchFamily="2" charset="-122"/>
            </a:endParaRPr>
          </a:p>
        </p:txBody>
      </p:sp>
      <p:sp>
        <p:nvSpPr>
          <p:cNvPr id="10243" name="Text Box 3"/>
          <p:cNvSpPr txBox="1">
            <a:spLocks noChangeArrowheads="1"/>
          </p:cNvSpPr>
          <p:nvPr/>
        </p:nvSpPr>
        <p:spPr bwMode="auto">
          <a:xfrm>
            <a:off x="0" y="3789363"/>
            <a:ext cx="4859338" cy="2862262"/>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lnSpc>
                <a:spcPct val="150000"/>
              </a:lnSpc>
              <a:spcBef>
                <a:spcPct val="0"/>
              </a:spcBef>
              <a:buFontTx/>
              <a:buNone/>
            </a:pPr>
            <a:r>
              <a:rPr lang="zh-CN" altLang="en-US" sz="2400">
                <a:latin typeface="Arial" panose="020B0604020202020204" pitchFamily="34" charset="0"/>
              </a:rPr>
              <a:t>              </a:t>
            </a:r>
            <a:r>
              <a:rPr lang="zh-CN" altLang="en-US" sz="2400" b="1">
                <a:solidFill>
                  <a:srgbClr val="FF0000"/>
                </a:solidFill>
                <a:latin typeface="Arial" panose="020B0604020202020204" pitchFamily="34" charset="0"/>
              </a:rPr>
              <a:t>～</a:t>
            </a:r>
            <a:r>
              <a:rPr lang="en-US" altLang="zh-CN" sz="2400" b="1">
                <a:solidFill>
                  <a:srgbClr val="FF0000"/>
                </a:solidFill>
                <a:latin typeface="Arial" panose="020B0604020202020204" pitchFamily="34" charset="0"/>
              </a:rPr>
              <a:t>1882</a:t>
            </a:r>
            <a:r>
              <a:rPr lang="zh-CN" altLang="en-US" sz="2400" b="1">
                <a:solidFill>
                  <a:srgbClr val="FF0000"/>
                </a:solidFill>
                <a:latin typeface="Arial" panose="020B0604020202020204" pitchFamily="34" charset="0"/>
              </a:rPr>
              <a:t>，</a:t>
            </a:r>
            <a:r>
              <a:rPr lang="en-US" altLang="zh-CN" sz="2400" b="1">
                <a:solidFill>
                  <a:srgbClr val="FF0000"/>
                </a:solidFill>
                <a:latin typeface="Arial" panose="020B0604020202020204" pitchFamily="34" charset="0"/>
              </a:rPr>
              <a:t>more prevalent</a:t>
            </a:r>
            <a:endParaRPr lang="en-US" altLang="zh-CN" sz="2400" b="1">
              <a:solidFill>
                <a:srgbClr val="FF0000"/>
              </a:solidFill>
              <a:latin typeface="Arial" panose="020B0604020202020204" pitchFamily="34" charset="0"/>
            </a:endParaRPr>
          </a:p>
          <a:p>
            <a:pPr eaLnBrk="1" hangingPunct="1">
              <a:lnSpc>
                <a:spcPct val="150000"/>
              </a:lnSpc>
              <a:spcBef>
                <a:spcPct val="0"/>
              </a:spcBef>
              <a:buFontTx/>
              <a:buNone/>
            </a:pPr>
            <a:r>
              <a:rPr lang="en-US" altLang="zh-CN" sz="2400" b="1">
                <a:solidFill>
                  <a:srgbClr val="009900"/>
                </a:solidFill>
                <a:latin typeface="Arial" panose="020B0604020202020204" pitchFamily="34" charset="0"/>
              </a:rPr>
              <a:t>     </a:t>
            </a:r>
            <a:r>
              <a:rPr lang="en-US" altLang="zh-CN" sz="2400" b="1">
                <a:solidFill>
                  <a:srgbClr val="00CC00"/>
                </a:solidFill>
                <a:latin typeface="Arial" panose="020B0604020202020204" pitchFamily="34" charset="0"/>
              </a:rPr>
              <a:t>1882 </a:t>
            </a:r>
            <a:r>
              <a:rPr lang="zh-CN" altLang="en-US" sz="2400" b="1">
                <a:solidFill>
                  <a:srgbClr val="00CC00"/>
                </a:solidFill>
                <a:latin typeface="Arial" panose="020B0604020202020204" pitchFamily="34" charset="0"/>
              </a:rPr>
              <a:t>～</a:t>
            </a:r>
            <a:r>
              <a:rPr lang="en-US" altLang="zh-CN" sz="2400" b="1">
                <a:solidFill>
                  <a:srgbClr val="00CC00"/>
                </a:solidFill>
                <a:latin typeface="Arial" panose="020B0604020202020204" pitchFamily="34" charset="0"/>
              </a:rPr>
              <a:t>1945</a:t>
            </a:r>
            <a:r>
              <a:rPr lang="zh-CN" altLang="en-US" sz="2400" b="1">
                <a:solidFill>
                  <a:srgbClr val="00CC00"/>
                </a:solidFill>
                <a:latin typeface="Arial" panose="020B0604020202020204" pitchFamily="34" charset="0"/>
              </a:rPr>
              <a:t>，</a:t>
            </a:r>
            <a:r>
              <a:rPr lang="en-US" altLang="zh-CN" sz="2400" b="1">
                <a:solidFill>
                  <a:srgbClr val="00CC00"/>
                </a:solidFill>
                <a:latin typeface="Arial" panose="020B0604020202020204" pitchFamily="34" charset="0"/>
              </a:rPr>
              <a:t>under control</a:t>
            </a:r>
            <a:endParaRPr lang="en-US" altLang="zh-CN" sz="2400" b="1">
              <a:solidFill>
                <a:srgbClr val="00CC00"/>
              </a:solidFill>
              <a:latin typeface="Arial" panose="020B0604020202020204" pitchFamily="34" charset="0"/>
            </a:endParaRPr>
          </a:p>
          <a:p>
            <a:pPr eaLnBrk="1" hangingPunct="1">
              <a:lnSpc>
                <a:spcPct val="150000"/>
              </a:lnSpc>
              <a:spcBef>
                <a:spcPct val="0"/>
              </a:spcBef>
              <a:buFontTx/>
              <a:buNone/>
            </a:pPr>
            <a:r>
              <a:rPr lang="en-US" altLang="zh-CN" sz="2400" b="1">
                <a:solidFill>
                  <a:schemeClr val="bg1"/>
                </a:solidFill>
                <a:latin typeface="Arial" panose="020B0604020202020204" pitchFamily="34" charset="0"/>
              </a:rPr>
              <a:t>     1945 </a:t>
            </a:r>
            <a:r>
              <a:rPr lang="zh-CN" altLang="en-US" sz="2400" b="1">
                <a:solidFill>
                  <a:schemeClr val="bg1"/>
                </a:solidFill>
                <a:latin typeface="Arial" panose="020B0604020202020204" pitchFamily="34" charset="0"/>
              </a:rPr>
              <a:t>～</a:t>
            </a:r>
            <a:r>
              <a:rPr lang="en-US" altLang="zh-CN" sz="2400" b="1">
                <a:solidFill>
                  <a:schemeClr val="bg1"/>
                </a:solidFill>
                <a:latin typeface="Arial" panose="020B0604020202020204" pitchFamily="34" charset="0"/>
              </a:rPr>
              <a:t>1990</a:t>
            </a:r>
            <a:r>
              <a:rPr lang="zh-CN" altLang="en-US" sz="2400" b="1">
                <a:solidFill>
                  <a:schemeClr val="bg1"/>
                </a:solidFill>
                <a:latin typeface="Arial" panose="020B0604020202020204" pitchFamily="34" charset="0"/>
              </a:rPr>
              <a:t>，</a:t>
            </a:r>
            <a:r>
              <a:rPr lang="en-US" altLang="zh-CN" sz="2400" b="1">
                <a:solidFill>
                  <a:schemeClr val="bg1"/>
                </a:solidFill>
                <a:latin typeface="Arial" panose="020B0604020202020204" pitchFamily="34" charset="0"/>
              </a:rPr>
              <a:t>accelerated eradication</a:t>
            </a:r>
            <a:endParaRPr lang="en-US" altLang="zh-CN" sz="2400" b="1">
              <a:solidFill>
                <a:schemeClr val="bg1"/>
              </a:solidFill>
              <a:latin typeface="Arial" panose="020B0604020202020204" pitchFamily="34" charset="0"/>
            </a:endParaRPr>
          </a:p>
          <a:p>
            <a:pPr eaLnBrk="1" hangingPunct="1">
              <a:lnSpc>
                <a:spcPct val="150000"/>
              </a:lnSpc>
              <a:spcBef>
                <a:spcPct val="0"/>
              </a:spcBef>
              <a:buFontTx/>
              <a:buNone/>
            </a:pPr>
            <a:r>
              <a:rPr lang="en-US" altLang="zh-CN" sz="2400" b="1">
                <a:solidFill>
                  <a:srgbClr val="FFFF00"/>
                </a:solidFill>
                <a:latin typeface="Arial" panose="020B0604020202020204" pitchFamily="34" charset="0"/>
              </a:rPr>
              <a:t>     1990 </a:t>
            </a:r>
            <a:r>
              <a:rPr lang="zh-CN" altLang="en-US" sz="2400" b="1">
                <a:solidFill>
                  <a:srgbClr val="FFFF00"/>
                </a:solidFill>
                <a:latin typeface="Arial" panose="020B0604020202020204" pitchFamily="34" charset="0"/>
              </a:rPr>
              <a:t>～ </a:t>
            </a:r>
            <a:r>
              <a:rPr lang="en-US" altLang="zh-CN" sz="2400" b="1">
                <a:solidFill>
                  <a:srgbClr val="FFFF00"/>
                </a:solidFill>
                <a:latin typeface="Arial" panose="020B0604020202020204" pitchFamily="34" charset="0"/>
              </a:rPr>
              <a:t>now</a:t>
            </a:r>
            <a:r>
              <a:rPr lang="zh-CN" altLang="en-US" sz="2400" b="1">
                <a:solidFill>
                  <a:srgbClr val="FFFF00"/>
                </a:solidFill>
                <a:latin typeface="Arial" panose="020B0604020202020204" pitchFamily="34" charset="0"/>
              </a:rPr>
              <a:t>， </a:t>
            </a:r>
            <a:r>
              <a:rPr lang="en-US" altLang="zh-CN" sz="2400" b="1">
                <a:solidFill>
                  <a:srgbClr val="FFFF00"/>
                </a:solidFill>
                <a:latin typeface="Arial" panose="020B0604020202020204" pitchFamily="34" charset="0"/>
              </a:rPr>
              <a:t>reemerging</a:t>
            </a:r>
            <a:endParaRPr lang="en-US" altLang="zh-CN" sz="2400" b="1">
              <a:solidFill>
                <a:srgbClr val="FFFF00"/>
              </a:solidFill>
              <a:latin typeface="Arial" panose="020B0604020202020204" pitchFamily="34" charset="0"/>
            </a:endParaRPr>
          </a:p>
        </p:txBody>
      </p:sp>
      <p:grpSp>
        <p:nvGrpSpPr>
          <p:cNvPr id="10244" name="Group 4"/>
          <p:cNvGrpSpPr/>
          <p:nvPr/>
        </p:nvGrpSpPr>
        <p:grpSpPr bwMode="auto">
          <a:xfrm>
            <a:off x="179388" y="1268413"/>
            <a:ext cx="4537075" cy="2160587"/>
            <a:chOff x="521" y="844"/>
            <a:chExt cx="3720" cy="1579"/>
          </a:xfrm>
        </p:grpSpPr>
        <p:pic>
          <p:nvPicPr>
            <p:cNvPr id="10247" name="Picture 5" descr="C1687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21" y="1324"/>
              <a:ext cx="799"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descr="d63b32eeba417337fcfa3c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 y="845"/>
              <a:ext cx="1679" cy="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 y="844"/>
              <a:ext cx="1211" cy="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AutoShape 8"/>
            <p:cNvSpPr>
              <a:spLocks noChangeArrowheads="1"/>
            </p:cNvSpPr>
            <p:nvPr/>
          </p:nvSpPr>
          <p:spPr bwMode="auto">
            <a:xfrm>
              <a:off x="1866" y="2107"/>
              <a:ext cx="615" cy="30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35 h 21600"/>
                <a:gd name="T14" fmla="*/ 18896 w 21600"/>
                <a:gd name="T15" fmla="*/ 1623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ln>
          </p:spPr>
          <p:txBody>
            <a:bodyPr wrap="none" anchor="ctr"/>
            <a:lstStyle/>
            <a:p>
              <a:endParaRPr lang="zh-CN" altLang="en-US"/>
            </a:p>
          </p:txBody>
        </p:sp>
      </p:grpSp>
      <p:sp>
        <p:nvSpPr>
          <p:cNvPr id="10245" name="Text Box 9"/>
          <p:cNvSpPr txBox="1">
            <a:spLocks noChangeArrowheads="1"/>
          </p:cNvSpPr>
          <p:nvPr/>
        </p:nvSpPr>
        <p:spPr bwMode="auto">
          <a:xfrm>
            <a:off x="250825" y="3500438"/>
            <a:ext cx="559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spcBef>
                <a:spcPct val="0"/>
              </a:spcBef>
              <a:buFontTx/>
              <a:buNone/>
            </a:pPr>
            <a:r>
              <a:rPr lang="zh-CN" altLang="en-US" sz="1800" b="1">
                <a:latin typeface="Arial" panose="020B0604020202020204" pitchFamily="34" charset="0"/>
              </a:rPr>
              <a:t>  </a:t>
            </a:r>
            <a:r>
              <a:rPr lang="en-US" altLang="zh-CN" sz="1800" b="1">
                <a:latin typeface="Arial" panose="020B0604020202020204" pitchFamily="34" charset="0"/>
              </a:rPr>
              <a:t>Robert Koch                       </a:t>
            </a:r>
            <a:r>
              <a:rPr lang="en-US" altLang="zh-CN" sz="1800" b="1" i="1">
                <a:latin typeface="Arial" panose="020B0604020202020204" pitchFamily="34" charset="0"/>
              </a:rPr>
              <a:t>M. tuberculosis</a:t>
            </a:r>
            <a:endParaRPr lang="en-US" altLang="zh-CN" sz="1800" b="1" i="1">
              <a:latin typeface="Arial" panose="020B0604020202020204" pitchFamily="34" charset="0"/>
            </a:endParaRPr>
          </a:p>
        </p:txBody>
      </p:sp>
      <p:sp>
        <p:nvSpPr>
          <p:cNvPr id="10246" name="Rectangle 3"/>
          <p:cNvSpPr txBox="1">
            <a:spLocks noChangeArrowheads="1"/>
          </p:cNvSpPr>
          <p:nvPr/>
        </p:nvSpPr>
        <p:spPr bwMode="auto">
          <a:xfrm>
            <a:off x="4716463" y="1125538"/>
            <a:ext cx="44275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lnSpc>
                <a:spcPct val="150000"/>
              </a:lnSpc>
            </a:pPr>
            <a:r>
              <a:rPr lang="en-US" altLang="zh-CN" sz="2400">
                <a:solidFill>
                  <a:srgbClr val="0000CC"/>
                </a:solidFill>
                <a:latin typeface="华文新魏" panose="02010800040101010101" pitchFamily="2" charset="-122"/>
                <a:ea typeface="华文新魏" panose="02010800040101010101" pitchFamily="2" charset="-122"/>
              </a:rPr>
              <a:t>1882</a:t>
            </a:r>
            <a:r>
              <a:rPr lang="zh-CN" altLang="en-US" sz="2400">
                <a:solidFill>
                  <a:srgbClr val="0000CC"/>
                </a:solidFill>
                <a:latin typeface="华文新魏" panose="02010800040101010101" pitchFamily="2" charset="-122"/>
                <a:ea typeface="华文新魏" panose="02010800040101010101" pitchFamily="2" charset="-122"/>
              </a:rPr>
              <a:t>年</a:t>
            </a:r>
            <a:r>
              <a:rPr lang="en-US" altLang="zh-CN" sz="2400">
                <a:solidFill>
                  <a:srgbClr val="0000CC"/>
                </a:solidFill>
                <a:latin typeface="华文新魏" panose="02010800040101010101" pitchFamily="2" charset="-122"/>
                <a:ea typeface="华文新魏" panose="02010800040101010101" pitchFamily="2" charset="-122"/>
              </a:rPr>
              <a:t>Koch</a:t>
            </a:r>
            <a:r>
              <a:rPr lang="zh-CN" altLang="en-US" sz="2400">
                <a:solidFill>
                  <a:srgbClr val="0000CC"/>
                </a:solidFill>
                <a:latin typeface="华文新魏" panose="02010800040101010101" pitchFamily="2" charset="-122"/>
                <a:ea typeface="华文新魏" panose="02010800040101010101" pitchFamily="2" charset="-122"/>
              </a:rPr>
              <a:t>发现结核杆菌</a:t>
            </a:r>
            <a:endParaRPr lang="zh-CN" altLang="en-US" sz="2400">
              <a:solidFill>
                <a:srgbClr val="0000CC"/>
              </a:solidFill>
              <a:latin typeface="华文新魏" panose="02010800040101010101" pitchFamily="2" charset="-122"/>
              <a:ea typeface="华文新魏" panose="02010800040101010101" pitchFamily="2" charset="-122"/>
            </a:endParaRPr>
          </a:p>
          <a:p>
            <a:pPr eaLnBrk="1" hangingPunct="1">
              <a:lnSpc>
                <a:spcPct val="150000"/>
              </a:lnSpc>
            </a:pPr>
            <a:r>
              <a:rPr lang="en-US" altLang="zh-CN" sz="2400">
                <a:solidFill>
                  <a:srgbClr val="0000CC"/>
                </a:solidFill>
                <a:latin typeface="华文新魏" panose="02010800040101010101" pitchFamily="2" charset="-122"/>
                <a:ea typeface="华文新魏" panose="02010800040101010101" pitchFamily="2" charset="-122"/>
              </a:rPr>
              <a:t>1921</a:t>
            </a:r>
            <a:r>
              <a:rPr lang="zh-CN" altLang="en-US" sz="2400">
                <a:solidFill>
                  <a:srgbClr val="0000CC"/>
                </a:solidFill>
                <a:latin typeface="华文新魏" panose="02010800040101010101" pitchFamily="2" charset="-122"/>
                <a:ea typeface="华文新魏" panose="02010800040101010101" pitchFamily="2" charset="-122"/>
              </a:rPr>
              <a:t>年，卡介苗</a:t>
            </a:r>
            <a:endParaRPr lang="zh-CN" altLang="en-US" sz="2400">
              <a:solidFill>
                <a:srgbClr val="0000CC"/>
              </a:solidFill>
              <a:latin typeface="华文新魏" panose="02010800040101010101" pitchFamily="2" charset="-122"/>
              <a:ea typeface="华文新魏" panose="02010800040101010101" pitchFamily="2" charset="-122"/>
            </a:endParaRPr>
          </a:p>
          <a:p>
            <a:pPr eaLnBrk="1" hangingPunct="1">
              <a:lnSpc>
                <a:spcPct val="150000"/>
              </a:lnSpc>
            </a:pPr>
            <a:r>
              <a:rPr lang="en-US" altLang="zh-CN" sz="2400">
                <a:solidFill>
                  <a:srgbClr val="0000CC"/>
                </a:solidFill>
                <a:latin typeface="华文新魏" panose="02010800040101010101" pitchFamily="2" charset="-122"/>
                <a:ea typeface="华文新魏" panose="02010800040101010101" pitchFamily="2" charset="-122"/>
              </a:rPr>
              <a:t>1944</a:t>
            </a:r>
            <a:r>
              <a:rPr lang="zh-CN" altLang="en-US" sz="2400">
                <a:solidFill>
                  <a:srgbClr val="0000CC"/>
                </a:solidFill>
                <a:latin typeface="华文新魏" panose="02010800040101010101" pitchFamily="2" charset="-122"/>
                <a:ea typeface="华文新魏" panose="02010800040101010101" pitchFamily="2" charset="-122"/>
              </a:rPr>
              <a:t>年，链霉素</a:t>
            </a:r>
            <a:endParaRPr lang="zh-CN" altLang="en-US" sz="2400">
              <a:solidFill>
                <a:srgbClr val="0000CC"/>
              </a:solidFill>
              <a:latin typeface="华文新魏" panose="02010800040101010101" pitchFamily="2" charset="-122"/>
              <a:ea typeface="华文新魏" panose="02010800040101010101" pitchFamily="2" charset="-122"/>
            </a:endParaRPr>
          </a:p>
          <a:p>
            <a:pPr eaLnBrk="1" hangingPunct="1">
              <a:lnSpc>
                <a:spcPct val="150000"/>
              </a:lnSpc>
            </a:pPr>
            <a:r>
              <a:rPr lang="en-US" altLang="zh-CN" sz="2400">
                <a:solidFill>
                  <a:srgbClr val="0000CC"/>
                </a:solidFill>
                <a:latin typeface="华文新魏" panose="02010800040101010101" pitchFamily="2" charset="-122"/>
                <a:ea typeface="华文新魏" panose="02010800040101010101" pitchFamily="2" charset="-122"/>
              </a:rPr>
              <a:t>1952</a:t>
            </a:r>
            <a:r>
              <a:rPr lang="zh-CN" altLang="en-US" sz="2400">
                <a:solidFill>
                  <a:srgbClr val="0000CC"/>
                </a:solidFill>
                <a:latin typeface="华文新魏" panose="02010800040101010101" pitchFamily="2" charset="-122"/>
                <a:ea typeface="华文新魏" panose="02010800040101010101" pitchFamily="2" charset="-122"/>
              </a:rPr>
              <a:t>年，异烟肼、吡嗪酰胺</a:t>
            </a:r>
            <a:endParaRPr lang="en-US" altLang="zh-CN" sz="2400">
              <a:solidFill>
                <a:srgbClr val="0000CC"/>
              </a:solidFill>
              <a:latin typeface="华文新魏" panose="02010800040101010101" pitchFamily="2" charset="-122"/>
              <a:ea typeface="华文新魏" panose="02010800040101010101" pitchFamily="2" charset="-122"/>
            </a:endParaRPr>
          </a:p>
          <a:p>
            <a:pPr eaLnBrk="1" hangingPunct="1">
              <a:lnSpc>
                <a:spcPct val="150000"/>
              </a:lnSpc>
            </a:pPr>
            <a:r>
              <a:rPr lang="en-US" altLang="zh-CN" sz="2400">
                <a:solidFill>
                  <a:srgbClr val="0000CC"/>
                </a:solidFill>
                <a:latin typeface="华文新魏" panose="02010800040101010101" pitchFamily="2" charset="-122"/>
                <a:ea typeface="华文新魏" panose="02010800040101010101" pitchFamily="2" charset="-122"/>
              </a:rPr>
              <a:t>1961</a:t>
            </a:r>
            <a:r>
              <a:rPr lang="zh-CN" altLang="en-US" sz="2400">
                <a:solidFill>
                  <a:srgbClr val="0000CC"/>
                </a:solidFill>
                <a:latin typeface="华文新魏" panose="02010800040101010101" pitchFamily="2" charset="-122"/>
                <a:ea typeface="华文新魏" panose="02010800040101010101" pitchFamily="2" charset="-122"/>
              </a:rPr>
              <a:t>年，乙胺丁醇</a:t>
            </a:r>
            <a:endParaRPr lang="zh-CN" altLang="en-US" sz="2400">
              <a:solidFill>
                <a:srgbClr val="0000CC"/>
              </a:solidFill>
              <a:latin typeface="华文新魏" panose="02010800040101010101" pitchFamily="2" charset="-122"/>
              <a:ea typeface="华文新魏" panose="02010800040101010101" pitchFamily="2" charset="-122"/>
            </a:endParaRPr>
          </a:p>
          <a:p>
            <a:pPr eaLnBrk="1" hangingPunct="1">
              <a:lnSpc>
                <a:spcPct val="150000"/>
              </a:lnSpc>
            </a:pPr>
            <a:r>
              <a:rPr lang="en-US" altLang="zh-CN" sz="2400">
                <a:solidFill>
                  <a:srgbClr val="0000CC"/>
                </a:solidFill>
                <a:latin typeface="华文新魏" panose="02010800040101010101" pitchFamily="2" charset="-122"/>
                <a:ea typeface="华文新魏" panose="02010800040101010101" pitchFamily="2" charset="-122"/>
              </a:rPr>
              <a:t>1966</a:t>
            </a:r>
            <a:r>
              <a:rPr lang="zh-CN" altLang="en-US" sz="2400">
                <a:solidFill>
                  <a:srgbClr val="0000CC"/>
                </a:solidFill>
                <a:latin typeface="华文新魏" panose="02010800040101010101" pitchFamily="2" charset="-122"/>
                <a:ea typeface="华文新魏" panose="02010800040101010101" pitchFamily="2" charset="-122"/>
              </a:rPr>
              <a:t>年，利福平</a:t>
            </a:r>
            <a:endParaRPr lang="zh-CN" altLang="en-US" sz="2400">
              <a:solidFill>
                <a:srgbClr val="0000CC"/>
              </a:solidFill>
              <a:latin typeface="华文新魏" panose="02010800040101010101" pitchFamily="2" charset="-122"/>
              <a:ea typeface="华文新魏" panose="02010800040101010101" pitchFamily="2" charset="-122"/>
            </a:endParaRPr>
          </a:p>
          <a:p>
            <a:pPr eaLnBrk="1" hangingPunct="1">
              <a:lnSpc>
                <a:spcPct val="150000"/>
              </a:lnSpc>
            </a:pPr>
            <a:r>
              <a:rPr lang="en-US" altLang="zh-CN" sz="2400">
                <a:solidFill>
                  <a:srgbClr val="0000CC"/>
                </a:solidFill>
                <a:latin typeface="华文新魏" panose="02010800040101010101" pitchFamily="2" charset="-122"/>
                <a:ea typeface="华文新魏" panose="02010800040101010101" pitchFamily="2" charset="-122"/>
              </a:rPr>
              <a:t>1971</a:t>
            </a:r>
            <a:r>
              <a:rPr lang="zh-CN" altLang="en-US" sz="2400">
                <a:solidFill>
                  <a:srgbClr val="0000CC"/>
                </a:solidFill>
                <a:latin typeface="华文新魏" panose="02010800040101010101" pitchFamily="2" charset="-122"/>
                <a:ea typeface="华文新魏" panose="02010800040101010101" pitchFamily="2" charset="-122"/>
              </a:rPr>
              <a:t>年，</a:t>
            </a:r>
            <a:r>
              <a:rPr lang="en-US" altLang="zh-CN" sz="2400">
                <a:solidFill>
                  <a:srgbClr val="0000CC"/>
                </a:solidFill>
                <a:latin typeface="华文新魏" panose="02010800040101010101" pitchFamily="2" charset="-122"/>
                <a:ea typeface="华文新魏" panose="02010800040101010101" pitchFamily="2" charset="-122"/>
              </a:rPr>
              <a:t>W. Fox</a:t>
            </a:r>
            <a:r>
              <a:rPr lang="zh-CN" altLang="en-US" sz="2400">
                <a:solidFill>
                  <a:srgbClr val="0000CC"/>
                </a:solidFill>
                <a:latin typeface="华文新魏" panose="02010800040101010101" pitchFamily="2" charset="-122"/>
                <a:ea typeface="华文新魏" panose="02010800040101010101" pitchFamily="2" charset="-122"/>
              </a:rPr>
              <a:t>等应用异菸肼和利福平为主联合短程化学疗法 </a:t>
            </a:r>
            <a:endParaRPr lang="zh-CN" altLang="en-US" sz="2400">
              <a:solidFill>
                <a:srgbClr val="0000CC"/>
              </a:solidFill>
              <a:latin typeface="华文新魏" panose="02010800040101010101" pitchFamily="2" charset="-122"/>
              <a:ea typeface="华文新魏" panose="0201080004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p:cNvSpPr>
          <p:nvPr>
            <p:ph type="title"/>
          </p:nvPr>
        </p:nvSpPr>
        <p:spPr/>
        <p:txBody>
          <a:bodyPr/>
          <a:lstStyle/>
          <a:p>
            <a:r>
              <a:rPr lang="en-US" altLang="zh-CN" smtClean="0"/>
              <a:t>3</a:t>
            </a:r>
            <a:r>
              <a:rPr lang="zh-CN" altLang="en-US" smtClean="0"/>
              <a:t>、确定耗材及仪器配件是否使用正确 ：</a:t>
            </a:r>
            <a:endParaRPr lang="zh-CN" altLang="en-US" smtClean="0"/>
          </a:p>
        </p:txBody>
      </p:sp>
      <p:pic>
        <p:nvPicPr>
          <p:cNvPr id="70658" name="Picture 7" descr="1"/>
          <p:cNvPicPr>
            <a:picLocks noChangeAspect="1" noChangeArrowheads="1"/>
          </p:cNvPicPr>
          <p:nvPr>
            <p:ph sz="quarter" idx="1"/>
          </p:nvPr>
        </p:nvPicPr>
        <p:blipFill>
          <a:blip r:embed="rId1"/>
          <a:srcRect/>
          <a:stretch>
            <a:fillRect/>
          </a:stretch>
        </p:blipFill>
        <p:spPr>
          <a:xfrm>
            <a:off x="579835" y="1905000"/>
            <a:ext cx="3331369" cy="2744391"/>
          </a:xfrm>
        </p:spPr>
      </p:pic>
      <p:pic>
        <p:nvPicPr>
          <p:cNvPr id="70659" name="Picture 8" descr="2"/>
          <p:cNvPicPr>
            <a:picLocks noChangeAspect="1" noChangeArrowheads="1"/>
          </p:cNvPicPr>
          <p:nvPr>
            <p:ph sz="quarter" idx="2"/>
          </p:nvPr>
        </p:nvPicPr>
        <p:blipFill>
          <a:blip r:embed="rId2"/>
          <a:srcRect/>
          <a:stretch>
            <a:fillRect/>
          </a:stretch>
        </p:blipFill>
        <p:spPr>
          <a:xfrm>
            <a:off x="5329238" y="1993106"/>
            <a:ext cx="2900363" cy="2536031"/>
          </a:xfrm>
        </p:spPr>
      </p:pic>
      <p:sp>
        <p:nvSpPr>
          <p:cNvPr id="70660" name="Rectangle 6"/>
          <p:cNvSpPr>
            <a:spLocks noGrp="1"/>
          </p:cNvSpPr>
          <p:nvPr>
            <p:ph type="body" sz="half" idx="3"/>
          </p:nvPr>
        </p:nvSpPr>
        <p:spPr>
          <a:xfrm>
            <a:off x="728663" y="4707731"/>
            <a:ext cx="7886700" cy="760810"/>
          </a:xfrm>
        </p:spPr>
        <p:txBody>
          <a:bodyPr/>
          <a:lstStyle/>
          <a:p>
            <a:pPr>
              <a:lnSpc>
                <a:spcPct val="200000"/>
              </a:lnSpc>
            </a:pPr>
            <a:r>
              <a:rPr lang="zh-CN" altLang="en-US" sz="1800" smtClean="0">
                <a:latin typeface="宋体" panose="02010600030101010101" pitchFamily="2" charset="-122"/>
              </a:rPr>
              <a:t>①</a:t>
            </a:r>
            <a:r>
              <a:rPr lang="zh-CN" altLang="en-US" sz="1800" smtClean="0">
                <a:latin typeface="Times New Roman" panose="02020603050405020304" pitchFamily="18" charset="0"/>
              </a:rPr>
              <a:t>普通</a:t>
            </a:r>
            <a:r>
              <a:rPr lang="en-US" altLang="zh-CN" sz="1800" smtClean="0">
                <a:latin typeface="Times New Roman" panose="02020603050405020304" pitchFamily="18" charset="0"/>
              </a:rPr>
              <a:t>PCR</a:t>
            </a:r>
            <a:r>
              <a:rPr lang="zh-CN" altLang="en-US" sz="1800" smtClean="0">
                <a:latin typeface="Times New Roman" panose="02020603050405020304" pitchFamily="18" charset="0"/>
              </a:rPr>
              <a:t>耗材一般透光度比较差，会造成荧光扩增曲线异常。</a:t>
            </a:r>
            <a:r>
              <a:rPr lang="zh-CN" altLang="en-US" sz="1800" smtClean="0"/>
              <a:t> </a:t>
            </a:r>
            <a:endParaRPr lang="zh-CN" altLang="en-US" sz="18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p:cNvSpPr>
            <a:spLocks noGrp="1"/>
          </p:cNvSpPr>
          <p:nvPr>
            <p:ph type="title"/>
          </p:nvPr>
        </p:nvSpPr>
        <p:spPr/>
        <p:txBody>
          <a:bodyPr/>
          <a:lstStyle/>
          <a:p>
            <a:endParaRPr lang="zh-CN" altLang="en-US" smtClean="0"/>
          </a:p>
        </p:txBody>
      </p:sp>
      <p:sp>
        <p:nvSpPr>
          <p:cNvPr id="71682" name="Rectangle 6"/>
          <p:cNvSpPr>
            <a:spLocks noGrp="1"/>
          </p:cNvSpPr>
          <p:nvPr>
            <p:ph type="body" sz="half" idx="2"/>
          </p:nvPr>
        </p:nvSpPr>
        <p:spPr>
          <a:xfrm>
            <a:off x="4543425" y="1790700"/>
            <a:ext cx="4364831" cy="3699272"/>
          </a:xfrm>
        </p:spPr>
        <p:txBody>
          <a:bodyPr/>
          <a:lstStyle/>
          <a:p>
            <a:pPr>
              <a:lnSpc>
                <a:spcPct val="150000"/>
              </a:lnSpc>
            </a:pPr>
            <a:r>
              <a:rPr lang="zh-CN" altLang="en-US" sz="1500" smtClean="0">
                <a:latin typeface="宋体" panose="02010600030101010101" pitchFamily="2" charset="-122"/>
              </a:rPr>
              <a:t>②</a:t>
            </a:r>
            <a:r>
              <a:rPr lang="zh-CN" altLang="en-US" sz="1500" smtClean="0">
                <a:latin typeface="Times New Roman" panose="02020603050405020304" pitchFamily="18" charset="0"/>
              </a:rPr>
              <a:t>未选择跟仪器加热模块规格匹配的耗材 ：实验前一定要确定自己的仪器是哪一种加热模块，再来选择对应的耗材。如果</a:t>
            </a:r>
            <a:r>
              <a:rPr lang="en-US" altLang="zh-CN" sz="1500" smtClean="0">
                <a:latin typeface="Times New Roman" panose="02020603050405020304" pitchFamily="18" charset="0"/>
              </a:rPr>
              <a:t>0.1ml</a:t>
            </a:r>
            <a:r>
              <a:rPr lang="zh-CN" altLang="en-US" sz="1500" smtClean="0">
                <a:latin typeface="Times New Roman" panose="02020603050405020304" pitchFamily="18" charset="0"/>
              </a:rPr>
              <a:t>加热模块用成</a:t>
            </a:r>
            <a:r>
              <a:rPr lang="en-US" altLang="zh-CN" sz="1500" smtClean="0">
                <a:latin typeface="Times New Roman" panose="02020603050405020304" pitchFamily="18" charset="0"/>
              </a:rPr>
              <a:t>0.2ml</a:t>
            </a:r>
            <a:r>
              <a:rPr lang="zh-CN" altLang="en-US" sz="1500" smtClean="0">
                <a:latin typeface="Times New Roman" panose="02020603050405020304" pitchFamily="18" charset="0"/>
              </a:rPr>
              <a:t>耗材，则会造成耗材压扁，甚至造成机器故障；如果</a:t>
            </a:r>
            <a:r>
              <a:rPr lang="en-US" altLang="zh-CN" sz="1500" smtClean="0">
                <a:latin typeface="Times New Roman" panose="02020603050405020304" pitchFamily="18" charset="0"/>
              </a:rPr>
              <a:t>0.2ml</a:t>
            </a:r>
            <a:r>
              <a:rPr lang="zh-CN" altLang="en-US" sz="1500" smtClean="0">
                <a:latin typeface="Times New Roman" panose="02020603050405020304" pitchFamily="18" charset="0"/>
              </a:rPr>
              <a:t>加热模块用成</a:t>
            </a:r>
            <a:r>
              <a:rPr lang="en-US" altLang="zh-CN" sz="1500" smtClean="0">
                <a:latin typeface="Times New Roman" panose="02020603050405020304" pitchFamily="18" charset="0"/>
              </a:rPr>
              <a:t>0.1ml</a:t>
            </a:r>
            <a:r>
              <a:rPr lang="zh-CN" altLang="en-US" sz="1500" smtClean="0">
                <a:latin typeface="Times New Roman" panose="02020603050405020304" pitchFamily="18" charset="0"/>
              </a:rPr>
              <a:t>耗材，则会造成反应管的外壁和荧光定量</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仪器的温控模块没有充分接触，从而出现热传导不充分，进而影响酶的活性，会引起重复性不好（左图），或者溶解曲线多峰（非特异扩增），甚至是假阴性结果。</a:t>
            </a:r>
            <a:r>
              <a:rPr lang="zh-CN" altLang="en-US" sz="1500" smtClean="0"/>
              <a:t> </a:t>
            </a:r>
            <a:endParaRPr lang="zh-CN" altLang="en-US" sz="1500" smtClean="0"/>
          </a:p>
        </p:txBody>
      </p:sp>
      <p:pic>
        <p:nvPicPr>
          <p:cNvPr id="71683" name="Picture 7" descr="3"/>
          <p:cNvPicPr>
            <a:picLocks noChangeAspect="1" noChangeArrowheads="1"/>
          </p:cNvPicPr>
          <p:nvPr>
            <p:ph sz="half" idx="1"/>
          </p:nvPr>
        </p:nvPicPr>
        <p:blipFill>
          <a:blip r:embed="rId1"/>
          <a:srcRect/>
          <a:stretch>
            <a:fillRect/>
          </a:stretch>
        </p:blipFill>
        <p:spPr>
          <a:xfrm>
            <a:off x="138113" y="2368154"/>
            <a:ext cx="4376738" cy="2678906"/>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
          <p:cNvSpPr>
            <a:spLocks noGrp="1"/>
          </p:cNvSpPr>
          <p:nvPr>
            <p:ph type="title"/>
          </p:nvPr>
        </p:nvSpPr>
        <p:spPr/>
        <p:txBody>
          <a:bodyPr/>
          <a:lstStyle/>
          <a:p>
            <a:endParaRPr lang="zh-CN" altLang="en-US" smtClean="0"/>
          </a:p>
        </p:txBody>
      </p:sp>
      <p:pic>
        <p:nvPicPr>
          <p:cNvPr id="72706" name="Picture 8" descr="1"/>
          <p:cNvPicPr>
            <a:picLocks noChangeAspect="1" noChangeArrowheads="1"/>
          </p:cNvPicPr>
          <p:nvPr>
            <p:ph sz="quarter" idx="1"/>
          </p:nvPr>
        </p:nvPicPr>
        <p:blipFill>
          <a:blip r:embed="rId1"/>
          <a:srcRect/>
          <a:stretch>
            <a:fillRect/>
          </a:stretch>
        </p:blipFill>
        <p:spPr>
          <a:xfrm>
            <a:off x="94060" y="1270397"/>
            <a:ext cx="4024313" cy="2694384"/>
          </a:xfrm>
        </p:spPr>
      </p:pic>
      <p:pic>
        <p:nvPicPr>
          <p:cNvPr id="72707" name="Picture 9" descr="2"/>
          <p:cNvPicPr>
            <a:picLocks noChangeAspect="1" noChangeArrowheads="1"/>
          </p:cNvPicPr>
          <p:nvPr>
            <p:ph sz="quarter" idx="2"/>
          </p:nvPr>
        </p:nvPicPr>
        <p:blipFill>
          <a:blip r:embed="rId2"/>
          <a:srcRect/>
          <a:stretch>
            <a:fillRect/>
          </a:stretch>
        </p:blipFill>
        <p:spPr>
          <a:xfrm>
            <a:off x="4633913" y="1290638"/>
            <a:ext cx="3946922" cy="2631281"/>
          </a:xfrm>
        </p:spPr>
      </p:pic>
      <p:sp>
        <p:nvSpPr>
          <p:cNvPr id="72708" name="Rectangle 11"/>
          <p:cNvSpPr>
            <a:spLocks noGrp="1"/>
          </p:cNvSpPr>
          <p:nvPr>
            <p:ph type="body" sz="half" idx="3"/>
          </p:nvPr>
        </p:nvSpPr>
        <p:spPr>
          <a:xfrm>
            <a:off x="550069" y="4179094"/>
            <a:ext cx="7886700" cy="1332310"/>
          </a:xfrm>
        </p:spPr>
        <p:txBody>
          <a:bodyPr/>
          <a:lstStyle/>
          <a:p>
            <a:pPr>
              <a:lnSpc>
                <a:spcPct val="150000"/>
              </a:lnSpc>
            </a:pPr>
            <a:r>
              <a:rPr lang="zh-CN" altLang="en-US" sz="1800" smtClean="0">
                <a:latin typeface="宋体" panose="02010600030101010101" pitchFamily="2" charset="-122"/>
              </a:rPr>
              <a:t>③</a:t>
            </a:r>
            <a:r>
              <a:rPr lang="zh-CN" altLang="en-US" sz="1800" smtClean="0">
                <a:latin typeface="Times New Roman" panose="02020603050405020304" pitchFamily="18" charset="0"/>
              </a:rPr>
              <a:t>使用了质量比较差的耗材 ：质量不好的耗材可能会引起荧光值不稳定，这会造成反应孔的自动基线扣除错误，得到不准确的</a:t>
            </a:r>
            <a:r>
              <a:rPr lang="en-US" altLang="zh-CN" sz="1800" smtClean="0">
                <a:latin typeface="Times New Roman" panose="02020603050405020304" pitchFamily="18" charset="0"/>
              </a:rPr>
              <a:t>Ct</a:t>
            </a:r>
            <a:r>
              <a:rPr lang="zh-CN" altLang="en-US" sz="1800" smtClean="0">
                <a:latin typeface="Times New Roman" panose="02020603050405020304" pitchFamily="18" charset="0"/>
              </a:rPr>
              <a:t>值（左图），更换质量好的耗材后，荧光信号正常（右图）。</a:t>
            </a:r>
            <a:r>
              <a:rPr lang="zh-CN" altLang="en-US" sz="1800" smtClean="0"/>
              <a:t> </a:t>
            </a:r>
            <a:endParaRPr lang="zh-CN" altLang="en-US" sz="18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文本框 1"/>
          <p:cNvSpPr txBox="1">
            <a:spLocks noChangeArrowheads="1"/>
          </p:cNvSpPr>
          <p:nvPr/>
        </p:nvSpPr>
        <p:spPr bwMode="auto">
          <a:xfrm>
            <a:off x="1347788" y="1045369"/>
            <a:ext cx="4460081" cy="553085"/>
          </a:xfrm>
          <a:prstGeom prst="rect">
            <a:avLst/>
          </a:prstGeom>
          <a:noFill/>
          <a:ln w="9525">
            <a:noFill/>
            <a:miter lim="800000"/>
          </a:ln>
        </p:spPr>
        <p:txBody>
          <a:bodyPr>
            <a:spAutoFit/>
          </a:bodyPr>
          <a:lstStyle/>
          <a:p>
            <a:pPr algn="l"/>
            <a:r>
              <a:rPr lang="en-US" altLang="zh-CN" sz="3000">
                <a:latin typeface="宋体" panose="02010600030101010101" pitchFamily="2" charset="-122"/>
                <a:sym typeface="+mn-ea"/>
              </a:rPr>
              <a:t>4</a:t>
            </a:r>
            <a:r>
              <a:rPr lang="zh-CN" altLang="en-US" sz="3000">
                <a:latin typeface="宋体" panose="02010600030101010101" pitchFamily="2" charset="-122"/>
                <a:sym typeface="+mn-ea"/>
              </a:rPr>
              <a:t>、内标不出：</a:t>
            </a:r>
            <a:endParaRPr lang="zh-CN" altLang="en-US" sz="3000">
              <a:latin typeface="宋体" panose="02010600030101010101" pitchFamily="2" charset="-122"/>
              <a:sym typeface="+mn-ea"/>
            </a:endParaRPr>
          </a:p>
        </p:txBody>
      </p:sp>
      <p:sp>
        <p:nvSpPr>
          <p:cNvPr id="73730" name="文本框 2"/>
          <p:cNvSpPr txBox="1">
            <a:spLocks noChangeArrowheads="1"/>
          </p:cNvSpPr>
          <p:nvPr/>
        </p:nvSpPr>
        <p:spPr bwMode="auto">
          <a:xfrm>
            <a:off x="205979" y="1869281"/>
            <a:ext cx="4186238" cy="3091815"/>
          </a:xfrm>
          <a:prstGeom prst="rect">
            <a:avLst/>
          </a:prstGeom>
          <a:noFill/>
          <a:ln w="9525">
            <a:noFill/>
            <a:miter lim="800000"/>
          </a:ln>
        </p:spPr>
        <p:txBody>
          <a:bodyPr>
            <a:spAutoFit/>
          </a:bodyPr>
          <a:lstStyle/>
          <a:p>
            <a:pPr algn="l">
              <a:lnSpc>
                <a:spcPct val="200000"/>
              </a:lnSpc>
            </a:pPr>
            <a:r>
              <a:rPr lang="zh-CN" altLang="en-US" sz="1500">
                <a:latin typeface="宋体" panose="02010600030101010101" pitchFamily="2" charset="-122"/>
              </a:rPr>
              <a:t>①单个不出：没采到样本、漏加样本、反应体系有抑制物；</a:t>
            </a:r>
            <a:endParaRPr lang="zh-CN" altLang="en-US" sz="1500">
              <a:latin typeface="宋体" panose="02010600030101010101" pitchFamily="2" charset="-122"/>
            </a:endParaRPr>
          </a:p>
          <a:p>
            <a:pPr algn="l">
              <a:lnSpc>
                <a:spcPct val="200000"/>
              </a:lnSpc>
            </a:pPr>
            <a:r>
              <a:rPr lang="zh-CN" altLang="en-US" sz="1500">
                <a:latin typeface="宋体" panose="02010600030101010101" pitchFamily="2" charset="-122"/>
              </a:rPr>
              <a:t>②整列不出：提取试剂问题，排枪加样加错位置。</a:t>
            </a:r>
            <a:endParaRPr lang="zh-CN" altLang="en-US" sz="1500">
              <a:latin typeface="宋体" panose="02010600030101010101" pitchFamily="2" charset="-122"/>
            </a:endParaRPr>
          </a:p>
          <a:p>
            <a:pPr algn="l">
              <a:lnSpc>
                <a:spcPct val="200000"/>
              </a:lnSpc>
            </a:pPr>
            <a:r>
              <a:rPr lang="zh-CN" altLang="en-US" sz="1500">
                <a:latin typeface="宋体" panose="02010600030101010101" pitchFamily="2" charset="-122"/>
              </a:rPr>
              <a:t>③某一段时间，经常出现部分样本内标不出，且没有规律：某一批次提取试剂的成分不稳定，提取的核酸杂质太多或者提取的核酸含有抑制物。</a:t>
            </a:r>
            <a:endParaRPr lang="zh-CN" altLang="en-US" sz="1500">
              <a:latin typeface="宋体" panose="02010600030101010101" pitchFamily="2" charset="-122"/>
            </a:endParaRPr>
          </a:p>
          <a:p>
            <a:pPr algn="l"/>
            <a:endParaRPr lang="zh-CN" altLang="en-US" sz="1500">
              <a:latin typeface="宋体" panose="02010600030101010101" pitchFamily="2" charset="-122"/>
            </a:endParaRPr>
          </a:p>
        </p:txBody>
      </p:sp>
      <p:pic>
        <p:nvPicPr>
          <p:cNvPr id="73731" name="图片 4" descr="图片1"/>
          <p:cNvPicPr>
            <a:picLocks noChangeAspect="1"/>
          </p:cNvPicPr>
          <p:nvPr/>
        </p:nvPicPr>
        <p:blipFill>
          <a:blip r:embed="rId1"/>
          <a:srcRect/>
          <a:stretch>
            <a:fillRect/>
          </a:stretch>
        </p:blipFill>
        <p:spPr bwMode="auto">
          <a:xfrm>
            <a:off x="5197079" y="1890713"/>
            <a:ext cx="3403997" cy="31503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图片 2"/>
          <p:cNvPicPr>
            <a:picLocks noChangeAspect="1"/>
          </p:cNvPicPr>
          <p:nvPr/>
        </p:nvPicPr>
        <p:blipFill>
          <a:blip r:embed="rId1">
            <a:lum bright="18000"/>
          </a:blip>
          <a:srcRect l="52512" t="46878" r="8144" b="3918"/>
          <a:stretch>
            <a:fillRect/>
          </a:stretch>
        </p:blipFill>
        <p:spPr bwMode="auto">
          <a:xfrm>
            <a:off x="590550" y="1969294"/>
            <a:ext cx="2511029" cy="1782366"/>
          </a:xfrm>
          <a:prstGeom prst="rect">
            <a:avLst/>
          </a:prstGeom>
          <a:noFill/>
          <a:ln w="9525">
            <a:noFill/>
            <a:miter lim="800000"/>
            <a:headEnd/>
            <a:tailEnd/>
          </a:ln>
        </p:spPr>
      </p:pic>
      <p:pic>
        <p:nvPicPr>
          <p:cNvPr id="75778" name="图片 5"/>
          <p:cNvPicPr>
            <a:picLocks noChangeAspect="1"/>
          </p:cNvPicPr>
          <p:nvPr/>
        </p:nvPicPr>
        <p:blipFill>
          <a:blip r:embed="rId2"/>
          <a:srcRect t="27194" b="46480"/>
          <a:stretch>
            <a:fillRect/>
          </a:stretch>
        </p:blipFill>
        <p:spPr bwMode="auto">
          <a:xfrm>
            <a:off x="3258741" y="1969294"/>
            <a:ext cx="2269331" cy="1777604"/>
          </a:xfrm>
          <a:prstGeom prst="rect">
            <a:avLst/>
          </a:prstGeom>
          <a:noFill/>
          <a:ln w="9525">
            <a:noFill/>
            <a:miter lim="800000"/>
            <a:headEnd/>
            <a:tailEnd/>
          </a:ln>
        </p:spPr>
      </p:pic>
      <p:sp>
        <p:nvSpPr>
          <p:cNvPr id="75779" name="文本框 3"/>
          <p:cNvSpPr txBox="1">
            <a:spLocks noChangeArrowheads="1"/>
          </p:cNvSpPr>
          <p:nvPr/>
        </p:nvSpPr>
        <p:spPr bwMode="auto">
          <a:xfrm>
            <a:off x="1104900" y="1116806"/>
            <a:ext cx="4081463" cy="506730"/>
          </a:xfrm>
          <a:prstGeom prst="rect">
            <a:avLst/>
          </a:prstGeom>
          <a:noFill/>
          <a:ln w="9525">
            <a:noFill/>
            <a:miter lim="800000"/>
          </a:ln>
        </p:spPr>
        <p:txBody>
          <a:bodyPr>
            <a:spAutoFit/>
          </a:bodyPr>
          <a:lstStyle/>
          <a:p>
            <a:pPr algn="l"/>
            <a:r>
              <a:rPr lang="en-US" altLang="zh-CN" sz="2700">
                <a:latin typeface="宋体" panose="02010600030101010101" pitchFamily="2" charset="-122"/>
                <a:sym typeface="+mn-ea"/>
              </a:rPr>
              <a:t>5</a:t>
            </a:r>
            <a:r>
              <a:rPr lang="zh-CN" altLang="en-US" sz="2700">
                <a:latin typeface="宋体" panose="02010600030101010101" pitchFamily="2" charset="-122"/>
                <a:sym typeface="+mn-ea"/>
              </a:rPr>
              <a:t>、反应试剂蒸发：</a:t>
            </a:r>
            <a:endParaRPr lang="zh-CN" altLang="en-US" sz="2700">
              <a:latin typeface="宋体" panose="02010600030101010101" pitchFamily="2" charset="-122"/>
              <a:sym typeface="+mn-ea"/>
            </a:endParaRPr>
          </a:p>
        </p:txBody>
      </p:sp>
      <p:sp>
        <p:nvSpPr>
          <p:cNvPr id="68612" name="矩形 20"/>
          <p:cNvSpPr>
            <a:spLocks noChangeArrowheads="1"/>
          </p:cNvSpPr>
          <p:nvPr/>
        </p:nvSpPr>
        <p:spPr bwMode="auto">
          <a:xfrm>
            <a:off x="676275" y="4069556"/>
            <a:ext cx="7322344" cy="645160"/>
          </a:xfrm>
          <a:prstGeom prst="rect">
            <a:avLst/>
          </a:prstGeom>
          <a:noFill/>
          <a:ln w="9525">
            <a:noFill/>
            <a:miter lim="800000"/>
          </a:ln>
        </p:spPr>
        <p:txBody>
          <a:bodyPr>
            <a:spAutoFit/>
          </a:bodyPr>
          <a:lstStyle/>
          <a:p>
            <a:pPr algn="l">
              <a:lnSpc>
                <a:spcPct val="150000"/>
              </a:lnSpc>
            </a:pPr>
            <a:endParaRPr lang="en-US" altLang="zh-CN" sz="1200">
              <a:latin typeface="宋体" panose="02010600030101010101" pitchFamily="2" charset="-122"/>
            </a:endParaRPr>
          </a:p>
          <a:p>
            <a:pPr algn="l">
              <a:lnSpc>
                <a:spcPct val="150000"/>
              </a:lnSpc>
            </a:pPr>
            <a:endParaRPr lang="zh-CN" altLang="en-US" sz="1200">
              <a:latin typeface="宋体" panose="02010600030101010101" pitchFamily="2" charset="-122"/>
            </a:endParaRPr>
          </a:p>
        </p:txBody>
      </p:sp>
      <p:pic>
        <p:nvPicPr>
          <p:cNvPr id="75781" name="图片 1"/>
          <p:cNvPicPr>
            <a:picLocks noChangeAspect="1"/>
          </p:cNvPicPr>
          <p:nvPr/>
        </p:nvPicPr>
        <p:blipFill>
          <a:blip r:embed="rId3"/>
          <a:srcRect/>
          <a:stretch>
            <a:fillRect/>
          </a:stretch>
        </p:blipFill>
        <p:spPr bwMode="auto">
          <a:xfrm>
            <a:off x="5845969" y="1955006"/>
            <a:ext cx="2411016" cy="1791891"/>
          </a:xfrm>
          <a:prstGeom prst="rect">
            <a:avLst/>
          </a:prstGeom>
          <a:noFill/>
          <a:ln w="9525">
            <a:noFill/>
            <a:miter lim="800000"/>
            <a:headEnd/>
            <a:tailEnd/>
          </a:ln>
        </p:spPr>
      </p:pic>
      <p:sp>
        <p:nvSpPr>
          <p:cNvPr id="75782" name="Rectangle 14"/>
          <p:cNvSpPr>
            <a:spLocks noGrp="1"/>
          </p:cNvSpPr>
          <p:nvPr>
            <p:ph type="body" sz="half" idx="4294967295"/>
          </p:nvPr>
        </p:nvSpPr>
        <p:spPr>
          <a:xfrm>
            <a:off x="535781" y="3936206"/>
            <a:ext cx="8193881" cy="1746647"/>
          </a:xfrm>
        </p:spPr>
        <p:txBody>
          <a:bodyPr/>
          <a:lstStyle/>
          <a:p>
            <a:pPr>
              <a:lnSpc>
                <a:spcPct val="150000"/>
              </a:lnSpc>
            </a:pPr>
            <a:r>
              <a:rPr lang="zh-CN" altLang="en-US" sz="1500" smtClean="0">
                <a:latin typeface="Times New Roman" panose="02020603050405020304" pitchFamily="18" charset="0"/>
              </a:rPr>
              <a:t>如果使用的</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反应板封膜质量不好，在</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过程中受到水蒸气的影响，容易产生变形，这样会引起“</a:t>
            </a:r>
            <a:r>
              <a:rPr lang="en-US" altLang="zh-CN" sz="1500" smtClean="0">
                <a:latin typeface="Times New Roman" panose="02020603050405020304" pitchFamily="18" charset="0"/>
              </a:rPr>
              <a:t>optical warping”</a:t>
            </a:r>
            <a:r>
              <a:rPr lang="zh-CN" altLang="en-US" sz="1500" smtClean="0">
                <a:latin typeface="Times New Roman" panose="02020603050405020304" pitchFamily="18" charset="0"/>
              </a:rPr>
              <a:t>，即“光学扭曲”现象。 </a:t>
            </a:r>
            <a:endParaRPr lang="zh-CN" altLang="en-US" sz="1500" smtClean="0">
              <a:latin typeface="Times New Roman" panose="02020603050405020304" pitchFamily="18" charset="0"/>
            </a:endParaRPr>
          </a:p>
          <a:p>
            <a:pPr>
              <a:lnSpc>
                <a:spcPct val="150000"/>
              </a:lnSpc>
            </a:pPr>
            <a:r>
              <a:rPr lang="zh-CN" altLang="en-US" sz="1500" smtClean="0">
                <a:latin typeface="Times New Roman" panose="02020603050405020304" pitchFamily="18" charset="0"/>
              </a:rPr>
              <a:t>在加完试剂上机前，一定要检查耗材是否已经密封（尽量不使用八连管），防止试剂蒸发，试剂蒸发严重的还可能导致整个实验室的气溶胶污染。</a:t>
            </a:r>
            <a:endParaRPr lang="zh-CN" altLang="en-US" sz="1500" smtClean="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8612"/>
                                        </p:tgtEl>
                                        <p:attrNameLst>
                                          <p:attrName>style.visibility</p:attrName>
                                        </p:attrNameLst>
                                      </p:cBhvr>
                                      <p:to>
                                        <p:strVal val="visible"/>
                                      </p:to>
                                    </p:set>
                                    <p:anim calcmode="lin" valueType="num">
                                      <p:cBhvr additive="base">
                                        <p:cTn id="7" dur="500" fill="hold"/>
                                        <p:tgtEl>
                                          <p:spTgt spid="68612"/>
                                        </p:tgtEl>
                                        <p:attrNameLst>
                                          <p:attrName>ppt_x</p:attrName>
                                        </p:attrNameLst>
                                      </p:cBhvr>
                                      <p:tavLst>
                                        <p:tav tm="0">
                                          <p:val>
                                            <p:strVal val="#ppt_x"/>
                                          </p:val>
                                        </p:tav>
                                        <p:tav tm="100000">
                                          <p:val>
                                            <p:strVal val="#ppt_x"/>
                                          </p:val>
                                        </p:tav>
                                      </p:tavLst>
                                    </p:anim>
                                    <p:anim calcmode="lin" valueType="num">
                                      <p:cBhvr additive="base">
                                        <p:cTn id="8" dur="500" fill="hold"/>
                                        <p:tgtEl>
                                          <p:spTgt spid="686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idx="4294967295"/>
          </p:nvPr>
        </p:nvSpPr>
        <p:spPr>
          <a:xfrm>
            <a:off x="628650" y="1095375"/>
            <a:ext cx="7886700" cy="994172"/>
          </a:xfrm>
        </p:spPr>
        <p:txBody>
          <a:bodyPr/>
          <a:lstStyle/>
          <a:p>
            <a:r>
              <a:rPr lang="en-US" altLang="zh-CN" sz="3000" smtClean="0">
                <a:latin typeface="宋体" panose="02010600030101010101" pitchFamily="2" charset="-122"/>
              </a:rPr>
              <a:t>6</a:t>
            </a:r>
            <a:r>
              <a:rPr lang="zh-CN" altLang="en-US" sz="3000" smtClean="0">
                <a:latin typeface="宋体" panose="02010600030101010101" pitchFamily="2" charset="-122"/>
              </a:rPr>
              <a:t>、反应体系中有气泡：</a:t>
            </a:r>
            <a:endParaRPr lang="zh-CN" altLang="en-US" sz="3000" smtClean="0">
              <a:latin typeface="宋体" panose="02010600030101010101" pitchFamily="2" charset="-122"/>
            </a:endParaRPr>
          </a:p>
        </p:txBody>
      </p:sp>
      <p:pic>
        <p:nvPicPr>
          <p:cNvPr id="77826" name="Picture 7" descr="6"/>
          <p:cNvPicPr>
            <a:picLocks noChangeAspect="1" noChangeArrowheads="1"/>
          </p:cNvPicPr>
          <p:nvPr>
            <p:ph sz="quarter" idx="4294967295"/>
          </p:nvPr>
        </p:nvPicPr>
        <p:blipFill>
          <a:blip r:embed="rId1"/>
          <a:srcRect/>
          <a:stretch>
            <a:fillRect/>
          </a:stretch>
        </p:blipFill>
        <p:spPr>
          <a:xfrm>
            <a:off x="864394" y="1812131"/>
            <a:ext cx="2769394" cy="1852613"/>
          </a:xfrm>
        </p:spPr>
      </p:pic>
      <p:sp>
        <p:nvSpPr>
          <p:cNvPr id="77827" name="Rectangle 5"/>
          <p:cNvSpPr>
            <a:spLocks noGrp="1"/>
          </p:cNvSpPr>
          <p:nvPr>
            <p:ph type="body" sz="half" idx="4294967295"/>
          </p:nvPr>
        </p:nvSpPr>
        <p:spPr>
          <a:xfrm>
            <a:off x="600075" y="3757613"/>
            <a:ext cx="8222456" cy="1682354"/>
          </a:xfrm>
        </p:spPr>
        <p:txBody>
          <a:bodyPr/>
          <a:lstStyle/>
          <a:p>
            <a:pPr>
              <a:lnSpc>
                <a:spcPct val="150000"/>
              </a:lnSpc>
            </a:pPr>
            <a:r>
              <a:rPr lang="zh-CN" altLang="en-US" sz="1500" smtClean="0">
                <a:latin typeface="Times New Roman" panose="02020603050405020304" pitchFamily="18" charset="0"/>
              </a:rPr>
              <a:t>上机的反应体系里尽量不要有大的气泡，有气泡的话，中间容易形成折射，干扰荧光的采集 ；</a:t>
            </a:r>
            <a:endParaRPr lang="zh-CN" altLang="en-US" sz="1500" smtClean="0">
              <a:latin typeface="Times New Roman" panose="02020603050405020304" pitchFamily="18" charset="0"/>
            </a:endParaRPr>
          </a:p>
          <a:p>
            <a:pPr>
              <a:lnSpc>
                <a:spcPct val="150000"/>
              </a:lnSpc>
            </a:pPr>
            <a:r>
              <a:rPr lang="zh-CN" altLang="en-US" sz="1500" smtClean="0">
                <a:latin typeface="Times New Roman" panose="02020603050405020304" pitchFamily="18" charset="0"/>
              </a:rPr>
              <a:t>右图这几个循环产生的信号值如果计算在基线值内会影响其他扩增曲线的形态，造成不规则的扩增曲线；</a:t>
            </a:r>
            <a:endParaRPr lang="en-US" altLang="zh-CN" sz="1500" smtClean="0">
              <a:latin typeface="Times New Roman" panose="02020603050405020304" pitchFamily="18" charset="0"/>
            </a:endParaRPr>
          </a:p>
          <a:p>
            <a:pPr>
              <a:lnSpc>
                <a:spcPct val="150000"/>
              </a:lnSpc>
            </a:pPr>
            <a:r>
              <a:rPr lang="zh-CN" altLang="en-US" sz="1500" b="1" smtClean="0">
                <a:solidFill>
                  <a:srgbClr val="FF0000"/>
                </a:solidFill>
                <a:latin typeface="Times New Roman" panose="02020603050405020304" pitchFamily="18" charset="0"/>
              </a:rPr>
              <a:t>上机前一定注意离心；</a:t>
            </a:r>
            <a:endParaRPr lang="zh-CN" altLang="en-US" sz="1500" b="1" smtClean="0">
              <a:solidFill>
                <a:srgbClr val="FF0000"/>
              </a:solidFill>
              <a:latin typeface="Times New Roman" panose="02020603050405020304" pitchFamily="18" charset="0"/>
            </a:endParaRPr>
          </a:p>
          <a:p>
            <a:pPr>
              <a:lnSpc>
                <a:spcPct val="70000"/>
              </a:lnSpc>
            </a:pPr>
            <a:endParaRPr lang="zh-CN" altLang="en-US" sz="1200" smtClean="0"/>
          </a:p>
          <a:p>
            <a:pPr>
              <a:lnSpc>
                <a:spcPct val="70000"/>
              </a:lnSpc>
            </a:pPr>
            <a:endParaRPr lang="zh-CN" altLang="en-US" sz="1200" smtClean="0"/>
          </a:p>
        </p:txBody>
      </p:sp>
      <p:pic>
        <p:nvPicPr>
          <p:cNvPr id="77828" name="图片 64"/>
          <p:cNvPicPr>
            <a:picLocks noChangeAspect="1"/>
          </p:cNvPicPr>
          <p:nvPr/>
        </p:nvPicPr>
        <p:blipFill>
          <a:blip r:embed="rId2"/>
          <a:srcRect r="-1627"/>
          <a:stretch>
            <a:fillRect/>
          </a:stretch>
        </p:blipFill>
        <p:spPr bwMode="auto">
          <a:xfrm>
            <a:off x="4313635" y="1912144"/>
            <a:ext cx="3431381" cy="1853804"/>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p:txBody>
          <a:bodyPr/>
          <a:lstStyle/>
          <a:p>
            <a:r>
              <a:rPr lang="en-US" altLang="zh-CN" smtClean="0">
                <a:latin typeface="Times New Roman" panose="02020603050405020304" pitchFamily="18" charset="0"/>
              </a:rPr>
              <a:t>7</a:t>
            </a:r>
            <a:r>
              <a:rPr lang="zh-CN" altLang="en-US" smtClean="0">
                <a:latin typeface="Times New Roman" panose="02020603050405020304" pitchFamily="18" charset="0"/>
              </a:rPr>
              <a:t>、</a:t>
            </a:r>
            <a:r>
              <a:rPr lang="zh-CN" altLang="en-US" sz="3000" smtClean="0">
                <a:latin typeface="Times New Roman" panose="02020603050405020304" pitchFamily="18" charset="0"/>
              </a:rPr>
              <a:t>样本跟预混液未混匀现象：</a:t>
            </a:r>
            <a:endParaRPr lang="zh-CN" altLang="en-US" sz="3000" smtClean="0">
              <a:latin typeface="Times New Roman" panose="02020603050405020304" pitchFamily="18" charset="0"/>
            </a:endParaRPr>
          </a:p>
        </p:txBody>
      </p:sp>
      <p:pic>
        <p:nvPicPr>
          <p:cNvPr id="78850" name="Picture 6" descr="5"/>
          <p:cNvPicPr>
            <a:picLocks noChangeAspect="1" noChangeArrowheads="1"/>
          </p:cNvPicPr>
          <p:nvPr>
            <p:ph sz="half" idx="1"/>
          </p:nvPr>
        </p:nvPicPr>
        <p:blipFill>
          <a:blip r:embed="rId1"/>
          <a:srcRect/>
          <a:stretch>
            <a:fillRect/>
          </a:stretch>
        </p:blipFill>
        <p:spPr>
          <a:xfrm>
            <a:off x="1457325" y="1919288"/>
            <a:ext cx="6143625" cy="1574006"/>
          </a:xfrm>
        </p:spPr>
      </p:pic>
      <p:sp>
        <p:nvSpPr>
          <p:cNvPr id="78851" name="Rectangle 7"/>
          <p:cNvSpPr>
            <a:spLocks noGrp="1"/>
          </p:cNvSpPr>
          <p:nvPr>
            <p:ph type="body" sz="half" idx="2"/>
          </p:nvPr>
        </p:nvSpPr>
        <p:spPr>
          <a:xfrm>
            <a:off x="657225" y="3521869"/>
            <a:ext cx="8272463" cy="2018110"/>
          </a:xfrm>
        </p:spPr>
        <p:txBody>
          <a:bodyPr/>
          <a:lstStyle/>
          <a:p>
            <a:pPr>
              <a:lnSpc>
                <a:spcPct val="150000"/>
              </a:lnSpc>
            </a:pPr>
            <a:r>
              <a:rPr lang="zh-CN" altLang="en-US" sz="1500" smtClean="0">
                <a:latin typeface="Times New Roman" panose="02020603050405020304" pitchFamily="18" charset="0"/>
              </a:rPr>
              <a:t>从冰箱中取出的试剂是否混匀，如果试剂融化后没有混匀，这时候取出的试剂不是均一的，会影响后面的扩增；</a:t>
            </a:r>
            <a:endParaRPr lang="zh-CN" altLang="en-US" sz="1500" smtClean="0">
              <a:latin typeface="Times New Roman" panose="02020603050405020304" pitchFamily="18" charset="0"/>
            </a:endParaRPr>
          </a:p>
          <a:p>
            <a:pPr>
              <a:lnSpc>
                <a:spcPct val="150000"/>
              </a:lnSpc>
            </a:pPr>
            <a:r>
              <a:rPr lang="zh-CN" altLang="en-US" sz="1500" smtClean="0">
                <a:latin typeface="Times New Roman" panose="02020603050405020304" pitchFamily="18" charset="0"/>
              </a:rPr>
              <a:t>定量</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预混液跟核酸模板加好后是否混匀，如果没有混匀，特别是样本体积比较大的时候（超过</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体系的</a:t>
            </a:r>
            <a:r>
              <a:rPr lang="en-US" altLang="zh-CN" sz="1500" smtClean="0">
                <a:latin typeface="Times New Roman" panose="02020603050405020304" pitchFamily="18" charset="0"/>
              </a:rPr>
              <a:t>20%</a:t>
            </a:r>
            <a:r>
              <a:rPr lang="zh-CN" altLang="en-US" sz="1500" smtClean="0">
                <a:latin typeface="Times New Roman" panose="02020603050405020304" pitchFamily="18" charset="0"/>
              </a:rPr>
              <a:t>），样本是水相会在上层，试剂（含有甘油成分）会在下层，在前期的</a:t>
            </a:r>
            <a:r>
              <a:rPr lang="en-US" altLang="zh-CN" sz="1500" smtClean="0">
                <a:latin typeface="Times New Roman" panose="02020603050405020304" pitchFamily="18" charset="0"/>
              </a:rPr>
              <a:t>PCR</a:t>
            </a:r>
            <a:r>
              <a:rPr lang="zh-CN" altLang="en-US" sz="1500" smtClean="0">
                <a:latin typeface="Times New Roman" panose="02020603050405020304" pitchFamily="18" charset="0"/>
              </a:rPr>
              <a:t>过程中不足以混匀完全，这样会形成折射。</a:t>
            </a:r>
            <a:endParaRPr lang="zh-CN" altLang="en-US" sz="1500" smtClean="0">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文本框 4"/>
          <p:cNvSpPr txBox="1">
            <a:spLocks noChangeArrowheads="1"/>
          </p:cNvSpPr>
          <p:nvPr/>
        </p:nvSpPr>
        <p:spPr bwMode="auto">
          <a:xfrm>
            <a:off x="1347788" y="1045369"/>
            <a:ext cx="3459480" cy="506730"/>
          </a:xfrm>
          <a:prstGeom prst="rect">
            <a:avLst/>
          </a:prstGeom>
          <a:noFill/>
          <a:ln w="9525">
            <a:noFill/>
            <a:miter lim="800000"/>
          </a:ln>
        </p:spPr>
        <p:txBody>
          <a:bodyPr wrap="none">
            <a:spAutoFit/>
          </a:bodyPr>
          <a:lstStyle/>
          <a:p>
            <a:pPr algn="l"/>
            <a:r>
              <a:rPr lang="en-US" altLang="zh-CN" sz="2700" b="1">
                <a:latin typeface="宋体" panose="02010600030101010101" pitchFamily="2" charset="-122"/>
                <a:sym typeface="+mn-ea"/>
              </a:rPr>
              <a:t>8</a:t>
            </a:r>
            <a:r>
              <a:rPr lang="zh-CN" altLang="en-US" sz="2700" b="1">
                <a:latin typeface="宋体" panose="02010600030101010101" pitchFamily="2" charset="-122"/>
                <a:sym typeface="+mn-ea"/>
              </a:rPr>
              <a:t>、自动基线不准确：</a:t>
            </a:r>
            <a:endParaRPr lang="zh-CN" altLang="en-US" sz="2700" b="1">
              <a:latin typeface="宋体" panose="02010600030101010101" pitchFamily="2" charset="-122"/>
              <a:sym typeface="+mn-ea"/>
            </a:endParaRPr>
          </a:p>
        </p:txBody>
      </p:sp>
      <p:grpSp>
        <p:nvGrpSpPr>
          <p:cNvPr id="79874" name="组合 13"/>
          <p:cNvGrpSpPr/>
          <p:nvPr/>
        </p:nvGrpSpPr>
        <p:grpSpPr bwMode="auto">
          <a:xfrm>
            <a:off x="4301728" y="1915716"/>
            <a:ext cx="3365897" cy="1660208"/>
            <a:chOff x="9033" y="2223"/>
            <a:chExt cx="7068" cy="3486"/>
          </a:xfrm>
        </p:grpSpPr>
        <p:pic>
          <p:nvPicPr>
            <p:cNvPr id="79879" name="图片 12"/>
            <p:cNvPicPr>
              <a:picLocks noChangeAspect="1"/>
            </p:cNvPicPr>
            <p:nvPr/>
          </p:nvPicPr>
          <p:blipFill>
            <a:blip r:embed="rId1"/>
            <a:srcRect/>
            <a:stretch>
              <a:fillRect/>
            </a:stretch>
          </p:blipFill>
          <p:spPr bwMode="auto">
            <a:xfrm>
              <a:off x="9033" y="2224"/>
              <a:ext cx="7068" cy="3485"/>
            </a:xfrm>
            <a:prstGeom prst="rect">
              <a:avLst/>
            </a:prstGeom>
            <a:noFill/>
            <a:ln w="9525">
              <a:noFill/>
              <a:miter lim="800000"/>
              <a:headEnd/>
              <a:tailEnd/>
            </a:ln>
          </p:spPr>
        </p:pic>
        <p:sp>
          <p:nvSpPr>
            <p:cNvPr id="79880" name="文本框 7"/>
            <p:cNvSpPr txBox="1">
              <a:spLocks noChangeArrowheads="1"/>
            </p:cNvSpPr>
            <p:nvPr/>
          </p:nvSpPr>
          <p:spPr bwMode="auto">
            <a:xfrm>
              <a:off x="11188" y="2223"/>
              <a:ext cx="496" cy="224"/>
            </a:xfrm>
            <a:prstGeom prst="rect">
              <a:avLst/>
            </a:prstGeom>
            <a:noFill/>
            <a:ln w="9525">
              <a:noFill/>
              <a:miter lim="800000"/>
            </a:ln>
          </p:spPr>
          <p:txBody>
            <a:bodyPr wrap="none">
              <a:spAutoFit/>
            </a:bodyPr>
            <a:lstStyle/>
            <a:p>
              <a:pPr algn="l"/>
              <a:r>
                <a:rPr lang="zh-CN" altLang="en-US" sz="100" b="1">
                  <a:solidFill>
                    <a:srgbClr val="FF0000"/>
                  </a:solidFill>
                  <a:latin typeface="宋体" panose="02010600030101010101" pitchFamily="2" charset="-122"/>
                </a:rPr>
                <a:t>原始曲线</a:t>
              </a:r>
              <a:endParaRPr lang="zh-CN" altLang="en-US" sz="100" b="1">
                <a:solidFill>
                  <a:srgbClr val="FF0000"/>
                </a:solidFill>
                <a:latin typeface="宋体" panose="02010600030101010101" pitchFamily="2" charset="-122"/>
              </a:endParaRPr>
            </a:p>
          </p:txBody>
        </p:sp>
      </p:grpSp>
      <p:grpSp>
        <p:nvGrpSpPr>
          <p:cNvPr id="79875" name="组合 11"/>
          <p:cNvGrpSpPr/>
          <p:nvPr/>
        </p:nvGrpSpPr>
        <p:grpSpPr bwMode="auto">
          <a:xfrm>
            <a:off x="683419" y="1915716"/>
            <a:ext cx="3338513" cy="1639967"/>
            <a:chOff x="1435" y="2223"/>
            <a:chExt cx="7010" cy="3443"/>
          </a:xfrm>
        </p:grpSpPr>
        <p:pic>
          <p:nvPicPr>
            <p:cNvPr id="79877" name="图片 9"/>
            <p:cNvPicPr>
              <a:picLocks noChangeAspect="1"/>
            </p:cNvPicPr>
            <p:nvPr/>
          </p:nvPicPr>
          <p:blipFill>
            <a:blip r:embed="rId2"/>
            <a:srcRect/>
            <a:stretch>
              <a:fillRect/>
            </a:stretch>
          </p:blipFill>
          <p:spPr bwMode="auto">
            <a:xfrm>
              <a:off x="1435" y="2223"/>
              <a:ext cx="7010" cy="3443"/>
            </a:xfrm>
            <a:prstGeom prst="rect">
              <a:avLst/>
            </a:prstGeom>
            <a:noFill/>
            <a:ln w="9525">
              <a:noFill/>
              <a:miter lim="800000"/>
              <a:headEnd/>
              <a:tailEnd/>
            </a:ln>
          </p:spPr>
        </p:pic>
        <p:sp>
          <p:nvSpPr>
            <p:cNvPr id="79878" name="文本框 10"/>
            <p:cNvSpPr txBox="1">
              <a:spLocks noChangeArrowheads="1"/>
            </p:cNvSpPr>
            <p:nvPr/>
          </p:nvSpPr>
          <p:spPr bwMode="auto">
            <a:xfrm>
              <a:off x="3817" y="2224"/>
              <a:ext cx="496" cy="224"/>
            </a:xfrm>
            <a:prstGeom prst="rect">
              <a:avLst/>
            </a:prstGeom>
            <a:noFill/>
            <a:ln w="9525">
              <a:noFill/>
              <a:miter lim="800000"/>
            </a:ln>
          </p:spPr>
          <p:txBody>
            <a:bodyPr wrap="none">
              <a:spAutoFit/>
            </a:bodyPr>
            <a:lstStyle/>
            <a:p>
              <a:pPr algn="l"/>
              <a:r>
                <a:rPr lang="zh-CN" altLang="en-US" sz="100" b="1">
                  <a:solidFill>
                    <a:srgbClr val="FF0000"/>
                  </a:solidFill>
                  <a:latin typeface="宋体" panose="02010600030101010101" pitchFamily="2" charset="-122"/>
                </a:rPr>
                <a:t>扩增曲线</a:t>
              </a:r>
              <a:endParaRPr lang="zh-CN" altLang="en-US" sz="100" b="1">
                <a:solidFill>
                  <a:srgbClr val="FF0000"/>
                </a:solidFill>
                <a:latin typeface="宋体" panose="02010600030101010101" pitchFamily="2" charset="-122"/>
              </a:endParaRPr>
            </a:p>
          </p:txBody>
        </p:sp>
      </p:grpSp>
      <p:sp>
        <p:nvSpPr>
          <p:cNvPr id="79876" name="Rectangle 13"/>
          <p:cNvSpPr>
            <a:spLocks noGrp="1"/>
          </p:cNvSpPr>
          <p:nvPr>
            <p:ph type="body" idx="4294967295"/>
          </p:nvPr>
        </p:nvSpPr>
        <p:spPr>
          <a:xfrm>
            <a:off x="371475" y="3883819"/>
            <a:ext cx="8272463" cy="1370410"/>
          </a:xfrm>
        </p:spPr>
        <p:txBody>
          <a:bodyPr/>
          <a:lstStyle/>
          <a:p>
            <a:pPr>
              <a:lnSpc>
                <a:spcPct val="150000"/>
              </a:lnSpc>
            </a:pPr>
            <a:r>
              <a:rPr lang="zh-CN" altLang="en-US" sz="1800" smtClean="0">
                <a:latin typeface="Times New Roman" panose="02020603050405020304" pitchFamily="18" charset="0"/>
                <a:sym typeface="+mn-ea"/>
              </a:rPr>
              <a:t>内标曲线正常，其他通道出现不规则曲线，原始曲线正常。可能是由于</a:t>
            </a:r>
            <a:r>
              <a:rPr lang="zh-CN" altLang="en-US" sz="1800" smtClean="0">
                <a:latin typeface="Times New Roman" panose="02020603050405020304" pitchFamily="18" charset="0"/>
              </a:rPr>
              <a:t>软件自动基线优化不准确，起始值和结束值相隔太近造成的。</a:t>
            </a:r>
            <a:endParaRPr lang="zh-CN" altLang="en-US" sz="1800" smtClean="0">
              <a:latin typeface="Times New Roman" panose="02020603050405020304" pitchFamily="18" charset="0"/>
            </a:endParaRPr>
          </a:p>
          <a:p>
            <a:pPr>
              <a:lnSpc>
                <a:spcPct val="150000"/>
              </a:lnSpc>
            </a:pPr>
            <a:r>
              <a:rPr lang="zh-CN" altLang="en-US" sz="1800" smtClean="0">
                <a:latin typeface="Times New Roman" panose="02020603050405020304" pitchFamily="18" charset="0"/>
              </a:rPr>
              <a:t>解决办法：手动调节基线。</a:t>
            </a:r>
            <a:endParaRPr lang="zh-CN" altLang="en-US" sz="18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图片 1"/>
          <p:cNvPicPr>
            <a:picLocks noChangeAspect="1"/>
          </p:cNvPicPr>
          <p:nvPr/>
        </p:nvPicPr>
        <p:blipFill>
          <a:blip r:embed="rId1"/>
          <a:srcRect/>
          <a:stretch>
            <a:fillRect/>
          </a:stretch>
        </p:blipFill>
        <p:spPr bwMode="auto">
          <a:xfrm>
            <a:off x="953691" y="1700213"/>
            <a:ext cx="3596878" cy="2059781"/>
          </a:xfrm>
          <a:prstGeom prst="rect">
            <a:avLst/>
          </a:prstGeom>
          <a:noFill/>
          <a:ln w="9525">
            <a:noFill/>
            <a:miter lim="800000"/>
            <a:headEnd/>
            <a:tailEnd/>
          </a:ln>
        </p:spPr>
      </p:pic>
      <p:pic>
        <p:nvPicPr>
          <p:cNvPr id="81922" name="图片 2"/>
          <p:cNvPicPr>
            <a:picLocks noChangeAspect="1"/>
          </p:cNvPicPr>
          <p:nvPr/>
        </p:nvPicPr>
        <p:blipFill>
          <a:blip r:embed="rId2"/>
          <a:srcRect/>
          <a:stretch>
            <a:fillRect/>
          </a:stretch>
        </p:blipFill>
        <p:spPr bwMode="auto">
          <a:xfrm>
            <a:off x="4733925" y="1700213"/>
            <a:ext cx="3417094" cy="2059781"/>
          </a:xfrm>
          <a:prstGeom prst="rect">
            <a:avLst/>
          </a:prstGeom>
          <a:noFill/>
          <a:ln w="9525">
            <a:noFill/>
            <a:miter lim="800000"/>
            <a:headEnd/>
            <a:tailEnd/>
          </a:ln>
        </p:spPr>
      </p:pic>
      <p:sp>
        <p:nvSpPr>
          <p:cNvPr id="81923" name="文本框 4"/>
          <p:cNvSpPr txBox="1">
            <a:spLocks noChangeArrowheads="1"/>
          </p:cNvSpPr>
          <p:nvPr/>
        </p:nvSpPr>
        <p:spPr bwMode="auto">
          <a:xfrm>
            <a:off x="1347788" y="1045369"/>
            <a:ext cx="2080260" cy="506730"/>
          </a:xfrm>
          <a:prstGeom prst="rect">
            <a:avLst/>
          </a:prstGeom>
          <a:noFill/>
          <a:ln w="9525">
            <a:noFill/>
            <a:miter lim="800000"/>
          </a:ln>
        </p:spPr>
        <p:txBody>
          <a:bodyPr wrap="none">
            <a:spAutoFit/>
          </a:bodyPr>
          <a:lstStyle/>
          <a:p>
            <a:pPr algn="l"/>
            <a:r>
              <a:rPr lang="en-US" altLang="zh-CN" sz="2700" b="1">
                <a:latin typeface="宋体" panose="02010600030101010101" pitchFamily="2" charset="-122"/>
                <a:sym typeface="+mn-ea"/>
              </a:rPr>
              <a:t>9</a:t>
            </a:r>
            <a:r>
              <a:rPr lang="zh-CN" altLang="en-US" sz="2700" b="1">
                <a:latin typeface="宋体" panose="02010600030101010101" pitchFamily="2" charset="-122"/>
                <a:sym typeface="+mn-ea"/>
              </a:rPr>
              <a:t>、干扰物：</a:t>
            </a:r>
            <a:endParaRPr lang="zh-CN" altLang="en-US" sz="2700" b="1">
              <a:latin typeface="宋体" panose="02010600030101010101" pitchFamily="2" charset="-122"/>
              <a:sym typeface="+mn-ea"/>
            </a:endParaRPr>
          </a:p>
        </p:txBody>
      </p:sp>
      <p:sp>
        <p:nvSpPr>
          <p:cNvPr id="81924" name="Rectangle 9"/>
          <p:cNvSpPr>
            <a:spLocks noGrp="1"/>
          </p:cNvSpPr>
          <p:nvPr>
            <p:ph type="body" idx="4294967295"/>
          </p:nvPr>
        </p:nvSpPr>
        <p:spPr>
          <a:xfrm>
            <a:off x="678656" y="3983831"/>
            <a:ext cx="7886700" cy="1463279"/>
          </a:xfrm>
        </p:spPr>
        <p:txBody>
          <a:bodyPr/>
          <a:lstStyle/>
          <a:p>
            <a:pPr>
              <a:lnSpc>
                <a:spcPct val="150000"/>
              </a:lnSpc>
            </a:pPr>
            <a:r>
              <a:rPr lang="zh-CN" altLang="en-US" sz="1800" smtClean="0">
                <a:sym typeface="+mn-ea"/>
              </a:rPr>
              <a:t>内标曲线起的较晚或者无内标曲线，其他通道出现不规则曲线；</a:t>
            </a:r>
            <a:endParaRPr lang="zh-CN" altLang="en-US" sz="1800" b="1" smtClean="0">
              <a:sym typeface="+mn-ea"/>
            </a:endParaRPr>
          </a:p>
          <a:p>
            <a:pPr>
              <a:lnSpc>
                <a:spcPct val="150000"/>
              </a:lnSpc>
            </a:pPr>
            <a:r>
              <a:rPr lang="zh-CN" altLang="en-US" sz="1800" smtClean="0"/>
              <a:t>混采，样本成分复杂；提取试剂不稳定，提取的核酸不纯；</a:t>
            </a:r>
            <a:endParaRPr lang="zh-CN" altLang="en-US" sz="1800" smtClean="0"/>
          </a:p>
          <a:p>
            <a:pPr>
              <a:lnSpc>
                <a:spcPct val="150000"/>
              </a:lnSpc>
            </a:pPr>
            <a:r>
              <a:rPr lang="zh-CN" altLang="en-US" sz="1800" smtClean="0"/>
              <a:t>重新采样；重新提取</a:t>
            </a:r>
            <a:endParaRPr lang="zh-CN" altLang="en-US" sz="18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图片 1"/>
          <p:cNvPicPr>
            <a:picLocks noChangeAspect="1"/>
          </p:cNvPicPr>
          <p:nvPr/>
        </p:nvPicPr>
        <p:blipFill>
          <a:blip r:embed="rId1"/>
          <a:srcRect/>
          <a:stretch>
            <a:fillRect/>
          </a:stretch>
        </p:blipFill>
        <p:spPr bwMode="auto">
          <a:xfrm>
            <a:off x="1007269" y="1754981"/>
            <a:ext cx="2977754" cy="2202656"/>
          </a:xfrm>
          <a:prstGeom prst="rect">
            <a:avLst/>
          </a:prstGeom>
          <a:noFill/>
          <a:ln w="9525">
            <a:noFill/>
            <a:miter lim="800000"/>
            <a:headEnd/>
            <a:tailEnd/>
          </a:ln>
        </p:spPr>
      </p:pic>
      <p:pic>
        <p:nvPicPr>
          <p:cNvPr id="88066" name="图片 2"/>
          <p:cNvPicPr>
            <a:picLocks noChangeAspect="1"/>
          </p:cNvPicPr>
          <p:nvPr/>
        </p:nvPicPr>
        <p:blipFill>
          <a:blip r:embed="rId2"/>
          <a:srcRect/>
          <a:stretch>
            <a:fillRect/>
          </a:stretch>
        </p:blipFill>
        <p:spPr bwMode="auto">
          <a:xfrm>
            <a:off x="4518422" y="1754981"/>
            <a:ext cx="2925365" cy="2215754"/>
          </a:xfrm>
          <a:prstGeom prst="rect">
            <a:avLst/>
          </a:prstGeom>
          <a:noFill/>
          <a:ln w="9525">
            <a:noFill/>
            <a:miter lim="800000"/>
            <a:headEnd/>
            <a:tailEnd/>
          </a:ln>
        </p:spPr>
      </p:pic>
      <p:sp>
        <p:nvSpPr>
          <p:cNvPr id="88067" name="文本框 4"/>
          <p:cNvSpPr txBox="1">
            <a:spLocks noChangeArrowheads="1"/>
          </p:cNvSpPr>
          <p:nvPr/>
        </p:nvSpPr>
        <p:spPr bwMode="auto">
          <a:xfrm>
            <a:off x="1347788" y="1045369"/>
            <a:ext cx="2598420" cy="506730"/>
          </a:xfrm>
          <a:prstGeom prst="rect">
            <a:avLst/>
          </a:prstGeom>
          <a:noFill/>
          <a:ln w="9525">
            <a:noFill/>
            <a:miter lim="800000"/>
          </a:ln>
        </p:spPr>
        <p:txBody>
          <a:bodyPr wrap="none">
            <a:spAutoFit/>
          </a:bodyPr>
          <a:lstStyle/>
          <a:p>
            <a:pPr algn="l"/>
            <a:r>
              <a:rPr lang="en-US" altLang="zh-CN" sz="2700" b="1">
                <a:latin typeface="宋体" panose="02010600030101010101" pitchFamily="2" charset="-122"/>
                <a:sym typeface="+mn-ea"/>
              </a:rPr>
              <a:t>10</a:t>
            </a:r>
            <a:r>
              <a:rPr lang="zh-CN" altLang="en-US" sz="2700" b="1">
                <a:latin typeface="宋体" panose="02010600030101010101" pitchFamily="2" charset="-122"/>
                <a:sym typeface="+mn-ea"/>
              </a:rPr>
              <a:t>、仪器故障：</a:t>
            </a:r>
            <a:endParaRPr lang="zh-CN" altLang="en-US" sz="2700" b="1">
              <a:latin typeface="宋体" panose="02010600030101010101" pitchFamily="2" charset="-122"/>
              <a:sym typeface="+mn-ea"/>
            </a:endParaRPr>
          </a:p>
        </p:txBody>
      </p:sp>
      <p:sp>
        <p:nvSpPr>
          <p:cNvPr id="88068" name="Rectangle 8"/>
          <p:cNvSpPr>
            <a:spLocks noGrp="1"/>
          </p:cNvSpPr>
          <p:nvPr>
            <p:ph type="body" sz="half" idx="4294967295"/>
          </p:nvPr>
        </p:nvSpPr>
        <p:spPr>
          <a:xfrm>
            <a:off x="478631" y="4093369"/>
            <a:ext cx="7886700" cy="1575197"/>
          </a:xfrm>
        </p:spPr>
        <p:txBody>
          <a:bodyPr/>
          <a:lstStyle/>
          <a:p>
            <a:pPr>
              <a:lnSpc>
                <a:spcPct val="150000"/>
              </a:lnSpc>
            </a:pPr>
            <a:r>
              <a:rPr lang="zh-CN" altLang="en-US" sz="1800" smtClean="0">
                <a:sym typeface="+mn-ea"/>
              </a:rPr>
              <a:t>所有通道或者某一通道的扩增曲线出现波浪形或锯齿状；</a:t>
            </a:r>
            <a:endParaRPr lang="zh-CN" altLang="en-US" sz="1800" b="1" smtClean="0">
              <a:sym typeface="+mn-ea"/>
            </a:endParaRPr>
          </a:p>
          <a:p>
            <a:pPr>
              <a:lnSpc>
                <a:spcPct val="150000"/>
              </a:lnSpc>
            </a:pPr>
            <a:r>
              <a:rPr lang="zh-CN" altLang="en-US" sz="1800" smtClean="0"/>
              <a:t>校准文件过期、仪器电压不稳定、仪器采光或者滤光片故障；</a:t>
            </a:r>
            <a:endParaRPr lang="zh-CN" altLang="en-US" sz="1800" smtClean="0"/>
          </a:p>
          <a:p>
            <a:pPr>
              <a:lnSpc>
                <a:spcPct val="150000"/>
              </a:lnSpc>
            </a:pPr>
            <a:r>
              <a:rPr lang="zh-CN" altLang="en-US" sz="1800" smtClean="0"/>
              <a:t>联系仪器厂家工程师上门服务。</a:t>
            </a:r>
            <a:endParaRPr lang="zh-CN" altLang="en-US" sz="18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844675"/>
            <a:ext cx="5060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矩形 4"/>
          <p:cNvSpPr>
            <a:spLocks noChangeArrowheads="1"/>
          </p:cNvSpPr>
          <p:nvPr/>
        </p:nvSpPr>
        <p:spPr bwMode="auto">
          <a:xfrm>
            <a:off x="1619250" y="476250"/>
            <a:ext cx="57610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algn="ctr" eaLnBrk="1" hangingPunct="1">
              <a:spcBef>
                <a:spcPct val="50000"/>
              </a:spcBef>
              <a:buFontTx/>
              <a:buNone/>
            </a:pPr>
            <a:r>
              <a:rPr lang="zh-CN" altLang="en-US" sz="4400" b="1">
                <a:solidFill>
                  <a:srgbClr val="0033CC"/>
                </a:solidFill>
                <a:latin typeface="华文行楷" panose="02010800040101010101" pitchFamily="2" charset="-122"/>
                <a:ea typeface="华文行楷" panose="02010800040101010101" pitchFamily="2" charset="-122"/>
              </a:rPr>
              <a:t>结核病的自然传播链</a:t>
            </a:r>
            <a:endParaRPr lang="en-GB" altLang="zh-CN" sz="4400" b="1">
              <a:solidFill>
                <a:srgbClr val="0033CC"/>
              </a:solidFill>
              <a:latin typeface="华文行楷" panose="02010800040101010101" pitchFamily="2" charset="-122"/>
              <a:ea typeface="华文行楷" panose="02010800040101010101" pitchFamily="2" charset="-122"/>
            </a:endParaRPr>
          </a:p>
        </p:txBody>
      </p:sp>
      <p:grpSp>
        <p:nvGrpSpPr>
          <p:cNvPr id="11268" name="Group 71"/>
          <p:cNvGrpSpPr/>
          <p:nvPr/>
        </p:nvGrpSpPr>
        <p:grpSpPr bwMode="auto">
          <a:xfrm>
            <a:off x="5256213" y="1844675"/>
            <a:ext cx="3887787" cy="4230688"/>
            <a:chOff x="1182" y="989"/>
            <a:chExt cx="3167" cy="2937"/>
          </a:xfrm>
        </p:grpSpPr>
        <p:sp>
          <p:nvSpPr>
            <p:cNvPr id="11269" name="Text Box 41"/>
            <p:cNvSpPr txBox="1">
              <a:spLocks noChangeAspect="1" noChangeArrowheads="1"/>
            </p:cNvSpPr>
            <p:nvPr/>
          </p:nvSpPr>
          <p:spPr bwMode="auto">
            <a:xfrm>
              <a:off x="1646" y="989"/>
              <a:ext cx="25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负鼠</a:t>
              </a:r>
              <a:endParaRPr lang="zh-CN" altLang="en-US" sz="2800" b="1">
                <a:latin typeface="Arial" panose="020B0604020202020204" pitchFamily="34" charset="0"/>
                <a:ea typeface="楷体_GB2312" pitchFamily="49" charset="-122"/>
              </a:endParaRPr>
            </a:p>
          </p:txBody>
        </p:sp>
        <p:sp>
          <p:nvSpPr>
            <p:cNvPr id="11270" name="Text Box 42"/>
            <p:cNvSpPr txBox="1">
              <a:spLocks noChangeAspect="1" noChangeArrowheads="1"/>
            </p:cNvSpPr>
            <p:nvPr/>
          </p:nvSpPr>
          <p:spPr bwMode="auto">
            <a:xfrm>
              <a:off x="1981" y="1151"/>
              <a:ext cx="3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鹿</a:t>
              </a:r>
              <a:endParaRPr lang="zh-CN" altLang="en-US" sz="2800" b="1">
                <a:latin typeface="Arial" panose="020B0604020202020204" pitchFamily="34" charset="0"/>
                <a:ea typeface="楷体_GB2312" pitchFamily="49" charset="-122"/>
              </a:endParaRPr>
            </a:p>
          </p:txBody>
        </p:sp>
        <p:sp>
          <p:nvSpPr>
            <p:cNvPr id="11271" name="Text Box 43"/>
            <p:cNvSpPr txBox="1">
              <a:spLocks noChangeAspect="1" noChangeArrowheads="1"/>
            </p:cNvSpPr>
            <p:nvPr/>
          </p:nvSpPr>
          <p:spPr bwMode="auto">
            <a:xfrm>
              <a:off x="2367" y="1011"/>
              <a:ext cx="21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野猪</a:t>
              </a:r>
              <a:endParaRPr lang="zh-CN" altLang="en-US" sz="2800" b="1">
                <a:latin typeface="Arial" panose="020B0604020202020204" pitchFamily="34" charset="0"/>
                <a:ea typeface="楷体_GB2312" pitchFamily="49" charset="-122"/>
              </a:endParaRPr>
            </a:p>
          </p:txBody>
        </p:sp>
        <p:sp>
          <p:nvSpPr>
            <p:cNvPr id="11272" name="Text Box 44"/>
            <p:cNvSpPr txBox="1">
              <a:spLocks noChangeAspect="1" noChangeArrowheads="1"/>
            </p:cNvSpPr>
            <p:nvPr/>
          </p:nvSpPr>
          <p:spPr bwMode="auto">
            <a:xfrm>
              <a:off x="2690" y="1011"/>
              <a:ext cx="18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雪貂</a:t>
              </a:r>
              <a:endParaRPr lang="zh-CN" altLang="en-US" sz="2800" b="1">
                <a:latin typeface="Arial" panose="020B0604020202020204" pitchFamily="34" charset="0"/>
                <a:ea typeface="楷体_GB2312" pitchFamily="49" charset="-122"/>
              </a:endParaRPr>
            </a:p>
          </p:txBody>
        </p:sp>
        <p:sp>
          <p:nvSpPr>
            <p:cNvPr id="11273" name="Text Box 45"/>
            <p:cNvSpPr txBox="1">
              <a:spLocks noChangeAspect="1" noChangeArrowheads="1"/>
            </p:cNvSpPr>
            <p:nvPr/>
          </p:nvSpPr>
          <p:spPr bwMode="auto">
            <a:xfrm>
              <a:off x="3032" y="1011"/>
              <a:ext cx="18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羚羊</a:t>
              </a:r>
              <a:endParaRPr lang="zh-CN" altLang="en-US" sz="2800" b="1">
                <a:latin typeface="Arial" panose="020B0604020202020204" pitchFamily="34" charset="0"/>
                <a:ea typeface="楷体_GB2312" pitchFamily="49" charset="-122"/>
              </a:endParaRPr>
            </a:p>
          </p:txBody>
        </p:sp>
        <p:sp>
          <p:nvSpPr>
            <p:cNvPr id="11274" name="Text Box 46"/>
            <p:cNvSpPr txBox="1">
              <a:spLocks noChangeAspect="1" noChangeArrowheads="1"/>
            </p:cNvSpPr>
            <p:nvPr/>
          </p:nvSpPr>
          <p:spPr bwMode="auto">
            <a:xfrm>
              <a:off x="3344" y="1011"/>
              <a:ext cx="15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水牛</a:t>
              </a:r>
              <a:endParaRPr lang="zh-CN" altLang="en-US" sz="2800" b="1">
                <a:latin typeface="Arial" panose="020B0604020202020204" pitchFamily="34" charset="0"/>
                <a:ea typeface="楷体_GB2312" pitchFamily="49" charset="-122"/>
              </a:endParaRPr>
            </a:p>
          </p:txBody>
        </p:sp>
        <p:sp>
          <p:nvSpPr>
            <p:cNvPr id="11275" name="Text Box 47"/>
            <p:cNvSpPr txBox="1">
              <a:spLocks noChangeAspect="1" noChangeArrowheads="1"/>
            </p:cNvSpPr>
            <p:nvPr/>
          </p:nvSpPr>
          <p:spPr bwMode="auto">
            <a:xfrm>
              <a:off x="3614" y="1011"/>
              <a:ext cx="21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大象</a:t>
              </a:r>
              <a:endParaRPr lang="zh-CN" altLang="en-US" sz="2800" b="1">
                <a:latin typeface="Arial" panose="020B0604020202020204" pitchFamily="34" charset="0"/>
                <a:ea typeface="楷体_GB2312" pitchFamily="49" charset="-122"/>
              </a:endParaRPr>
            </a:p>
          </p:txBody>
        </p:sp>
        <p:sp>
          <p:nvSpPr>
            <p:cNvPr id="11276" name="Text Box 55"/>
            <p:cNvSpPr txBox="1">
              <a:spLocks noChangeAspect="1" noChangeArrowheads="1"/>
            </p:cNvSpPr>
            <p:nvPr/>
          </p:nvSpPr>
          <p:spPr bwMode="auto">
            <a:xfrm>
              <a:off x="1310" y="1233"/>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獾</a:t>
              </a:r>
              <a:endParaRPr lang="zh-CN" altLang="en-US" sz="2800" b="1">
                <a:latin typeface="Arial" panose="020B0604020202020204" pitchFamily="34" charset="0"/>
                <a:ea typeface="楷体_GB2312" pitchFamily="49" charset="-122"/>
              </a:endParaRPr>
            </a:p>
          </p:txBody>
        </p:sp>
        <p:sp>
          <p:nvSpPr>
            <p:cNvPr id="11277" name="Text Box 56"/>
            <p:cNvSpPr txBox="1">
              <a:spLocks noChangeAspect="1" noChangeArrowheads="1"/>
            </p:cNvSpPr>
            <p:nvPr/>
          </p:nvSpPr>
          <p:spPr bwMode="auto">
            <a:xfrm>
              <a:off x="3901" y="1011"/>
              <a:ext cx="218"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犀牛 </a:t>
              </a:r>
              <a:endParaRPr lang="zh-CN" altLang="en-US" sz="2800" b="1">
                <a:latin typeface="Arial" panose="020B0604020202020204" pitchFamily="34" charset="0"/>
                <a:ea typeface="楷体_GB2312" pitchFamily="49" charset="-122"/>
              </a:endParaRPr>
            </a:p>
          </p:txBody>
        </p:sp>
        <p:grpSp>
          <p:nvGrpSpPr>
            <p:cNvPr id="11278" name="Group 60"/>
            <p:cNvGrpSpPr/>
            <p:nvPr/>
          </p:nvGrpSpPr>
          <p:grpSpPr bwMode="auto">
            <a:xfrm>
              <a:off x="1182" y="1991"/>
              <a:ext cx="3167" cy="1935"/>
              <a:chOff x="1031" y="2094"/>
              <a:chExt cx="2908" cy="1749"/>
            </a:xfrm>
          </p:grpSpPr>
          <p:grpSp>
            <p:nvGrpSpPr>
              <p:cNvPr id="11288" name="Group 5"/>
              <p:cNvGrpSpPr>
                <a:grpSpLocks noChangeAspect="1"/>
              </p:cNvGrpSpPr>
              <p:nvPr/>
            </p:nvGrpSpPr>
            <p:grpSpPr bwMode="auto">
              <a:xfrm>
                <a:off x="1031" y="2129"/>
                <a:ext cx="2908" cy="1714"/>
                <a:chOff x="1287" y="1299"/>
                <a:chExt cx="3023" cy="1767"/>
              </a:xfrm>
            </p:grpSpPr>
            <p:sp>
              <p:nvSpPr>
                <p:cNvPr id="11290" name="Text Box 6"/>
                <p:cNvSpPr txBox="1">
                  <a:spLocks noChangeAspect="1" noChangeArrowheads="1"/>
                </p:cNvSpPr>
                <p:nvPr/>
              </p:nvSpPr>
              <p:spPr bwMode="auto">
                <a:xfrm>
                  <a:off x="1290" y="1299"/>
                  <a:ext cx="76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人型菌</a:t>
                  </a:r>
                  <a:endParaRPr lang="zh-CN" altLang="en-US" sz="2800" b="1">
                    <a:latin typeface="Arial" panose="020B0604020202020204" pitchFamily="34" charset="0"/>
                    <a:ea typeface="楷体_GB2312" pitchFamily="49" charset="-122"/>
                  </a:endParaRPr>
                </a:p>
              </p:txBody>
            </p:sp>
            <p:sp>
              <p:nvSpPr>
                <p:cNvPr id="11291" name="Text Box 7"/>
                <p:cNvSpPr txBox="1">
                  <a:spLocks noChangeAspect="1" noChangeArrowheads="1"/>
                </p:cNvSpPr>
                <p:nvPr/>
              </p:nvSpPr>
              <p:spPr bwMode="auto">
                <a:xfrm>
                  <a:off x="2482" y="1304"/>
                  <a:ext cx="76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牛型菌</a:t>
                  </a:r>
                  <a:endParaRPr lang="zh-CN" altLang="en-US" sz="2800" b="1">
                    <a:latin typeface="Arial" panose="020B0604020202020204" pitchFamily="34" charset="0"/>
                    <a:ea typeface="楷体_GB2312" pitchFamily="49" charset="-122"/>
                  </a:endParaRPr>
                </a:p>
              </p:txBody>
            </p:sp>
            <p:sp>
              <p:nvSpPr>
                <p:cNvPr id="11292" name="Text Box 8"/>
                <p:cNvSpPr txBox="1">
                  <a:spLocks noChangeAspect="1" noChangeArrowheads="1"/>
                </p:cNvSpPr>
                <p:nvPr/>
              </p:nvSpPr>
              <p:spPr bwMode="auto">
                <a:xfrm>
                  <a:off x="3548" y="1304"/>
                  <a:ext cx="76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禽型菌</a:t>
                  </a:r>
                  <a:endParaRPr lang="zh-CN" altLang="en-US" sz="2800" b="1">
                    <a:latin typeface="Arial" panose="020B0604020202020204" pitchFamily="34" charset="0"/>
                    <a:ea typeface="楷体_GB2312" pitchFamily="49" charset="-122"/>
                  </a:endParaRPr>
                </a:p>
              </p:txBody>
            </p:sp>
            <p:sp>
              <p:nvSpPr>
                <p:cNvPr id="11293" name="Text Box 9"/>
                <p:cNvSpPr txBox="1">
                  <a:spLocks noChangeAspect="1" noChangeArrowheads="1"/>
                </p:cNvSpPr>
                <p:nvPr/>
              </p:nvSpPr>
              <p:spPr bwMode="auto">
                <a:xfrm>
                  <a:off x="1287"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人</a:t>
                  </a:r>
                  <a:endParaRPr lang="zh-CN" altLang="en-US" sz="2800" b="1">
                    <a:latin typeface="Arial" panose="020B0604020202020204" pitchFamily="34" charset="0"/>
                    <a:ea typeface="楷体_GB2312" pitchFamily="49" charset="-122"/>
                  </a:endParaRPr>
                </a:p>
              </p:txBody>
            </p:sp>
            <p:sp>
              <p:nvSpPr>
                <p:cNvPr id="11294" name="Text Box 10"/>
                <p:cNvSpPr txBox="1">
                  <a:spLocks noChangeAspect="1" noChangeArrowheads="1"/>
                </p:cNvSpPr>
                <p:nvPr/>
              </p:nvSpPr>
              <p:spPr bwMode="auto">
                <a:xfrm>
                  <a:off x="1629"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犬</a:t>
                  </a:r>
                  <a:endParaRPr lang="zh-CN" altLang="en-US" sz="2800" b="1">
                    <a:latin typeface="Arial" panose="020B0604020202020204" pitchFamily="34" charset="0"/>
                    <a:ea typeface="楷体_GB2312" pitchFamily="49" charset="-122"/>
                  </a:endParaRPr>
                </a:p>
              </p:txBody>
            </p:sp>
            <p:sp>
              <p:nvSpPr>
                <p:cNvPr id="11295" name="Text Box 11"/>
                <p:cNvSpPr txBox="1">
                  <a:spLocks noChangeAspect="1" noChangeArrowheads="1"/>
                </p:cNvSpPr>
                <p:nvPr/>
              </p:nvSpPr>
              <p:spPr bwMode="auto">
                <a:xfrm>
                  <a:off x="1986"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猫</a:t>
                  </a:r>
                  <a:endParaRPr lang="zh-CN" altLang="en-US" sz="2800" b="1">
                    <a:latin typeface="Arial" panose="020B0604020202020204" pitchFamily="34" charset="0"/>
                    <a:ea typeface="楷体_GB2312" pitchFamily="49" charset="-122"/>
                  </a:endParaRPr>
                </a:p>
              </p:txBody>
            </p:sp>
            <p:sp>
              <p:nvSpPr>
                <p:cNvPr id="11296" name="Text Box 12"/>
                <p:cNvSpPr txBox="1">
                  <a:spLocks noChangeAspect="1" noChangeArrowheads="1"/>
                </p:cNvSpPr>
                <p:nvPr/>
              </p:nvSpPr>
              <p:spPr bwMode="auto">
                <a:xfrm>
                  <a:off x="2442"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牛</a:t>
                  </a:r>
                  <a:endParaRPr lang="zh-CN" altLang="en-US" sz="2800" b="1">
                    <a:latin typeface="Arial" panose="020B0604020202020204" pitchFamily="34" charset="0"/>
                    <a:ea typeface="楷体_GB2312" pitchFamily="49" charset="-122"/>
                  </a:endParaRPr>
                </a:p>
              </p:txBody>
            </p:sp>
            <p:sp>
              <p:nvSpPr>
                <p:cNvPr id="11297" name="Text Box 13"/>
                <p:cNvSpPr txBox="1">
                  <a:spLocks noChangeAspect="1" noChangeArrowheads="1"/>
                </p:cNvSpPr>
                <p:nvPr/>
              </p:nvSpPr>
              <p:spPr bwMode="auto">
                <a:xfrm>
                  <a:off x="2823"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马</a:t>
                  </a:r>
                  <a:endParaRPr lang="zh-CN" altLang="en-US" sz="2800" b="1">
                    <a:latin typeface="Arial" panose="020B0604020202020204" pitchFamily="34" charset="0"/>
                    <a:ea typeface="楷体_GB2312" pitchFamily="49" charset="-122"/>
                  </a:endParaRPr>
                </a:p>
              </p:txBody>
            </p:sp>
            <p:sp>
              <p:nvSpPr>
                <p:cNvPr id="11298" name="Text Box 14"/>
                <p:cNvSpPr txBox="1">
                  <a:spLocks noChangeAspect="1" noChangeArrowheads="1"/>
                </p:cNvSpPr>
                <p:nvPr/>
              </p:nvSpPr>
              <p:spPr bwMode="auto">
                <a:xfrm>
                  <a:off x="3226"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羊</a:t>
                  </a:r>
                  <a:endParaRPr lang="zh-CN" altLang="en-US" sz="2800" b="1">
                    <a:latin typeface="Arial" panose="020B0604020202020204" pitchFamily="34" charset="0"/>
                    <a:ea typeface="楷体_GB2312" pitchFamily="49" charset="-122"/>
                  </a:endParaRPr>
                </a:p>
              </p:txBody>
            </p:sp>
            <p:sp>
              <p:nvSpPr>
                <p:cNvPr id="11299" name="Text Box 15"/>
                <p:cNvSpPr txBox="1">
                  <a:spLocks noChangeAspect="1" noChangeArrowheads="1"/>
                </p:cNvSpPr>
                <p:nvPr/>
              </p:nvSpPr>
              <p:spPr bwMode="auto">
                <a:xfrm>
                  <a:off x="3594"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猪</a:t>
                  </a:r>
                  <a:endParaRPr lang="zh-CN" altLang="en-US" sz="2800" b="1">
                    <a:latin typeface="Arial" panose="020B0604020202020204" pitchFamily="34" charset="0"/>
                    <a:ea typeface="楷体_GB2312" pitchFamily="49" charset="-122"/>
                  </a:endParaRPr>
                </a:p>
              </p:txBody>
            </p:sp>
            <p:sp>
              <p:nvSpPr>
                <p:cNvPr id="11300" name="Text Box 16"/>
                <p:cNvSpPr txBox="1">
                  <a:spLocks noChangeAspect="1" noChangeArrowheads="1"/>
                </p:cNvSpPr>
                <p:nvPr/>
              </p:nvSpPr>
              <p:spPr bwMode="auto">
                <a:xfrm>
                  <a:off x="3913" y="2759"/>
                  <a:ext cx="32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buSzPct val="80000"/>
                    <a:buFontTx/>
                    <a:buNone/>
                  </a:pPr>
                  <a:r>
                    <a:rPr lang="zh-CN" altLang="en-US" sz="2800" b="1">
                      <a:latin typeface="Arial" panose="020B0604020202020204" pitchFamily="34" charset="0"/>
                      <a:ea typeface="楷体_GB2312" pitchFamily="49" charset="-122"/>
                    </a:rPr>
                    <a:t>鸡</a:t>
                  </a:r>
                  <a:endParaRPr lang="zh-CN" altLang="en-US" sz="2800" b="1">
                    <a:latin typeface="Arial" panose="020B0604020202020204" pitchFamily="34" charset="0"/>
                    <a:ea typeface="楷体_GB2312" pitchFamily="49" charset="-122"/>
                  </a:endParaRPr>
                </a:p>
              </p:txBody>
            </p:sp>
            <p:sp>
              <p:nvSpPr>
                <p:cNvPr id="11301" name="Line 17"/>
                <p:cNvSpPr>
                  <a:spLocks noChangeAspect="1" noChangeShapeType="1"/>
                </p:cNvSpPr>
                <p:nvPr/>
              </p:nvSpPr>
              <p:spPr bwMode="auto">
                <a:xfrm flipH="1">
                  <a:off x="1418" y="1666"/>
                  <a:ext cx="0" cy="1092"/>
                </a:xfrm>
                <a:prstGeom prst="line">
                  <a:avLst/>
                </a:prstGeom>
                <a:noFill/>
                <a:ln w="19050">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2" name="Line 18"/>
                <p:cNvSpPr>
                  <a:spLocks noChangeAspect="1" noChangeShapeType="1"/>
                </p:cNvSpPr>
                <p:nvPr/>
              </p:nvSpPr>
              <p:spPr bwMode="auto">
                <a:xfrm>
                  <a:off x="1540" y="1666"/>
                  <a:ext cx="231" cy="1157"/>
                </a:xfrm>
                <a:prstGeom prst="line">
                  <a:avLst/>
                </a:prstGeom>
                <a:noFill/>
                <a:ln w="19050">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3" name="Line 19"/>
                <p:cNvSpPr>
                  <a:spLocks noChangeAspect="1" noChangeShapeType="1"/>
                </p:cNvSpPr>
                <p:nvPr/>
              </p:nvSpPr>
              <p:spPr bwMode="auto">
                <a:xfrm>
                  <a:off x="1601" y="1666"/>
                  <a:ext cx="527" cy="1148"/>
                </a:xfrm>
                <a:prstGeom prst="line">
                  <a:avLst/>
                </a:prstGeom>
                <a:noFill/>
                <a:ln w="19050">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4" name="Line 20"/>
                <p:cNvSpPr>
                  <a:spLocks noChangeAspect="1" noChangeShapeType="1"/>
                </p:cNvSpPr>
                <p:nvPr/>
              </p:nvSpPr>
              <p:spPr bwMode="auto">
                <a:xfrm>
                  <a:off x="1692" y="1714"/>
                  <a:ext cx="879" cy="1100"/>
                </a:xfrm>
                <a:prstGeom prst="line">
                  <a:avLst/>
                </a:prstGeom>
                <a:noFill/>
                <a:ln w="19050">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5" name="Line 21"/>
                <p:cNvSpPr>
                  <a:spLocks noChangeAspect="1" noChangeShapeType="1"/>
                </p:cNvSpPr>
                <p:nvPr/>
              </p:nvSpPr>
              <p:spPr bwMode="auto">
                <a:xfrm>
                  <a:off x="1722" y="1666"/>
                  <a:ext cx="1220" cy="1132"/>
                </a:xfrm>
                <a:prstGeom prst="line">
                  <a:avLst/>
                </a:prstGeom>
                <a:noFill/>
                <a:ln w="19050">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6" name="Line 22"/>
                <p:cNvSpPr>
                  <a:spLocks noChangeAspect="1" noChangeShapeType="1"/>
                </p:cNvSpPr>
                <p:nvPr/>
              </p:nvSpPr>
              <p:spPr bwMode="auto">
                <a:xfrm>
                  <a:off x="1783" y="1666"/>
                  <a:ext cx="1574" cy="1124"/>
                </a:xfrm>
                <a:prstGeom prst="line">
                  <a:avLst/>
                </a:prstGeom>
                <a:noFill/>
                <a:ln w="19050">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7" name="Line 23"/>
                <p:cNvSpPr>
                  <a:spLocks noChangeAspect="1" noChangeShapeType="1"/>
                </p:cNvSpPr>
                <p:nvPr/>
              </p:nvSpPr>
              <p:spPr bwMode="auto">
                <a:xfrm>
                  <a:off x="1814" y="1617"/>
                  <a:ext cx="1919" cy="1173"/>
                </a:xfrm>
                <a:prstGeom prst="line">
                  <a:avLst/>
                </a:prstGeom>
                <a:noFill/>
                <a:ln w="19050">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8" name="Line 24"/>
                <p:cNvSpPr>
                  <a:spLocks noChangeAspect="1" noChangeShapeType="1"/>
                </p:cNvSpPr>
                <p:nvPr/>
              </p:nvSpPr>
              <p:spPr bwMode="auto">
                <a:xfrm>
                  <a:off x="2848" y="1666"/>
                  <a:ext cx="122" cy="1131"/>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09" name="Line 25"/>
                <p:cNvSpPr>
                  <a:spLocks noChangeAspect="1" noChangeShapeType="1"/>
                </p:cNvSpPr>
                <p:nvPr/>
              </p:nvSpPr>
              <p:spPr bwMode="auto">
                <a:xfrm>
                  <a:off x="2909" y="1666"/>
                  <a:ext cx="456" cy="1115"/>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0" name="Line 26"/>
                <p:cNvSpPr>
                  <a:spLocks noChangeAspect="1" noChangeShapeType="1"/>
                </p:cNvSpPr>
                <p:nvPr/>
              </p:nvSpPr>
              <p:spPr bwMode="auto">
                <a:xfrm>
                  <a:off x="2970" y="1666"/>
                  <a:ext cx="755" cy="1124"/>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1" name="Line 27"/>
                <p:cNvSpPr>
                  <a:spLocks noChangeAspect="1" noChangeShapeType="1"/>
                </p:cNvSpPr>
                <p:nvPr/>
              </p:nvSpPr>
              <p:spPr bwMode="auto">
                <a:xfrm flipH="1">
                  <a:off x="2602" y="1666"/>
                  <a:ext cx="124" cy="1132"/>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2" name="Line 28"/>
                <p:cNvSpPr>
                  <a:spLocks noChangeAspect="1" noChangeShapeType="1"/>
                </p:cNvSpPr>
                <p:nvPr/>
              </p:nvSpPr>
              <p:spPr bwMode="auto">
                <a:xfrm flipH="1">
                  <a:off x="2154" y="1666"/>
                  <a:ext cx="512" cy="1148"/>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3" name="Line 29"/>
                <p:cNvSpPr>
                  <a:spLocks noChangeAspect="1" noChangeShapeType="1"/>
                </p:cNvSpPr>
                <p:nvPr/>
              </p:nvSpPr>
              <p:spPr bwMode="auto">
                <a:xfrm flipH="1">
                  <a:off x="1814" y="1666"/>
                  <a:ext cx="760" cy="1115"/>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4" name="Line 30"/>
                <p:cNvSpPr>
                  <a:spLocks noChangeAspect="1" noChangeShapeType="1"/>
                </p:cNvSpPr>
                <p:nvPr/>
              </p:nvSpPr>
              <p:spPr bwMode="auto">
                <a:xfrm flipH="1">
                  <a:off x="1440" y="1617"/>
                  <a:ext cx="1073" cy="1173"/>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5" name="Line 31"/>
                <p:cNvSpPr>
                  <a:spLocks noChangeAspect="1" noChangeShapeType="1"/>
                </p:cNvSpPr>
                <p:nvPr/>
              </p:nvSpPr>
              <p:spPr bwMode="auto">
                <a:xfrm flipH="1">
                  <a:off x="4068" y="1617"/>
                  <a:ext cx="0" cy="1189"/>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6" name="Line 32"/>
                <p:cNvSpPr>
                  <a:spLocks noChangeAspect="1" noChangeShapeType="1"/>
                </p:cNvSpPr>
                <p:nvPr/>
              </p:nvSpPr>
              <p:spPr bwMode="auto">
                <a:xfrm flipH="1">
                  <a:off x="3753" y="1666"/>
                  <a:ext cx="191" cy="1123"/>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7" name="Line 33"/>
                <p:cNvSpPr>
                  <a:spLocks noChangeAspect="1" noChangeShapeType="1"/>
                </p:cNvSpPr>
                <p:nvPr/>
              </p:nvSpPr>
              <p:spPr bwMode="auto">
                <a:xfrm flipH="1">
                  <a:off x="3384" y="1714"/>
                  <a:ext cx="499" cy="1076"/>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8" name="Line 34"/>
                <p:cNvSpPr>
                  <a:spLocks noChangeAspect="1" noChangeShapeType="1"/>
                </p:cNvSpPr>
                <p:nvPr/>
              </p:nvSpPr>
              <p:spPr bwMode="auto">
                <a:xfrm flipH="1">
                  <a:off x="3000" y="1714"/>
                  <a:ext cx="791" cy="1067"/>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19" name="Line 35"/>
                <p:cNvSpPr>
                  <a:spLocks noChangeAspect="1" noChangeShapeType="1"/>
                </p:cNvSpPr>
                <p:nvPr/>
              </p:nvSpPr>
              <p:spPr bwMode="auto">
                <a:xfrm flipH="1">
                  <a:off x="2658" y="1714"/>
                  <a:ext cx="1042" cy="1082"/>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20" name="Line 36"/>
                <p:cNvSpPr>
                  <a:spLocks noChangeAspect="1" noChangeShapeType="1"/>
                </p:cNvSpPr>
                <p:nvPr/>
              </p:nvSpPr>
              <p:spPr bwMode="auto">
                <a:xfrm flipH="1">
                  <a:off x="2209" y="1666"/>
                  <a:ext cx="1461" cy="1115"/>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21" name="Line 37"/>
                <p:cNvSpPr>
                  <a:spLocks noChangeAspect="1" noChangeShapeType="1"/>
                </p:cNvSpPr>
                <p:nvPr/>
              </p:nvSpPr>
              <p:spPr bwMode="auto">
                <a:xfrm flipH="1">
                  <a:off x="1844" y="1666"/>
                  <a:ext cx="1734" cy="1115"/>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322" name="Line 38"/>
                <p:cNvSpPr>
                  <a:spLocks noChangeAspect="1" noChangeShapeType="1"/>
                </p:cNvSpPr>
                <p:nvPr/>
              </p:nvSpPr>
              <p:spPr bwMode="auto">
                <a:xfrm flipH="1">
                  <a:off x="1438" y="1617"/>
                  <a:ext cx="2140" cy="1164"/>
                </a:xfrm>
                <a:prstGeom prst="line">
                  <a:avLst/>
                </a:prstGeom>
                <a:noFill/>
                <a:ln w="19050">
                  <a:solidFill>
                    <a:srgbClr val="00FF00"/>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11289" name="Oval 59"/>
              <p:cNvSpPr>
                <a:spLocks noChangeArrowheads="1"/>
              </p:cNvSpPr>
              <p:nvPr/>
            </p:nvSpPr>
            <p:spPr bwMode="auto">
              <a:xfrm>
                <a:off x="1982" y="2094"/>
                <a:ext cx="1195" cy="372"/>
              </a:xfrm>
              <a:prstGeom prst="ellipse">
                <a:avLst/>
              </a:prstGeom>
              <a:noFill/>
              <a:ln w="9525">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仿宋_GB2312" pitchFamily="49" charset="-122"/>
                    <a:ea typeface="仿宋_GB2312" pitchFamily="49" charset="-122"/>
                  </a:defRPr>
                </a:lvl1pPr>
                <a:lvl2pPr marL="742950" indent="-285750">
                  <a:spcBef>
                    <a:spcPct val="20000"/>
                  </a:spcBef>
                  <a:buFont typeface="Arial" panose="020B0604020202020204" pitchFamily="34" charset="0"/>
                  <a:buChar char="–"/>
                  <a:defRPr sz="2800">
                    <a:solidFill>
                      <a:schemeClr val="tx1"/>
                    </a:solidFill>
                    <a:latin typeface="仿宋_GB2312" pitchFamily="49" charset="-122"/>
                    <a:ea typeface="仿宋_GB2312" pitchFamily="49" charset="-122"/>
                  </a:defRPr>
                </a:lvl2pPr>
                <a:lvl3pPr marL="1143000" indent="-228600">
                  <a:spcBef>
                    <a:spcPct val="20000"/>
                  </a:spcBef>
                  <a:buFont typeface="Arial" panose="020B0604020202020204" pitchFamily="34" charset="0"/>
                  <a:buChar char="•"/>
                  <a:defRPr sz="2400">
                    <a:solidFill>
                      <a:schemeClr val="tx1"/>
                    </a:solidFill>
                    <a:latin typeface="仿宋_GB2312" pitchFamily="49" charset="-122"/>
                    <a:ea typeface="仿宋_GB2312" pitchFamily="49" charset="-122"/>
                  </a:defRPr>
                </a:lvl3pPr>
                <a:lvl4pPr marL="16002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4pPr>
                <a:lvl5pPr marL="2057400" indent="-228600">
                  <a:spcBef>
                    <a:spcPct val="20000"/>
                  </a:spcBef>
                  <a:buFont typeface="Arial" panose="020B0604020202020204" pitchFamily="34" charset="0"/>
                  <a:buChar char="»"/>
                  <a:defRPr sz="2000">
                    <a:solidFill>
                      <a:schemeClr val="tx1"/>
                    </a:solidFill>
                    <a:latin typeface="仿宋_GB2312" pitchFamily="49" charset="-122"/>
                    <a:ea typeface="仿宋_GB2312" pitchFamily="49"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仿宋_GB2312" pitchFamily="49" charset="-122"/>
                    <a:ea typeface="仿宋_GB2312" pitchFamily="49" charset="-122"/>
                  </a:defRPr>
                </a:lvl9pPr>
              </a:lstStyle>
              <a:p>
                <a:pPr eaLnBrk="1" hangingPunct="1">
                  <a:spcBef>
                    <a:spcPct val="0"/>
                  </a:spcBef>
                  <a:buFontTx/>
                  <a:buNone/>
                </a:pPr>
                <a:endParaRPr lang="zh-CN" altLang="en-US" sz="1800">
                  <a:latin typeface="Arial" panose="020B0604020202020204" pitchFamily="34" charset="0"/>
                </a:endParaRPr>
              </a:p>
            </p:txBody>
          </p:sp>
        </p:grpSp>
        <p:sp>
          <p:nvSpPr>
            <p:cNvPr id="11279" name="Line 61"/>
            <p:cNvSpPr>
              <a:spLocks noChangeShapeType="1"/>
            </p:cNvSpPr>
            <p:nvPr/>
          </p:nvSpPr>
          <p:spPr bwMode="auto">
            <a:xfrm>
              <a:off x="2550" y="1559"/>
              <a:ext cx="141" cy="454"/>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0" name="Line 63"/>
            <p:cNvSpPr>
              <a:spLocks noChangeShapeType="1"/>
            </p:cNvSpPr>
            <p:nvPr/>
          </p:nvSpPr>
          <p:spPr bwMode="auto">
            <a:xfrm>
              <a:off x="2871" y="1558"/>
              <a:ext cx="0" cy="434"/>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1" name="Line 64"/>
            <p:cNvSpPr>
              <a:spLocks noChangeShapeType="1"/>
            </p:cNvSpPr>
            <p:nvPr/>
          </p:nvSpPr>
          <p:spPr bwMode="auto">
            <a:xfrm flipH="1">
              <a:off x="3088" y="1569"/>
              <a:ext cx="122" cy="444"/>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2" name="Line 65"/>
            <p:cNvSpPr>
              <a:spLocks noChangeShapeType="1"/>
            </p:cNvSpPr>
            <p:nvPr/>
          </p:nvSpPr>
          <p:spPr bwMode="auto">
            <a:xfrm flipH="1">
              <a:off x="3267" y="1549"/>
              <a:ext cx="265" cy="491"/>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3" name="Line 66"/>
            <p:cNvSpPr>
              <a:spLocks noChangeShapeType="1"/>
            </p:cNvSpPr>
            <p:nvPr/>
          </p:nvSpPr>
          <p:spPr bwMode="auto">
            <a:xfrm flipH="1">
              <a:off x="3409" y="1588"/>
              <a:ext cx="368" cy="501"/>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4" name="Line 67"/>
            <p:cNvSpPr>
              <a:spLocks noChangeShapeType="1"/>
            </p:cNvSpPr>
            <p:nvPr/>
          </p:nvSpPr>
          <p:spPr bwMode="auto">
            <a:xfrm flipH="1">
              <a:off x="3465" y="1624"/>
              <a:ext cx="605" cy="510"/>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5" name="Line 68"/>
            <p:cNvSpPr>
              <a:spLocks noChangeShapeType="1"/>
            </p:cNvSpPr>
            <p:nvPr/>
          </p:nvSpPr>
          <p:spPr bwMode="auto">
            <a:xfrm>
              <a:off x="2125" y="1454"/>
              <a:ext cx="368" cy="604"/>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6" name="Line 69"/>
            <p:cNvSpPr>
              <a:spLocks noChangeShapeType="1"/>
            </p:cNvSpPr>
            <p:nvPr/>
          </p:nvSpPr>
          <p:spPr bwMode="auto">
            <a:xfrm>
              <a:off x="1813" y="1558"/>
              <a:ext cx="614" cy="510"/>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sp>
          <p:nvSpPr>
            <p:cNvPr id="11287" name="Line 70"/>
            <p:cNvSpPr>
              <a:spLocks noChangeShapeType="1"/>
            </p:cNvSpPr>
            <p:nvPr/>
          </p:nvSpPr>
          <p:spPr bwMode="auto">
            <a:xfrm>
              <a:off x="1454" y="1558"/>
              <a:ext cx="878" cy="567"/>
            </a:xfrm>
            <a:prstGeom prst="line">
              <a:avLst/>
            </a:prstGeom>
            <a:noFill/>
            <a:ln w="19050">
              <a:solidFill>
                <a:schemeClr val="hlink"/>
              </a:solidFill>
              <a:round/>
            </a:ln>
            <a:extLst>
              <a:ext uri="{909E8E84-426E-40DD-AFC4-6F175D3DCCD1}">
                <a14:hiddenFill xmlns:a14="http://schemas.microsoft.com/office/drawing/2010/main">
                  <a:noFill/>
                </a14:hiddenFill>
              </a:ext>
            </a:extLst>
          </p:spPr>
          <p:txBody>
            <a:bodyPr wrap="none"/>
            <a:lstStyle/>
            <a:p>
              <a:endParaRPr lang="zh-CN" altLang="en-US"/>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图片 2"/>
          <p:cNvPicPr>
            <a:picLocks noChangeAspect="1"/>
          </p:cNvPicPr>
          <p:nvPr/>
        </p:nvPicPr>
        <p:blipFill>
          <a:blip r:embed="rId1"/>
          <a:srcRect/>
          <a:stretch>
            <a:fillRect/>
          </a:stretch>
        </p:blipFill>
        <p:spPr bwMode="auto">
          <a:xfrm>
            <a:off x="845344" y="1916906"/>
            <a:ext cx="3988594" cy="2934891"/>
          </a:xfrm>
          <a:prstGeom prst="rect">
            <a:avLst/>
          </a:prstGeom>
          <a:noFill/>
          <a:ln w="9525">
            <a:noFill/>
            <a:miter lim="800000"/>
            <a:headEnd/>
            <a:tailEnd/>
          </a:ln>
        </p:spPr>
      </p:pic>
      <p:sp>
        <p:nvSpPr>
          <p:cNvPr id="90114" name="文本框 4"/>
          <p:cNvSpPr txBox="1">
            <a:spLocks noChangeArrowheads="1"/>
          </p:cNvSpPr>
          <p:nvPr/>
        </p:nvSpPr>
        <p:spPr bwMode="auto">
          <a:xfrm>
            <a:off x="1347788" y="1045369"/>
            <a:ext cx="1908810" cy="506730"/>
          </a:xfrm>
          <a:prstGeom prst="rect">
            <a:avLst/>
          </a:prstGeom>
          <a:noFill/>
          <a:ln w="9525">
            <a:noFill/>
            <a:miter lim="800000"/>
          </a:ln>
        </p:spPr>
        <p:txBody>
          <a:bodyPr wrap="none">
            <a:spAutoFit/>
          </a:bodyPr>
          <a:lstStyle/>
          <a:p>
            <a:pPr algn="l"/>
            <a:r>
              <a:rPr lang="en-US" altLang="zh-CN" sz="2700" b="1">
                <a:latin typeface="宋体" panose="02010600030101010101" pitchFamily="2" charset="-122"/>
                <a:sym typeface="+mn-ea"/>
              </a:rPr>
              <a:t>11</a:t>
            </a:r>
            <a:r>
              <a:rPr lang="zh-CN" altLang="en-US" sz="2700" b="1">
                <a:latin typeface="宋体" panose="02010600030101010101" pitchFamily="2" charset="-122"/>
                <a:sym typeface="+mn-ea"/>
              </a:rPr>
              <a:t>、污染：</a:t>
            </a:r>
            <a:endParaRPr lang="zh-CN" altLang="en-US" sz="2700" b="1">
              <a:latin typeface="宋体" panose="02010600030101010101" pitchFamily="2" charset="-122"/>
              <a:sym typeface="+mn-ea"/>
            </a:endParaRPr>
          </a:p>
        </p:txBody>
      </p:sp>
      <p:sp>
        <p:nvSpPr>
          <p:cNvPr id="90115" name="Rectangle 7"/>
          <p:cNvSpPr>
            <a:spLocks noGrp="1"/>
          </p:cNvSpPr>
          <p:nvPr>
            <p:ph type="body" sz="half" idx="4294967295"/>
          </p:nvPr>
        </p:nvSpPr>
        <p:spPr>
          <a:xfrm>
            <a:off x="5000625" y="1990725"/>
            <a:ext cx="3886200" cy="3263504"/>
          </a:xfrm>
        </p:spPr>
        <p:txBody>
          <a:bodyPr/>
          <a:lstStyle/>
          <a:p>
            <a:pPr>
              <a:lnSpc>
                <a:spcPct val="150000"/>
              </a:lnSpc>
            </a:pPr>
            <a:r>
              <a:rPr lang="zh-CN" altLang="en-US" sz="1800" smtClean="0">
                <a:sym typeface="+mn-ea"/>
              </a:rPr>
              <a:t>扩增曲线翘尾，出现较大假阳性；</a:t>
            </a:r>
            <a:endParaRPr lang="zh-CN" altLang="en-US" sz="1800" b="1" smtClean="0">
              <a:sym typeface="+mn-ea"/>
            </a:endParaRPr>
          </a:p>
          <a:p>
            <a:pPr>
              <a:lnSpc>
                <a:spcPct val="150000"/>
              </a:lnSpc>
            </a:pPr>
            <a:r>
              <a:rPr lang="zh-CN" altLang="en-US" sz="1800" smtClean="0"/>
              <a:t>操作不规范；对照污染或者扩增产物污染；</a:t>
            </a:r>
            <a:endParaRPr lang="zh-CN" altLang="en-US" sz="1800" smtClean="0"/>
          </a:p>
          <a:p>
            <a:pPr>
              <a:lnSpc>
                <a:spcPct val="150000"/>
              </a:lnSpc>
            </a:pPr>
            <a:r>
              <a:rPr lang="zh-CN" altLang="en-US" sz="1800" smtClean="0"/>
              <a:t>实验室暂停实验，进行全方位消杀污染处理，空白实验正常后方可开展实验。</a:t>
            </a:r>
            <a:endParaRPr lang="zh-CN" altLang="en-US" sz="180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WordArt 4"/>
          <p:cNvSpPr>
            <a:spLocks noTextEdit="1"/>
          </p:cNvSpPr>
          <p:nvPr/>
        </p:nvSpPr>
        <p:spPr>
          <a:xfrm>
            <a:off x="2514600" y="2286000"/>
            <a:ext cx="4648200" cy="2133600"/>
          </a:xfrm>
          <a:prstGeom prst="rect">
            <a:avLst/>
          </a:prstGeom>
        </p:spPr>
        <p:txBody>
          <a:bodyPr wrap="none" fromWordArt="1">
            <a:prstTxWarp prst="textPlain">
              <a:avLst>
                <a:gd name="adj" fmla="val 50000"/>
              </a:avLst>
            </a:prstTxWarp>
            <a:normAutofit/>
          </a:bodyPr>
          <a:p>
            <a:pPr algn="ctr"/>
            <a:r>
              <a:rPr lang="zh-CN" altLang="en-US" sz="5400">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宋体" panose="02010600030101010101" pitchFamily="2" charset="-122"/>
                <a:ea typeface="宋体" panose="02010600030101010101" pitchFamily="2" charset="-122"/>
              </a:rPr>
              <a:t>谢谢！</a:t>
            </a:r>
            <a:endParaRPr lang="zh-CN" altLang="en-US" sz="5400">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宋体" panose="02010600030101010101" pitchFamily="2" charset="-122"/>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ext Box 4"/>
          <p:cNvSpPr txBox="1"/>
          <p:nvPr/>
        </p:nvSpPr>
        <p:spPr>
          <a:xfrm>
            <a:off x="1219200" y="762000"/>
            <a:ext cx="2286000" cy="701675"/>
          </a:xfrm>
          <a:prstGeom prst="rect">
            <a:avLst/>
          </a:prstGeom>
          <a:noFill/>
          <a:ln w="9525">
            <a:noFill/>
          </a:ln>
        </p:spPr>
        <p:txBody>
          <a:bodyPr>
            <a:spAutoFit/>
          </a:bodyPr>
          <a:p>
            <a:pPr>
              <a:spcBef>
                <a:spcPct val="50000"/>
              </a:spcBef>
            </a:pPr>
            <a:r>
              <a:rPr lang="zh-CN" altLang="en-US" sz="4000" dirty="0">
                <a:latin typeface="Arial" panose="020B0604020202020204" pitchFamily="34" charset="0"/>
              </a:rPr>
              <a:t>背景简介</a:t>
            </a:r>
            <a:endParaRPr lang="zh-CN" altLang="en-US" sz="4000" dirty="0">
              <a:latin typeface="Arial" panose="020B0604020202020204" pitchFamily="34" charset="0"/>
            </a:endParaRPr>
          </a:p>
        </p:txBody>
      </p:sp>
      <p:sp>
        <p:nvSpPr>
          <p:cNvPr id="4099" name="Text Box 5"/>
          <p:cNvSpPr txBox="1"/>
          <p:nvPr/>
        </p:nvSpPr>
        <p:spPr>
          <a:xfrm>
            <a:off x="609600" y="1752600"/>
            <a:ext cx="8229600" cy="4532313"/>
          </a:xfrm>
          <a:prstGeom prst="rect">
            <a:avLst/>
          </a:prstGeom>
          <a:noFill/>
          <a:ln w="9525">
            <a:noFill/>
          </a:ln>
        </p:spPr>
        <p:txBody>
          <a:bodyPr>
            <a:spAutoFit/>
          </a:bodyPr>
          <a:p>
            <a:pPr>
              <a:lnSpc>
                <a:spcPct val="150000"/>
              </a:lnSpc>
              <a:spcBef>
                <a:spcPct val="50000"/>
              </a:spcBef>
            </a:pPr>
            <a:r>
              <a:rPr lang="en-US" altLang="zh-CN" sz="2800" dirty="0">
                <a:latin typeface="Verdana" panose="020B0604030504040204" pitchFamily="34" charset="0"/>
              </a:rPr>
              <a:t>    </a:t>
            </a:r>
            <a:r>
              <a:rPr lang="zh-CN" altLang="zh-CN" sz="2800" dirty="0">
                <a:latin typeface="Verdana" panose="020B0604030504040204" pitchFamily="34" charset="0"/>
              </a:rPr>
              <a:t>非结核分枝杆菌</a:t>
            </a:r>
            <a:r>
              <a:rPr lang="en-US" altLang="zh-CN" sz="2800" dirty="0">
                <a:latin typeface="Verdana" panose="020B0604030504040204" pitchFamily="34" charset="0"/>
              </a:rPr>
              <a:t>(non—tuberculous mycobacterum</a:t>
            </a:r>
            <a:r>
              <a:rPr lang="zh-CN" altLang="zh-CN" sz="2800" dirty="0">
                <a:latin typeface="Verdana" panose="020B0604030504040204" pitchFamily="34" charset="0"/>
              </a:rPr>
              <a:t>，</a:t>
            </a:r>
            <a:r>
              <a:rPr lang="en-US" altLang="zh-CN" sz="2800" dirty="0">
                <a:latin typeface="Verdana" panose="020B0604030504040204" pitchFamily="34" charset="0"/>
              </a:rPr>
              <a:t>NTM)</a:t>
            </a:r>
            <a:r>
              <a:rPr lang="zh-CN" altLang="zh-CN" sz="2800" dirty="0">
                <a:latin typeface="Verdana" panose="020B0604030504040204" pitchFamily="34" charset="0"/>
              </a:rPr>
              <a:t>是指结核分枝杆菌复合群和麻风分枝杆菌以外的其他分枝杆菌，目前已知的有</a:t>
            </a:r>
            <a:r>
              <a:rPr lang="en-US" altLang="zh-CN" sz="2800" dirty="0">
                <a:latin typeface="Verdana" panose="020B0604030504040204" pitchFamily="34" charset="0"/>
              </a:rPr>
              <a:t>150</a:t>
            </a:r>
            <a:r>
              <a:rPr lang="zh-CN" altLang="zh-CN" sz="2800" dirty="0">
                <a:latin typeface="Verdana" panose="020B0604030504040204" pitchFamily="34" charset="0"/>
              </a:rPr>
              <a:t>余种，为条件致病菌。</a:t>
            </a:r>
            <a:r>
              <a:rPr lang="en-US" altLang="zh-CN" sz="2800" dirty="0">
                <a:latin typeface="Verdana" panose="020B0604030504040204" pitchFamily="34" charset="0"/>
              </a:rPr>
              <a:t>NTM</a:t>
            </a:r>
            <a:r>
              <a:rPr lang="zh-CN" altLang="zh-CN" sz="2800" dirty="0">
                <a:latin typeface="Verdana" panose="020B0604030504040204" pitchFamily="34" charset="0"/>
              </a:rPr>
              <a:t>引起的疾病，可累及肺、淋巴结、皮肤、软组织等器官组织，以肺部多见。</a:t>
            </a:r>
            <a:r>
              <a:rPr lang="zh-CN" altLang="en-US" sz="2800" dirty="0">
                <a:latin typeface="Verdana" panose="020B0604030504040204" pitchFamily="34" charset="0"/>
              </a:rPr>
              <a:t>近年来</a:t>
            </a:r>
            <a:r>
              <a:rPr lang="en-US" altLang="zh-CN" sz="2800" dirty="0">
                <a:latin typeface="Verdana" panose="020B0604030504040204" pitchFamily="34" charset="0"/>
              </a:rPr>
              <a:t>NTM</a:t>
            </a:r>
            <a:r>
              <a:rPr lang="zh-CN" altLang="zh-CN" sz="2800" dirty="0">
                <a:latin typeface="Verdana" panose="020B0604030504040204" pitchFamily="34" charset="0"/>
              </a:rPr>
              <a:t>病快速增长，已经成为危害人类健康的公共卫生问题。</a:t>
            </a:r>
            <a:endParaRPr lang="zh-CN" altLang="en-US" sz="2400" dirty="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Text Box 5"/>
          <p:cNvSpPr txBox="1"/>
          <p:nvPr/>
        </p:nvSpPr>
        <p:spPr>
          <a:xfrm>
            <a:off x="533400" y="1752600"/>
            <a:ext cx="8229600" cy="4616450"/>
          </a:xfrm>
          <a:prstGeom prst="rect">
            <a:avLst/>
          </a:prstGeom>
          <a:noFill/>
          <a:ln w="9525">
            <a:noFill/>
          </a:ln>
        </p:spPr>
        <p:txBody>
          <a:bodyPr>
            <a:spAutoFit/>
          </a:bodyPr>
          <a:p>
            <a:pPr>
              <a:lnSpc>
                <a:spcPct val="150000"/>
              </a:lnSpc>
              <a:spcBef>
                <a:spcPct val="50000"/>
              </a:spcBef>
            </a:pPr>
            <a:r>
              <a:rPr lang="en-US" altLang="zh-CN" sz="2800" dirty="0">
                <a:latin typeface="Verdana" panose="020B0604030504040204" pitchFamily="34" charset="0"/>
              </a:rPr>
              <a:t>    </a:t>
            </a:r>
            <a:r>
              <a:rPr lang="zh-CN" altLang="en-US" sz="2800" dirty="0">
                <a:latin typeface="Verdana" panose="020B0604030504040204" pitchFamily="34" charset="0"/>
              </a:rPr>
              <a:t>临床上，结核分枝杆菌与</a:t>
            </a:r>
            <a:r>
              <a:rPr lang="zh-CN" altLang="zh-CN" sz="2800" dirty="0">
                <a:latin typeface="Verdana" panose="020B0604030504040204" pitchFamily="34" charset="0"/>
              </a:rPr>
              <a:t>NTM</a:t>
            </a:r>
            <a:r>
              <a:rPr lang="zh-CN" altLang="en-US" sz="2800" dirty="0">
                <a:latin typeface="Verdana" panose="020B0604030504040204" pitchFamily="34" charset="0"/>
              </a:rPr>
              <a:t>引起的肺病、淋巴结炎等疾病常难以鉴别诊断、容易造成误诊，且多数非结核分枝杆菌对抗结核药物具有天然耐药性、常规药物治疗的效果不佳。因此快速鉴定结核及</a:t>
            </a:r>
            <a:r>
              <a:rPr lang="en-US" altLang="zh-CN" sz="2800" dirty="0">
                <a:latin typeface="Verdana" panose="020B0604030504040204" pitchFamily="34" charset="0"/>
              </a:rPr>
              <a:t>NTM</a:t>
            </a:r>
            <a:r>
              <a:rPr lang="zh-CN" altLang="en-US" sz="2800" dirty="0">
                <a:latin typeface="Verdana" panose="020B0604030504040204" pitchFamily="34" charset="0"/>
              </a:rPr>
              <a:t>，对结核病和</a:t>
            </a:r>
            <a:r>
              <a:rPr lang="en-US" altLang="zh-CN" sz="2800" dirty="0">
                <a:latin typeface="Verdana" panose="020B0604030504040204" pitchFamily="34" charset="0"/>
              </a:rPr>
              <a:t>NTM</a:t>
            </a:r>
            <a:r>
              <a:rPr lang="zh-CN" altLang="en-US" sz="2800" dirty="0">
                <a:latin typeface="Verdana" panose="020B0604030504040204" pitchFamily="34" charset="0"/>
              </a:rPr>
              <a:t>肺病的早期诊断、及时正确用药、流行监测和分枝杆菌流行的控制均具有重要意义。</a:t>
            </a:r>
            <a:endParaRPr lang="zh-CN" altLang="en-US" sz="2800" dirty="0">
              <a:latin typeface="Verdana" panose="020B0604030504040204" pitchFamily="34" charset="0"/>
            </a:endParaRPr>
          </a:p>
        </p:txBody>
      </p:sp>
      <p:sp>
        <p:nvSpPr>
          <p:cNvPr id="5123" name="Text Box 4"/>
          <p:cNvSpPr txBox="1"/>
          <p:nvPr/>
        </p:nvSpPr>
        <p:spPr>
          <a:xfrm>
            <a:off x="1219200" y="762000"/>
            <a:ext cx="2286000" cy="701675"/>
          </a:xfrm>
          <a:prstGeom prst="rect">
            <a:avLst/>
          </a:prstGeom>
          <a:noFill/>
          <a:ln w="9525">
            <a:noFill/>
          </a:ln>
        </p:spPr>
        <p:txBody>
          <a:bodyPr>
            <a:spAutoFit/>
          </a:bodyPr>
          <a:p>
            <a:pPr>
              <a:spcBef>
                <a:spcPct val="50000"/>
              </a:spcBef>
            </a:pPr>
            <a:r>
              <a:rPr lang="zh-CN" altLang="en-US" sz="4000" dirty="0">
                <a:latin typeface="Arial" panose="020B0604020202020204" pitchFamily="34" charset="0"/>
              </a:rPr>
              <a:t>背景简介</a:t>
            </a:r>
            <a:endParaRPr lang="zh-CN" altLang="en-US" sz="4000" dirty="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Text Box 4"/>
          <p:cNvSpPr txBox="1"/>
          <p:nvPr/>
        </p:nvSpPr>
        <p:spPr>
          <a:xfrm>
            <a:off x="990600" y="838200"/>
            <a:ext cx="3962400" cy="701675"/>
          </a:xfrm>
          <a:prstGeom prst="rect">
            <a:avLst/>
          </a:prstGeom>
          <a:noFill/>
          <a:ln w="9525">
            <a:noFill/>
          </a:ln>
        </p:spPr>
        <p:txBody>
          <a:bodyPr>
            <a:spAutoFit/>
          </a:bodyPr>
          <a:p>
            <a:pPr>
              <a:spcBef>
                <a:spcPct val="50000"/>
              </a:spcBef>
            </a:pPr>
            <a:r>
              <a:rPr lang="zh-CN" altLang="en-US" sz="4000" dirty="0">
                <a:latin typeface="Arial" panose="020B0604020202020204" pitchFamily="34" charset="0"/>
              </a:rPr>
              <a:t>目前国内外现状</a:t>
            </a:r>
            <a:endParaRPr lang="zh-CN" altLang="en-US" sz="4000" dirty="0">
              <a:latin typeface="Arial" panose="020B0604020202020204" pitchFamily="34" charset="0"/>
            </a:endParaRPr>
          </a:p>
        </p:txBody>
      </p:sp>
      <p:sp>
        <p:nvSpPr>
          <p:cNvPr id="6147" name="Text Box 5"/>
          <p:cNvSpPr txBox="1"/>
          <p:nvPr/>
        </p:nvSpPr>
        <p:spPr>
          <a:xfrm>
            <a:off x="381000" y="1752600"/>
            <a:ext cx="8458200" cy="4830763"/>
          </a:xfrm>
          <a:prstGeom prst="rect">
            <a:avLst/>
          </a:prstGeom>
          <a:noFill/>
          <a:ln w="9525">
            <a:noFill/>
          </a:ln>
        </p:spPr>
        <p:txBody>
          <a:bodyPr>
            <a:spAutoFit/>
          </a:bodyPr>
          <a:p>
            <a:pPr>
              <a:lnSpc>
                <a:spcPct val="150000"/>
              </a:lnSpc>
              <a:spcBef>
                <a:spcPct val="50000"/>
              </a:spcBef>
            </a:pPr>
            <a:r>
              <a:rPr lang="en-US" altLang="zh-CN" sz="2800" dirty="0">
                <a:latin typeface="Verdana" panose="020B0604030504040204" pitchFamily="34" charset="0"/>
              </a:rPr>
              <a:t>    </a:t>
            </a:r>
            <a:r>
              <a:rPr lang="zh-CN" altLang="en-US" sz="2800" dirty="0">
                <a:latin typeface="Verdana" panose="020B0604030504040204" pitchFamily="34" charset="0"/>
              </a:rPr>
              <a:t>目前国内外针对</a:t>
            </a:r>
            <a:r>
              <a:rPr lang="zh-CN" altLang="zh-CN" sz="2800" dirty="0">
                <a:latin typeface="Verdana" panose="020B0604030504040204" pitchFamily="34" charset="0"/>
              </a:rPr>
              <a:t>分枝杆菌进行鉴定大部分需要分离纯化的菌株，由于结核分枝杆菌生长缓慢，分离获得菌株需要</a:t>
            </a:r>
            <a:r>
              <a:rPr lang="en-US" altLang="zh-CN" sz="2800" dirty="0">
                <a:latin typeface="Verdana" panose="020B0604030504040204" pitchFamily="34" charset="0"/>
              </a:rPr>
              <a:t>3</a:t>
            </a:r>
            <a:r>
              <a:rPr lang="zh-CN" altLang="en-US" sz="2800" dirty="0">
                <a:latin typeface="Verdana" panose="020B0604030504040204" pitchFamily="34" charset="0"/>
              </a:rPr>
              <a:t>至</a:t>
            </a:r>
            <a:r>
              <a:rPr lang="en-US" altLang="zh-CN" sz="2800" dirty="0">
                <a:latin typeface="Verdana" panose="020B0604030504040204" pitchFamily="34" charset="0"/>
              </a:rPr>
              <a:t>4</a:t>
            </a:r>
            <a:r>
              <a:rPr lang="zh-CN" altLang="en-US" sz="2800" dirty="0">
                <a:latin typeface="Verdana" panose="020B0604030504040204" pitchFamily="34" charset="0"/>
              </a:rPr>
              <a:t>周，耗时较长，不能满足临床需求。实时荧光定量法对痰样本提取核酸后直接进行检测，能在</a:t>
            </a:r>
            <a:r>
              <a:rPr lang="en-US" altLang="zh-CN" sz="2800" dirty="0">
                <a:latin typeface="Verdana" panose="020B0604030504040204" pitchFamily="34" charset="0"/>
              </a:rPr>
              <a:t>3-4</a:t>
            </a:r>
            <a:r>
              <a:rPr lang="zh-CN" altLang="en-US" sz="2800" dirty="0">
                <a:latin typeface="Verdana" panose="020B0604030504040204" pitchFamily="34" charset="0"/>
              </a:rPr>
              <a:t>小时内获得菌种初步鉴定结果，</a:t>
            </a:r>
            <a:r>
              <a:rPr lang="zh-CN" altLang="zh-CN" sz="2800" dirty="0">
                <a:latin typeface="Verdana" panose="020B0604030504040204" pitchFamily="34" charset="0"/>
              </a:rPr>
              <a:t>更适用于临床分枝杆菌菌种鉴定。</a:t>
            </a:r>
            <a:endParaRPr lang="zh-CN" altLang="en-US" sz="2800" dirty="0">
              <a:latin typeface="Arial" panose="020B0604020202020204" pitchFamily="34" charset="0"/>
            </a:endParaRPr>
          </a:p>
          <a:p>
            <a:pPr>
              <a:lnSpc>
                <a:spcPct val="150000"/>
              </a:lnSpc>
              <a:spcBef>
                <a:spcPct val="50000"/>
              </a:spcBef>
            </a:pPr>
            <a:endParaRPr lang="zh-CN" altLang="en-US" sz="280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a:xfrm>
            <a:off x="200025" y="1131094"/>
            <a:ext cx="7886700" cy="994172"/>
          </a:xfrm>
        </p:spPr>
        <p:txBody>
          <a:bodyPr/>
          <a:lstStyle/>
          <a:p>
            <a:r>
              <a:rPr lang="zh-CN" altLang="en-US" sz="3000" b="1" smtClean="0">
                <a:solidFill>
                  <a:srgbClr val="6600CC"/>
                </a:solidFill>
                <a:latin typeface="宋体" panose="02010600030101010101" pitchFamily="2" charset="-122"/>
              </a:rPr>
              <a:t>什么是</a:t>
            </a:r>
            <a:r>
              <a:rPr lang="en-US" altLang="zh-CN" sz="3000" b="1" smtClean="0">
                <a:solidFill>
                  <a:srgbClr val="6600CC"/>
                </a:solidFill>
                <a:latin typeface="宋体" panose="02010600030101010101" pitchFamily="2" charset="-122"/>
              </a:rPr>
              <a:t>PCR?</a:t>
            </a:r>
            <a:endParaRPr lang="zh-CN" altLang="en-US" sz="3000" b="1" smtClean="0">
              <a:solidFill>
                <a:srgbClr val="6600CC"/>
              </a:solidFill>
              <a:latin typeface="宋体" panose="02010600030101010101" pitchFamily="2" charset="-122"/>
            </a:endParaRPr>
          </a:p>
        </p:txBody>
      </p:sp>
      <p:sp>
        <p:nvSpPr>
          <p:cNvPr id="45058" name="Rectangle 3"/>
          <p:cNvSpPr>
            <a:spLocks noGrp="1"/>
          </p:cNvSpPr>
          <p:nvPr>
            <p:ph type="body" idx="1"/>
          </p:nvPr>
        </p:nvSpPr>
        <p:spPr>
          <a:xfrm>
            <a:off x="128588" y="1976438"/>
            <a:ext cx="8586788" cy="3263504"/>
          </a:xfrm>
        </p:spPr>
        <p:txBody>
          <a:bodyPr/>
          <a:lstStyle/>
          <a:p>
            <a:pPr>
              <a:lnSpc>
                <a:spcPct val="150000"/>
              </a:lnSpc>
            </a:pPr>
            <a:r>
              <a:rPr lang="zh-CN" altLang="en-US" sz="2400" b="1" smtClean="0">
                <a:latin typeface="宋体" panose="02010600030101010101" pitchFamily="2" charset="-122"/>
              </a:rPr>
              <a:t>聚合酶链式反应；</a:t>
            </a:r>
            <a:endParaRPr lang="zh-CN" altLang="en-US" sz="2400" b="1" smtClean="0">
              <a:latin typeface="宋体" panose="02010600030101010101" pitchFamily="2" charset="-122"/>
            </a:endParaRPr>
          </a:p>
          <a:p>
            <a:pPr>
              <a:lnSpc>
                <a:spcPct val="150000"/>
              </a:lnSpc>
            </a:pPr>
            <a:r>
              <a:rPr lang="zh-CN" altLang="en-US" sz="2400" b="1" smtClean="0">
                <a:latin typeface="宋体" panose="02010600030101010101" pitchFamily="2" charset="-122"/>
              </a:rPr>
              <a:t>是指在体外，酶促合成特异性</a:t>
            </a:r>
            <a:r>
              <a:rPr lang="en-US" altLang="zh-CN" sz="2400" b="1" smtClean="0">
                <a:latin typeface="宋体" panose="02010600030101010101" pitchFamily="2" charset="-122"/>
              </a:rPr>
              <a:t>DNA</a:t>
            </a:r>
            <a:r>
              <a:rPr lang="zh-CN" altLang="en-US" sz="2400" b="1" smtClean="0">
                <a:latin typeface="宋体" panose="02010600030101010101" pitchFamily="2" charset="-122"/>
              </a:rPr>
              <a:t>片段的一种方法。由高温变性、低温退火和适温延伸等步骤组成一个周期，循环进行，使目的</a:t>
            </a:r>
            <a:r>
              <a:rPr lang="en-US" altLang="zh-CN" sz="2400" b="1" smtClean="0">
                <a:latin typeface="宋体" panose="02010600030101010101" pitchFamily="2" charset="-122"/>
              </a:rPr>
              <a:t>DNA</a:t>
            </a:r>
            <a:r>
              <a:rPr lang="zh-CN" altLang="en-US" sz="2400" b="1" smtClean="0">
                <a:latin typeface="宋体" panose="02010600030101010101" pitchFamily="2" charset="-122"/>
              </a:rPr>
              <a:t>得以迅速扩增；</a:t>
            </a:r>
            <a:endParaRPr lang="zh-CN" altLang="en-US" sz="2400" b="1" smtClean="0">
              <a:latin typeface="宋体" panose="02010600030101010101" pitchFamily="2" charset="-122"/>
            </a:endParaRPr>
          </a:p>
          <a:p>
            <a:pPr>
              <a:lnSpc>
                <a:spcPct val="150000"/>
              </a:lnSpc>
            </a:pPr>
            <a:r>
              <a:rPr lang="zh-CN" altLang="en-US" sz="2400" b="1" smtClean="0">
                <a:latin typeface="宋体" panose="02010600030101010101" pitchFamily="2" charset="-122"/>
              </a:rPr>
              <a:t>特点：操作简便、特异性强、灵敏度高。</a:t>
            </a:r>
            <a:endParaRPr lang="zh-CN" altLang="en-US" sz="2400" b="1" smtClean="0">
              <a:latin typeface="宋体" panose="0201060003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文本框 1"/>
          <p:cNvSpPr txBox="1">
            <a:spLocks noChangeArrowheads="1"/>
          </p:cNvSpPr>
          <p:nvPr/>
        </p:nvSpPr>
        <p:spPr bwMode="auto">
          <a:xfrm>
            <a:off x="1347788" y="1045369"/>
            <a:ext cx="2291715" cy="553085"/>
          </a:xfrm>
          <a:prstGeom prst="rect">
            <a:avLst/>
          </a:prstGeom>
          <a:noFill/>
          <a:ln w="9525">
            <a:noFill/>
            <a:miter lim="800000"/>
          </a:ln>
        </p:spPr>
        <p:txBody>
          <a:bodyPr wrap="none">
            <a:spAutoFit/>
          </a:bodyPr>
          <a:lstStyle/>
          <a:p>
            <a:pPr algn="l"/>
            <a:r>
              <a:rPr lang="en-US" altLang="zh-CN" sz="3000" b="1">
                <a:solidFill>
                  <a:srgbClr val="6600CC"/>
                </a:solidFill>
                <a:latin typeface="宋体" panose="02010600030101010101" pitchFamily="2" charset="-122"/>
              </a:rPr>
              <a:t>PCR</a:t>
            </a:r>
            <a:r>
              <a:rPr lang="zh-CN" altLang="en-US" sz="3000" b="1">
                <a:solidFill>
                  <a:srgbClr val="6600CC"/>
                </a:solidFill>
                <a:latin typeface="宋体" panose="02010600030101010101" pitchFamily="2" charset="-122"/>
              </a:rPr>
              <a:t>的原理：</a:t>
            </a:r>
            <a:endParaRPr lang="zh-CN" altLang="en-US" sz="3000" b="1">
              <a:solidFill>
                <a:srgbClr val="6600CC"/>
              </a:solidFill>
              <a:latin typeface="宋体" panose="02010600030101010101" pitchFamily="2" charset="-122"/>
            </a:endParaRPr>
          </a:p>
        </p:txBody>
      </p:sp>
      <p:pic>
        <p:nvPicPr>
          <p:cNvPr id="46082" name="图片 3" descr="图片2"/>
          <p:cNvPicPr>
            <a:picLocks noChangeAspect="1"/>
          </p:cNvPicPr>
          <p:nvPr/>
        </p:nvPicPr>
        <p:blipFill>
          <a:blip r:embed="rId1">
            <a:lum bright="12000"/>
          </a:blip>
          <a:srcRect/>
          <a:stretch>
            <a:fillRect/>
          </a:stretch>
        </p:blipFill>
        <p:spPr bwMode="auto">
          <a:xfrm>
            <a:off x="1350169" y="1627585"/>
            <a:ext cx="5831681" cy="381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Profile</Template>
  <TotalTime>0</TotalTime>
  <Words>4828</Words>
  <Application>WPS 演示</Application>
  <PresentationFormat>全屏显示(4:3)</PresentationFormat>
  <Paragraphs>243</Paragraphs>
  <Slides>41</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41</vt:i4>
      </vt:variant>
    </vt:vector>
  </HeadingPairs>
  <TitlesOfParts>
    <vt:vector size="59" baseType="lpstr">
      <vt:lpstr>Arial</vt:lpstr>
      <vt:lpstr>宋体</vt:lpstr>
      <vt:lpstr>Wingdings</vt:lpstr>
      <vt:lpstr>Verdana</vt:lpstr>
      <vt:lpstr>Times New Roman</vt:lpstr>
      <vt:lpstr>仿宋_GB2312</vt:lpstr>
      <vt:lpstr>TimesNewRoman</vt:lpstr>
      <vt:lpstr>华文行楷</vt:lpstr>
      <vt:lpstr>华文新魏</vt:lpstr>
      <vt:lpstr>楷体_GB2312</vt:lpstr>
      <vt:lpstr>微软雅黑</vt:lpstr>
      <vt:lpstr>Arial Unicode MS</vt:lpstr>
      <vt:lpstr>Calibri</vt:lpstr>
      <vt:lpstr>MS PGothic</vt:lpstr>
      <vt:lpstr>Segoe Print</vt:lpstr>
      <vt:lpstr>仿宋</vt:lpstr>
      <vt:lpstr>新宋体</vt:lpstr>
      <vt:lpstr>Profile</vt:lpstr>
      <vt:lpstr>实时荧光PCR技术在分枝杆菌菌种鉴定中的应用</vt:lpstr>
      <vt:lpstr>PowerPoint 演示文稿</vt:lpstr>
      <vt:lpstr>世界结核病防治的里程碑</vt:lpstr>
      <vt:lpstr>PowerPoint 演示文稿</vt:lpstr>
      <vt:lpstr>PowerPoint 演示文稿</vt:lpstr>
      <vt:lpstr>PowerPoint 演示文稿</vt:lpstr>
      <vt:lpstr>PowerPoint 演示文稿</vt:lpstr>
      <vt:lpstr>什么是PCR?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“四个”高频词：</vt:lpstr>
      <vt:lpstr>S型扩增曲线：</vt:lpstr>
      <vt:lpstr>PowerPoint 演示文稿</vt:lpstr>
      <vt:lpstr>PowerPoint 演示文稿</vt:lpstr>
      <vt:lpstr>阈 值 线：</vt:lpstr>
      <vt:lpstr>Ct 值：</vt:lpstr>
      <vt:lpstr>基 线：</vt:lpstr>
      <vt:lpstr>PowerPoint 演示文稿</vt:lpstr>
      <vt:lpstr>PowerPoint 演示文稿</vt:lpstr>
      <vt:lpstr>PowerPoint 演示文稿</vt:lpstr>
      <vt:lpstr>PowerPoint 演示文稿</vt:lpstr>
      <vt:lpstr>常见异常曲线分析</vt:lpstr>
      <vt:lpstr>1、确认软件设置是否正确 ：</vt:lpstr>
      <vt:lpstr>2、基线自动扣除错误，导致扩增曲线抬升 ：</vt:lpstr>
      <vt:lpstr>3、确定耗材及仪器配件是否使用正确 ：</vt:lpstr>
      <vt:lpstr>PowerPoint 演示文稿</vt:lpstr>
      <vt:lpstr>PowerPoint 演示文稿</vt:lpstr>
      <vt:lpstr>PowerPoint 演示文稿</vt:lpstr>
      <vt:lpstr>PowerPoint 演示文稿</vt:lpstr>
      <vt:lpstr>6、反应体系中有气泡：</vt:lpstr>
      <vt:lpstr>7、样本跟预混液未混匀现象：</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wangbin</dc:creator>
  <cp:lastModifiedBy>王斌</cp:lastModifiedBy>
  <cp:revision>99</cp:revision>
  <dcterms:created xsi:type="dcterms:W3CDTF">2014-04-23T01:16:00Z</dcterms:created>
  <dcterms:modified xsi:type="dcterms:W3CDTF">2021-06-07T14:58:06Z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2052-10.1.0.7698</vt:lpwstr>
  </property>
</Properties>
</file>